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31" r:id="rId2"/>
    <p:sldId id="342" r:id="rId3"/>
    <p:sldId id="343" r:id="rId4"/>
    <p:sldId id="344" r:id="rId5"/>
    <p:sldId id="294" r:id="rId6"/>
    <p:sldId id="257" r:id="rId7"/>
    <p:sldId id="300" r:id="rId8"/>
    <p:sldId id="295" r:id="rId9"/>
    <p:sldId id="277" r:id="rId10"/>
    <p:sldId id="303" r:id="rId11"/>
    <p:sldId id="302" r:id="rId12"/>
    <p:sldId id="304" r:id="rId13"/>
    <p:sldId id="278" r:id="rId14"/>
    <p:sldId id="280" r:id="rId15"/>
    <p:sldId id="311" r:id="rId16"/>
    <p:sldId id="279" r:id="rId17"/>
    <p:sldId id="272" r:id="rId18"/>
    <p:sldId id="273" r:id="rId19"/>
    <p:sldId id="274" r:id="rId20"/>
    <p:sldId id="296" r:id="rId21"/>
    <p:sldId id="297" r:id="rId22"/>
    <p:sldId id="301" r:id="rId23"/>
    <p:sldId id="266" r:id="rId24"/>
    <p:sldId id="320" r:id="rId25"/>
    <p:sldId id="307" r:id="rId26"/>
    <p:sldId id="309" r:id="rId27"/>
    <p:sldId id="322" r:id="rId28"/>
    <p:sldId id="290" r:id="rId29"/>
    <p:sldId id="314" r:id="rId30"/>
    <p:sldId id="324" r:id="rId31"/>
    <p:sldId id="316" r:id="rId32"/>
    <p:sldId id="327" r:id="rId33"/>
    <p:sldId id="341" r:id="rId34"/>
    <p:sldId id="284" r:id="rId35"/>
    <p:sldId id="285" r:id="rId36"/>
    <p:sldId id="332" r:id="rId37"/>
    <p:sldId id="333" r:id="rId38"/>
    <p:sldId id="323" r:id="rId39"/>
    <p:sldId id="282" r:id="rId40"/>
    <p:sldId id="283" r:id="rId41"/>
    <p:sldId id="335" r:id="rId42"/>
    <p:sldId id="336" r:id="rId43"/>
    <p:sldId id="293" r:id="rId44"/>
    <p:sldId id="337" r:id="rId45"/>
    <p:sldId id="338" r:id="rId46"/>
    <p:sldId id="329" r:id="rId47"/>
    <p:sldId id="315" r:id="rId48"/>
    <p:sldId id="340" r:id="rId49"/>
    <p:sldId id="330" r:id="rId50"/>
    <p:sldId id="33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frankrichter:Desktop:LiPX%20D%20vs%20fO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krichter:Desktop:LiPx20%20fi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krichter:Desktop:LiPx20%20fi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80476431477201"/>
          <c:y val="2.39534880530907E-2"/>
          <c:w val="0.69304609636804904"/>
          <c:h val="0.80619450575226603"/>
        </c:manualLayout>
      </c:layout>
      <c:scatterChart>
        <c:scatterStyle val="lineMarker"/>
        <c:varyColors val="0"/>
        <c:ser>
          <c:idx val="0"/>
          <c:order val="0"/>
          <c:tx>
            <c:strRef>
              <c:f>'[LiPX D vs fO2.xlsx]Sheet1'!$D$1</c:f>
              <c:strCache>
                <c:ptCount val="1"/>
                <c:pt idx="0">
                  <c:v>log 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19050"/>
            </c:spPr>
            <c:trendlineType val="poly"/>
            <c:order val="2"/>
            <c:dispRSqr val="0"/>
            <c:dispEq val="0"/>
          </c:trendline>
          <c:xVal>
            <c:numRef>
              <c:f>'[LiPX D vs fO2.xlsx]Sheet1'!$B$2:$B$10</c:f>
              <c:numCache>
                <c:formatCode>General</c:formatCode>
                <c:ptCount val="9"/>
                <c:pt idx="0">
                  <c:v>-12</c:v>
                </c:pt>
                <c:pt idx="1">
                  <c:v>-12</c:v>
                </c:pt>
                <c:pt idx="2">
                  <c:v>-17</c:v>
                </c:pt>
                <c:pt idx="3">
                  <c:v>-17</c:v>
                </c:pt>
                <c:pt idx="4">
                  <c:v>-12</c:v>
                </c:pt>
                <c:pt idx="5">
                  <c:v>-12</c:v>
                </c:pt>
                <c:pt idx="6">
                  <c:v>-15</c:v>
                </c:pt>
                <c:pt idx="7">
                  <c:v>-16</c:v>
                </c:pt>
                <c:pt idx="8">
                  <c:v>-12</c:v>
                </c:pt>
              </c:numCache>
            </c:numRef>
          </c:xVal>
          <c:yVal>
            <c:numRef>
              <c:f>'[LiPX D vs fO2.xlsx]Sheet1'!$D$2:$D$10</c:f>
              <c:numCache>
                <c:formatCode>General</c:formatCode>
                <c:ptCount val="9"/>
                <c:pt idx="0">
                  <c:v>-9.0362121726544427</c:v>
                </c:pt>
                <c:pt idx="1">
                  <c:v>-8.7958800173440732</c:v>
                </c:pt>
                <c:pt idx="2">
                  <c:v>-7.4814860601221129</c:v>
                </c:pt>
                <c:pt idx="3">
                  <c:v>-7.4317982759330068</c:v>
                </c:pt>
                <c:pt idx="4">
                  <c:v>-7.920818753952374</c:v>
                </c:pt>
                <c:pt idx="5">
                  <c:v>-9.3372421683184204</c:v>
                </c:pt>
                <c:pt idx="6">
                  <c:v>-11.698970004336021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'[LiPX D vs fO2.xlsx]Sheet1'!$E$1</c:f>
              <c:strCache>
                <c:ptCount val="1"/>
                <c:pt idx="0">
                  <c:v>Lof D Coogan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2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c:spPr>
          </c:marker>
          <c:xVal>
            <c:numRef>
              <c:f>'[LiPX D vs fO2.xlsx]Sheet1'!$B$2:$B$10</c:f>
              <c:numCache>
                <c:formatCode>General</c:formatCode>
                <c:ptCount val="9"/>
                <c:pt idx="0">
                  <c:v>-12</c:v>
                </c:pt>
                <c:pt idx="1">
                  <c:v>-12</c:v>
                </c:pt>
                <c:pt idx="2">
                  <c:v>-17</c:v>
                </c:pt>
                <c:pt idx="3">
                  <c:v>-17</c:v>
                </c:pt>
                <c:pt idx="4">
                  <c:v>-12</c:v>
                </c:pt>
                <c:pt idx="5">
                  <c:v>-12</c:v>
                </c:pt>
                <c:pt idx="6">
                  <c:v>-15</c:v>
                </c:pt>
                <c:pt idx="7">
                  <c:v>-16</c:v>
                </c:pt>
                <c:pt idx="8">
                  <c:v>-12</c:v>
                </c:pt>
              </c:numCache>
            </c:numRef>
          </c:xVal>
          <c:yVal>
            <c:numRef>
              <c:f>'[LiPX D vs fO2.xlsx]Sheet1'!$E$2:$E$10</c:f>
              <c:numCache>
                <c:formatCode>General</c:formatCode>
                <c:ptCount val="9"/>
                <c:pt idx="7">
                  <c:v>-8.6020599913279607</c:v>
                </c:pt>
                <c:pt idx="8">
                  <c:v>-9.5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160640"/>
        <c:axId val="120162944"/>
      </c:scatterChart>
      <c:valAx>
        <c:axId val="120160640"/>
        <c:scaling>
          <c:orientation val="minMax"/>
          <c:max val="-10"/>
        </c:scaling>
        <c:delete val="0"/>
        <c:axPos val="b"/>
        <c:title>
          <c:tx>
            <c:rich>
              <a:bodyPr/>
              <a:lstStyle/>
              <a:p>
                <a:pPr>
                  <a:defRPr sz="2400" b="0">
                    <a:latin typeface="Times"/>
                    <a:cs typeface="Times"/>
                  </a:defRPr>
                </a:pPr>
                <a:r>
                  <a:rPr lang="en-US" sz="2400" b="0">
                    <a:latin typeface="Times"/>
                    <a:cs typeface="Times"/>
                  </a:rPr>
                  <a:t>Log fO</a:t>
                </a:r>
                <a:r>
                  <a:rPr lang="en-US" sz="2400" b="0" baseline="-25000">
                    <a:latin typeface="Times"/>
                    <a:cs typeface="Times"/>
                  </a:rPr>
                  <a:t>2</a:t>
                </a:r>
              </a:p>
            </c:rich>
          </c:tx>
          <c:layout>
            <c:manualLayout>
              <c:xMode val="edge"/>
              <c:yMode val="edge"/>
              <c:x val="0.44468474343120401"/>
              <c:y val="0.91725158672568696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Times"/>
                <a:cs typeface="Times"/>
              </a:defRPr>
            </a:pPr>
            <a:endParaRPr lang="en-US"/>
          </a:p>
        </c:txPr>
        <c:crossAx val="120162944"/>
        <c:crossesAt val="-13"/>
        <c:crossBetween val="midCat"/>
      </c:valAx>
      <c:valAx>
        <c:axId val="120162944"/>
        <c:scaling>
          <c:orientation val="minMax"/>
          <c:max val="-6"/>
          <c:min val="-13"/>
        </c:scaling>
        <c:delete val="0"/>
        <c:axPos val="l"/>
        <c:title>
          <c:tx>
            <c:rich>
              <a:bodyPr/>
              <a:lstStyle/>
              <a:p>
                <a:pPr>
                  <a:defRPr sz="2400">
                    <a:latin typeface="Times"/>
                    <a:cs typeface="Times"/>
                  </a:defRPr>
                </a:pPr>
                <a:r>
                  <a:rPr lang="en-US" sz="2400" b="0">
                    <a:latin typeface="Times"/>
                    <a:cs typeface="Times"/>
                  </a:rPr>
                  <a:t>Log D (cm</a:t>
                </a:r>
                <a:r>
                  <a:rPr lang="en-US" sz="2400" b="0" baseline="30000">
                    <a:latin typeface="Times"/>
                    <a:cs typeface="Times"/>
                  </a:rPr>
                  <a:t>2</a:t>
                </a:r>
                <a:r>
                  <a:rPr lang="en-US" sz="2400" b="0">
                    <a:latin typeface="Times"/>
                    <a:cs typeface="Times"/>
                  </a:rPr>
                  <a:t>/sec)</a:t>
                </a:r>
              </a:p>
            </c:rich>
          </c:tx>
          <c:layout>
            <c:manualLayout>
              <c:xMode val="edge"/>
              <c:yMode val="edge"/>
              <c:x val="4.3478570362487902E-2"/>
              <c:y val="0.23766249621065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Times"/>
                <a:cs typeface="Times"/>
              </a:defRPr>
            </a:pPr>
            <a:endParaRPr lang="en-US"/>
          </a:p>
        </c:txPr>
        <c:crossAx val="120160640"/>
        <c:crossesAt val="-18"/>
        <c:crossBetween val="midCat"/>
      </c:valAx>
      <c:spPr>
        <a:ln w="19050" cap="flat" cmpd="sng" algn="ctr">
          <a:solidFill>
            <a:sysClr val="windowText" lastClr="000000"/>
          </a:solidFill>
          <a:prstDash val="solid"/>
          <a:round/>
          <a:headEnd type="none" w="med" len="med"/>
          <a:tailEnd type="none" w="med" len="me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44071157771899"/>
          <c:y val="0.11781818856510699"/>
          <c:w val="0.69603336249635395"/>
          <c:h val="0.66557999516564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'[LiPx20 fits.xlsx]Sheet2'!$K$1</c:f>
              <c:strCache>
                <c:ptCount val="1"/>
                <c:pt idx="0">
                  <c:v>Li conc</c:v>
                </c:pt>
              </c:strCache>
            </c:strRef>
          </c:tx>
          <c:spPr>
            <a:ln w="28575">
              <a:noFill/>
            </a:ln>
          </c:spPr>
          <c:xVal>
            <c:numRef>
              <c:f>'[LiPx20 fits.xlsx]Sheet2'!$F$2:$F$19</c:f>
              <c:numCache>
                <c:formatCode>0.00</c:formatCode>
                <c:ptCount val="18"/>
                <c:pt idx="0" formatCode="General">
                  <c:v>0</c:v>
                </c:pt>
                <c:pt idx="1">
                  <c:v>7</c:v>
                </c:pt>
                <c:pt idx="2">
                  <c:v>22.297058540778359</c:v>
                </c:pt>
                <c:pt idx="3">
                  <c:v>37.594117081556711</c:v>
                </c:pt>
                <c:pt idx="4">
                  <c:v>52.891175622335062</c:v>
                </c:pt>
                <c:pt idx="5">
                  <c:v>68.188234163113407</c:v>
                </c:pt>
                <c:pt idx="6">
                  <c:v>83.48529270389173</c:v>
                </c:pt>
                <c:pt idx="7">
                  <c:v>98.78235124467011</c:v>
                </c:pt>
                <c:pt idx="8">
                  <c:v>114.0794097854485</c:v>
                </c:pt>
                <c:pt idx="9">
                  <c:v>129.37646832622681</c:v>
                </c:pt>
                <c:pt idx="10">
                  <c:v>144.67352686700519</c:v>
                </c:pt>
                <c:pt idx="11">
                  <c:v>159.97058540778349</c:v>
                </c:pt>
                <c:pt idx="12">
                  <c:v>175.2676439485619</c:v>
                </c:pt>
                <c:pt idx="13">
                  <c:v>190.56470248934019</c:v>
                </c:pt>
                <c:pt idx="14">
                  <c:v>205.8617610301186</c:v>
                </c:pt>
                <c:pt idx="15">
                  <c:v>221.15881957089701</c:v>
                </c:pt>
                <c:pt idx="16">
                  <c:v>236.4558781116753</c:v>
                </c:pt>
                <c:pt idx="17">
                  <c:v>251.75293665245371</c:v>
                </c:pt>
              </c:numCache>
            </c:numRef>
          </c:xVal>
          <c:yVal>
            <c:numRef>
              <c:f>'[LiPx20 fits.xlsx]Sheet2'!$K$2:$K$19</c:f>
              <c:numCache>
                <c:formatCode>0.00E+00</c:formatCode>
                <c:ptCount val="18"/>
                <c:pt idx="0">
                  <c:v>2.0002431906614788</c:v>
                </c:pt>
                <c:pt idx="1">
                  <c:v>1.7768117704280151</c:v>
                </c:pt>
                <c:pt idx="2">
                  <c:v>1.448261186770428</c:v>
                </c:pt>
                <c:pt idx="3">
                  <c:v>1.3095209143968869</c:v>
                </c:pt>
                <c:pt idx="4">
                  <c:v>1.0558730544747079</c:v>
                </c:pt>
                <c:pt idx="5">
                  <c:v>1.0175705252918299</c:v>
                </c:pt>
                <c:pt idx="6">
                  <c:v>1.011612354085603</c:v>
                </c:pt>
                <c:pt idx="7">
                  <c:v>1.0103356031128401</c:v>
                </c:pt>
                <c:pt idx="8">
                  <c:v>0.99416342412451397</c:v>
                </c:pt>
                <c:pt idx="9">
                  <c:v>1.010761186770428</c:v>
                </c:pt>
                <c:pt idx="10">
                  <c:v>0.95969114785992204</c:v>
                </c:pt>
                <c:pt idx="11">
                  <c:v>1.004377431906615</c:v>
                </c:pt>
                <c:pt idx="12">
                  <c:v>0.94394455252918297</c:v>
                </c:pt>
                <c:pt idx="13">
                  <c:v>1.0005471789883269</c:v>
                </c:pt>
                <c:pt idx="14">
                  <c:v>1.0009727626459139</c:v>
                </c:pt>
                <c:pt idx="15">
                  <c:v>0.99118433852140098</c:v>
                </c:pt>
                <c:pt idx="16">
                  <c:v>1.0031006809338521</c:v>
                </c:pt>
                <c:pt idx="17">
                  <c:v>0.99586575875486405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614464"/>
        <c:axId val="115616384"/>
      </c:scatterChart>
      <c:valAx>
        <c:axId val="115614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>
                    <a:latin typeface="Times"/>
                    <a:cs typeface="Times"/>
                  </a:defRPr>
                </a:pPr>
                <a:r>
                  <a:rPr lang="en-US" sz="2400" b="0">
                    <a:latin typeface="Times"/>
                    <a:cs typeface="Times"/>
                  </a:rPr>
                  <a:t>Distance </a:t>
                </a:r>
                <a:r>
                  <a:rPr lang="en-US" sz="2400" b="0">
                    <a:latin typeface="Symbol" charset="2"/>
                    <a:cs typeface="Symbol" charset="2"/>
                  </a:rPr>
                  <a:t>m</a:t>
                </a:r>
                <a:r>
                  <a:rPr lang="en-US" sz="2400" b="0">
                    <a:latin typeface="Times"/>
                    <a:cs typeface="Times"/>
                  </a:rPr>
                  <a:t>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"/>
                <a:cs typeface="Times"/>
              </a:defRPr>
            </a:pPr>
            <a:endParaRPr lang="en-US"/>
          </a:p>
        </c:txPr>
        <c:crossAx val="115616384"/>
        <c:crosses val="autoZero"/>
        <c:crossBetween val="midCat"/>
      </c:valAx>
      <c:valAx>
        <c:axId val="1156163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 b="0">
                    <a:latin typeface="Times"/>
                    <a:cs typeface="Times"/>
                  </a:defRPr>
                </a:pPr>
                <a:r>
                  <a:rPr lang="en-US" sz="2400" b="0">
                    <a:latin typeface="Times"/>
                    <a:cs typeface="Times"/>
                  </a:rPr>
                  <a:t>Normalized Li conc.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"/>
                <a:cs typeface="Times"/>
              </a:defRPr>
            </a:pPr>
            <a:endParaRPr lang="en-US"/>
          </a:p>
        </c:txPr>
        <c:crossAx val="115614464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92825896763"/>
          <c:y val="6.06281843266714E-2"/>
          <c:w val="0.74443382910469502"/>
          <c:h val="0.679735318613911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'[LiPx20 fits.xlsx]Sheet2'!$H$1</c:f>
              <c:strCache>
                <c:ptCount val="1"/>
                <c:pt idx="0">
                  <c:v>del 7Li</c:v>
                </c:pt>
              </c:strCache>
            </c:strRef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'[LiPx20 fits.xlsx]Sheet2'!$I$3:$I$19</c:f>
                <c:numCache>
                  <c:formatCode>General</c:formatCode>
                  <c:ptCount val="17"/>
                  <c:pt idx="0">
                    <c:v>0.622</c:v>
                  </c:pt>
                  <c:pt idx="1">
                    <c:v>4.431</c:v>
                  </c:pt>
                  <c:pt idx="2">
                    <c:v>2.2879999999999998</c:v>
                  </c:pt>
                  <c:pt idx="3">
                    <c:v>2.5920000000000001</c:v>
                  </c:pt>
                  <c:pt idx="4">
                    <c:v>1.663</c:v>
                  </c:pt>
                  <c:pt idx="5">
                    <c:v>1.2789999999999999</c:v>
                  </c:pt>
                  <c:pt idx="6">
                    <c:v>1.111</c:v>
                  </c:pt>
                  <c:pt idx="7">
                    <c:v>1.2</c:v>
                  </c:pt>
                  <c:pt idx="8">
                    <c:v>1.0509999999999999</c:v>
                  </c:pt>
                  <c:pt idx="9">
                    <c:v>3.4449999999999998</c:v>
                  </c:pt>
                  <c:pt idx="10">
                    <c:v>2.4969999999999999</c:v>
                  </c:pt>
                  <c:pt idx="11">
                    <c:v>0.96899999999999997</c:v>
                  </c:pt>
                  <c:pt idx="12">
                    <c:v>1.1519999999999999</c:v>
                  </c:pt>
                  <c:pt idx="13">
                    <c:v>1.107</c:v>
                  </c:pt>
                  <c:pt idx="14">
                    <c:v>1.173</c:v>
                  </c:pt>
                  <c:pt idx="15">
                    <c:v>1.151</c:v>
                  </c:pt>
                  <c:pt idx="16">
                    <c:v>1.254</c:v>
                  </c:pt>
                </c:numCache>
              </c:numRef>
            </c:plus>
            <c:minus>
              <c:numRef>
                <c:f>'[LiPx20 fits.xlsx]Sheet2'!$I$3:$I$19</c:f>
                <c:numCache>
                  <c:formatCode>General</c:formatCode>
                  <c:ptCount val="17"/>
                  <c:pt idx="0">
                    <c:v>0.622</c:v>
                  </c:pt>
                  <c:pt idx="1">
                    <c:v>4.431</c:v>
                  </c:pt>
                  <c:pt idx="2">
                    <c:v>2.2879999999999998</c:v>
                  </c:pt>
                  <c:pt idx="3">
                    <c:v>2.5920000000000001</c:v>
                  </c:pt>
                  <c:pt idx="4">
                    <c:v>1.663</c:v>
                  </c:pt>
                  <c:pt idx="5">
                    <c:v>1.2789999999999999</c:v>
                  </c:pt>
                  <c:pt idx="6">
                    <c:v>1.111</c:v>
                  </c:pt>
                  <c:pt idx="7">
                    <c:v>1.2</c:v>
                  </c:pt>
                  <c:pt idx="8">
                    <c:v>1.0509999999999999</c:v>
                  </c:pt>
                  <c:pt idx="9">
                    <c:v>3.4449999999999998</c:v>
                  </c:pt>
                  <c:pt idx="10">
                    <c:v>2.4969999999999999</c:v>
                  </c:pt>
                  <c:pt idx="11">
                    <c:v>0.96899999999999997</c:v>
                  </c:pt>
                  <c:pt idx="12">
                    <c:v>1.1519999999999999</c:v>
                  </c:pt>
                  <c:pt idx="13">
                    <c:v>1.107</c:v>
                  </c:pt>
                  <c:pt idx="14">
                    <c:v>1.173</c:v>
                  </c:pt>
                  <c:pt idx="15">
                    <c:v>1.151</c:v>
                  </c:pt>
                  <c:pt idx="16">
                    <c:v>1.254</c:v>
                  </c:pt>
                </c:numCache>
              </c:numRef>
            </c:minus>
          </c:errBars>
          <c:xVal>
            <c:numRef>
              <c:f>'[LiPx20 fits.xlsx]Sheet2'!$F$3:$F$19</c:f>
              <c:numCache>
                <c:formatCode>0.00</c:formatCode>
                <c:ptCount val="17"/>
                <c:pt idx="0">
                  <c:v>7</c:v>
                </c:pt>
                <c:pt idx="1">
                  <c:v>22.297058540778359</c:v>
                </c:pt>
                <c:pt idx="2">
                  <c:v>37.594117081556711</c:v>
                </c:pt>
                <c:pt idx="3">
                  <c:v>52.891175622335062</c:v>
                </c:pt>
                <c:pt idx="4">
                  <c:v>68.188234163113407</c:v>
                </c:pt>
                <c:pt idx="5">
                  <c:v>83.48529270389173</c:v>
                </c:pt>
                <c:pt idx="6">
                  <c:v>98.78235124467011</c:v>
                </c:pt>
                <c:pt idx="7">
                  <c:v>114.0794097854485</c:v>
                </c:pt>
                <c:pt idx="8">
                  <c:v>129.37646832622681</c:v>
                </c:pt>
                <c:pt idx="9">
                  <c:v>144.67352686700519</c:v>
                </c:pt>
                <c:pt idx="10">
                  <c:v>159.97058540778349</c:v>
                </c:pt>
                <c:pt idx="11">
                  <c:v>175.2676439485619</c:v>
                </c:pt>
                <c:pt idx="12">
                  <c:v>190.56470248934019</c:v>
                </c:pt>
                <c:pt idx="13">
                  <c:v>205.8617610301186</c:v>
                </c:pt>
                <c:pt idx="14">
                  <c:v>221.15881957089701</c:v>
                </c:pt>
                <c:pt idx="15">
                  <c:v>236.4558781116753</c:v>
                </c:pt>
                <c:pt idx="16">
                  <c:v>251.75293665245371</c:v>
                </c:pt>
              </c:numCache>
            </c:numRef>
          </c:xVal>
          <c:yVal>
            <c:numRef>
              <c:f>'[LiPx20 fits.xlsx]Sheet2'!$H$3:$H$19</c:f>
              <c:numCache>
                <c:formatCode>General</c:formatCode>
                <c:ptCount val="17"/>
                <c:pt idx="0">
                  <c:v>-3.2290000000000001</c:v>
                </c:pt>
                <c:pt idx="1">
                  <c:v>-13.385999999999999</c:v>
                </c:pt>
                <c:pt idx="2">
                  <c:v>-14.098000000000001</c:v>
                </c:pt>
                <c:pt idx="3">
                  <c:v>-6.8969999999999976</c:v>
                </c:pt>
                <c:pt idx="4">
                  <c:v>-1.6910000000000021</c:v>
                </c:pt>
                <c:pt idx="5">
                  <c:v>1.4609999999999981</c:v>
                </c:pt>
                <c:pt idx="6">
                  <c:v>-0.186</c:v>
                </c:pt>
                <c:pt idx="7">
                  <c:v>2.144999999999996</c:v>
                </c:pt>
                <c:pt idx="8">
                  <c:v>-0.23000000000000401</c:v>
                </c:pt>
                <c:pt idx="9">
                  <c:v>1.539000000000001</c:v>
                </c:pt>
                <c:pt idx="10">
                  <c:v>5.0529999999999946</c:v>
                </c:pt>
                <c:pt idx="11">
                  <c:v>-1.550000000000004</c:v>
                </c:pt>
                <c:pt idx="12">
                  <c:v>-1.134999999999998</c:v>
                </c:pt>
                <c:pt idx="13">
                  <c:v>-1.294000000000004</c:v>
                </c:pt>
                <c:pt idx="14">
                  <c:v>-2.627000000000002</c:v>
                </c:pt>
                <c:pt idx="15">
                  <c:v>0.40800000000000097</c:v>
                </c:pt>
                <c:pt idx="16">
                  <c:v>-3.3160000000000021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632768"/>
        <c:axId val="115663616"/>
      </c:scatterChart>
      <c:valAx>
        <c:axId val="115632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>
                    <a:latin typeface="Times"/>
                    <a:cs typeface="Times"/>
                  </a:defRPr>
                </a:pPr>
                <a:r>
                  <a:rPr lang="en-US" sz="2400" b="0">
                    <a:latin typeface="Times"/>
                    <a:cs typeface="Times"/>
                  </a:rPr>
                  <a:t>Distance </a:t>
                </a:r>
                <a:r>
                  <a:rPr lang="en-US" sz="2400" b="0">
                    <a:latin typeface="Symbol" charset="2"/>
                    <a:cs typeface="Symbol" charset="2"/>
                  </a:rPr>
                  <a:t>m</a:t>
                </a:r>
                <a:r>
                  <a:rPr lang="en-US" sz="2400" b="0">
                    <a:latin typeface="Times"/>
                    <a:cs typeface="Times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0.45595963837853598"/>
              <c:y val="0.88218181143489305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"/>
                <a:cs typeface="Times"/>
              </a:defRPr>
            </a:pPr>
            <a:endParaRPr lang="en-US"/>
          </a:p>
        </c:txPr>
        <c:crossAx val="115663616"/>
        <c:crossesAt val="-20"/>
        <c:crossBetween val="midCat"/>
      </c:valAx>
      <c:valAx>
        <c:axId val="1156636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 b="0">
                    <a:latin typeface="Times"/>
                    <a:cs typeface="Times"/>
                  </a:defRPr>
                </a:pPr>
                <a:r>
                  <a:rPr lang="en-US" sz="2400" b="0">
                    <a:latin typeface="Symbol" charset="2"/>
                    <a:cs typeface="Symbol" charset="2"/>
                  </a:rPr>
                  <a:t>d</a:t>
                </a:r>
                <a:r>
                  <a:rPr lang="en-US" sz="2400" b="0" baseline="30000">
                    <a:latin typeface="Times"/>
                    <a:cs typeface="Times"/>
                  </a:rPr>
                  <a:t>7</a:t>
                </a:r>
                <a:r>
                  <a:rPr lang="en-US" sz="2400" b="0">
                    <a:latin typeface="Times"/>
                    <a:cs typeface="Times"/>
                  </a:rPr>
                  <a:t>Li‰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"/>
                <a:cs typeface="Times"/>
              </a:defRPr>
            </a:pPr>
            <a:endParaRPr lang="en-US"/>
          </a:p>
        </c:txPr>
        <c:crossAx val="11563276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rgbClr val="FFFFFF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0.37554</cdr:x>
      <cdr:y>0.20719</cdr:y>
    </cdr:from>
    <cdr:to>
      <cdr:x>0.48224</cdr:x>
      <cdr:y>0.36397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18155" y="12083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>
              <a:latin typeface="Times"/>
              <a:cs typeface="Times"/>
            </a:rPr>
            <a:t>Coogan et al. 2005</a:t>
          </a:r>
        </a:p>
        <a:p xmlns:a="http://schemas.openxmlformats.org/drawingml/2006/main">
          <a:r>
            <a:rPr lang="en-US" sz="1600">
              <a:latin typeface="Times"/>
              <a:cs typeface="Times"/>
            </a:rPr>
            <a:t>      900˚C</a:t>
          </a:r>
        </a:p>
      </cdr:txBody>
    </cdr:sp>
  </cdr:relSizeAnchor>
  <cdr:relSizeAnchor xmlns:cdr="http://schemas.openxmlformats.org/drawingml/2006/chartDrawing">
    <cdr:from>
      <cdr:x>0.35683</cdr:x>
      <cdr:y>0.27907</cdr:y>
    </cdr:from>
    <cdr:to>
      <cdr:x>0.40288</cdr:x>
      <cdr:y>0.32558</cdr:y>
    </cdr:to>
    <cdr:sp macro="" textlink="">
      <cdr:nvSpPr>
        <cdr:cNvPr id="4" name="Straight Arrow Connector 3"/>
        <cdr:cNvSpPr/>
      </cdr:nvSpPr>
      <cdr:spPr>
        <a:xfrm xmlns:a="http://schemas.openxmlformats.org/drawingml/2006/main" rot="10800000" flipV="1">
          <a:off x="3057865" y="1627573"/>
          <a:ext cx="394563" cy="27126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stealth" w="lg" len="lg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996BD-3615-534F-9421-430C11ABE56B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130D3-46EE-4C40-9958-77174BD6ED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2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6D01E2-31AD-8842-B86C-17502E74CD74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6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102C8F-15D5-9244-BC5A-203B28225F3D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AAF23-2712-404A-9051-C17AB429122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AAF23-2712-404A-9051-C17AB4291227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AAF23-2712-404A-9051-C17AB429122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AAF23-2712-404A-9051-C17AB429122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130D3-46EE-4C40-9958-77174BD6EDC6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41B42-26B2-9440-9915-1D408FD530F9}" type="datetimeFigureOut">
              <a:rPr lang="en-US" smtClean="0"/>
              <a:pPr/>
              <a:t>8/14/2013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2DF69-BAF4-7341-B84C-5C796B536C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oleObject" Target="../embeddings/Microsoft_Excel_97-2003_Workshee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3.emf"/><Relationship Id="rId4" Type="http://schemas.openxmlformats.org/officeDocument/2006/relationships/oleObject" Target="../embeddings/Microsoft_Excel_97-2003_Worksheet2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8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oleObject" Target="???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oleObject" Target="???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48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frankrichter:Desktop:Li%20paper%204.1.2013.docx!OLE_LINK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10" Type="http://schemas.openxmlformats.org/officeDocument/2006/relationships/image" Target="../media/image11.e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78" y="323111"/>
            <a:ext cx="6787156" cy="61205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220378" y="323111"/>
            <a:ext cx="6787156" cy="6120544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4" y="244201"/>
            <a:ext cx="3871036" cy="6501027"/>
          </a:xfrm>
          <a:prstGeom prst="rect">
            <a:avLst/>
          </a:prstGeom>
        </p:spPr>
      </p:pic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513263" y="2928938"/>
          <a:ext cx="3937000" cy="219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8" name="Equation" r:id="rId4" imgW="1663700" imgH="927100" progId="Equation.3">
                  <p:embed/>
                </p:oleObj>
              </mc:Choice>
              <mc:Fallback>
                <p:oleObj name="Equation" r:id="rId4" imgW="1663700" imgH="927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3" y="2928938"/>
                        <a:ext cx="3937000" cy="219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072126" y="3546530"/>
            <a:ext cx="2655575" cy="6598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35977" y="797726"/>
            <a:ext cx="84515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CaO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134" y="6396335"/>
            <a:ext cx="178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012299" y="6488668"/>
            <a:ext cx="923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8268" y="1026061"/>
            <a:ext cx="2834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Molten CAS System</a:t>
            </a:r>
          </a:p>
          <a:p>
            <a:r>
              <a:rPr lang="en-US" sz="2400" b="1" i="1" dirty="0" smtClean="0">
                <a:latin typeface="Times"/>
                <a:cs typeface="Times"/>
              </a:rPr>
              <a:t>   CaO-Al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r>
              <a:rPr lang="en-US" sz="2400" b="1" i="1" dirty="0" smtClean="0">
                <a:latin typeface="Times"/>
                <a:cs typeface="Times"/>
              </a:rPr>
              <a:t>O3-SiO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endParaRPr lang="en-US" sz="2400" b="1" i="1" baseline="-25000" dirty="0">
              <a:latin typeface="Times"/>
              <a:cs typeface="Time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618268" y="2716156"/>
            <a:ext cx="2460578" cy="17519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4618268" y="2539781"/>
            <a:ext cx="2460578" cy="19283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4" y="244201"/>
            <a:ext cx="3871036" cy="6501027"/>
          </a:xfrm>
          <a:prstGeom prst="rect">
            <a:avLst/>
          </a:prstGeom>
        </p:spPr>
      </p:pic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298270" y="2325789"/>
          <a:ext cx="4489374" cy="257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4" name="Equation" r:id="rId4" imgW="2133600" imgH="1130300" progId="Equation.3">
                  <p:embed/>
                </p:oleObj>
              </mc:Choice>
              <mc:Fallback>
                <p:oleObj name="Equation" r:id="rId4" imgW="2133600" imgH="1130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270" y="2325789"/>
                        <a:ext cx="4489374" cy="2573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072126" y="3546530"/>
            <a:ext cx="2655575" cy="6598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35977" y="797726"/>
            <a:ext cx="84515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CaO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134" y="6396335"/>
            <a:ext cx="178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012299" y="6488668"/>
            <a:ext cx="923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98270" y="564396"/>
            <a:ext cx="3232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N=3 component system</a:t>
            </a:r>
          </a:p>
          <a:p>
            <a:r>
              <a:rPr lang="en-US" sz="2400" b="1" i="1" dirty="0" smtClean="0">
                <a:latin typeface="Times"/>
                <a:cs typeface="Times"/>
              </a:rPr>
              <a:t>   CaO-Al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r>
              <a:rPr lang="en-US" sz="2400" b="1" i="1" dirty="0" smtClean="0">
                <a:latin typeface="Times"/>
                <a:cs typeface="Times"/>
              </a:rPr>
              <a:t>O</a:t>
            </a:r>
            <a:r>
              <a:rPr lang="en-US" sz="2400" b="1" i="1" baseline="-25000" dirty="0" smtClean="0">
                <a:latin typeface="Times"/>
                <a:cs typeface="Times"/>
              </a:rPr>
              <a:t>3</a:t>
            </a:r>
            <a:r>
              <a:rPr lang="en-US" sz="2400" b="1" i="1" dirty="0" smtClean="0">
                <a:latin typeface="Times"/>
                <a:cs typeface="Times"/>
              </a:rPr>
              <a:t>-SiO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endParaRPr lang="en-US" sz="2400" b="1" i="1" baseline="-250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4" y="244201"/>
            <a:ext cx="3871036" cy="6501027"/>
          </a:xfrm>
          <a:prstGeom prst="rect">
            <a:avLst/>
          </a:prstGeom>
        </p:spPr>
      </p:pic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298270" y="2325789"/>
          <a:ext cx="4489374" cy="2573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3" name="Equation" r:id="rId4" imgW="2133600" imgH="1130300" progId="Equation.3">
                  <p:embed/>
                </p:oleObj>
              </mc:Choice>
              <mc:Fallback>
                <p:oleObj name="Equation" r:id="rId4" imgW="2133600" imgH="1130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270" y="2325789"/>
                        <a:ext cx="4489374" cy="2573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072126" y="3546530"/>
            <a:ext cx="2655575" cy="6598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35977" y="797726"/>
            <a:ext cx="84515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CaO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134" y="6396335"/>
            <a:ext cx="178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012299" y="6488668"/>
            <a:ext cx="923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98270" y="564396"/>
            <a:ext cx="3232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N=3 component system</a:t>
            </a:r>
          </a:p>
          <a:p>
            <a:r>
              <a:rPr lang="en-US" sz="2400" b="1" i="1" dirty="0" smtClean="0">
                <a:latin typeface="Times"/>
                <a:cs typeface="Times"/>
              </a:rPr>
              <a:t>   CaO-Al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r>
              <a:rPr lang="en-US" sz="2400" b="1" i="1" dirty="0" smtClean="0">
                <a:latin typeface="Times"/>
                <a:cs typeface="Times"/>
              </a:rPr>
              <a:t>O</a:t>
            </a:r>
            <a:r>
              <a:rPr lang="en-US" sz="2400" b="1" i="1" baseline="-25000" dirty="0" smtClean="0">
                <a:latin typeface="Times"/>
                <a:cs typeface="Times"/>
              </a:rPr>
              <a:t>3</a:t>
            </a:r>
            <a:r>
              <a:rPr lang="en-US" sz="2400" b="1" i="1" dirty="0" smtClean="0">
                <a:latin typeface="Times"/>
                <a:cs typeface="Times"/>
              </a:rPr>
              <a:t>-SiO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endParaRPr lang="en-US" sz="2400" b="1" i="1" baseline="-25000" dirty="0">
              <a:latin typeface="Times"/>
              <a:cs typeface="Time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73017" y="3612512"/>
            <a:ext cx="1814627" cy="1286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3215" y="911687"/>
            <a:ext cx="4672741" cy="2653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>
            <a:stCxn id="2" idx="0"/>
            <a:endCxn id="2" idx="2"/>
          </p:cNvCxnSpPr>
          <p:nvPr/>
        </p:nvCxnSpPr>
        <p:spPr>
          <a:xfrm rot="16200000" flipH="1">
            <a:off x="3092756" y="2238516"/>
            <a:ext cx="2653659" cy="158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3500486" y="1628012"/>
            <a:ext cx="177466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12141" y="2393178"/>
            <a:ext cx="1416477" cy="16280"/>
          </a:xfrm>
          <a:prstGeom prst="straightConnector1">
            <a:avLst/>
          </a:prstGeom>
          <a:ln w="38100">
            <a:solidFill>
              <a:srgbClr val="3366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35457" y="2897861"/>
            <a:ext cx="618690" cy="1588"/>
          </a:xfrm>
          <a:prstGeom prst="straightConnector1">
            <a:avLst/>
          </a:prstGeom>
          <a:ln w="38100">
            <a:solidFill>
              <a:srgbClr val="0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75151" y="1269849"/>
            <a:ext cx="8451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CaO</a:t>
            </a:r>
          </a:p>
          <a:p>
            <a:endParaRPr lang="en-US" sz="2400" dirty="0" smtClean="0"/>
          </a:p>
          <a:p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</a:p>
          <a:p>
            <a:endParaRPr lang="en-US" sz="2400" dirty="0" smtClean="0"/>
          </a:p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2083215" y="4070030"/>
            <a:ext cx="4672741" cy="25234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>
            <a:stCxn id="14" idx="0"/>
            <a:endCxn id="14" idx="2"/>
          </p:cNvCxnSpPr>
          <p:nvPr/>
        </p:nvCxnSpPr>
        <p:spPr>
          <a:xfrm rot="16200000" flipH="1">
            <a:off x="3157877" y="5331739"/>
            <a:ext cx="252341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4" idx="1"/>
            <a:endCxn id="14" idx="3"/>
          </p:cNvCxnSpPr>
          <p:nvPr/>
        </p:nvCxnSpPr>
        <p:spPr>
          <a:xfrm rot="10800000" flipH="1">
            <a:off x="2083214" y="5331739"/>
            <a:ext cx="467274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83213" y="5046837"/>
            <a:ext cx="2335578" cy="1588"/>
          </a:xfrm>
          <a:prstGeom prst="line">
            <a:avLst/>
          </a:prstGeom>
          <a:ln>
            <a:solidFill>
              <a:srgbClr val="80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30718" y="5536829"/>
            <a:ext cx="2337164" cy="1588"/>
          </a:xfrm>
          <a:prstGeom prst="line">
            <a:avLst/>
          </a:prstGeom>
          <a:ln>
            <a:solidFill>
              <a:srgbClr val="80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30484" y="5136767"/>
            <a:ext cx="9715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endParaRPr lang="en-US" sz="2000" baseline="-25000" dirty="0"/>
          </a:p>
        </p:txBody>
      </p:sp>
      <p:cxnSp>
        <p:nvCxnSpPr>
          <p:cNvPr id="39" name="Straight Arrow Connector 38"/>
          <p:cNvCxnSpPr/>
          <p:nvPr/>
        </p:nvCxnSpPr>
        <p:spPr>
          <a:xfrm rot="10800000" flipV="1">
            <a:off x="6861955" y="5536829"/>
            <a:ext cx="768529" cy="1588"/>
          </a:xfrm>
          <a:prstGeom prst="straightConnector1">
            <a:avLst/>
          </a:prstGeom>
          <a:ln>
            <a:solidFill>
              <a:srgbClr val="8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60805" y="296919"/>
            <a:ext cx="259503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“Incompressibility”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Thermodynamics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0792" y="4407914"/>
            <a:ext cx="388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 SiO</a:t>
            </a:r>
            <a:r>
              <a:rPr lang="en-US" sz="2400" baseline="-25000" dirty="0" smtClean="0"/>
              <a:t>2                               </a:t>
            </a:r>
            <a:r>
              <a:rPr lang="en-US" sz="2400" dirty="0" smtClean="0"/>
              <a:t>Low SiO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6861955" y="4703299"/>
            <a:ext cx="922427" cy="5392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61954" y="4325608"/>
            <a:ext cx="2243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cs typeface="Times"/>
              </a:rPr>
              <a:t>Al</a:t>
            </a:r>
            <a:r>
              <a:rPr lang="en-US" sz="2000" baseline="-25000" dirty="0" smtClean="0">
                <a:cs typeface="Times"/>
              </a:rPr>
              <a:t>2</a:t>
            </a:r>
            <a:r>
              <a:rPr lang="en-US" sz="2000" dirty="0" smtClean="0">
                <a:cs typeface="Times"/>
              </a:rPr>
              <a:t>O</a:t>
            </a:r>
            <a:r>
              <a:rPr lang="en-US" sz="2000" baseline="-25000" dirty="0" smtClean="0">
                <a:cs typeface="Times"/>
              </a:rPr>
              <a:t>3</a:t>
            </a:r>
            <a:r>
              <a:rPr lang="en-US" sz="2000" dirty="0" smtClean="0">
                <a:cs typeface="Times"/>
              </a:rPr>
              <a:t> concentration</a:t>
            </a:r>
            <a:endParaRPr lang="en-US" sz="2000" dirty="0">
              <a:cs typeface="Time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35457" y="5242590"/>
            <a:ext cx="61869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989955"/>
              </p:ext>
            </p:extLst>
          </p:nvPr>
        </p:nvGraphicFramePr>
        <p:xfrm>
          <a:off x="4576763" y="157163"/>
          <a:ext cx="388778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943100" imgH="228600" progId="Equation.3">
                  <p:embed/>
                </p:oleObj>
              </mc:Choice>
              <mc:Fallback>
                <p:oleObj name="Equation" r:id="rId3" imgW="194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6763" y="157163"/>
                        <a:ext cx="3887787" cy="64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10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1148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57200"/>
            <a:ext cx="8775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519488" y="6338888"/>
            <a:ext cx="2119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>
                <a:latin typeface="Times New Roman" charset="0"/>
              </a:rPr>
              <a:t>RB-2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8796" y="6338888"/>
            <a:ext cx="8531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2704" y="6338888"/>
            <a:ext cx="388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15 hours at 1400˚C, 1.0 GPa</a:t>
            </a:r>
            <a:endParaRPr lang="en-US" sz="2400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535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8600"/>
            <a:ext cx="4800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707880"/>
            <a:ext cx="48006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1371600" y="1905000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1" dirty="0">
                <a:latin typeface="Times New Roman" charset="0"/>
                <a:ea typeface="ＭＳ Ｐゴシック" charset="-128"/>
                <a:cs typeface="ＭＳ Ｐゴシック" charset="-128"/>
              </a:rPr>
              <a:t>RB-2</a:t>
            </a:r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6553200" y="6019800"/>
            <a:ext cx="609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231" name="Rectangle 6"/>
          <p:cNvSpPr>
            <a:spLocks noChangeArrowheads="1"/>
          </p:cNvSpPr>
          <p:nvPr/>
        </p:nvSpPr>
        <p:spPr bwMode="auto">
          <a:xfrm>
            <a:off x="5105400" y="6096000"/>
            <a:ext cx="457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232" name="Line 7"/>
          <p:cNvSpPr>
            <a:spLocks noChangeShapeType="1"/>
          </p:cNvSpPr>
          <p:nvPr/>
        </p:nvSpPr>
        <p:spPr bwMode="auto">
          <a:xfrm>
            <a:off x="2095500" y="349250"/>
            <a:ext cx="2514600" cy="0"/>
          </a:xfrm>
          <a:prstGeom prst="line">
            <a:avLst/>
          </a:prstGeom>
          <a:noFill/>
          <a:ln w="19050">
            <a:solidFill>
              <a:srgbClr val="FE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233" name="Line 8"/>
          <p:cNvSpPr>
            <a:spLocks noChangeShapeType="1"/>
          </p:cNvSpPr>
          <p:nvPr/>
        </p:nvSpPr>
        <p:spPr bwMode="auto">
          <a:xfrm>
            <a:off x="4610100" y="349250"/>
            <a:ext cx="0" cy="1981200"/>
          </a:xfrm>
          <a:prstGeom prst="line">
            <a:avLst/>
          </a:prstGeom>
          <a:noFill/>
          <a:ln w="19050">
            <a:solidFill>
              <a:srgbClr val="FE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234" name="Line 9"/>
          <p:cNvSpPr>
            <a:spLocks noChangeShapeType="1"/>
          </p:cNvSpPr>
          <p:nvPr/>
        </p:nvSpPr>
        <p:spPr bwMode="auto">
          <a:xfrm flipH="1">
            <a:off x="4610100" y="2330450"/>
            <a:ext cx="1575358" cy="0"/>
          </a:xfrm>
          <a:prstGeom prst="line">
            <a:avLst/>
          </a:prstGeom>
          <a:noFill/>
          <a:ln w="19050">
            <a:solidFill>
              <a:srgbClr val="FE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5410200" y="5844381"/>
          <a:ext cx="33528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0" name="Equation" r:id="rId5" imgW="2425700" imgH="584200" progId="Equation.3">
                  <p:embed/>
                </p:oleObj>
              </mc:Choice>
              <mc:Fallback>
                <p:oleObj name="Equation" r:id="rId5" imgW="2425700" imgH="584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844381"/>
                        <a:ext cx="3352800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4181879" y="1890231"/>
            <a:ext cx="856442" cy="14769"/>
          </a:xfrm>
          <a:prstGeom prst="straightConnector1">
            <a:avLst/>
          </a:prstGeom>
          <a:ln w="38100">
            <a:solidFill>
              <a:srgbClr val="8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077628" y="3246305"/>
            <a:ext cx="2278855" cy="1588"/>
          </a:xfrm>
          <a:prstGeom prst="straightConnector1">
            <a:avLst/>
          </a:prstGeom>
          <a:ln>
            <a:solidFill>
              <a:srgbClr val="80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8000" y="3124200"/>
            <a:ext cx="2033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Evidence that </a:t>
            </a:r>
            <a:r>
              <a:rPr lang="en-US" baseline="30000" dirty="0" smtClean="0">
                <a:latin typeface="Times"/>
                <a:cs typeface="Times"/>
              </a:rPr>
              <a:t>40</a:t>
            </a:r>
            <a:r>
              <a:rPr lang="en-US" dirty="0" smtClean="0">
                <a:latin typeface="Times"/>
                <a:cs typeface="Times"/>
              </a:rPr>
              <a:t>Ca</a:t>
            </a:r>
          </a:p>
          <a:p>
            <a:r>
              <a:rPr lang="en-US" dirty="0" smtClean="0">
                <a:latin typeface="Times"/>
                <a:cs typeface="Times"/>
              </a:rPr>
              <a:t>diffuses measurably</a:t>
            </a:r>
          </a:p>
          <a:p>
            <a:r>
              <a:rPr lang="en-US" dirty="0" smtClean="0">
                <a:latin typeface="Times"/>
                <a:cs typeface="Times"/>
              </a:rPr>
              <a:t>faster than </a:t>
            </a:r>
            <a:r>
              <a:rPr lang="en-US" baseline="30000" dirty="0" smtClean="0">
                <a:latin typeface="Times"/>
                <a:cs typeface="Times"/>
              </a:rPr>
              <a:t>44</a:t>
            </a:r>
            <a:r>
              <a:rPr lang="en-US" dirty="0" smtClean="0">
                <a:latin typeface="Times"/>
                <a:cs typeface="Times"/>
              </a:rPr>
              <a:t>Ca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35200" y="2997200"/>
            <a:ext cx="2184400" cy="728133"/>
          </a:xfrm>
          <a:prstGeom prst="line">
            <a:avLst/>
          </a:prstGeom>
          <a:ln w="28575" cmpd="sng">
            <a:solidFill>
              <a:srgbClr val="4F81B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360" y="3076943"/>
            <a:ext cx="3920361" cy="2575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42" y="553525"/>
            <a:ext cx="3638678" cy="2523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3816" y="553524"/>
            <a:ext cx="1042005" cy="814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306513" y="4965700"/>
          <a:ext cx="2749550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Equation" r:id="rId6" imgW="1066800" imgH="635000" progId="Equation.3">
                  <p:embed/>
                </p:oleObj>
              </mc:Choice>
              <mc:Fallback>
                <p:oleObj name="Equation" r:id="rId6" imgW="1066800" imgH="635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4965700"/>
                        <a:ext cx="2749550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385022" y="1367530"/>
          <a:ext cx="3844973" cy="266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Equation" r:id="rId8" imgW="1536700" imgH="1066800" progId="Equation.3">
                  <p:embed/>
                </p:oleObj>
              </mc:Choice>
              <mc:Fallback>
                <p:oleObj name="Equation" r:id="rId8" imgW="1536700" imgH="1066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022" y="1367530"/>
                        <a:ext cx="3844973" cy="266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6878102" y="1138189"/>
            <a:ext cx="1351893" cy="98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04620" y="3076943"/>
            <a:ext cx="3400264" cy="9598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04620" y="2342360"/>
            <a:ext cx="4472390" cy="9490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5059363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124200" y="0"/>
            <a:ext cx="1143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65080" y="558800"/>
            <a:ext cx="37450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i="1" dirty="0">
                <a:latin typeface="Times New Roman" charset="0"/>
              </a:rPr>
              <a:t>Soret Experiment SRT 4</a:t>
            </a:r>
          </a:p>
          <a:p>
            <a:pPr algn="ctr"/>
            <a:r>
              <a:rPr lang="en-US" sz="2800" i="1" dirty="0">
                <a:latin typeface="Times New Roman" charset="0"/>
              </a:rPr>
              <a:t>material: SUNY MORB</a:t>
            </a:r>
          </a:p>
          <a:p>
            <a:pPr algn="ctr"/>
            <a:r>
              <a:rPr lang="en-US" sz="2800" i="1" dirty="0">
                <a:latin typeface="Symbol" charset="0"/>
              </a:rPr>
              <a:t>D</a:t>
            </a:r>
            <a:r>
              <a:rPr lang="en-US" sz="2800" i="1" dirty="0">
                <a:latin typeface="Times New Roman" charset="0"/>
              </a:rPr>
              <a:t>T=170˚C   P=1.7GPa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81000" y="609600"/>
            <a:ext cx="3657600" cy="12954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746125" y="5222875"/>
            <a:ext cx="44546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Times New Roman" charset="0"/>
              </a:rPr>
              <a:t>Temperatures determined using</a:t>
            </a:r>
          </a:p>
          <a:p>
            <a:r>
              <a:rPr lang="en-US" i="1" dirty="0">
                <a:latin typeface="Times New Roman" charset="0"/>
              </a:rPr>
              <a:t>Watson</a:t>
            </a:r>
            <a:r>
              <a:rPr lang="ja-JP" altLang="en-US" i="1" dirty="0">
                <a:latin typeface="Times New Roman" charset="0"/>
              </a:rPr>
              <a:t>’</a:t>
            </a:r>
            <a:r>
              <a:rPr lang="en-US" i="1" dirty="0">
                <a:latin typeface="Times New Roman" charset="0"/>
              </a:rPr>
              <a:t>s spinel thickness method</a:t>
            </a:r>
          </a:p>
        </p:txBody>
      </p:sp>
    </p:spTree>
    <p:extLst>
      <p:ext uri="{BB962C8B-B14F-4D97-AF65-F5344CB8AC3E}">
        <p14:creationId xmlns:p14="http://schemas.microsoft.com/office/powerpoint/2010/main" val="14680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609600" y="685800"/>
          <a:ext cx="7767638" cy="531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6" name="Worksheet" r:id="rId4" imgW="8674100" imgH="5930900" progId="Excel.Sheet.8">
                  <p:embed/>
                </p:oleObj>
              </mc:Choice>
              <mc:Fallback>
                <p:oleObj name="Worksheet" r:id="rId4" imgW="8674100" imgH="59309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5800"/>
                        <a:ext cx="7767638" cy="53101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00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838200" y="990600"/>
          <a:ext cx="7081838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name="Worksheet" r:id="rId4" imgW="8674100" imgH="5930900" progId="Excel.Sheet.8">
                  <p:embed/>
                </p:oleObj>
              </mc:Choice>
              <mc:Fallback>
                <p:oleObj name="Worksheet" r:id="rId4" imgW="8674100" imgH="59309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990600"/>
                        <a:ext cx="7081838" cy="48418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93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85800"/>
            <a:ext cx="4057650" cy="5410200"/>
          </a:xfrm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388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419600" y="533400"/>
            <a:ext cx="45704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latin typeface="Times New Roman" charset="0"/>
              </a:rPr>
              <a:t>Hashimoto Vacuum Furnace</a:t>
            </a:r>
          </a:p>
          <a:p>
            <a:r>
              <a:rPr lang="en-US" sz="2800">
                <a:latin typeface="Times New Roman" charset="0"/>
              </a:rPr>
              <a:t>at the University of Chicago</a:t>
            </a:r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Experimental conditions: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T=1600˚-1900˚C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P&lt;10</a:t>
            </a:r>
            <a:r>
              <a:rPr lang="en-US" baseline="30000">
                <a:latin typeface="Times New Roman" charset="0"/>
              </a:rPr>
              <a:t>-6</a:t>
            </a:r>
            <a:r>
              <a:rPr lang="en-US">
                <a:latin typeface="Times New Roman" charset="0"/>
              </a:rPr>
              <a:t> Torr</a:t>
            </a:r>
          </a:p>
        </p:txBody>
      </p:sp>
    </p:spTree>
    <p:extLst>
      <p:ext uri="{BB962C8B-B14F-4D97-AF65-F5344CB8AC3E}">
        <p14:creationId xmlns:p14="http://schemas.microsoft.com/office/powerpoint/2010/main" val="5966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360" y="3076943"/>
            <a:ext cx="3920361" cy="2575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2" y="553525"/>
            <a:ext cx="3638678" cy="2523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3816" y="553524"/>
            <a:ext cx="1042005" cy="814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257794" y="4981716"/>
          <a:ext cx="2846826" cy="1603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9" name="Equation" r:id="rId5" imgW="1104900" imgH="622300" progId="Equation.3">
                  <p:embed/>
                </p:oleObj>
              </mc:Choice>
              <mc:Fallback>
                <p:oleObj name="Equation" r:id="rId5" imgW="1104900" imgH="622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794" y="4981716"/>
                        <a:ext cx="2846826" cy="1603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705304" y="1742324"/>
          <a:ext cx="3844973" cy="266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0" name="Equation" r:id="rId7" imgW="1536700" imgH="1066800" progId="Equation.3">
                  <p:embed/>
                </p:oleObj>
              </mc:Choice>
              <mc:Fallback>
                <p:oleObj name="Equation" r:id="rId7" imgW="1536700" imgH="1066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04" y="1742324"/>
                        <a:ext cx="3844973" cy="266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 flipV="1">
            <a:off x="7505692" y="2539699"/>
            <a:ext cx="1044585" cy="162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1498600" y="714375"/>
          <a:ext cx="5843588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4" name="Equation" r:id="rId3" imgW="2349500" imgH="2082800" progId="Equation.3">
                  <p:embed/>
                </p:oleObj>
              </mc:Choice>
              <mc:Fallback>
                <p:oleObj name="Equation" r:id="rId3" imgW="2349500" imgH="2082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714375"/>
                        <a:ext cx="5843588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rved Right Arrow 2"/>
          <p:cNvSpPr/>
          <p:nvPr/>
        </p:nvSpPr>
        <p:spPr>
          <a:xfrm>
            <a:off x="1830862" y="3299098"/>
            <a:ext cx="544310" cy="940243"/>
          </a:xfrm>
          <a:prstGeom prst="curvedRigh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1830862" y="4391741"/>
            <a:ext cx="544310" cy="940243"/>
          </a:xfrm>
          <a:prstGeom prst="curvedRigh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1320423" y="1181328"/>
          <a:ext cx="4895850" cy="167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7" name="Equation" r:id="rId3" imgW="1968500" imgH="673100" progId="Equation.3">
                  <p:embed/>
                </p:oleObj>
              </mc:Choice>
              <mc:Fallback>
                <p:oleObj name="Equation" r:id="rId3" imgW="1968500" imgH="673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423" y="1181328"/>
                        <a:ext cx="4895850" cy="167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rot="16200000" flipH="1">
            <a:off x="5040127" y="1849354"/>
            <a:ext cx="1023608" cy="9899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5040127" y="1659813"/>
            <a:ext cx="1023608" cy="9899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2417" y="3278049"/>
            <a:ext cx="81590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Bowen in 1921 argued that thermal fractionation is not relevant</a:t>
            </a:r>
          </a:p>
          <a:p>
            <a:r>
              <a:rPr lang="en-US" sz="2400" dirty="0" smtClean="0">
                <a:latin typeface="Times"/>
                <a:cs typeface="Times"/>
              </a:rPr>
              <a:t>for igneous petrology because                      and thus temperature </a:t>
            </a:r>
          </a:p>
          <a:p>
            <a:r>
              <a:rPr lang="en-US" sz="2400" dirty="0" smtClean="0">
                <a:latin typeface="Times"/>
                <a:cs typeface="Times"/>
              </a:rPr>
              <a:t>differences will dissipate much to fast for chemistry to respond.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      Possible exception:  Double-diffusive boundary layers.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sz="2400" dirty="0" smtClean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5481" y="1181328"/>
            <a:ext cx="434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For most geological applications</a:t>
            </a:r>
            <a:endParaRPr lang="en-US" sz="2400" dirty="0">
              <a:latin typeface="Times"/>
              <a:cs typeface="Times"/>
            </a:endParaRPr>
          </a:p>
        </p:txBody>
      </p:sp>
      <p:graphicFrame>
        <p:nvGraphicFramePr>
          <p:cNvPr id="93187" name="Object 3"/>
          <p:cNvGraphicFramePr>
            <a:graphicFrameLocks noChangeAspect="1"/>
          </p:cNvGraphicFramePr>
          <p:nvPr/>
        </p:nvGraphicFramePr>
        <p:xfrm>
          <a:off x="3392615" y="3098969"/>
          <a:ext cx="26543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8" name="Equation" r:id="rId5" imgW="1066800" imgH="444500" progId="Equation.3">
                  <p:embed/>
                </p:oleObj>
              </mc:Choice>
              <mc:Fallback>
                <p:oleObj name="Equation" r:id="rId5" imgW="1066800" imgH="444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615" y="3098969"/>
                        <a:ext cx="26543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61" y="590945"/>
            <a:ext cx="4087390" cy="519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504961" y="129280"/>
            <a:ext cx="4296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Times New Roman" charset="0"/>
              </a:rPr>
              <a:t>Basalt</a:t>
            </a:r>
            <a:r>
              <a:rPr lang="en-US" sz="1600" b="1" dirty="0">
                <a:latin typeface="Times New Roman" charset="0"/>
              </a:rPr>
              <a:t>			</a:t>
            </a:r>
            <a:r>
              <a:rPr lang="en-US" b="1" dirty="0">
                <a:latin typeface="Times New Roman" charset="0"/>
              </a:rPr>
              <a:t>     </a:t>
            </a:r>
            <a:r>
              <a:rPr lang="en-US" b="1" dirty="0" smtClean="0">
                <a:latin typeface="Times New Roman" charset="0"/>
              </a:rPr>
              <a:t>          Rhyolite</a:t>
            </a:r>
            <a:endParaRPr lang="en-US" b="1" dirty="0">
              <a:latin typeface="Times New Roman" charset="0"/>
            </a:endParaRP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2008188" y="5781675"/>
          <a:ext cx="421322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Equation" r:id="rId4" imgW="2705100" imgH="469900" progId="Equation.3">
                  <p:embed/>
                </p:oleObj>
              </mc:Choice>
              <mc:Fallback>
                <p:oleObj name="Equation" r:id="rId4" imgW="2705100" imgH="469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188" y="5781675"/>
                        <a:ext cx="421322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439738" y="4044950"/>
          <a:ext cx="16303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Equation" r:id="rId6" imgW="660400" imgH="203200" progId="Equation.3">
                  <p:embed/>
                </p:oleObj>
              </mc:Choice>
              <mc:Fallback>
                <p:oleObj name="Equation" r:id="rId6" imgW="660400" imgH="203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4044950"/>
                        <a:ext cx="163036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655791" y="3793963"/>
            <a:ext cx="21420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5218" y="3125285"/>
            <a:ext cx="441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 2</a:t>
            </a:r>
          </a:p>
          <a:p>
            <a:r>
              <a:rPr lang="en-US" sz="2400" dirty="0" smtClean="0">
                <a:latin typeface="Times"/>
                <a:cs typeface="Times"/>
              </a:rPr>
              <a:t> 0</a:t>
            </a:r>
          </a:p>
          <a:p>
            <a:r>
              <a:rPr lang="en-US" sz="2400" dirty="0" smtClean="0">
                <a:latin typeface="Times"/>
                <a:cs typeface="Times"/>
              </a:rPr>
              <a:t>-2</a:t>
            </a:r>
          </a:p>
          <a:p>
            <a:r>
              <a:rPr lang="en-US" sz="2400" dirty="0" smtClean="0">
                <a:latin typeface="Times"/>
                <a:cs typeface="Times"/>
              </a:rPr>
              <a:t>-4</a:t>
            </a:r>
          </a:p>
          <a:p>
            <a:r>
              <a:rPr lang="en-US" sz="2400" dirty="0" smtClean="0">
                <a:latin typeface="Times"/>
                <a:cs typeface="Times"/>
              </a:rPr>
              <a:t>-6</a:t>
            </a:r>
          </a:p>
          <a:p>
            <a:r>
              <a:rPr lang="en-US" sz="2400" dirty="0" smtClean="0">
                <a:latin typeface="Times"/>
                <a:cs typeface="Times"/>
              </a:rPr>
              <a:t>-8</a:t>
            </a:r>
          </a:p>
          <a:p>
            <a:r>
              <a:rPr lang="en-US" sz="2400" dirty="0" smtClean="0">
                <a:latin typeface="Times"/>
                <a:cs typeface="Times"/>
              </a:rPr>
              <a:t> 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2351" y="3764186"/>
            <a:ext cx="2308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Typical precision</a:t>
            </a:r>
          </a:p>
          <a:p>
            <a:r>
              <a:rPr lang="en-US" sz="2400" dirty="0" smtClean="0">
                <a:latin typeface="Times"/>
                <a:cs typeface="Times"/>
              </a:rPr>
              <a:t>       ~ 0.2‰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147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10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1148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57200"/>
            <a:ext cx="8775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519488" y="6338888"/>
            <a:ext cx="2119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>
                <a:latin typeface="Times New Roman" charset="0"/>
              </a:rPr>
              <a:t>RB-2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8796" y="6338888"/>
            <a:ext cx="8531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2704" y="6338888"/>
            <a:ext cx="388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15 hours at 1400˚C, 1.0 GPa</a:t>
            </a:r>
            <a:endParaRPr lang="en-US" sz="2400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535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04813"/>
            <a:ext cx="868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366" y="3200400"/>
            <a:ext cx="45720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1828800" y="3733800"/>
            <a:ext cx="457200" cy="1524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613" name="Line 6"/>
          <p:cNvSpPr>
            <a:spLocks noChangeShapeType="1"/>
          </p:cNvSpPr>
          <p:nvPr/>
        </p:nvSpPr>
        <p:spPr bwMode="auto">
          <a:xfrm>
            <a:off x="1828800" y="37338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-762000" y="4495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615" name="Line 8"/>
          <p:cNvSpPr>
            <a:spLocks noChangeShapeType="1"/>
          </p:cNvSpPr>
          <p:nvPr/>
        </p:nvSpPr>
        <p:spPr bwMode="auto">
          <a:xfrm>
            <a:off x="762000" y="3581400"/>
            <a:ext cx="2438400" cy="0"/>
          </a:xfrm>
          <a:prstGeom prst="line">
            <a:avLst/>
          </a:prstGeom>
          <a:noFill/>
          <a:ln w="9525">
            <a:solidFill>
              <a:srgbClr val="FE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616" name="Line 9"/>
          <p:cNvSpPr>
            <a:spLocks noChangeShapeType="1"/>
          </p:cNvSpPr>
          <p:nvPr/>
        </p:nvSpPr>
        <p:spPr bwMode="auto">
          <a:xfrm>
            <a:off x="3200400" y="3581400"/>
            <a:ext cx="0" cy="2209800"/>
          </a:xfrm>
          <a:prstGeom prst="line">
            <a:avLst/>
          </a:prstGeom>
          <a:noFill/>
          <a:ln w="9525">
            <a:solidFill>
              <a:srgbClr val="FE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617" name="Line 10"/>
          <p:cNvSpPr>
            <a:spLocks noChangeShapeType="1"/>
          </p:cNvSpPr>
          <p:nvPr/>
        </p:nvSpPr>
        <p:spPr bwMode="auto">
          <a:xfrm flipH="1">
            <a:off x="3200400" y="5791200"/>
            <a:ext cx="1219200" cy="0"/>
          </a:xfrm>
          <a:prstGeom prst="line">
            <a:avLst/>
          </a:prstGeom>
          <a:noFill/>
          <a:ln w="9525">
            <a:solidFill>
              <a:srgbClr val="FE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8618" name="Text Box 11"/>
          <p:cNvSpPr txBox="1">
            <a:spLocks noChangeArrowheads="1"/>
          </p:cNvSpPr>
          <p:nvPr/>
        </p:nvSpPr>
        <p:spPr bwMode="auto">
          <a:xfrm>
            <a:off x="4267200" y="62484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Times New Roman" charset="0"/>
              </a:rPr>
              <a:t>RB-5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4571" y="6243935"/>
            <a:ext cx="2809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6 minutes at 1400˚C</a:t>
            </a:r>
            <a:endParaRPr lang="en-US" sz="2400" b="1" i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071563"/>
            <a:ext cx="5745163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Line 3"/>
          <p:cNvSpPr>
            <a:spLocks noChangeShapeType="1"/>
          </p:cNvSpPr>
          <p:nvPr/>
        </p:nvSpPr>
        <p:spPr bwMode="auto">
          <a:xfrm>
            <a:off x="2286000" y="1828800"/>
            <a:ext cx="3048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>
            <a:off x="5334000" y="1905000"/>
            <a:ext cx="0" cy="609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>
            <a:off x="5334000" y="2514600"/>
            <a:ext cx="1524000" cy="0"/>
          </a:xfrm>
          <a:prstGeom prst="line">
            <a:avLst/>
          </a:prstGeom>
          <a:noFill/>
          <a:ln w="9525">
            <a:solidFill>
              <a:srgbClr val="80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>
            <a:off x="2286000" y="2895600"/>
            <a:ext cx="3048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5334000" y="2895600"/>
            <a:ext cx="0" cy="2057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5334000" y="4953000"/>
            <a:ext cx="1524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45423" y="1422484"/>
            <a:ext cx="103713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0</a:t>
            </a:r>
          </a:p>
          <a:p>
            <a:endParaRPr lang="en-US" sz="2800" dirty="0" smtClean="0">
              <a:latin typeface="Times"/>
              <a:cs typeface="Times"/>
            </a:endParaRPr>
          </a:p>
          <a:p>
            <a:r>
              <a:rPr lang="en-US" sz="2800" dirty="0" smtClean="0">
                <a:latin typeface="Times"/>
                <a:cs typeface="Times"/>
              </a:rPr>
              <a:t>-20</a:t>
            </a:r>
          </a:p>
          <a:p>
            <a:endParaRPr lang="en-US" sz="2800" dirty="0" smtClean="0">
              <a:latin typeface="Times"/>
              <a:cs typeface="Times"/>
            </a:endParaRPr>
          </a:p>
          <a:p>
            <a:r>
              <a:rPr lang="en-US" sz="2800" dirty="0" smtClean="0">
                <a:latin typeface="Times"/>
                <a:cs typeface="Times"/>
              </a:rPr>
              <a:t>-40</a:t>
            </a:r>
          </a:p>
          <a:p>
            <a:endParaRPr lang="en-US" sz="2800" dirty="0" smtClean="0">
              <a:latin typeface="Times"/>
              <a:cs typeface="Times"/>
            </a:endParaRPr>
          </a:p>
          <a:p>
            <a:endParaRPr lang="en-US" sz="2800" dirty="0" smtClean="0">
              <a:latin typeface="Times"/>
              <a:cs typeface="Times"/>
            </a:endParaRPr>
          </a:p>
          <a:p>
            <a:endParaRPr lang="en-US" sz="2800" dirty="0">
              <a:latin typeface="Times"/>
              <a:cs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5660" y="1293172"/>
            <a:ext cx="639763" cy="3787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718144" y="2146755"/>
            <a:ext cx="109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baseline="30000" dirty="0" smtClean="0">
                <a:latin typeface="Times"/>
                <a:cs typeface="Times"/>
              </a:rPr>
              <a:t>7</a:t>
            </a:r>
            <a:r>
              <a:rPr lang="en-US" sz="2400" dirty="0" smtClean="0">
                <a:latin typeface="Times"/>
                <a:cs typeface="Times"/>
              </a:rPr>
              <a:t>Li ‰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600" y="2895600"/>
            <a:ext cx="255610" cy="67831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13455" y="3765900"/>
            <a:ext cx="128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Li (ppm)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6057" y="2688848"/>
            <a:ext cx="10466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</a:t>
            </a:r>
          </a:p>
          <a:p>
            <a:endParaRPr lang="en-US" dirty="0" smtClean="0"/>
          </a:p>
          <a:p>
            <a:r>
              <a:rPr lang="en-US" dirty="0" smtClean="0"/>
              <a:t>800</a:t>
            </a:r>
          </a:p>
          <a:p>
            <a:endParaRPr lang="en-US" dirty="0" smtClean="0"/>
          </a:p>
          <a:p>
            <a:r>
              <a:rPr lang="en-US" dirty="0" smtClean="0"/>
              <a:t>400</a:t>
            </a:r>
          </a:p>
          <a:p>
            <a:endParaRPr lang="en-US" dirty="0" smtClean="0"/>
          </a:p>
          <a:p>
            <a:r>
              <a:rPr lang="en-US" dirty="0" smtClean="0"/>
              <a:t>200</a:t>
            </a:r>
          </a:p>
          <a:p>
            <a:endParaRPr lang="en-US" dirty="0" smtClean="0"/>
          </a:p>
          <a:p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6605657" y="2607978"/>
            <a:ext cx="1931872" cy="2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949146" y="2836528"/>
            <a:ext cx="277790" cy="17447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858000" y="5274171"/>
            <a:ext cx="639763" cy="3201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1585" y="816384"/>
            <a:ext cx="8426931" cy="5386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Summary of Key Ideas from Experiments with Silicate liquids:</a:t>
            </a:r>
          </a:p>
          <a:p>
            <a:endParaRPr lang="en-US" sz="2400" i="1" dirty="0" smtClean="0">
              <a:latin typeface="Times"/>
              <a:cs typeface="Times"/>
            </a:endParaRPr>
          </a:p>
          <a:p>
            <a:pPr marL="457200" indent="-457200">
              <a:buAutoNum type="arabicPeriod"/>
            </a:pPr>
            <a:r>
              <a:rPr lang="en-US" sz="2400" i="1" dirty="0" smtClean="0">
                <a:latin typeface="Times"/>
                <a:cs typeface="Times"/>
              </a:rPr>
              <a:t>The constitutive equation for chemical fluxes involves both </a:t>
            </a: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     a diffusion matrix D</a:t>
            </a:r>
            <a:r>
              <a:rPr lang="en-US" sz="2400" i="1" baseline="-25000" dirty="0" smtClean="0">
                <a:latin typeface="Times"/>
                <a:cs typeface="Times"/>
              </a:rPr>
              <a:t>ij</a:t>
            </a:r>
            <a:r>
              <a:rPr lang="en-US" sz="2400" i="1" dirty="0" smtClean="0">
                <a:latin typeface="Times"/>
                <a:cs typeface="Times"/>
              </a:rPr>
              <a:t> and a thermal diffusion coefficient D</a:t>
            </a:r>
            <a:r>
              <a:rPr lang="en-US" sz="2400" i="1" baseline="-25000" dirty="0" smtClean="0">
                <a:latin typeface="Times"/>
                <a:cs typeface="Times"/>
              </a:rPr>
              <a:t>T.</a:t>
            </a:r>
          </a:p>
          <a:p>
            <a:pPr marL="457200" indent="-457200"/>
            <a:endParaRPr lang="en-US" sz="2400" i="1" baseline="-25000" dirty="0" smtClean="0">
              <a:latin typeface="Times"/>
              <a:cs typeface="Times"/>
            </a:endParaRPr>
          </a:p>
          <a:p>
            <a:pPr marL="457200" indent="-457200"/>
            <a:endParaRPr lang="en-US" sz="2400" i="1" baseline="-25000" dirty="0" smtClean="0">
              <a:latin typeface="Times"/>
              <a:cs typeface="Times"/>
            </a:endParaRPr>
          </a:p>
          <a:p>
            <a:pPr marL="457200" indent="-457200"/>
            <a:endParaRPr lang="en-US" sz="2400" i="1" baseline="-25000" dirty="0" smtClean="0">
              <a:latin typeface="Times"/>
              <a:cs typeface="Times"/>
            </a:endParaRPr>
          </a:p>
          <a:p>
            <a:pPr marL="457200" indent="-457200"/>
            <a:endParaRPr lang="en-US" sz="2400" i="1" baseline="-25000" dirty="0" smtClean="0">
              <a:latin typeface="Times"/>
              <a:cs typeface="Times"/>
            </a:endParaRPr>
          </a:p>
          <a:p>
            <a:pPr marL="457200" indent="-457200"/>
            <a:endParaRPr lang="en-US" sz="2400" i="1" baseline="-25000" dirty="0" smtClean="0">
              <a:latin typeface="Times"/>
              <a:cs typeface="Times"/>
            </a:endParaRP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2. When used for isotopes the chemical diffusion coefficients D</a:t>
            </a:r>
            <a:r>
              <a:rPr lang="en-US" sz="2400" i="1" baseline="-25000" dirty="0" smtClean="0">
                <a:latin typeface="Times"/>
                <a:cs typeface="Times"/>
              </a:rPr>
              <a:t>ij</a:t>
            </a: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depend on the isotope mass in such a way that the light isotope </a:t>
            </a: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diffuses faster.</a:t>
            </a:r>
          </a:p>
          <a:p>
            <a:pPr marL="457200" indent="-457200"/>
            <a:endParaRPr lang="en-US" sz="2400" i="1" dirty="0" smtClean="0">
              <a:latin typeface="Times"/>
              <a:cs typeface="Times"/>
            </a:endParaRP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3. The thermal diffusion coefficient D</a:t>
            </a:r>
            <a:r>
              <a:rPr lang="en-US" sz="2400" i="1" baseline="-25000" dirty="0" smtClean="0">
                <a:latin typeface="Times"/>
                <a:cs typeface="Times"/>
              </a:rPr>
              <a:t>T</a:t>
            </a:r>
            <a:r>
              <a:rPr lang="en-US" sz="2400" i="1" dirty="0" smtClean="0">
                <a:latin typeface="Times"/>
                <a:cs typeface="Times"/>
              </a:rPr>
              <a:t> depends on isotope mass </a:t>
            </a: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in such a way that the heavier isotope always goes to the cold end.</a:t>
            </a:r>
          </a:p>
          <a:p>
            <a:pPr marL="457200" indent="-457200"/>
            <a:r>
              <a:rPr lang="en-US" sz="2400" i="1" dirty="0" smtClean="0">
                <a:latin typeface="Times"/>
                <a:cs typeface="Times"/>
              </a:rPr>
              <a:t>	</a:t>
            </a:r>
            <a:endParaRPr lang="en-US" sz="2400" i="1" baseline="-25000" dirty="0">
              <a:latin typeface="Times"/>
              <a:cs typeface="Time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126215" y="2479387"/>
          <a:ext cx="3472497" cy="95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3" name="Equation" r:id="rId3" imgW="1663700" imgH="457200" progId="Equation.3">
                  <p:embed/>
                </p:oleObj>
              </mc:Choice>
              <mc:Fallback>
                <p:oleObj name="Equation" r:id="rId3" imgW="16637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6215" y="2479387"/>
                        <a:ext cx="3472497" cy="9542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301" y="-341420"/>
            <a:ext cx="13575813" cy="10181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63165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"/>
                <a:cs typeface="Times"/>
              </a:rPr>
              <a:t>Does one find similar kinetic isotope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Times"/>
                <a:cs typeface="Times"/>
              </a:rPr>
              <a:t>fractionation by diffusion in natural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Times"/>
                <a:cs typeface="Times"/>
              </a:rPr>
              <a:t>settings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538" y="520868"/>
            <a:ext cx="3229402" cy="2722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538" y="3370151"/>
            <a:ext cx="3229402" cy="2589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4486870"/>
            <a:ext cx="1597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Fit using same</a:t>
            </a:r>
          </a:p>
          <a:p>
            <a:r>
              <a:rPr lang="en-US" sz="1600" i="1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>
                <a:latin typeface="Times"/>
                <a:cs typeface="Times"/>
              </a:rPr>
              <a:t> as lab case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536531"/>
            <a:ext cx="3456858" cy="259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9300" y="520868"/>
            <a:ext cx="3589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Vinal Cove, Vinalhaven Island in  </a:t>
            </a:r>
          </a:p>
          <a:p>
            <a:pPr algn="ctr"/>
            <a:r>
              <a:rPr lang="en-US" sz="2000" dirty="0" smtClean="0">
                <a:latin typeface="Times"/>
                <a:cs typeface="Times"/>
              </a:rPr>
              <a:t>Penobscot Bay, Maine</a:t>
            </a:r>
          </a:p>
          <a:p>
            <a:endParaRPr lang="en-US" sz="2000" dirty="0">
              <a:latin typeface="Times"/>
              <a:cs typeface="Time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326194"/>
            <a:ext cx="2867741" cy="21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243671" y="5959605"/>
          <a:ext cx="2907269" cy="51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6" name="Equation" r:id="rId7" imgW="1498600" imgH="266700" progId="Equation.3">
                  <p:embed/>
                </p:oleObj>
              </mc:Choice>
              <mc:Fallback>
                <p:oleObj name="Equation" r:id="rId7" imgW="14986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671" y="5959605"/>
                        <a:ext cx="2907269" cy="5173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787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5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355600"/>
            <a:ext cx="7531100" cy="48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77" y="2717356"/>
            <a:ext cx="5114808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85" y="1003300"/>
            <a:ext cx="357307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50" y="1186917"/>
            <a:ext cx="369883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Olivine: Mg</a:t>
            </a:r>
            <a:r>
              <a:rPr lang="en-US" sz="2400" i="1" baseline="-25000" dirty="0" smtClean="0">
                <a:latin typeface="Times"/>
                <a:cs typeface="Times"/>
              </a:rPr>
              <a:t>2</a:t>
            </a:r>
            <a:r>
              <a:rPr lang="en-US" sz="2400" i="1" dirty="0" smtClean="0">
                <a:latin typeface="Times"/>
                <a:cs typeface="Times"/>
              </a:rPr>
              <a:t>SiO</a:t>
            </a:r>
            <a:r>
              <a:rPr lang="en-US" sz="2400" i="1" baseline="-25000" dirty="0" smtClean="0">
                <a:latin typeface="Times"/>
                <a:cs typeface="Times"/>
              </a:rPr>
              <a:t>4</a:t>
            </a:r>
            <a:r>
              <a:rPr lang="en-US" sz="2400" i="1" dirty="0" smtClean="0">
                <a:latin typeface="Times"/>
                <a:cs typeface="Times"/>
              </a:rPr>
              <a:t> +Fe</a:t>
            </a:r>
            <a:r>
              <a:rPr lang="en-US" sz="2400" i="1" baseline="-25000" dirty="0" smtClean="0">
                <a:latin typeface="Times"/>
                <a:cs typeface="Times"/>
              </a:rPr>
              <a:t>2</a:t>
            </a:r>
            <a:r>
              <a:rPr lang="en-US" sz="2400" i="1" dirty="0" smtClean="0">
                <a:latin typeface="Times"/>
                <a:cs typeface="Times"/>
              </a:rPr>
              <a:t>SiO</a:t>
            </a:r>
            <a:r>
              <a:rPr lang="en-US" sz="2400" i="1" baseline="-25000" dirty="0" smtClean="0">
                <a:latin typeface="Times"/>
                <a:cs typeface="Times"/>
              </a:rPr>
              <a:t>4</a:t>
            </a:r>
            <a:endParaRPr lang="en-US" sz="2400" i="1" dirty="0" smtClean="0">
              <a:latin typeface="Times"/>
              <a:cs typeface="Times"/>
            </a:endParaRPr>
          </a:p>
          <a:p>
            <a:r>
              <a:rPr lang="en-US" sz="2400" i="1" baseline="-25000" dirty="0" smtClean="0">
                <a:latin typeface="Times"/>
                <a:cs typeface="Times"/>
              </a:rPr>
              <a:t>                      </a:t>
            </a:r>
            <a:r>
              <a:rPr lang="en-US" sz="2800" i="1" baseline="-25000" dirty="0" smtClean="0">
                <a:latin typeface="Times"/>
                <a:cs typeface="Times"/>
              </a:rPr>
              <a:t>(forsterite)    (fayalite)</a:t>
            </a:r>
            <a:endParaRPr lang="en-US" sz="2800" i="1" baseline="-250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59" y="271535"/>
            <a:ext cx="4392785" cy="2668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293708"/>
            <a:ext cx="4203700" cy="2967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44" y="3293706"/>
            <a:ext cx="4241556" cy="2967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008" y="825500"/>
            <a:ext cx="3636392" cy="1924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51900" y="1016000"/>
            <a:ext cx="292100" cy="165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2600" y="3293706"/>
            <a:ext cx="4203700" cy="2967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38700" y="3293707"/>
            <a:ext cx="4203700" cy="2967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355600"/>
            <a:ext cx="7531100" cy="48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77" y="2717356"/>
            <a:ext cx="5114808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85" y="1003300"/>
            <a:ext cx="357307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50" y="1186917"/>
            <a:ext cx="369883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Olivine: Mg</a:t>
            </a:r>
            <a:r>
              <a:rPr lang="en-US" sz="2400" i="1" baseline="-25000" dirty="0" smtClean="0">
                <a:latin typeface="Times"/>
                <a:cs typeface="Times"/>
              </a:rPr>
              <a:t>2</a:t>
            </a:r>
            <a:r>
              <a:rPr lang="en-US" sz="2400" i="1" dirty="0" smtClean="0">
                <a:latin typeface="Times"/>
                <a:cs typeface="Times"/>
              </a:rPr>
              <a:t>SiO</a:t>
            </a:r>
            <a:r>
              <a:rPr lang="en-US" sz="2400" i="1" baseline="-25000" dirty="0" smtClean="0">
                <a:latin typeface="Times"/>
                <a:cs typeface="Times"/>
              </a:rPr>
              <a:t>4</a:t>
            </a:r>
            <a:r>
              <a:rPr lang="en-US" sz="2400" i="1" dirty="0" smtClean="0">
                <a:latin typeface="Times"/>
                <a:cs typeface="Times"/>
              </a:rPr>
              <a:t> +Fe</a:t>
            </a:r>
            <a:r>
              <a:rPr lang="en-US" sz="2400" i="1" baseline="-25000" dirty="0" smtClean="0">
                <a:latin typeface="Times"/>
                <a:cs typeface="Times"/>
              </a:rPr>
              <a:t>2</a:t>
            </a:r>
            <a:r>
              <a:rPr lang="en-US" sz="2400" i="1" dirty="0" smtClean="0">
                <a:latin typeface="Times"/>
                <a:cs typeface="Times"/>
              </a:rPr>
              <a:t>SiO</a:t>
            </a:r>
            <a:r>
              <a:rPr lang="en-US" sz="2400" i="1" baseline="-25000" dirty="0" smtClean="0">
                <a:latin typeface="Times"/>
                <a:cs typeface="Times"/>
              </a:rPr>
              <a:t>4</a:t>
            </a:r>
            <a:endParaRPr lang="en-US" sz="2400" i="1" dirty="0" smtClean="0">
              <a:latin typeface="Times"/>
              <a:cs typeface="Times"/>
            </a:endParaRPr>
          </a:p>
          <a:p>
            <a:r>
              <a:rPr lang="en-US" sz="2400" i="1" baseline="-25000" dirty="0" smtClean="0">
                <a:latin typeface="Times"/>
                <a:cs typeface="Times"/>
              </a:rPr>
              <a:t>                      </a:t>
            </a:r>
            <a:r>
              <a:rPr lang="en-US" sz="2800" i="1" baseline="-25000" dirty="0" smtClean="0">
                <a:latin typeface="Times"/>
                <a:cs typeface="Times"/>
              </a:rPr>
              <a:t>(forsterite)    (fayalite)</a:t>
            </a:r>
            <a:endParaRPr lang="en-US" sz="2800" i="1" baseline="-250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395" y="1139608"/>
            <a:ext cx="333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Parkinson et al. (2007)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Clinopyroxene grain from </a:t>
            </a:r>
          </a:p>
          <a:p>
            <a:pPr algn="ctr"/>
            <a:r>
              <a:rPr lang="en-US" sz="2400" dirty="0" smtClean="0"/>
              <a:t>A lava flow</a:t>
            </a:r>
          </a:p>
          <a:p>
            <a:pPr algn="ctr"/>
            <a:r>
              <a:rPr lang="en-US" sz="2400" dirty="0" smtClean="0"/>
              <a:t> Western Solomon Is.</a:t>
            </a:r>
            <a:endParaRPr lang="en-US" sz="24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3672" y="244695"/>
            <a:ext cx="4381395" cy="332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6785" y="3304863"/>
            <a:ext cx="4428282" cy="323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8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1948" y="1318690"/>
            <a:ext cx="4184300" cy="231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1948" y="3923509"/>
            <a:ext cx="4184300" cy="255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7534" y="439563"/>
            <a:ext cx="6176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Clinopyroxene grain from a San Carlos zenolith</a:t>
            </a:r>
          </a:p>
          <a:p>
            <a:r>
              <a:rPr lang="en-US" sz="2400" dirty="0" smtClean="0">
                <a:latin typeface="Times"/>
                <a:cs typeface="Times"/>
              </a:rPr>
              <a:t>(Jeffcoate et al., 2007)</a:t>
            </a:r>
            <a:endParaRPr lang="en-US" sz="24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15" y="0"/>
            <a:ext cx="5985933" cy="1219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350443"/>
            <a:ext cx="2876550" cy="2724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59" y="1048985"/>
            <a:ext cx="3844490" cy="29850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4715" y="797726"/>
            <a:ext cx="6293943" cy="422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859" y="3920067"/>
            <a:ext cx="3974740" cy="29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6519" y="712519"/>
            <a:ext cx="6505154" cy="55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282" name="Object 2"/>
          <p:cNvGraphicFramePr>
            <a:graphicFrameLocks noChangeAspect="1"/>
          </p:cNvGraphicFramePr>
          <p:nvPr/>
        </p:nvGraphicFramePr>
        <p:xfrm>
          <a:off x="4572000" y="838200"/>
          <a:ext cx="3276600" cy="204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9" name="Document" r:id="rId4" imgW="2476500" imgH="1549400" progId="Word.Document.12">
                  <p:link updateAutomatic="1"/>
                </p:oleObj>
              </mc:Choice>
              <mc:Fallback>
                <p:oleObj name="Document" r:id="rId4" imgW="2476500" imgH="15494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838200"/>
                        <a:ext cx="3276600" cy="204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85" name="Object 5"/>
          <p:cNvGraphicFramePr>
            <a:graphicFrameLocks noChangeAspect="1"/>
          </p:cNvGraphicFramePr>
          <p:nvPr/>
        </p:nvGraphicFramePr>
        <p:xfrm>
          <a:off x="1855282" y="0"/>
          <a:ext cx="11986635" cy="31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00" name="Document" r:id="rId4" imgW="5486400" imgH="1168400" progId="Word.Document.12">
                  <p:link updateAutomatic="1"/>
                </p:oleObj>
              </mc:Choice>
              <mc:Fallback>
                <p:oleObj name="Document" r:id="rId4" imgW="5486400" imgH="11684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282" y="0"/>
                        <a:ext cx="11986635" cy="31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797465"/>
            <a:ext cx="4980249" cy="359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3360" y="3078375"/>
            <a:ext cx="4718771" cy="3214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282" name="Object 2"/>
          <p:cNvGraphicFramePr>
            <a:graphicFrameLocks noChangeAspect="1"/>
          </p:cNvGraphicFramePr>
          <p:nvPr/>
        </p:nvGraphicFramePr>
        <p:xfrm>
          <a:off x="4572000" y="838200"/>
          <a:ext cx="3276600" cy="204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1" name="Document" r:id="rId4" imgW="2476500" imgH="1549400" progId="Word.Document.12">
                  <p:link updateAutomatic="1"/>
                </p:oleObj>
              </mc:Choice>
              <mc:Fallback>
                <p:oleObj name="Document" r:id="rId4" imgW="2476500" imgH="15494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838200"/>
                        <a:ext cx="3276600" cy="204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3285" name="Object 5"/>
          <p:cNvGraphicFramePr>
            <a:graphicFrameLocks noChangeAspect="1"/>
          </p:cNvGraphicFramePr>
          <p:nvPr/>
        </p:nvGraphicFramePr>
        <p:xfrm>
          <a:off x="1855282" y="0"/>
          <a:ext cx="11986635" cy="31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62" name="Document" r:id="rId4" imgW="5486400" imgH="1168400" progId="Word.Document.12">
                  <p:link updateAutomatic="1"/>
                </p:oleObj>
              </mc:Choice>
              <mc:Fallback>
                <p:oleObj name="Document" r:id="rId4" imgW="5486400" imgH="11684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282" y="0"/>
                        <a:ext cx="11986635" cy="31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797465"/>
            <a:ext cx="4980249" cy="359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9671" y="2888174"/>
            <a:ext cx="5316795" cy="3501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3007" y="732605"/>
            <a:ext cx="5926403" cy="53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35457" y="3125783"/>
            <a:ext cx="113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core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3145" y="1628012"/>
            <a:ext cx="830348" cy="3304864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solidFill>
              <a:schemeClr val="accent2">
                <a:lumMod val="40000"/>
                <a:lumOff val="60000"/>
                <a:alpha val="23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32951" y="1628012"/>
            <a:ext cx="1400194" cy="3304864"/>
          </a:xfrm>
          <a:prstGeom prst="rect">
            <a:avLst/>
          </a:prstGeom>
          <a:solidFill>
            <a:schemeClr val="bg1">
              <a:lumMod val="75000"/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overgrowth                 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3493" y="1628012"/>
            <a:ext cx="1416475" cy="3304864"/>
          </a:xfrm>
          <a:prstGeom prst="rect">
            <a:avLst/>
          </a:prstGeom>
          <a:solidFill>
            <a:schemeClr val="bg1">
              <a:lumMod val="75000"/>
              <a:alpha val="16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overgrowth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1148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1971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25908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609600" y="457200"/>
            <a:ext cx="7239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latin typeface="Times New Roman" charset="0"/>
              </a:rPr>
              <a:t>False color images of  two Ca-Al-rich inclusions (CAIs) from the Allende meteorite</a:t>
            </a:r>
          </a:p>
          <a:p>
            <a:pPr algn="l"/>
            <a:r>
              <a:rPr lang="en-US">
                <a:latin typeface="Times New Roman" charset="0"/>
              </a:rPr>
              <a:t>	Note their igneous texture</a:t>
            </a:r>
            <a:endParaRPr lang="en-US" sz="1600">
              <a:latin typeface="Times New Roman" charset="0"/>
            </a:endParaRPr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 flipH="1">
            <a:off x="2895600" y="2438400"/>
            <a:ext cx="2895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228600" y="5486400"/>
            <a:ext cx="807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</a:rPr>
              <a:t>CAIs are the oldest known objects to have formed in      protostellar disk that became our solar system</a:t>
            </a:r>
            <a:r>
              <a:rPr lang="en-US" sz="1600" b="0">
                <a:latin typeface="Times New Roman" charset="0"/>
              </a:rPr>
              <a:t> </a:t>
            </a:r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>
            <a:off x="5181600" y="1143000"/>
            <a:ext cx="1295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779" y="3207182"/>
            <a:ext cx="5544062" cy="3650817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779" y="0"/>
            <a:ext cx="5544061" cy="372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57998" y="585787"/>
          <a:ext cx="3876823" cy="165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3" name="Equation" r:id="rId3" imgW="2590800" imgH="1104900" progId="Equation.3">
                  <p:embed/>
                </p:oleObj>
              </mc:Choice>
              <mc:Fallback>
                <p:oleObj name="Equation" r:id="rId3" imgW="2590800" imgH="11049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998" y="585787"/>
                        <a:ext cx="3876823" cy="16528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98" y="2238603"/>
            <a:ext cx="6350815" cy="457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119" y="1"/>
            <a:ext cx="4200943" cy="2914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557" y="2564150"/>
            <a:ext cx="4397352" cy="304432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37359" y="5603530"/>
          <a:ext cx="3190570" cy="1095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2" name="Equation" r:id="rId5" imgW="2108200" imgH="723900" progId="Equation.3">
                  <p:embed/>
                </p:oleObj>
              </mc:Choice>
              <mc:Fallback>
                <p:oleObj name="Equation" r:id="rId5" imgW="2108200" imgH="7239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7359" y="5603530"/>
                        <a:ext cx="3190570" cy="1095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305109" y="3874668"/>
            <a:ext cx="53728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05109" y="4084722"/>
            <a:ext cx="3663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39985" y="3581625"/>
            <a:ext cx="537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 smtClean="0">
                <a:latin typeface="Times"/>
                <a:cs typeface="Times"/>
              </a:rPr>
              <a:t>6</a:t>
            </a:r>
            <a:r>
              <a:rPr lang="en-US" sz="1600" dirty="0" smtClean="0">
                <a:latin typeface="Times"/>
                <a:cs typeface="Times"/>
              </a:rPr>
              <a:t>Li</a:t>
            </a:r>
          </a:p>
          <a:p>
            <a:endParaRPr lang="en-US" sz="1600" dirty="0" smtClean="0">
              <a:latin typeface="Times"/>
              <a:cs typeface="Times"/>
            </a:endParaRPr>
          </a:p>
          <a:p>
            <a:r>
              <a:rPr lang="en-US" sz="1600" baseline="30000" dirty="0" smtClean="0">
                <a:latin typeface="Times"/>
                <a:cs typeface="Times"/>
              </a:rPr>
              <a:t>7</a:t>
            </a:r>
            <a:r>
              <a:rPr lang="en-US" sz="1600" dirty="0" smtClean="0">
                <a:latin typeface="Times"/>
                <a:cs typeface="Times"/>
              </a:rPr>
              <a:t>Li</a:t>
            </a:r>
            <a:endParaRPr lang="en-US" sz="16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" y="3706606"/>
            <a:ext cx="4469464" cy="2132637"/>
          </a:xfrm>
          <a:prstGeom prst="rect">
            <a:avLst/>
          </a:prstGeom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74" y="0"/>
            <a:ext cx="5278159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78753" y="3059668"/>
            <a:ext cx="196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/>
                <a:cs typeface="Times"/>
              </a:rPr>
              <a:t>Richter et al. 2013</a:t>
            </a:r>
            <a:endParaRPr lang="en-US" i="1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3221" y="1028800"/>
            <a:ext cx="322786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Flux of Li into the grain</a:t>
            </a:r>
          </a:p>
          <a:p>
            <a:r>
              <a:rPr lang="en-US" sz="2400" dirty="0" smtClean="0">
                <a:latin typeface="Times"/>
                <a:cs typeface="Times"/>
              </a:rPr>
              <a:t>with  no concentration</a:t>
            </a:r>
          </a:p>
          <a:p>
            <a:r>
              <a:rPr lang="en-US" sz="2400" dirty="0" smtClean="0">
                <a:latin typeface="Times"/>
                <a:cs typeface="Times"/>
              </a:rPr>
              <a:t>Gradient  ?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9464" y="3613666"/>
            <a:ext cx="4041623" cy="249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4865" y="6109768"/>
            <a:ext cx="783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Coogan</a:t>
            </a:r>
            <a:r>
              <a:rPr lang="en-US" dirty="0" smtClean="0"/>
              <a:t> et al. (2005) experiment                     Parkinson et al. (2007) natural sample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287291" y="512932"/>
          <a:ext cx="8569417" cy="583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432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96935"/>
              </p:ext>
            </p:extLst>
          </p:nvPr>
        </p:nvGraphicFramePr>
        <p:xfrm>
          <a:off x="1583443" y="203838"/>
          <a:ext cx="5816783" cy="3355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82174"/>
              </p:ext>
            </p:extLst>
          </p:nvPr>
        </p:nvGraphicFramePr>
        <p:xfrm>
          <a:off x="1583443" y="3559339"/>
          <a:ext cx="5643963" cy="2938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33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538" y="520868"/>
            <a:ext cx="3229402" cy="2722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538" y="3370151"/>
            <a:ext cx="3229402" cy="25894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4486870"/>
            <a:ext cx="1597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"/>
                <a:cs typeface="Times"/>
              </a:rPr>
              <a:t>Fit using same</a:t>
            </a:r>
          </a:p>
          <a:p>
            <a:r>
              <a:rPr lang="en-US" sz="1600" i="1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>
                <a:latin typeface="Times"/>
                <a:cs typeface="Times"/>
              </a:rPr>
              <a:t> as lab case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536531"/>
            <a:ext cx="3456858" cy="259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9300" y="520868"/>
            <a:ext cx="35899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Vinal Cove, Vinalhaven Island in  </a:t>
            </a:r>
          </a:p>
          <a:p>
            <a:pPr algn="ctr"/>
            <a:r>
              <a:rPr lang="en-US" sz="2000" dirty="0" smtClean="0">
                <a:latin typeface="Times"/>
                <a:cs typeface="Times"/>
              </a:rPr>
              <a:t>Penobscot Bay, Maine</a:t>
            </a:r>
          </a:p>
          <a:p>
            <a:endParaRPr lang="en-US" sz="2000" dirty="0">
              <a:latin typeface="Times"/>
              <a:cs typeface="Time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57" y="4326194"/>
            <a:ext cx="2867741" cy="21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243671" y="5959605"/>
          <a:ext cx="2907269" cy="51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4" name="Equation" r:id="rId7" imgW="1498600" imgH="266700" progId="Equation.3">
                  <p:embed/>
                </p:oleObj>
              </mc:Choice>
              <mc:Fallback>
                <p:oleObj name="Equation" r:id="rId7" imgW="14986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671" y="5959605"/>
                        <a:ext cx="2907269" cy="5173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355600"/>
            <a:ext cx="7531100" cy="48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77" y="2717356"/>
            <a:ext cx="5114808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85" y="1003300"/>
            <a:ext cx="357307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50" y="1186917"/>
            <a:ext cx="3698837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"/>
                <a:cs typeface="Times"/>
              </a:rPr>
              <a:t>Olivine: Mg</a:t>
            </a:r>
            <a:r>
              <a:rPr lang="en-US" sz="2400" i="1" baseline="-25000" dirty="0" smtClean="0">
                <a:latin typeface="Times"/>
                <a:cs typeface="Times"/>
              </a:rPr>
              <a:t>2</a:t>
            </a:r>
            <a:r>
              <a:rPr lang="en-US" sz="2400" i="1" dirty="0" smtClean="0">
                <a:latin typeface="Times"/>
                <a:cs typeface="Times"/>
              </a:rPr>
              <a:t>SiO</a:t>
            </a:r>
            <a:r>
              <a:rPr lang="en-US" sz="2400" i="1" baseline="-25000" dirty="0" smtClean="0">
                <a:latin typeface="Times"/>
                <a:cs typeface="Times"/>
              </a:rPr>
              <a:t>4</a:t>
            </a:r>
            <a:r>
              <a:rPr lang="en-US" sz="2400" i="1" dirty="0" smtClean="0">
                <a:latin typeface="Times"/>
                <a:cs typeface="Times"/>
              </a:rPr>
              <a:t> +Fe</a:t>
            </a:r>
            <a:r>
              <a:rPr lang="en-US" sz="2400" i="1" baseline="-25000" dirty="0" smtClean="0">
                <a:latin typeface="Times"/>
                <a:cs typeface="Times"/>
              </a:rPr>
              <a:t>2</a:t>
            </a:r>
            <a:r>
              <a:rPr lang="en-US" sz="2400" i="1" dirty="0" smtClean="0">
                <a:latin typeface="Times"/>
                <a:cs typeface="Times"/>
              </a:rPr>
              <a:t>SiO</a:t>
            </a:r>
            <a:r>
              <a:rPr lang="en-US" sz="2400" i="1" baseline="-25000" dirty="0" smtClean="0">
                <a:latin typeface="Times"/>
                <a:cs typeface="Times"/>
              </a:rPr>
              <a:t>4</a:t>
            </a:r>
            <a:endParaRPr lang="en-US" sz="2400" i="1" dirty="0" smtClean="0">
              <a:latin typeface="Times"/>
              <a:cs typeface="Times"/>
            </a:endParaRPr>
          </a:p>
          <a:p>
            <a:r>
              <a:rPr lang="en-US" sz="2400" i="1" baseline="-25000" dirty="0" smtClean="0">
                <a:latin typeface="Times"/>
                <a:cs typeface="Times"/>
              </a:rPr>
              <a:t>                      </a:t>
            </a:r>
            <a:r>
              <a:rPr lang="en-US" sz="2800" i="1" baseline="-25000" dirty="0" smtClean="0">
                <a:latin typeface="Times"/>
                <a:cs typeface="Times"/>
              </a:rPr>
              <a:t>(forsterite)    (fayalite)</a:t>
            </a:r>
            <a:endParaRPr lang="en-US" sz="2800" i="1" baseline="-250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779" y="3207182"/>
            <a:ext cx="5544062" cy="3650817"/>
          </a:xfrm>
          <a:prstGeom prst="rect">
            <a:avLst/>
          </a:prstGeom>
          <a:noFill/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779" y="0"/>
            <a:ext cx="5544061" cy="372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49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645" y="1476824"/>
            <a:ext cx="86509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Kinetic isotope fractionations are an essential </a:t>
            </a:r>
          </a:p>
          <a:p>
            <a:r>
              <a:rPr lang="en-US" sz="3200" dirty="0" smtClean="0">
                <a:latin typeface="Times"/>
                <a:cs typeface="Times"/>
              </a:rPr>
              <a:t>tool for determining the process responsible </a:t>
            </a:r>
          </a:p>
          <a:p>
            <a:r>
              <a:rPr lang="en-US" sz="3200" dirty="0" smtClean="0">
                <a:latin typeface="Times"/>
                <a:cs typeface="Times"/>
              </a:rPr>
              <a:t>for quenched chemical gradients or mineral zoning. </a:t>
            </a:r>
          </a:p>
          <a:p>
            <a:endParaRPr lang="en-US" sz="3200" dirty="0" smtClean="0">
              <a:latin typeface="Times"/>
              <a:cs typeface="Times"/>
            </a:endParaRPr>
          </a:p>
          <a:p>
            <a:r>
              <a:rPr lang="en-US" sz="3200" dirty="0" smtClean="0">
                <a:latin typeface="Times"/>
                <a:cs typeface="Times"/>
              </a:rPr>
              <a:t>							and </a:t>
            </a:r>
          </a:p>
          <a:p>
            <a:endParaRPr lang="en-US" sz="3200" dirty="0" smtClean="0">
              <a:latin typeface="Times"/>
              <a:cs typeface="Times"/>
            </a:endParaRPr>
          </a:p>
          <a:p>
            <a:r>
              <a:rPr lang="en-US" sz="3200" dirty="0" smtClean="0">
                <a:latin typeface="Times"/>
                <a:cs typeface="Times"/>
              </a:rPr>
              <a:t>Only when the gradients or zoning are shown</a:t>
            </a:r>
          </a:p>
          <a:p>
            <a:r>
              <a:rPr lang="en-US" sz="3200" dirty="0" smtClean="0">
                <a:latin typeface="Times"/>
                <a:cs typeface="Times"/>
              </a:rPr>
              <a:t>to be due to diffusion can they be used to give</a:t>
            </a:r>
          </a:p>
          <a:p>
            <a:r>
              <a:rPr lang="en-US" sz="3200" dirty="0" smtClean="0">
                <a:latin typeface="Times"/>
                <a:cs typeface="Times"/>
              </a:rPr>
              <a:t>a measure of time and cooling rates.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219" y="694107"/>
            <a:ext cx="4252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The Overall Punch Line:</a:t>
            </a:r>
            <a:endParaRPr lang="en-US" sz="32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8468" y="1308990"/>
            <a:ext cx="5954424" cy="305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"/>
                <a:cs typeface="Times"/>
              </a:rPr>
              <a:t>FLUX</a:t>
            </a:r>
            <a:endParaRPr lang="en-US" sz="3200" dirty="0">
              <a:latin typeface="Times"/>
              <a:cs typeface="Time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58468" y="3756954"/>
            <a:ext cx="290849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583893" y="2772296"/>
            <a:ext cx="196455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6963" y="1790814"/>
            <a:ext cx="3045929" cy="3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178075" y="2753136"/>
            <a:ext cx="2509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Concentration</a:t>
            </a:r>
            <a:endParaRPr lang="en-US" sz="3200" dirty="0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429" y="4427433"/>
            <a:ext cx="16203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Distance</a:t>
            </a:r>
            <a:endParaRPr lang="en-US" sz="3200" dirty="0">
              <a:latin typeface="Times"/>
              <a:cs typeface="Times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3737748" y="2746322"/>
            <a:ext cx="1287717" cy="428883"/>
          </a:xfrm>
          <a:prstGeom prst="leftArrow">
            <a:avLst>
              <a:gd name="adj1" fmla="val 50000"/>
              <a:gd name="adj2" fmla="val 1153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91784" y="2746322"/>
            <a:ext cx="99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FLUX</a:t>
            </a:r>
            <a:endParaRPr lang="en-US" sz="28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5152" y="5012209"/>
            <a:ext cx="7978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One can assume that like heat, chemical fluxes are proportional</a:t>
            </a:r>
          </a:p>
          <a:p>
            <a:pPr algn="ctr"/>
            <a:r>
              <a:rPr lang="en-US" sz="2400" dirty="0" smtClean="0">
                <a:latin typeface="Times"/>
                <a:cs typeface="Times"/>
              </a:rPr>
              <a:t> to concentration gradients</a:t>
            </a:r>
          </a:p>
          <a:p>
            <a:pPr algn="ctr"/>
            <a:r>
              <a:rPr lang="en-US" sz="2400" dirty="0" smtClean="0">
                <a:latin typeface="Times"/>
                <a:cs typeface="Times"/>
              </a:rPr>
              <a:t> The constant of proportionality is then called an</a:t>
            </a:r>
          </a:p>
          <a:p>
            <a:pPr algn="ctr"/>
            <a:r>
              <a:rPr lang="en-US" sz="2400" b="1" i="1" dirty="0" smtClean="0">
                <a:latin typeface="Times"/>
                <a:cs typeface="Times"/>
              </a:rPr>
              <a:t>Effective Binary Diffusion Coefficient</a:t>
            </a:r>
            <a:r>
              <a:rPr lang="en-US" sz="2800" dirty="0" smtClean="0">
                <a:latin typeface="Times"/>
                <a:cs typeface="Times"/>
              </a:rPr>
              <a:t>: </a:t>
            </a:r>
            <a:r>
              <a:rPr lang="en-US" sz="2800" b="1" i="1" dirty="0" smtClean="0">
                <a:latin typeface="Times"/>
                <a:cs typeface="Times"/>
              </a:rPr>
              <a:t>D</a:t>
            </a:r>
            <a:r>
              <a:rPr lang="en-US" sz="2800" b="1" i="1" baseline="-25000" dirty="0" smtClean="0">
                <a:latin typeface="Times"/>
                <a:cs typeface="Times"/>
              </a:rPr>
              <a:t>EBDC</a:t>
            </a:r>
            <a:r>
              <a:rPr lang="en-US" sz="2400" dirty="0" smtClean="0">
                <a:latin typeface="Times"/>
                <a:cs typeface="Times"/>
              </a:rPr>
              <a:t>.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5669" y="334441"/>
            <a:ext cx="74025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Chemical Diffusion in Geological Materials </a:t>
            </a:r>
            <a:endParaRPr lang="en-US" sz="32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826" name="Object 2"/>
          <p:cNvGraphicFramePr>
            <a:graphicFrameLocks noChangeAspect="1"/>
          </p:cNvGraphicFramePr>
          <p:nvPr/>
        </p:nvGraphicFramePr>
        <p:xfrm>
          <a:off x="450326" y="666051"/>
          <a:ext cx="7851489" cy="975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8" name="Document" r:id="rId3" imgW="5486400" imgH="533400" progId="Word.Document.12">
                  <p:link updateAutomatic="1"/>
                </p:oleObj>
              </mc:Choice>
              <mc:Fallback>
                <p:oleObj name="Document" r:id="rId3" imgW="5486400" imgH="5334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326" y="666051"/>
                        <a:ext cx="7851489" cy="975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106" y="2695182"/>
            <a:ext cx="4096639" cy="2790464"/>
          </a:xfrm>
          <a:prstGeom prst="rect">
            <a:avLst/>
          </a:prstGeom>
          <a:noFill/>
        </p:spPr>
      </p:pic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677" y="2695182"/>
            <a:ext cx="4495718" cy="29265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9802" y="1318727"/>
            <a:ext cx="89141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“Here I present experimental data showing that, between and basic and acidic silicate melt,</a:t>
            </a:r>
          </a:p>
          <a:p>
            <a:r>
              <a:rPr lang="en-US" i="1" dirty="0" smtClean="0"/>
              <a:t>Isotopic exchange proceeds much more quickly than chemical homogenization.” </a:t>
            </a:r>
          </a:p>
          <a:p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Richter F.M. (1993) A method for determining activity-composition relations using chemical</a:t>
            </a:r>
          </a:p>
          <a:p>
            <a:r>
              <a:rPr lang="en-US" dirty="0" smtClean="0"/>
              <a:t>	diffusion in silicate melts,</a:t>
            </a:r>
            <a:r>
              <a:rPr lang="en-US" i="1" dirty="0" smtClean="0"/>
              <a:t> </a:t>
            </a:r>
            <a:r>
              <a:rPr lang="en-US" i="1" dirty="0" err="1" smtClean="0"/>
              <a:t>Geochim</a:t>
            </a:r>
            <a:r>
              <a:rPr lang="en-US" i="1" dirty="0" smtClean="0"/>
              <a:t>. </a:t>
            </a:r>
            <a:r>
              <a:rPr lang="en-US" i="1" dirty="0" err="1" smtClean="0"/>
              <a:t>Cosmochim</a:t>
            </a:r>
            <a:r>
              <a:rPr lang="en-US" i="1" dirty="0" smtClean="0"/>
              <a:t>. </a:t>
            </a:r>
            <a:r>
              <a:rPr lang="en-US" i="1" dirty="0" err="1" smtClean="0"/>
              <a:t>Acta</a:t>
            </a:r>
            <a:r>
              <a:rPr lang="en-US" i="1" dirty="0" smtClean="0"/>
              <a:t>  </a:t>
            </a:r>
            <a:r>
              <a:rPr lang="en-US" b="1" dirty="0" smtClean="0"/>
              <a:t>57</a:t>
            </a:r>
            <a:r>
              <a:rPr lang="en-US" i="1" dirty="0" smtClean="0"/>
              <a:t>,</a:t>
            </a:r>
            <a:r>
              <a:rPr lang="en-US" dirty="0" smtClean="0"/>
              <a:t> 1-14.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16206">
            <a:off x="2470943" y="500857"/>
            <a:ext cx="49641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371600" y="762000"/>
            <a:ext cx="44196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1925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 flipV="1">
            <a:off x="3733800" y="1447800"/>
            <a:ext cx="3200400" cy="1752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3581400" y="4495800"/>
            <a:ext cx="3733800" cy="16002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93725" y="242888"/>
            <a:ext cx="5675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/>
              <a:t>Chemical Diffusion in molten silicates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500" y="457200"/>
            <a:ext cx="8610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519488" y="6338888"/>
            <a:ext cx="2119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>
                <a:latin typeface="Times New Roman" charset="0"/>
              </a:rPr>
              <a:t>RB-2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8796" y="6338888"/>
            <a:ext cx="8531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6904" y="6108055"/>
            <a:ext cx="388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15 hours at 1400˚C, 1.0 GPa</a:t>
            </a:r>
            <a:endParaRPr lang="en-US" sz="2400" b="1" i="1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88440" y="457200"/>
            <a:ext cx="793240" cy="5757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748" y="1009367"/>
            <a:ext cx="4343252" cy="688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00" y="2100135"/>
            <a:ext cx="4470400" cy="48505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rot="10800000">
            <a:off x="3142298" y="602366"/>
            <a:ext cx="916722" cy="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894515" y="1817586"/>
            <a:ext cx="2463005" cy="3256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88537" y="3065371"/>
            <a:ext cx="19211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913940" y="4616208"/>
            <a:ext cx="2393180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3110530" y="5812796"/>
            <a:ext cx="948490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88537" y="3339012"/>
            <a:ext cx="1921198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3663085" y="1015054"/>
            <a:ext cx="401623" cy="3902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69662" y="2100135"/>
            <a:ext cx="552668" cy="4850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73116" y="1697842"/>
            <a:ext cx="78784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73116" y="2585193"/>
            <a:ext cx="78784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73116" y="4774444"/>
            <a:ext cx="78784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2" name="Equation" r:id="rId7" imgW="101600" imgH="177800" progId="Equation.3">
                  <p:embed/>
                </p:oleObj>
              </mc:Choice>
              <mc:Fallback>
                <p:oleObj name="Equation" r:id="rId7" imgW="1016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937000" y="3270250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3" name="Equation" r:id="rId9" imgW="101600" imgH="177800" progId="Equation.3">
                  <p:embed/>
                </p:oleObj>
              </mc:Choice>
              <mc:Fallback>
                <p:oleObj name="Equation" r:id="rId9" imgW="1016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0" y="3270250"/>
                        <a:ext cx="12700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4622800" y="4218224"/>
          <a:ext cx="4546134" cy="557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4" name="Equation" r:id="rId11" imgW="2070100" imgH="254000" progId="Equation.3">
                  <p:embed/>
                </p:oleObj>
              </mc:Choice>
              <mc:Fallback>
                <p:oleObj name="Equation" r:id="rId11" imgW="2070100" imgH="254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800" y="4218224"/>
                        <a:ext cx="4546134" cy="5578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35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10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25837"/>
            <a:ext cx="41148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457200"/>
            <a:ext cx="87757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519488" y="6338888"/>
            <a:ext cx="2119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>
                <a:latin typeface="Times New Roman" charset="0"/>
              </a:rPr>
              <a:t>RB-2</a:t>
            </a:r>
            <a:endParaRPr lang="en-US" sz="2000" b="1" i="1" dirty="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8796" y="6338888"/>
            <a:ext cx="8531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2704" y="6338888"/>
            <a:ext cx="388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15 hours at 1400˚C, 1.0 GPa</a:t>
            </a:r>
            <a:endParaRPr lang="en-US" sz="2400" b="1" i="1" dirty="0">
              <a:latin typeface="Times"/>
              <a:cs typeface="Time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32704" y="2507314"/>
            <a:ext cx="1456092" cy="1286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08218" y="973234"/>
            <a:ext cx="2226724" cy="16495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087642" y="1937823"/>
            <a:ext cx="1895395" cy="79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34148" y="2885918"/>
            <a:ext cx="1153854" cy="158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5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4" y="244201"/>
            <a:ext cx="3871036" cy="6501027"/>
          </a:xfrm>
          <a:prstGeom prst="rect">
            <a:avLst/>
          </a:prstGeom>
        </p:spPr>
      </p:pic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513263" y="2928938"/>
          <a:ext cx="3937000" cy="219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Equation" r:id="rId4" imgW="1663700" imgH="927100" progId="Equation.3">
                  <p:embed/>
                </p:oleObj>
              </mc:Choice>
              <mc:Fallback>
                <p:oleObj name="Equation" r:id="rId4" imgW="1663700" imgH="927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263" y="2928938"/>
                        <a:ext cx="3937000" cy="219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072126" y="3546530"/>
            <a:ext cx="2655575" cy="6598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35977" y="797726"/>
            <a:ext cx="84515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CaO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endParaRPr lang="en-US" sz="24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endParaRPr lang="en-US" sz="2400" baseline="-25000" dirty="0" smtClean="0"/>
          </a:p>
          <a:p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134" y="6396335"/>
            <a:ext cx="178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Distance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012299" y="6488668"/>
            <a:ext cx="923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8268" y="1026061"/>
            <a:ext cx="2834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"/>
                <a:cs typeface="Times"/>
              </a:rPr>
              <a:t>Molten CAS System</a:t>
            </a:r>
          </a:p>
          <a:p>
            <a:r>
              <a:rPr lang="en-US" sz="2400" b="1" i="1" dirty="0" smtClean="0">
                <a:latin typeface="Times"/>
                <a:cs typeface="Times"/>
              </a:rPr>
              <a:t>   CaO-Al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r>
              <a:rPr lang="en-US" sz="2400" b="1" i="1" dirty="0" smtClean="0">
                <a:latin typeface="Times"/>
                <a:cs typeface="Times"/>
              </a:rPr>
              <a:t>O3-SiO</a:t>
            </a:r>
            <a:r>
              <a:rPr lang="en-US" sz="2400" b="1" i="1" baseline="-25000" dirty="0" smtClean="0">
                <a:latin typeface="Times"/>
                <a:cs typeface="Times"/>
              </a:rPr>
              <a:t>2</a:t>
            </a:r>
            <a:endParaRPr lang="en-US" sz="2400" b="1" i="1" baseline="-250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4526</TotalTime>
  <Words>643</Words>
  <Application>Microsoft Office PowerPoint</Application>
  <PresentationFormat>On-screen Show (4:3)</PresentationFormat>
  <Paragraphs>263</Paragraphs>
  <Slides>50</Slides>
  <Notes>15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Office Theme</vt:lpstr>
      <vt:lpstr>???</vt:lpstr>
      <vt:lpstr>???</vt:lpstr>
      <vt:lpstr>???</vt:lpstr>
      <vt:lpstr>???</vt:lpstr>
      <vt:lpstr>Macintosh HD:Users:frankrichter:Desktop:Li paper 4.1.2013.docx!OLE_LINK1</vt:lpstr>
      <vt:lpstr>Equation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 Richter</dc:creator>
  <cp:lastModifiedBy>Daly</cp:lastModifiedBy>
  <cp:revision>23</cp:revision>
  <cp:lastPrinted>2013-02-19T17:28:28Z</cp:lastPrinted>
  <dcterms:created xsi:type="dcterms:W3CDTF">2013-05-06T14:52:08Z</dcterms:created>
  <dcterms:modified xsi:type="dcterms:W3CDTF">2013-08-14T20:09:28Z</dcterms:modified>
</cp:coreProperties>
</file>