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345" r:id="rId2"/>
    <p:sldId id="339" r:id="rId3"/>
    <p:sldId id="290" r:id="rId4"/>
    <p:sldId id="342" r:id="rId5"/>
    <p:sldId id="299" r:id="rId6"/>
    <p:sldId id="293" r:id="rId7"/>
    <p:sldId id="317" r:id="rId8"/>
    <p:sldId id="318" r:id="rId9"/>
    <p:sldId id="319" r:id="rId10"/>
    <p:sldId id="347" r:id="rId11"/>
    <p:sldId id="368" r:id="rId12"/>
    <p:sldId id="367" r:id="rId13"/>
    <p:sldId id="288" r:id="rId14"/>
    <p:sldId id="291" r:id="rId15"/>
    <p:sldId id="305" r:id="rId16"/>
    <p:sldId id="295" r:id="rId17"/>
    <p:sldId id="270" r:id="rId18"/>
    <p:sldId id="281" r:id="rId19"/>
    <p:sldId id="277" r:id="rId20"/>
    <p:sldId id="298" r:id="rId21"/>
    <p:sldId id="275" r:id="rId22"/>
    <p:sldId id="292" r:id="rId23"/>
    <p:sldId id="373" r:id="rId24"/>
    <p:sldId id="276" r:id="rId25"/>
    <p:sldId id="279" r:id="rId26"/>
    <p:sldId id="364" r:id="rId27"/>
    <p:sldId id="355" r:id="rId28"/>
    <p:sldId id="308" r:id="rId29"/>
    <p:sldId id="360" r:id="rId30"/>
    <p:sldId id="354" r:id="rId31"/>
    <p:sldId id="349" r:id="rId32"/>
    <p:sldId id="372" r:id="rId33"/>
    <p:sldId id="370" r:id="rId34"/>
    <p:sldId id="326" r:id="rId35"/>
    <p:sldId id="36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 autoAdjust="0"/>
    <p:restoredTop sz="89826" autoAdjust="0"/>
  </p:normalViewPr>
  <p:slideViewPr>
    <p:cSldViewPr>
      <p:cViewPr>
        <p:scale>
          <a:sx n="80" d="100"/>
          <a:sy n="80" d="100"/>
        </p:scale>
        <p:origin x="-1878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-30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EC70B-4E60-FE4E-BF21-E60E0108D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81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D28D4-933B-4941-A394-5FF2FE8D0539}" type="slidenum">
              <a:rPr lang="en-US"/>
              <a:pPr/>
              <a:t>16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2C67C-FF12-0245-9C7D-97CD4F25CEEB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85B2F-7ECC-4E4C-9861-3924F4F56FF9}" type="slidenum">
              <a:rPr lang="en-US"/>
              <a:pPr/>
              <a:t>18</a:t>
            </a:fld>
            <a:endParaRPr lang="en-US"/>
          </a:p>
        </p:txBody>
      </p:sp>
      <p:sp>
        <p:nvSpPr>
          <p:cNvPr id="48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35307-2AE4-DB4C-A462-AB2CFC0E2A95}" type="slidenum">
              <a:rPr lang="en-US"/>
              <a:pPr/>
              <a:t>19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5B7A8-71C5-7D47-871F-6CD07FCBE436}" type="slidenum">
              <a:rPr lang="en-US"/>
              <a:pPr/>
              <a:t>21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060E3-D939-124D-BE83-5ADB006E2885}" type="slidenum">
              <a:rPr lang="en-US"/>
              <a:pPr/>
              <a:t>24</a:t>
            </a:fld>
            <a:endParaRPr lang="en-US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A4AAC-766F-A44C-B3E4-69C6A6A88206}" type="slidenum">
              <a:rPr lang="en-US"/>
              <a:pPr/>
              <a:t>25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A4AAC-766F-A44C-B3E4-69C6A6A88206}" type="slidenum">
              <a:rPr lang="en-US"/>
              <a:pPr/>
              <a:t>26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1DC6B-CA3F-4D44-BB51-CAC57DA3380F}" type="slidenum">
              <a:rPr lang="en-US"/>
              <a:pPr/>
              <a:t>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aseline="0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8DEDE-0957-9742-87ED-E9D9D6811B87}" type="slidenum">
              <a:rPr lang="en-US"/>
              <a:pPr/>
              <a:t>6</a:t>
            </a:fld>
            <a:endParaRPr lang="en-US"/>
          </a:p>
        </p:txBody>
      </p:sp>
      <p:sp>
        <p:nvSpPr>
          <p:cNvPr id="2457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EC70B-4E60-FE4E-BF21-E60E0108DD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97127-A802-EE45-8BF4-FA4C2D3A8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DDA0-6D1A-1F4A-BF04-1DF9A2B4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C024A-BD97-1C4B-B5AD-57E0C03D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4682A-DCC8-5D48-A1C0-82A8F7EA7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D409A-D0CD-634B-A226-C4782B0B7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C05E3-436D-8E40-976B-29F20FED1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520BD-BF81-064B-8799-C7B04AAC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6F3D7-CF43-B649-8FCC-799207235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4EE07-FBD7-9C4B-86EA-B1A9C7563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A0209-309C-BB47-A515-6A48338CE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BBBC1-355B-E64F-B7E8-6C98A7971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9CBB6F-8AAA-5149-A043-DFCC841FF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d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01_McCaffrey_GreatEQ_new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143000"/>
            <a:ext cx="847725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0"/>
            <a:ext cx="8686800" cy="830263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Subduction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Zones:  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Heat Flow, Fluid Flow, and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Earthquakes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5410200"/>
            <a:ext cx="541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Robert N. Harris, College of Earth, Oceanic, and </a:t>
            </a:r>
          </a:p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Atmospheric Sciences, Oregon State University</a:t>
            </a: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990600" y="5410200"/>
            <a:ext cx="54102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551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Global Marine Depth and Heat Flow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575425" y="6553200"/>
            <a:ext cx="25685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solidFill>
                  <a:srgbClr val="FFFF00"/>
                </a:solidFill>
                <a:latin typeface="Comic Sans MS" charset="0"/>
              </a:rPr>
              <a:t>Stein and Stein, 1992</a:t>
            </a:r>
            <a:endParaRPr lang="en-US" sz="1600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5" name="Picture 4" descr="aF11_gdh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8017388" cy="581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8925" y="19050"/>
            <a:ext cx="6047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Comic Sans MS" pitchFamily="-112" charset="0"/>
              </a:rPr>
              <a:t>Subaerial</a:t>
            </a:r>
            <a:r>
              <a:rPr lang="en-US" sz="2800" dirty="0">
                <a:solidFill>
                  <a:srgbClr val="FFFF00"/>
                </a:solidFill>
                <a:latin typeface="Comic Sans MS" pitchFamily="-112" charset="0"/>
              </a:rPr>
              <a:t> versus Subsea Fluid Flow</a:t>
            </a:r>
            <a:endParaRPr lang="en-US" sz="3200" dirty="0">
              <a:solidFill>
                <a:srgbClr val="FBFF5A"/>
              </a:solidFill>
              <a:latin typeface="Comic Sans MS" pitchFamily="-112" charset="0"/>
            </a:endParaRPr>
          </a:p>
        </p:txBody>
      </p:sp>
      <p:pic>
        <p:nvPicPr>
          <p:cNvPr id="6" name="Picture 5" descr="tutorial [Converted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915400" cy="49034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11_siphon_ne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07_CR_Regional_Map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81000"/>
            <a:ext cx="8913637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288925" y="0"/>
            <a:ext cx="8626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Regional Heat Flow on the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Incoming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Cocos Plate </a:t>
            </a:r>
          </a:p>
        </p:txBody>
      </p:sp>
      <p:pic>
        <p:nvPicPr>
          <p:cNvPr id="4" name="Picture 3" descr="aF10_Regional_HeatF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7166"/>
            <a:ext cx="8839200" cy="609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52400" y="0"/>
            <a:ext cx="4856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TicoFlux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Heat Flow Surveys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6" name="Picture 5" descr="aF16_CR_heatflow_transi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8534400" cy="5763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28600" y="-53975"/>
            <a:ext cx="3065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TicoFlux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Surveys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7" name="Picture 6" descr="aF17_CR_heatflow_seamou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199"/>
            <a:ext cx="8366185" cy="6325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152400" y="-39688"/>
            <a:ext cx="88090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Margin Wedge - Seismic Lines, Heat Flow Data, and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Hydrate Distribution </a:t>
            </a:r>
          </a:p>
        </p:txBody>
      </p:sp>
      <p:pic>
        <p:nvPicPr>
          <p:cNvPr id="5" name="Picture 4" descr="aF18_CR_base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02442"/>
            <a:ext cx="6858000" cy="5955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457200" y="76200"/>
            <a:ext cx="586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Heat Flow Map, Costa Rica Margin</a:t>
            </a:r>
          </a:p>
        </p:txBody>
      </p:sp>
      <p:pic>
        <p:nvPicPr>
          <p:cNvPr id="47107" name="Picture 15" descr="aF14_cr_htflow_contour_new.wmf                                 00515DA5Macintosh HD                   BE7B2372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995488" y="685800"/>
            <a:ext cx="6996112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032"/>
          <p:cNvSpPr txBox="1">
            <a:spLocks noChangeArrowheads="1"/>
          </p:cNvSpPr>
          <p:nvPr/>
        </p:nvSpPr>
        <p:spPr bwMode="auto">
          <a:xfrm>
            <a:off x="288925" y="20638"/>
            <a:ext cx="503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Heat Flow at Selected Areas </a:t>
            </a:r>
          </a:p>
        </p:txBody>
      </p:sp>
      <p:pic>
        <p:nvPicPr>
          <p:cNvPr id="45059" name="Picture 1042" descr="aF13_hf_examples.tif                                           00515DA5Macintosh HD                   BE7B2372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86106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04800" y="76200"/>
            <a:ext cx="8458200" cy="264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Subduction Zones:  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Heat Flow,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Fluid Flow, and Earthquakes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</a:rPr>
              <a:t>	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</a:rPr>
              <a:t>	</a:t>
            </a:r>
          </a:p>
          <a:p>
            <a:pPr>
              <a:defRPr/>
            </a:pPr>
            <a:endParaRPr lang="en-US" sz="2000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endParaRPr lang="en-US" sz="2000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845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Robert N. Harris, College of Earth, Oceanic, and Atmospheric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                            Sciences, Oregon State University</a:t>
            </a:r>
          </a:p>
        </p:txBody>
      </p:sp>
      <p:grpSp>
        <p:nvGrpSpPr>
          <p:cNvPr id="15367" name="Group 13"/>
          <p:cNvGrpSpPr>
            <a:grpSpLocks/>
          </p:cNvGrpSpPr>
          <p:nvPr/>
        </p:nvGrpSpPr>
        <p:grpSpPr bwMode="auto">
          <a:xfrm>
            <a:off x="4191000" y="5943600"/>
            <a:ext cx="2743200" cy="914400"/>
            <a:chOff x="4038600" y="5943600"/>
            <a:chExt cx="2743200" cy="9144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038600" y="5943600"/>
              <a:ext cx="2743200" cy="914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371" name="Picture 10" descr="logo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62425" y="6022975"/>
              <a:ext cx="2466975" cy="83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8" name="Picture 14" descr="logo_iod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5926137"/>
            <a:ext cx="214312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50276" y="2362200"/>
            <a:ext cx="7555524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Outline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The seismogenic zone of the subduction thrust</a:t>
            </a:r>
          </a:p>
          <a:p>
            <a:pPr marL="457200" indent="-457200">
              <a:buFontTx/>
              <a:buAutoNum type="arabicPeriod" startAt="2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Marine heat and fluid flow</a:t>
            </a:r>
          </a:p>
          <a:p>
            <a:pPr marL="457200" indent="-457200">
              <a:buFontTx/>
              <a:buAutoNum type="arabicPeriod" startAt="2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Thermal state of incoming crust and subduction</a:t>
            </a:r>
          </a:p>
          <a:p>
            <a:pPr marL="457200" indent="-45720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     at Middle America Trench, Costa Rica</a:t>
            </a:r>
          </a:p>
          <a:p>
            <a:pPr marL="457200" indent="-45720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4.  Correlation between temperature and seismicity</a:t>
            </a:r>
          </a:p>
          <a:p>
            <a:pPr marL="457200" indent="-45720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5.  Conclusions</a:t>
            </a:r>
          </a:p>
        </p:txBody>
      </p:sp>
      <p:pic>
        <p:nvPicPr>
          <p:cNvPr id="11" name="Picture 10" descr="nsf_logo_we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62600"/>
            <a:ext cx="12700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"/>
          <p:cNvSpPr txBox="1">
            <a:spLocks noChangeArrowheads="1"/>
          </p:cNvSpPr>
          <p:nvPr/>
        </p:nvSpPr>
        <p:spPr bwMode="auto">
          <a:xfrm>
            <a:off x="381000" y="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Along Strike Variations in Model Parameters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aF09_large_plate_contour_nofl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33400"/>
            <a:ext cx="7410450" cy="610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aF17_bgr44_iterfaces.wmf                                       00A8B6A0Celsius                        C016C120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04838" y="266700"/>
            <a:ext cx="8081962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F18_Geotherm.tif                                              007DA122Celsius                        C016DD4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463"/>
            <a:ext cx="800100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23_Nussel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28600"/>
            <a:ext cx="8509361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aF23_hf_models.wmf                                             007DA122Celsius                        C016DD40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85800" y="125413"/>
            <a:ext cx="81534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/>
          <p:cNvSpPr txBox="1">
            <a:spLocks noChangeArrowheads="1"/>
          </p:cNvSpPr>
          <p:nvPr/>
        </p:nvSpPr>
        <p:spPr bwMode="auto">
          <a:xfrm>
            <a:off x="228600" y="0"/>
            <a:ext cx="7561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Isotherms and Seismicity on Plate Boundary</a:t>
            </a:r>
          </a:p>
        </p:txBody>
      </p:sp>
      <p:pic>
        <p:nvPicPr>
          <p:cNvPr id="6" name="Picture 5" descr="aF26CR_seis_isother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33400"/>
            <a:ext cx="6781800" cy="6144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30_hypo_examp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4" y="257175"/>
            <a:ext cx="8721766" cy="629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0_Spinell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33" y="685800"/>
            <a:ext cx="8520167" cy="5310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762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Updip Extent of Seismicity Across Heat Flow Transition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1"/>
          <p:cNvSpPr txBox="1">
            <a:spLocks/>
          </p:cNvSpPr>
          <p:nvPr/>
        </p:nvSpPr>
        <p:spPr bwMode="auto">
          <a:xfrm>
            <a:off x="0" y="5410200"/>
            <a:ext cx="9144000" cy="1214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it-IT" sz="2000" kern="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aF31_temp_diagene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91327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39_Fri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8" y="304800"/>
            <a:ext cx="8632224" cy="5895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77724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Importance of subduction thermal regime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Shallow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updip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and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downdip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limits of seismicity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plate locking, patterns of deformation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sediment alteration and dewatering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metamorphic dehydration reactions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228600" y="152400"/>
            <a:ext cx="4749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Subduction Zone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Processes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228600" y="5304472"/>
            <a:ext cx="1981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Want to understand 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processes influencing </a:t>
            </a:r>
          </a:p>
          <a:p>
            <a:pPr>
              <a:defRPr/>
            </a:pP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seismogenesis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 descr="aF03_SubZonAnatom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65" y="3352800"/>
            <a:ext cx="7042735" cy="33780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91200" y="1371600"/>
            <a:ext cx="3276600" cy="98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Deep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 melt generation and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  volatile recycling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00_Marone_Flt_Lithifi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9" y="341273"/>
            <a:ext cx="8443242" cy="6175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4600" y="6248400"/>
            <a:ext cx="2211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Comic Sans MS"/>
                <a:cs typeface="Comic Sans MS"/>
              </a:rPr>
              <a:t>Moore and </a:t>
            </a:r>
            <a:r>
              <a:rPr lang="en-US" sz="1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Saffer</a:t>
            </a:r>
            <a:r>
              <a:rPr lang="en-US" sz="1400" dirty="0" smtClean="0">
                <a:solidFill>
                  <a:srgbClr val="FFFF00"/>
                </a:solidFill>
                <a:latin typeface="Comic Sans MS"/>
                <a:cs typeface="Comic Sans MS"/>
              </a:rPr>
              <a:t>, 2001</a:t>
            </a:r>
            <a:endParaRPr lang="en-US" sz="1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aF33_temp_diagene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223250" cy="636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36_Dehydr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4274"/>
            <a:ext cx="7839075" cy="660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33_Dehydr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77850"/>
            <a:ext cx="8283575" cy="6203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762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Dehydration and Seismicity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40_Asperit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57200"/>
            <a:ext cx="8404225" cy="480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42_Conclus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52400"/>
            <a:ext cx="8435975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05_Subduction_Tem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274327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76200"/>
            <a:ext cx="751509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Hypothesis:  Temperature along subduction thrust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controls the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updip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and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downdip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limits of seismicity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791200"/>
            <a:ext cx="3305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After Hyndman, and Wang, 1993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F15_therm_model.wmf                                           007DA122Celsius                        C016DD40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76213" y="304800"/>
            <a:ext cx="8815387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/>
          <p:cNvSpPr>
            <a:spLocks/>
          </p:cNvSpPr>
          <p:nvPr/>
        </p:nvSpPr>
        <p:spPr bwMode="auto">
          <a:xfrm>
            <a:off x="914400" y="2286000"/>
            <a:ext cx="457200" cy="533400"/>
          </a:xfrm>
          <a:custGeom>
            <a:avLst/>
            <a:gdLst>
              <a:gd name="T0" fmla="*/ 2147483647 w 288"/>
              <a:gd name="T1" fmla="*/ 2147483647 h 336"/>
              <a:gd name="T2" fmla="*/ 2147483647 w 288"/>
              <a:gd name="T3" fmla="*/ 2147483647 h 336"/>
              <a:gd name="T4" fmla="*/ 2147483647 w 288"/>
              <a:gd name="T5" fmla="*/ 2147483647 h 336"/>
              <a:gd name="T6" fmla="*/ 2147483647 w 28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336"/>
              <a:gd name="T14" fmla="*/ 288 w 28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336">
                <a:moveTo>
                  <a:pt x="88" y="336"/>
                </a:moveTo>
                <a:cubicBezTo>
                  <a:pt x="188" y="288"/>
                  <a:pt x="288" y="240"/>
                  <a:pt x="280" y="192"/>
                </a:cubicBezTo>
                <a:cubicBezTo>
                  <a:pt x="272" y="144"/>
                  <a:pt x="80" y="80"/>
                  <a:pt x="40" y="48"/>
                </a:cubicBezTo>
                <a:cubicBezTo>
                  <a:pt x="0" y="16"/>
                  <a:pt x="40" y="8"/>
                  <a:pt x="40" y="0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5" name="Freeform 3" descr="Sand"/>
          <p:cNvSpPr>
            <a:spLocks/>
          </p:cNvSpPr>
          <p:nvPr/>
        </p:nvSpPr>
        <p:spPr bwMode="auto">
          <a:xfrm>
            <a:off x="304800" y="4114800"/>
            <a:ext cx="8839200" cy="2438400"/>
          </a:xfrm>
          <a:custGeom>
            <a:avLst/>
            <a:gdLst>
              <a:gd name="T0" fmla="*/ 0 w 5232"/>
              <a:gd name="T1" fmla="*/ 0 h 1872"/>
              <a:gd name="T2" fmla="*/ 0 w 5232"/>
              <a:gd name="T3" fmla="*/ 2147483647 h 1872"/>
              <a:gd name="T4" fmla="*/ 2147483647 w 5232"/>
              <a:gd name="T5" fmla="*/ 2147483647 h 1872"/>
              <a:gd name="T6" fmla="*/ 2147483647 w 5232"/>
              <a:gd name="T7" fmla="*/ 2147483647 h 1872"/>
              <a:gd name="T8" fmla="*/ 2147483647 w 5232"/>
              <a:gd name="T9" fmla="*/ 2147483647 h 1872"/>
              <a:gd name="T10" fmla="*/ 2147483647 w 5232"/>
              <a:gd name="T11" fmla="*/ 2147483647 h 1872"/>
              <a:gd name="T12" fmla="*/ 2147483647 w 5232"/>
              <a:gd name="T13" fmla="*/ 2147483647 h 1872"/>
              <a:gd name="T14" fmla="*/ 2147483647 w 5232"/>
              <a:gd name="T15" fmla="*/ 2147483647 h 1872"/>
              <a:gd name="T16" fmla="*/ 2147483647 w 5232"/>
              <a:gd name="T17" fmla="*/ 2147483647 h 1872"/>
              <a:gd name="T18" fmla="*/ 2147483647 w 5232"/>
              <a:gd name="T19" fmla="*/ 2147483647 h 1872"/>
              <a:gd name="T20" fmla="*/ 2147483647 w 5232"/>
              <a:gd name="T21" fmla="*/ 2147483647 h 1872"/>
              <a:gd name="T22" fmla="*/ 2147483647 w 5232"/>
              <a:gd name="T23" fmla="*/ 2147483647 h 1872"/>
              <a:gd name="T24" fmla="*/ 2147483647 w 5232"/>
              <a:gd name="T25" fmla="*/ 2147483647 h 1872"/>
              <a:gd name="T26" fmla="*/ 2147483647 w 5232"/>
              <a:gd name="T27" fmla="*/ 2147483647 h 1872"/>
              <a:gd name="T28" fmla="*/ 2147483647 w 5232"/>
              <a:gd name="T29" fmla="*/ 2147483647 h 1872"/>
              <a:gd name="T30" fmla="*/ 2147483647 w 5232"/>
              <a:gd name="T31" fmla="*/ 2147483647 h 1872"/>
              <a:gd name="T32" fmla="*/ 0 w 5232"/>
              <a:gd name="T33" fmla="*/ 0 h 18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32"/>
              <a:gd name="T52" fmla="*/ 0 h 1872"/>
              <a:gd name="T53" fmla="*/ 5232 w 5232"/>
              <a:gd name="T54" fmla="*/ 1872 h 18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32" h="1872">
                <a:moveTo>
                  <a:pt x="0" y="0"/>
                </a:moveTo>
                <a:lnTo>
                  <a:pt x="0" y="1872"/>
                </a:lnTo>
                <a:lnTo>
                  <a:pt x="5232" y="1872"/>
                </a:lnTo>
                <a:lnTo>
                  <a:pt x="5232" y="144"/>
                </a:lnTo>
                <a:lnTo>
                  <a:pt x="4848" y="96"/>
                </a:lnTo>
                <a:lnTo>
                  <a:pt x="4464" y="96"/>
                </a:lnTo>
                <a:lnTo>
                  <a:pt x="4224" y="144"/>
                </a:lnTo>
                <a:lnTo>
                  <a:pt x="3840" y="144"/>
                </a:lnTo>
                <a:lnTo>
                  <a:pt x="3408" y="96"/>
                </a:lnTo>
                <a:lnTo>
                  <a:pt x="2880" y="48"/>
                </a:lnTo>
                <a:lnTo>
                  <a:pt x="2256" y="48"/>
                </a:lnTo>
                <a:lnTo>
                  <a:pt x="1968" y="96"/>
                </a:lnTo>
                <a:lnTo>
                  <a:pt x="1488" y="144"/>
                </a:lnTo>
                <a:lnTo>
                  <a:pt x="1008" y="48"/>
                </a:lnTo>
                <a:lnTo>
                  <a:pt x="576" y="48"/>
                </a:lnTo>
                <a:lnTo>
                  <a:pt x="192" y="4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362200" y="3733800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Comic Sans MS" charset="0"/>
              </a:rPr>
              <a:t>seafloor</a:t>
            </a: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838200" y="2743200"/>
            <a:ext cx="2768600" cy="3746500"/>
            <a:chOff x="1048" y="1720"/>
            <a:chExt cx="1744" cy="2360"/>
          </a:xfrm>
        </p:grpSpPr>
        <p:sp>
          <p:nvSpPr>
            <p:cNvPr id="23569" name="Rectangle 6"/>
            <p:cNvSpPr>
              <a:spLocks noChangeArrowheads="1"/>
            </p:cNvSpPr>
            <p:nvPr/>
          </p:nvSpPr>
          <p:spPr bwMode="auto">
            <a:xfrm>
              <a:off x="1192" y="3984"/>
              <a:ext cx="144" cy="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570" name="Group 7"/>
            <p:cNvGrpSpPr>
              <a:grpSpLocks/>
            </p:cNvGrpSpPr>
            <p:nvPr/>
          </p:nvGrpSpPr>
          <p:grpSpPr bwMode="auto">
            <a:xfrm>
              <a:off x="1048" y="1872"/>
              <a:ext cx="1744" cy="2208"/>
              <a:chOff x="1048" y="1872"/>
              <a:chExt cx="1744" cy="2208"/>
            </a:xfrm>
          </p:grpSpPr>
          <p:sp>
            <p:nvSpPr>
              <p:cNvPr id="23572" name="Rectangle 8"/>
              <p:cNvSpPr>
                <a:spLocks noChangeArrowheads="1"/>
              </p:cNvSpPr>
              <p:nvPr/>
            </p:nvSpPr>
            <p:spPr bwMode="auto">
              <a:xfrm>
                <a:off x="1192" y="2400"/>
                <a:ext cx="48" cy="168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3" name="Line 9"/>
              <p:cNvSpPr>
                <a:spLocks noChangeShapeType="1"/>
              </p:cNvSpPr>
              <p:nvPr/>
            </p:nvSpPr>
            <p:spPr bwMode="auto">
              <a:xfrm flipV="1">
                <a:off x="1336" y="2640"/>
                <a:ext cx="0" cy="139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4" name="Rectangle 10"/>
              <p:cNvSpPr>
                <a:spLocks noChangeArrowheads="1"/>
              </p:cNvSpPr>
              <p:nvPr/>
            </p:nvSpPr>
            <p:spPr bwMode="auto">
              <a:xfrm>
                <a:off x="1048" y="1872"/>
                <a:ext cx="336" cy="76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5" name="Oval 11"/>
              <p:cNvSpPr>
                <a:spLocks noChangeArrowheads="1"/>
              </p:cNvSpPr>
              <p:nvPr/>
            </p:nvSpPr>
            <p:spPr bwMode="auto">
              <a:xfrm>
                <a:off x="1312" y="278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6" name="Oval 12"/>
              <p:cNvSpPr>
                <a:spLocks noChangeArrowheads="1"/>
              </p:cNvSpPr>
              <p:nvPr/>
            </p:nvSpPr>
            <p:spPr bwMode="auto">
              <a:xfrm>
                <a:off x="1312" y="297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7" name="Oval 13"/>
              <p:cNvSpPr>
                <a:spLocks noChangeArrowheads="1"/>
              </p:cNvSpPr>
              <p:nvPr/>
            </p:nvSpPr>
            <p:spPr bwMode="auto">
              <a:xfrm>
                <a:off x="1312" y="316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8" name="Oval 14"/>
              <p:cNvSpPr>
                <a:spLocks noChangeArrowheads="1"/>
              </p:cNvSpPr>
              <p:nvPr/>
            </p:nvSpPr>
            <p:spPr bwMode="auto">
              <a:xfrm>
                <a:off x="1312" y="336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9" name="Oval 15"/>
              <p:cNvSpPr>
                <a:spLocks noChangeArrowheads="1"/>
              </p:cNvSpPr>
              <p:nvPr/>
            </p:nvSpPr>
            <p:spPr bwMode="auto">
              <a:xfrm>
                <a:off x="1312" y="355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0" name="Oval 16"/>
              <p:cNvSpPr>
                <a:spLocks noChangeArrowheads="1"/>
              </p:cNvSpPr>
              <p:nvPr/>
            </p:nvSpPr>
            <p:spPr bwMode="auto">
              <a:xfrm>
                <a:off x="1312" y="374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1" name="Oval 17"/>
              <p:cNvSpPr>
                <a:spLocks noChangeArrowheads="1"/>
              </p:cNvSpPr>
              <p:nvPr/>
            </p:nvSpPr>
            <p:spPr bwMode="auto">
              <a:xfrm>
                <a:off x="1312" y="393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2" name="Text Box 18"/>
              <p:cNvSpPr txBox="1">
                <a:spLocks noChangeArrowheads="1"/>
              </p:cNvSpPr>
              <p:nvPr/>
            </p:nvSpPr>
            <p:spPr bwMode="auto">
              <a:xfrm>
                <a:off x="1688" y="3224"/>
                <a:ext cx="1104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FF00"/>
                    </a:solidFill>
                    <a:latin typeface="Comic Sans MS" charset="0"/>
                  </a:rPr>
                  <a:t>thermistors</a:t>
                </a:r>
              </a:p>
            </p:txBody>
          </p:sp>
          <p:sp>
            <p:nvSpPr>
              <p:cNvPr id="23583" name="Line 19"/>
              <p:cNvSpPr>
                <a:spLocks noChangeShapeType="1"/>
              </p:cNvSpPr>
              <p:nvPr/>
            </p:nvSpPr>
            <p:spPr bwMode="auto">
              <a:xfrm>
                <a:off x="1406" y="2832"/>
                <a:ext cx="294" cy="41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4" name="Line 20"/>
              <p:cNvSpPr>
                <a:spLocks noChangeShapeType="1"/>
              </p:cNvSpPr>
              <p:nvPr/>
            </p:nvSpPr>
            <p:spPr bwMode="auto">
              <a:xfrm>
                <a:off x="1406" y="3034"/>
                <a:ext cx="272" cy="22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5" name="Line 21"/>
              <p:cNvSpPr>
                <a:spLocks noChangeShapeType="1"/>
              </p:cNvSpPr>
              <p:nvPr/>
            </p:nvSpPr>
            <p:spPr bwMode="auto">
              <a:xfrm>
                <a:off x="1406" y="3221"/>
                <a:ext cx="262" cy="8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6" name="Line 22"/>
              <p:cNvSpPr>
                <a:spLocks noChangeShapeType="1"/>
              </p:cNvSpPr>
              <p:nvPr/>
            </p:nvSpPr>
            <p:spPr bwMode="auto">
              <a:xfrm flipV="1">
                <a:off x="1406" y="3365"/>
                <a:ext cx="250" cy="1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7" name="Line 23"/>
              <p:cNvSpPr>
                <a:spLocks noChangeShapeType="1"/>
              </p:cNvSpPr>
              <p:nvPr/>
            </p:nvSpPr>
            <p:spPr bwMode="auto">
              <a:xfrm flipV="1">
                <a:off x="1406" y="3397"/>
                <a:ext cx="267" cy="16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8" name="Line 24"/>
              <p:cNvSpPr>
                <a:spLocks noChangeShapeType="1"/>
              </p:cNvSpPr>
              <p:nvPr/>
            </p:nvSpPr>
            <p:spPr bwMode="auto">
              <a:xfrm flipV="1">
                <a:off x="1406" y="3434"/>
                <a:ext cx="288" cy="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9" name="Line 25"/>
              <p:cNvSpPr>
                <a:spLocks noChangeShapeType="1"/>
              </p:cNvSpPr>
              <p:nvPr/>
            </p:nvSpPr>
            <p:spPr bwMode="auto">
              <a:xfrm flipV="1">
                <a:off x="1406" y="3502"/>
                <a:ext cx="304" cy="43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571" name="AutoShape 26"/>
            <p:cNvSpPr>
              <a:spLocks noChangeArrowheads="1"/>
            </p:cNvSpPr>
            <p:nvPr/>
          </p:nvSpPr>
          <p:spPr bwMode="auto">
            <a:xfrm>
              <a:off x="1136" y="1720"/>
              <a:ext cx="160" cy="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558" name="Group 37"/>
          <p:cNvGrpSpPr>
            <a:grpSpLocks/>
          </p:cNvGrpSpPr>
          <p:nvPr/>
        </p:nvGrpSpPr>
        <p:grpSpPr bwMode="auto">
          <a:xfrm>
            <a:off x="4876800" y="4419600"/>
            <a:ext cx="3489325" cy="2152650"/>
            <a:chOff x="3902076" y="4400550"/>
            <a:chExt cx="3489324" cy="2152651"/>
          </a:xfrm>
        </p:grpSpPr>
        <p:sp>
          <p:nvSpPr>
            <p:cNvPr id="23564" name="Rectangle 28"/>
            <p:cNvSpPr>
              <a:spLocks noChangeArrowheads="1"/>
            </p:cNvSpPr>
            <p:nvPr/>
          </p:nvSpPr>
          <p:spPr bwMode="auto">
            <a:xfrm>
              <a:off x="4327525" y="4400550"/>
              <a:ext cx="3048000" cy="17145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5" name="Text Box 29"/>
            <p:cNvSpPr txBox="1">
              <a:spLocks noChangeArrowheads="1"/>
            </p:cNvSpPr>
            <p:nvPr/>
          </p:nvSpPr>
          <p:spPr bwMode="auto">
            <a:xfrm rot="-5400000">
              <a:off x="3240088" y="5064124"/>
              <a:ext cx="1770063" cy="44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Comic Sans MS" charset="0"/>
                </a:rPr>
                <a:t>Temperature</a:t>
              </a:r>
              <a:endParaRPr lang="en-US" sz="2000" b="1">
                <a:solidFill>
                  <a:srgbClr val="FBFF5A"/>
                </a:solidFill>
              </a:endParaRPr>
            </a:p>
          </p:txBody>
        </p:sp>
        <p:sp>
          <p:nvSpPr>
            <p:cNvPr id="23566" name="Text Box 30"/>
            <p:cNvSpPr txBox="1">
              <a:spLocks noChangeArrowheads="1"/>
            </p:cNvSpPr>
            <p:nvPr/>
          </p:nvSpPr>
          <p:spPr bwMode="auto">
            <a:xfrm>
              <a:off x="5462588" y="6107113"/>
              <a:ext cx="957263" cy="44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Comic Sans MS" charset="0"/>
                </a:rPr>
                <a:t>Time</a:t>
              </a:r>
            </a:p>
          </p:txBody>
        </p:sp>
        <p:sp>
          <p:nvSpPr>
            <p:cNvPr id="23567" name="Freeform 31"/>
            <p:cNvSpPr>
              <a:spLocks/>
            </p:cNvSpPr>
            <p:nvPr/>
          </p:nvSpPr>
          <p:spPr bwMode="auto">
            <a:xfrm>
              <a:off x="4394200" y="4527550"/>
              <a:ext cx="2997200" cy="1473200"/>
            </a:xfrm>
            <a:custGeom>
              <a:avLst/>
              <a:gdLst>
                <a:gd name="T0" fmla="*/ 0 w 1760"/>
                <a:gd name="T1" fmla="*/ 2147483647 h 928"/>
                <a:gd name="T2" fmla="*/ 2147483647 w 1760"/>
                <a:gd name="T3" fmla="*/ 2147483647 h 928"/>
                <a:gd name="T4" fmla="*/ 2147483647 w 1760"/>
                <a:gd name="T5" fmla="*/ 2147483647 h 928"/>
                <a:gd name="T6" fmla="*/ 2147483647 w 1760"/>
                <a:gd name="T7" fmla="*/ 2147483647 h 928"/>
                <a:gd name="T8" fmla="*/ 2147483647 w 1760"/>
                <a:gd name="T9" fmla="*/ 2147483647 h 928"/>
                <a:gd name="T10" fmla="*/ 2147483647 w 1760"/>
                <a:gd name="T11" fmla="*/ 2147483647 h 928"/>
                <a:gd name="T12" fmla="*/ 2147483647 w 1760"/>
                <a:gd name="T13" fmla="*/ 2147483647 h 928"/>
                <a:gd name="T14" fmla="*/ 2147483647 w 1760"/>
                <a:gd name="T15" fmla="*/ 2147483647 h 928"/>
                <a:gd name="T16" fmla="*/ 2147483647 w 1760"/>
                <a:gd name="T17" fmla="*/ 2147483647 h 928"/>
                <a:gd name="T18" fmla="*/ 2147483647 w 1760"/>
                <a:gd name="T19" fmla="*/ 2147483647 h 928"/>
                <a:gd name="T20" fmla="*/ 2147483647 w 1760"/>
                <a:gd name="T21" fmla="*/ 2147483647 h 928"/>
                <a:gd name="T22" fmla="*/ 2147483647 w 1760"/>
                <a:gd name="T23" fmla="*/ 2147483647 h 928"/>
                <a:gd name="T24" fmla="*/ 2147483647 w 1760"/>
                <a:gd name="T25" fmla="*/ 0 h 928"/>
                <a:gd name="T26" fmla="*/ 2147483647 w 1760"/>
                <a:gd name="T27" fmla="*/ 2147483647 h 928"/>
                <a:gd name="T28" fmla="*/ 2147483647 w 1760"/>
                <a:gd name="T29" fmla="*/ 2147483647 h 928"/>
                <a:gd name="T30" fmla="*/ 2147483647 w 1760"/>
                <a:gd name="T31" fmla="*/ 2147483647 h 928"/>
                <a:gd name="T32" fmla="*/ 2147483647 w 1760"/>
                <a:gd name="T33" fmla="*/ 2147483647 h 928"/>
                <a:gd name="T34" fmla="*/ 2147483647 w 1760"/>
                <a:gd name="T35" fmla="*/ 2147483647 h 928"/>
                <a:gd name="T36" fmla="*/ 2147483647 w 1760"/>
                <a:gd name="T37" fmla="*/ 2147483647 h 928"/>
                <a:gd name="T38" fmla="*/ 2147483647 w 1760"/>
                <a:gd name="T39" fmla="*/ 2147483647 h 928"/>
                <a:gd name="T40" fmla="*/ 2147483647 w 1760"/>
                <a:gd name="T41" fmla="*/ 2147483647 h 928"/>
                <a:gd name="T42" fmla="*/ 2147483647 w 1760"/>
                <a:gd name="T43" fmla="*/ 2147483647 h 928"/>
                <a:gd name="T44" fmla="*/ 2147483647 w 1760"/>
                <a:gd name="T45" fmla="*/ 2147483647 h 928"/>
                <a:gd name="T46" fmla="*/ 2147483647 w 1760"/>
                <a:gd name="T47" fmla="*/ 2147483647 h 92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60"/>
                <a:gd name="T73" fmla="*/ 0 h 928"/>
                <a:gd name="T74" fmla="*/ 1760 w 1760"/>
                <a:gd name="T75" fmla="*/ 928 h 92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60" h="928">
                  <a:moveTo>
                    <a:pt x="0" y="923"/>
                  </a:moveTo>
                  <a:lnTo>
                    <a:pt x="325" y="923"/>
                  </a:lnTo>
                  <a:lnTo>
                    <a:pt x="325" y="464"/>
                  </a:lnTo>
                  <a:lnTo>
                    <a:pt x="352" y="565"/>
                  </a:lnTo>
                  <a:lnTo>
                    <a:pt x="379" y="629"/>
                  </a:lnTo>
                  <a:lnTo>
                    <a:pt x="421" y="683"/>
                  </a:lnTo>
                  <a:lnTo>
                    <a:pt x="469" y="720"/>
                  </a:lnTo>
                  <a:lnTo>
                    <a:pt x="517" y="747"/>
                  </a:lnTo>
                  <a:lnTo>
                    <a:pt x="581" y="784"/>
                  </a:lnTo>
                  <a:lnTo>
                    <a:pt x="645" y="805"/>
                  </a:lnTo>
                  <a:lnTo>
                    <a:pt x="731" y="832"/>
                  </a:lnTo>
                  <a:lnTo>
                    <a:pt x="800" y="843"/>
                  </a:lnTo>
                  <a:lnTo>
                    <a:pt x="800" y="0"/>
                  </a:lnTo>
                  <a:lnTo>
                    <a:pt x="853" y="309"/>
                  </a:lnTo>
                  <a:lnTo>
                    <a:pt x="891" y="443"/>
                  </a:lnTo>
                  <a:lnTo>
                    <a:pt x="933" y="517"/>
                  </a:lnTo>
                  <a:lnTo>
                    <a:pt x="992" y="608"/>
                  </a:lnTo>
                  <a:lnTo>
                    <a:pt x="1088" y="677"/>
                  </a:lnTo>
                  <a:lnTo>
                    <a:pt x="1189" y="725"/>
                  </a:lnTo>
                  <a:lnTo>
                    <a:pt x="1328" y="784"/>
                  </a:lnTo>
                  <a:lnTo>
                    <a:pt x="1451" y="821"/>
                  </a:lnTo>
                  <a:lnTo>
                    <a:pt x="1456" y="677"/>
                  </a:lnTo>
                  <a:lnTo>
                    <a:pt x="1499" y="928"/>
                  </a:lnTo>
                  <a:lnTo>
                    <a:pt x="1760" y="92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32"/>
            <p:cNvSpPr txBox="1">
              <a:spLocks noChangeArrowheads="1"/>
            </p:cNvSpPr>
            <p:nvPr/>
          </p:nvSpPr>
          <p:spPr bwMode="auto">
            <a:xfrm>
              <a:off x="5867400" y="4476750"/>
              <a:ext cx="15240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BFF5A"/>
                  </a:solidFill>
                  <a:latin typeface="Comic Sans MS" charset="0"/>
                </a:rPr>
                <a:t>each thermistor</a:t>
              </a:r>
            </a:p>
          </p:txBody>
        </p:sp>
      </p:grpSp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228600" y="762000"/>
            <a:ext cx="40386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q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= -</a:t>
            </a: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k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dT/dz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dT/dz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= thermal gradient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k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= thermal conductivity</a:t>
            </a:r>
          </a:p>
        </p:txBody>
      </p:sp>
      <p:pic>
        <p:nvPicPr>
          <p:cNvPr id="23560" name="Picture 34" descr="&#10;probe1.tif                                                     0000C092Docs                           BA9B6774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2400"/>
            <a:ext cx="46482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35"/>
          <p:cNvSpPr txBox="1">
            <a:spLocks noChangeArrowheads="1"/>
          </p:cNvSpPr>
          <p:nvPr/>
        </p:nvSpPr>
        <p:spPr bwMode="auto">
          <a:xfrm>
            <a:off x="152400" y="195263"/>
            <a:ext cx="31337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Marine Heat Flow</a:t>
            </a:r>
          </a:p>
        </p:txBody>
      </p:sp>
      <p:sp>
        <p:nvSpPr>
          <p:cNvPr id="23562" name="Rectangle 35"/>
          <p:cNvSpPr>
            <a:spLocks noChangeArrowheads="1"/>
          </p:cNvSpPr>
          <p:nvPr/>
        </p:nvSpPr>
        <p:spPr bwMode="auto">
          <a:xfrm>
            <a:off x="4572000" y="6550025"/>
            <a:ext cx="457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See: http:/</a:t>
            </a:r>
            <a:r>
              <a:rPr lang="en-US" sz="16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sz="16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marine_heatflow.oregonstate.edu</a:t>
            </a:r>
            <a:endParaRPr lang="en-US" sz="16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3563" name="Text Box 4"/>
          <p:cNvSpPr txBox="1">
            <a:spLocks noChangeArrowheads="1"/>
          </p:cNvSpPr>
          <p:nvPr/>
        </p:nvSpPr>
        <p:spPr bwMode="auto">
          <a:xfrm>
            <a:off x="1981200" y="4419600"/>
            <a:ext cx="175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Comic Sans MS" charset="0"/>
              </a:rPr>
              <a:t>sediments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04800" y="71438"/>
            <a:ext cx="6569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IODP </a:t>
            </a: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Downhole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Temperature Measurements</a:t>
            </a:r>
          </a:p>
        </p:txBody>
      </p:sp>
      <p:pic>
        <p:nvPicPr>
          <p:cNvPr id="25603" name="Picture 3" descr="jr honolul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40640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ownhole_tool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6413" y="1981200"/>
            <a:ext cx="5802312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028"/>
          <p:cNvSpPr txBox="1">
            <a:spLocks noChangeArrowheads="1"/>
          </p:cNvSpPr>
          <p:nvPr/>
        </p:nvSpPr>
        <p:spPr bwMode="auto">
          <a:xfrm>
            <a:off x="228600" y="152400"/>
            <a:ext cx="8763000" cy="280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Heat Flow from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BSRs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 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1.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k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, estimates from ODP Holes and shallow thermal marine probes, 0.9 W/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m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/K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None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2.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Z</a:t>
            </a:r>
            <a:r>
              <a:rPr lang="en-US" sz="1800" baseline="-25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bsr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from linear velocity function,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v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= 1550 + 0.65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z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;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spcAft>
                <a:spcPts val="600"/>
              </a:spcAft>
              <a:buFont typeface="Times" charset="0"/>
              <a:buNone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3.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</a:t>
            </a:r>
            <a:r>
              <a:rPr lang="en-US" sz="1800" baseline="-25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seafloor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from CTD casts and NOAA World Ocean Data Atlas;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Times" charset="0"/>
              <a:buNone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4.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</a:t>
            </a:r>
            <a:r>
              <a:rPr lang="en-US" sz="1800" baseline="-25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bsr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, assuming hydrostatic pore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pressure and biogenic source [Dickens and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Times" charset="0"/>
              <a:buNone/>
              <a:defRPr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        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Quinby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-Hunt, 1994].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Times" charset="0"/>
              <a:buChar char="•"/>
              <a:defRPr/>
            </a:pPr>
            <a:endParaRPr lang="en-US" sz="2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26627" name="Picture 1034" descr="aF00_Seismic_Lines.tif                                         00515DA5Macintosh HD                   BE7B23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3200"/>
            <a:ext cx="8534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032" descr="eqn.wmf                                                        0044CFBBMacintosh HD                   BE7B2372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029200" y="53975"/>
            <a:ext cx="25558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419100" y="368300"/>
            <a:ext cx="5307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Advantages and Disadvantages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584200" y="1206500"/>
            <a:ext cx="8407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Seafloor Probe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Advantages: direct measure temperature in upper few meters; economical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Disadvantages: susceptible to near surface processes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Note – need </a:t>
            </a:r>
            <a:r>
              <a:rPr lang="en-US" sz="180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180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collocate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with seismic reflection data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Drilling and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Downhole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Measurements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Advantages: direct measure of temperature at depth; other supplementary measurements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Disadvantages: expensive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BSR estimates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Advantages: estimate of thermal conditions in upper few hundred meters.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Disadvantage: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Proxy, need to demonstrate methane is biogenic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15220</TotalTime>
  <Words>435</Words>
  <Application>Microsoft Office PowerPoint</Application>
  <PresentationFormat>On-screen Show (4:3)</PresentationFormat>
  <Paragraphs>98</Paragraphs>
  <Slides>35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Harris</dc:creator>
  <cp:lastModifiedBy>Daly</cp:lastModifiedBy>
  <cp:revision>643</cp:revision>
  <dcterms:created xsi:type="dcterms:W3CDTF">2015-03-19T23:28:41Z</dcterms:created>
  <dcterms:modified xsi:type="dcterms:W3CDTF">2015-03-20T12:46:48Z</dcterms:modified>
</cp:coreProperties>
</file>