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393" r:id="rId2"/>
    <p:sldId id="363" r:id="rId3"/>
    <p:sldId id="392" r:id="rId4"/>
    <p:sldId id="315" r:id="rId5"/>
    <p:sldId id="409" r:id="rId6"/>
    <p:sldId id="410" r:id="rId7"/>
    <p:sldId id="411" r:id="rId8"/>
    <p:sldId id="267" r:id="rId9"/>
    <p:sldId id="262" r:id="rId10"/>
    <p:sldId id="301" r:id="rId11"/>
    <p:sldId id="302" r:id="rId12"/>
    <p:sldId id="303" r:id="rId13"/>
    <p:sldId id="318" r:id="rId14"/>
    <p:sldId id="268" r:id="rId15"/>
    <p:sldId id="413" r:id="rId16"/>
    <p:sldId id="312" r:id="rId17"/>
    <p:sldId id="385" r:id="rId18"/>
    <p:sldId id="271" r:id="rId19"/>
    <p:sldId id="424" r:id="rId20"/>
    <p:sldId id="316" r:id="rId21"/>
    <p:sldId id="313" r:id="rId22"/>
    <p:sldId id="367" r:id="rId23"/>
    <p:sldId id="311" r:id="rId24"/>
    <p:sldId id="355" r:id="rId25"/>
    <p:sldId id="343" r:id="rId26"/>
    <p:sldId id="394" r:id="rId27"/>
    <p:sldId id="395" r:id="rId28"/>
    <p:sldId id="396" r:id="rId29"/>
    <p:sldId id="397" r:id="rId30"/>
    <p:sldId id="372" r:id="rId31"/>
    <p:sldId id="400" r:id="rId32"/>
    <p:sldId id="401" r:id="rId33"/>
    <p:sldId id="402" r:id="rId34"/>
    <p:sldId id="403" r:id="rId35"/>
    <p:sldId id="415" r:id="rId36"/>
    <p:sldId id="416" r:id="rId37"/>
    <p:sldId id="417" r:id="rId38"/>
    <p:sldId id="427" r:id="rId39"/>
    <p:sldId id="426" r:id="rId40"/>
    <p:sldId id="425" r:id="rId41"/>
    <p:sldId id="408" r:id="rId42"/>
    <p:sldId id="381" r:id="rId43"/>
    <p:sldId id="406" r:id="rId44"/>
    <p:sldId id="407" r:id="rId45"/>
    <p:sldId id="418" r:id="rId46"/>
    <p:sldId id="419" r:id="rId47"/>
    <p:sldId id="420" r:id="rId48"/>
    <p:sldId id="421" r:id="rId49"/>
    <p:sldId id="422" r:id="rId50"/>
    <p:sldId id="398" r:id="rId51"/>
    <p:sldId id="399" r:id="rId52"/>
    <p:sldId id="375" r:id="rId53"/>
    <p:sldId id="376" r:id="rId54"/>
    <p:sldId id="377" r:id="rId55"/>
    <p:sldId id="380"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charset="0"/>
        <a:ea typeface="ＭＳ Ｐゴシック"/>
        <a:cs typeface="ＭＳ Ｐゴシック"/>
      </a:defRPr>
    </a:lvl5pPr>
    <a:lvl6pPr marL="2286000" algn="l" defTabSz="914400" rtl="0" eaLnBrk="1" latinLnBrk="0" hangingPunct="1">
      <a:defRPr sz="2400" kern="1200">
        <a:solidFill>
          <a:schemeClr val="tx1"/>
        </a:solidFill>
        <a:latin typeface="Arial" charset="0"/>
        <a:ea typeface="ＭＳ Ｐゴシック"/>
        <a:cs typeface="ＭＳ Ｐゴシック"/>
      </a:defRPr>
    </a:lvl6pPr>
    <a:lvl7pPr marL="2743200" algn="l" defTabSz="914400" rtl="0" eaLnBrk="1" latinLnBrk="0" hangingPunct="1">
      <a:defRPr sz="2400" kern="1200">
        <a:solidFill>
          <a:schemeClr val="tx1"/>
        </a:solidFill>
        <a:latin typeface="Arial" charset="0"/>
        <a:ea typeface="ＭＳ Ｐゴシック"/>
        <a:cs typeface="ＭＳ Ｐゴシック"/>
      </a:defRPr>
    </a:lvl7pPr>
    <a:lvl8pPr marL="3200400" algn="l" defTabSz="914400" rtl="0" eaLnBrk="1" latinLnBrk="0" hangingPunct="1">
      <a:defRPr sz="2400" kern="1200">
        <a:solidFill>
          <a:schemeClr val="tx1"/>
        </a:solidFill>
        <a:latin typeface="Arial" charset="0"/>
        <a:ea typeface="ＭＳ Ｐゴシック"/>
        <a:cs typeface="ＭＳ Ｐゴシック"/>
      </a:defRPr>
    </a:lvl8pPr>
    <a:lvl9pPr marL="3657600" algn="l" defTabSz="914400" rtl="0" eaLnBrk="1" latinLnBrk="0" hangingPunct="1">
      <a:defRPr sz="2400"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54FF"/>
    <a:srgbClr val="00FF00"/>
    <a:srgbClr val="010000"/>
    <a:srgbClr val="00FFFF"/>
    <a:srgbClr val="996633"/>
    <a:srgbClr val="FF8000"/>
    <a:srgbClr val="FF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83" autoAdjust="0"/>
    <p:restoredTop sz="95497" autoAdjust="0"/>
  </p:normalViewPr>
  <p:slideViewPr>
    <p:cSldViewPr>
      <p:cViewPr>
        <p:scale>
          <a:sx n="100" d="100"/>
          <a:sy n="100" d="100"/>
        </p:scale>
        <p:origin x="-222"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dixon\My%20Documents\RESEARCH\SAN%20GABRIELS%20ASU\SG%20JeAnNie%20pLAY2.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ixon\My%20Documents\RESEARCH\SAN%20GABRIELS%20ASU\SG%20JeAnNie%20pLAY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22535149565958401"/>
          <c:y val="5.2958159515976821E-2"/>
          <c:w val="0.71858962356451639"/>
          <c:h val="0.82204583106887963"/>
        </c:manualLayout>
      </c:layout>
      <c:scatterChart>
        <c:scatterStyle val="lineMarker"/>
        <c:ser>
          <c:idx val="0"/>
          <c:order val="0"/>
          <c:tx>
            <c:v>JLOW</c:v>
          </c:tx>
          <c:spPr>
            <a:ln w="28575">
              <a:noFill/>
            </a:ln>
          </c:spPr>
          <c:marker>
            <c:symbol val="diamond"/>
            <c:size val="8"/>
            <c:spPr>
              <a:solidFill>
                <a:schemeClr val="accent4"/>
              </a:solidFill>
              <a:ln>
                <a:solidFill>
                  <a:sysClr val="windowText" lastClr="000000"/>
                </a:solidFill>
              </a:ln>
            </c:spPr>
          </c:marker>
          <c:errBars>
            <c:errDir val="x"/>
            <c:errBarType val="both"/>
            <c:errValType val="percentage"/>
            <c:noEndCap val="1"/>
            <c:val val="10"/>
          </c:errBars>
          <c:errBars>
            <c:errDir val="y"/>
            <c:errBarType val="both"/>
            <c:errValType val="percentage"/>
            <c:noEndCap val="1"/>
            <c:val val="10"/>
          </c:errBars>
          <c:xVal>
            <c:numRef>
              <c:f>'JLD PLAY'!$Q$4:$Q$7</c:f>
              <c:numCache>
                <c:formatCode>0</c:formatCode>
                <c:ptCount val="4"/>
                <c:pt idx="0">
                  <c:v>25.5571562769127</c:v>
                </c:pt>
                <c:pt idx="1">
                  <c:v>88.463662230439041</c:v>
                </c:pt>
                <c:pt idx="2">
                  <c:v>34.275574178993892</c:v>
                </c:pt>
                <c:pt idx="3">
                  <c:v>70.142897473250727</c:v>
                </c:pt>
              </c:numCache>
            </c:numRef>
          </c:xVal>
          <c:yVal>
            <c:numRef>
              <c:f>'JLD PLAY'!$P$4:$P$7</c:f>
              <c:numCache>
                <c:formatCode>0</c:formatCode>
                <c:ptCount val="4"/>
                <c:pt idx="0">
                  <c:v>17.890009393838888</c:v>
                </c:pt>
                <c:pt idx="1">
                  <c:v>41.70429790863551</c:v>
                </c:pt>
                <c:pt idx="2">
                  <c:v>19.096391328296608</c:v>
                </c:pt>
                <c:pt idx="3">
                  <c:v>79.161270005526063</c:v>
                </c:pt>
              </c:numCache>
            </c:numRef>
          </c:yVal>
        </c:ser>
        <c:ser>
          <c:idx val="1"/>
          <c:order val="1"/>
          <c:tx>
            <c:v>MFA</c:v>
          </c:tx>
          <c:spPr>
            <a:ln w="28575">
              <a:noFill/>
            </a:ln>
          </c:spPr>
          <c:marker>
            <c:symbol val="diamond"/>
            <c:size val="8"/>
            <c:spPr>
              <a:solidFill>
                <a:schemeClr val="accent2"/>
              </a:solidFill>
              <a:ln>
                <a:solidFill>
                  <a:sysClr val="windowText" lastClr="000000"/>
                </a:solidFill>
              </a:ln>
            </c:spPr>
          </c:marker>
          <c:errBars>
            <c:errDir val="x"/>
            <c:errBarType val="both"/>
            <c:errValType val="percentage"/>
            <c:noEndCap val="1"/>
            <c:val val="10"/>
          </c:errBars>
          <c:errBars>
            <c:errDir val="y"/>
            <c:errBarType val="both"/>
            <c:errValType val="percentage"/>
            <c:noEndCap val="1"/>
            <c:val val="10"/>
          </c:errBars>
          <c:xVal>
            <c:numRef>
              <c:f>'JLD PLAY'!$Q$8:$Q$13</c:f>
              <c:numCache>
                <c:formatCode>0</c:formatCode>
                <c:ptCount val="6"/>
                <c:pt idx="0">
                  <c:v>142.53873709899685</c:v>
                </c:pt>
                <c:pt idx="1">
                  <c:v>110.7831217391287</c:v>
                </c:pt>
                <c:pt idx="2">
                  <c:v>108.35475317578867</c:v>
                </c:pt>
                <c:pt idx="3">
                  <c:v>149.75517073992154</c:v>
                </c:pt>
                <c:pt idx="4">
                  <c:v>135.54580568575906</c:v>
                </c:pt>
                <c:pt idx="5">
                  <c:v>107.6393162798675</c:v>
                </c:pt>
              </c:numCache>
            </c:numRef>
          </c:xVal>
          <c:yVal>
            <c:numRef>
              <c:f>'JLD PLAY'!$P$8:$P$13</c:f>
              <c:numCache>
                <c:formatCode>0</c:formatCode>
                <c:ptCount val="6"/>
                <c:pt idx="0">
                  <c:v>146.61127244468238</c:v>
                </c:pt>
                <c:pt idx="1">
                  <c:v>148.76590633540141</c:v>
                </c:pt>
                <c:pt idx="2">
                  <c:v>89.779652631367824</c:v>
                </c:pt>
                <c:pt idx="3">
                  <c:v>77.016944951959687</c:v>
                </c:pt>
                <c:pt idx="4">
                  <c:v>73.582008800840399</c:v>
                </c:pt>
                <c:pt idx="5">
                  <c:v>101.48849820673217</c:v>
                </c:pt>
              </c:numCache>
            </c:numRef>
          </c:yVal>
        </c:ser>
        <c:ser>
          <c:idx val="2"/>
          <c:order val="2"/>
          <c:tx>
            <c:v>SS</c:v>
          </c:tx>
          <c:spPr>
            <a:ln w="28575">
              <a:noFill/>
            </a:ln>
          </c:spPr>
          <c:marker>
            <c:symbol val="diamond"/>
            <c:size val="8"/>
            <c:spPr>
              <a:ln>
                <a:solidFill>
                  <a:sysClr val="windowText" lastClr="000000"/>
                </a:solidFill>
              </a:ln>
            </c:spPr>
          </c:marker>
          <c:errBars>
            <c:errDir val="x"/>
            <c:errBarType val="both"/>
            <c:errValType val="percentage"/>
            <c:noEndCap val="1"/>
            <c:val val="10"/>
          </c:errBars>
          <c:errBars>
            <c:errDir val="y"/>
            <c:errBarType val="both"/>
            <c:errValType val="percentage"/>
            <c:noEndCap val="1"/>
            <c:val val="10"/>
          </c:errBars>
          <c:xVal>
            <c:numRef>
              <c:f>'JLD PLAY'!$Q$14:$Q$19</c:f>
              <c:numCache>
                <c:formatCode>0</c:formatCode>
                <c:ptCount val="6"/>
                <c:pt idx="0">
                  <c:v>80.788468434829198</c:v>
                </c:pt>
                <c:pt idx="1">
                  <c:v>112.143275933268</c:v>
                </c:pt>
                <c:pt idx="2">
                  <c:v>96.704245891237434</c:v>
                </c:pt>
                <c:pt idx="3">
                  <c:v>190.75534771736437</c:v>
                </c:pt>
                <c:pt idx="4">
                  <c:v>220.0054420441038</c:v>
                </c:pt>
                <c:pt idx="5">
                  <c:v>249.04545694271201</c:v>
                </c:pt>
              </c:numCache>
            </c:numRef>
          </c:xVal>
          <c:yVal>
            <c:numRef>
              <c:f>'JLD PLAY'!$P$14:$P$19</c:f>
              <c:numCache>
                <c:formatCode>0</c:formatCode>
                <c:ptCount val="6"/>
                <c:pt idx="0">
                  <c:v>87.713194300672129</c:v>
                </c:pt>
                <c:pt idx="1">
                  <c:v>161.80672670371521</c:v>
                </c:pt>
                <c:pt idx="2">
                  <c:v>149.20083651790921</c:v>
                </c:pt>
                <c:pt idx="3">
                  <c:v>29.975840355585813</c:v>
                </c:pt>
                <c:pt idx="4">
                  <c:v>69.14456749957553</c:v>
                </c:pt>
                <c:pt idx="5">
                  <c:v>24.904545694271182</c:v>
                </c:pt>
              </c:numCache>
            </c:numRef>
          </c:yVal>
        </c:ser>
        <c:axId val="56289152"/>
        <c:axId val="56340480"/>
      </c:scatterChart>
      <c:valAx>
        <c:axId val="56289152"/>
        <c:scaling>
          <c:orientation val="minMax"/>
          <c:min val="0"/>
        </c:scaling>
        <c:axPos val="b"/>
        <c:title>
          <c:tx>
            <c:rich>
              <a:bodyPr/>
              <a:lstStyle/>
              <a:p>
                <a:pPr>
                  <a:defRPr sz="1200" b="0"/>
                </a:pPr>
                <a:r>
                  <a:rPr lang="en-US" sz="1200" b="0"/>
                  <a:t>E</a:t>
                </a:r>
                <a:r>
                  <a:rPr lang="en-US" sz="1200" b="0" baseline="0"/>
                  <a:t> (t km</a:t>
                </a:r>
                <a:r>
                  <a:rPr lang="en-US" sz="1200" b="0" i="0" u="none" strike="noStrike" baseline="30000"/>
                  <a:t>-2 </a:t>
                </a:r>
                <a:r>
                  <a:rPr lang="en-US" sz="1200" b="0" baseline="0"/>
                  <a:t>y</a:t>
                </a:r>
                <a:r>
                  <a:rPr lang="en-US" sz="1200" b="0" baseline="30000"/>
                  <a:t>-1</a:t>
                </a:r>
                <a:r>
                  <a:rPr lang="en-US" sz="1200" b="0" baseline="0"/>
                  <a:t>)</a:t>
                </a:r>
                <a:endParaRPr lang="en-US" sz="1200" b="0"/>
              </a:p>
            </c:rich>
          </c:tx>
        </c:title>
        <c:numFmt formatCode="0" sourceLinked="1"/>
        <c:tickLblPos val="nextTo"/>
        <c:txPr>
          <a:bodyPr/>
          <a:lstStyle/>
          <a:p>
            <a:pPr>
              <a:defRPr sz="1200"/>
            </a:pPr>
            <a:endParaRPr lang="en-US"/>
          </a:p>
        </c:txPr>
        <c:crossAx val="56340480"/>
        <c:crosses val="autoZero"/>
        <c:crossBetween val="midCat"/>
      </c:valAx>
      <c:valAx>
        <c:axId val="56340480"/>
        <c:scaling>
          <c:orientation val="minMax"/>
          <c:min val="-25"/>
        </c:scaling>
        <c:axPos val="l"/>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n-lt"/>
                    <a:ea typeface="+mn-ea"/>
                    <a:cs typeface="+mn-cs"/>
                  </a:defRPr>
                </a:pPr>
                <a:r>
                  <a:rPr lang="en-US" sz="1200" b="0" i="0" u="none" strike="noStrike" baseline="0"/>
                  <a:t>CWR </a:t>
                </a:r>
                <a:r>
                  <a:rPr lang="en-US" sz="1200" b="0" i="0" baseline="0"/>
                  <a:t> (t km</a:t>
                </a:r>
                <a:r>
                  <a:rPr lang="en-US" sz="1200" b="0" i="0" baseline="30000"/>
                  <a:t>-2 </a:t>
                </a:r>
                <a:r>
                  <a:rPr lang="en-US" sz="1200" b="0" i="0" baseline="0"/>
                  <a:t>y</a:t>
                </a:r>
                <a:r>
                  <a:rPr lang="en-US" sz="1200" b="0" i="0" baseline="30000"/>
                  <a:t>-1</a:t>
                </a:r>
                <a:r>
                  <a:rPr lang="en-US" sz="1200" b="0" i="0" baseline="0"/>
                  <a:t>)</a:t>
                </a:r>
              </a:p>
            </c:rich>
          </c:tx>
        </c:title>
        <c:numFmt formatCode="0" sourceLinked="1"/>
        <c:tickLblPos val="nextTo"/>
        <c:txPr>
          <a:bodyPr/>
          <a:lstStyle/>
          <a:p>
            <a:pPr>
              <a:defRPr sz="1200"/>
            </a:pPr>
            <a:endParaRPr lang="en-US"/>
          </a:p>
        </c:txPr>
        <c:crossAx val="56289152"/>
        <c:crosses val="autoZero"/>
        <c:crossBetween val="midCat"/>
        <c:majorUnit val="25"/>
        <c:minorUnit val="10"/>
      </c:valAx>
    </c:plotArea>
    <c:legend>
      <c:legendPos val="r"/>
      <c:layout>
        <c:manualLayout>
          <c:xMode val="edge"/>
          <c:yMode val="edge"/>
          <c:x val="0.76821778955658704"/>
          <c:y val="2.7413909469874119E-3"/>
          <c:w val="0.211771106736658"/>
          <c:h val="0.27436591346875411"/>
        </c:manualLayout>
      </c:layout>
      <c:txPr>
        <a:bodyPr/>
        <a:lstStyle/>
        <a:p>
          <a:pPr>
            <a:defRPr sz="1000"/>
          </a:pPr>
          <a:endParaRPr lang="en-US"/>
        </a:p>
      </c:txPr>
    </c:legend>
    <c:plotVisOnly val="1"/>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22959927727126705"/>
          <c:y val="6.3711939804850584E-2"/>
          <c:w val="0.72960317891422899"/>
          <c:h val="0.73318721770353723"/>
        </c:manualLayout>
      </c:layout>
      <c:scatterChart>
        <c:scatterStyle val="lineMarker"/>
        <c:ser>
          <c:idx val="3"/>
          <c:order val="0"/>
          <c:tx>
            <c:v>&lt;30 deg Slopes</c:v>
          </c:tx>
          <c:spPr>
            <a:ln w="28575">
              <a:noFill/>
            </a:ln>
          </c:spPr>
          <c:marker>
            <c:symbol val="diamond"/>
            <c:size val="8"/>
            <c:spPr>
              <a:solidFill>
                <a:schemeClr val="bg1">
                  <a:lumMod val="50000"/>
                </a:schemeClr>
              </a:solidFill>
            </c:spPr>
          </c:marker>
          <c:errBars>
            <c:errDir val="x"/>
            <c:errBarType val="both"/>
            <c:errValType val="percentage"/>
            <c:noEndCap val="1"/>
            <c:val val="10"/>
          </c:errBars>
          <c:errBars>
            <c:errDir val="y"/>
            <c:errBarType val="both"/>
            <c:errValType val="percentage"/>
            <c:noEndCap val="1"/>
            <c:val val="10"/>
          </c:errBars>
          <c:xVal>
            <c:numRef>
              <c:f>('JLD PLAY'!$R$4:$R$11,'JLD PLAY'!$R$14:$R$16)</c:f>
              <c:numCache>
                <c:formatCode>0.00</c:formatCode>
                <c:ptCount val="11"/>
                <c:pt idx="0">
                  <c:v>7.5168106696802101E-2</c:v>
                </c:pt>
                <c:pt idx="1">
                  <c:v>0.26018724185423209</c:v>
                </c:pt>
                <c:pt idx="2">
                  <c:v>0.10081051229115798</c:v>
                </c:pt>
                <c:pt idx="3">
                  <c:v>0.20630263962720904</c:v>
                </c:pt>
                <c:pt idx="4">
                  <c:v>0.41923157970293201</c:v>
                </c:pt>
                <c:pt idx="5">
                  <c:v>0.32583271099743721</c:v>
                </c:pt>
                <c:pt idx="6">
                  <c:v>0.31869045051702499</c:v>
                </c:pt>
                <c:pt idx="7">
                  <c:v>0.44045638452918101</c:v>
                </c:pt>
                <c:pt idx="8">
                  <c:v>0.23761314245538107</c:v>
                </c:pt>
                <c:pt idx="9">
                  <c:v>0.3298331645096122</c:v>
                </c:pt>
                <c:pt idx="10">
                  <c:v>0.28442425262128601</c:v>
                </c:pt>
              </c:numCache>
            </c:numRef>
          </c:xVal>
          <c:yVal>
            <c:numRef>
              <c:f>('JLD PLAY'!$S$4:$S$11,'JLD PLAY'!$S$14:$S$16)</c:f>
              <c:numCache>
                <c:formatCode>0.00</c:formatCode>
                <c:ptCount val="11"/>
                <c:pt idx="0">
                  <c:v>5.2617674687761518E-2</c:v>
                </c:pt>
                <c:pt idx="1">
                  <c:v>0.12265969973128103</c:v>
                </c:pt>
                <c:pt idx="2">
                  <c:v>5.6165856847931094E-2</c:v>
                </c:pt>
                <c:pt idx="3">
                  <c:v>0.23282726472213605</c:v>
                </c:pt>
                <c:pt idx="4">
                  <c:v>0.43120962483730102</c:v>
                </c:pt>
                <c:pt idx="5">
                  <c:v>0.43754678333941632</c:v>
                </c:pt>
                <c:pt idx="6">
                  <c:v>0.26405780185696409</c:v>
                </c:pt>
                <c:pt idx="7">
                  <c:v>0.22652042632929301</c:v>
                </c:pt>
                <c:pt idx="8">
                  <c:v>0.25797998323727123</c:v>
                </c:pt>
                <c:pt idx="9">
                  <c:v>0.47590213736386822</c:v>
                </c:pt>
                <c:pt idx="10">
                  <c:v>0.4388259897585563</c:v>
                </c:pt>
              </c:numCache>
            </c:numRef>
          </c:yVal>
        </c:ser>
        <c:ser>
          <c:idx val="4"/>
          <c:order val="1"/>
          <c:tx>
            <c:v>&gt;30 deg Slopes</c:v>
          </c:tx>
          <c:spPr>
            <a:ln w="28575">
              <a:noFill/>
            </a:ln>
          </c:spPr>
          <c:marker>
            <c:symbol val="diamond"/>
            <c:size val="8"/>
            <c:spPr>
              <a:solidFill>
                <a:schemeClr val="tx1"/>
              </a:solidFill>
              <a:ln>
                <a:solidFill>
                  <a:sysClr val="windowText" lastClr="000000"/>
                </a:solidFill>
              </a:ln>
            </c:spPr>
          </c:marker>
          <c:errBars>
            <c:errDir val="x"/>
            <c:errBarType val="both"/>
            <c:errValType val="percentage"/>
            <c:noEndCap val="1"/>
            <c:val val="10"/>
          </c:errBars>
          <c:errBars>
            <c:errDir val="y"/>
            <c:errBarType val="both"/>
            <c:errValType val="percentage"/>
            <c:noEndCap val="1"/>
            <c:val val="10"/>
          </c:errBars>
          <c:xVal>
            <c:numRef>
              <c:f>('JLD PLAY'!$R$12:$R$13,'JLD PLAY'!$R$17:$R$19)</c:f>
              <c:numCache>
                <c:formatCode>0.00</c:formatCode>
                <c:ptCount val="5"/>
                <c:pt idx="0">
                  <c:v>0.3986641343698803</c:v>
                </c:pt>
                <c:pt idx="1">
                  <c:v>0.31658622435255229</c:v>
                </c:pt>
                <c:pt idx="2">
                  <c:v>0.56104514034518926</c:v>
                </c:pt>
                <c:pt idx="3">
                  <c:v>0.64707482954148243</c:v>
                </c:pt>
                <c:pt idx="4">
                  <c:v>0.73248663806680003</c:v>
                </c:pt>
              </c:numCache>
            </c:numRef>
          </c:xVal>
          <c:yVal>
            <c:numRef>
              <c:f>('JLD PLAY'!$S$12:$S$13,'JLD PLAY'!$S$17:$S$19)</c:f>
              <c:numCache>
                <c:formatCode>0.00</c:formatCode>
                <c:ptCount val="5"/>
                <c:pt idx="0">
                  <c:v>0.216417672943649</c:v>
                </c:pt>
                <c:pt idx="1">
                  <c:v>0.29849558296097711</c:v>
                </c:pt>
                <c:pt idx="2">
                  <c:v>8.8164236339958346E-2</c:v>
                </c:pt>
                <c:pt idx="3">
                  <c:v>0.20336637499875096</c:v>
                </c:pt>
                <c:pt idx="4">
                  <c:v>7.324866380668002E-2</c:v>
                </c:pt>
              </c:numCache>
            </c:numRef>
          </c:yVal>
        </c:ser>
        <c:ser>
          <c:idx val="0"/>
          <c:order val="2"/>
          <c:tx>
            <c:v>Model</c:v>
          </c:tx>
          <c:spPr>
            <a:ln w="15875">
              <a:solidFill>
                <a:sysClr val="windowText" lastClr="000000"/>
              </a:solidFill>
              <a:prstDash val="sysDash"/>
            </a:ln>
          </c:spPr>
          <c:marker>
            <c:symbol val="none"/>
          </c:marker>
          <c:xVal>
            <c:numRef>
              <c:f>'JLD PLAY'!$G$93:$G$104</c:f>
              <c:numCache>
                <c:formatCode>General</c:formatCode>
                <c:ptCount val="12"/>
                <c:pt idx="0">
                  <c:v>0</c:v>
                </c:pt>
                <c:pt idx="1">
                  <c:v>2.9411764705882309E-3</c:v>
                </c:pt>
                <c:pt idx="2">
                  <c:v>2.94117647058823E-2</c:v>
                </c:pt>
                <c:pt idx="3">
                  <c:v>0.11111111111111102</c:v>
                </c:pt>
                <c:pt idx="4">
                  <c:v>0.22222222222222204</c:v>
                </c:pt>
                <c:pt idx="5">
                  <c:v>0.33333333333333309</c:v>
                </c:pt>
                <c:pt idx="6">
                  <c:v>0.44444444444444409</c:v>
                </c:pt>
                <c:pt idx="7">
                  <c:v>0.55555555555555602</c:v>
                </c:pt>
                <c:pt idx="8">
                  <c:v>0.66666666666666718</c:v>
                </c:pt>
                <c:pt idx="9">
                  <c:v>0.77777777777777823</c:v>
                </c:pt>
                <c:pt idx="10">
                  <c:v>0.88888888888888917</c:v>
                </c:pt>
                <c:pt idx="11">
                  <c:v>0.97777777777777819</c:v>
                </c:pt>
              </c:numCache>
            </c:numRef>
          </c:xVal>
          <c:yVal>
            <c:numRef>
              <c:f>'JLD PLAY'!$P$93:$P$103</c:f>
              <c:numCache>
                <c:formatCode>General</c:formatCode>
                <c:ptCount val="11"/>
                <c:pt idx="0">
                  <c:v>2.4669687148018801E-2</c:v>
                </c:pt>
                <c:pt idx="1">
                  <c:v>2.9436700693920209E-2</c:v>
                </c:pt>
                <c:pt idx="2">
                  <c:v>8.616064363005696E-2</c:v>
                </c:pt>
                <c:pt idx="3">
                  <c:v>0.245031257628712</c:v>
                </c:pt>
                <c:pt idx="4">
                  <c:v>0.3829256559578883</c:v>
                </c:pt>
                <c:pt idx="5">
                  <c:v>0.44522364066770292</c:v>
                </c:pt>
                <c:pt idx="6">
                  <c:v>0.42930826515270831</c:v>
                </c:pt>
                <c:pt idx="7">
                  <c:v>0.36688052342860222</c:v>
                </c:pt>
                <c:pt idx="8">
                  <c:v>0.2850294192017801</c:v>
                </c:pt>
                <c:pt idx="9">
                  <c:v>0.19440548599798507</c:v>
                </c:pt>
                <c:pt idx="10">
                  <c:v>8.2937020070876361E-2</c:v>
                </c:pt>
              </c:numCache>
            </c:numRef>
          </c:yVal>
          <c:smooth val="1"/>
        </c:ser>
        <c:axId val="40249600"/>
        <c:axId val="40255488"/>
      </c:scatterChart>
      <c:valAx>
        <c:axId val="40249600"/>
        <c:scaling>
          <c:orientation val="minMax"/>
          <c:min val="0"/>
        </c:scaling>
        <c:axPos val="b"/>
        <c:title>
          <c:tx>
            <c:rich>
              <a:bodyPr/>
              <a:lstStyle/>
              <a:p>
                <a:pPr>
                  <a:defRPr sz="1200" b="0"/>
                </a:pPr>
                <a:r>
                  <a:rPr lang="en-US" sz="1200" b="0"/>
                  <a:t>E</a:t>
                </a:r>
                <a:r>
                  <a:rPr lang="en-US" sz="1200" b="0" baseline="0"/>
                  <a:t> (nondimensional)</a:t>
                </a:r>
                <a:endParaRPr lang="en-US" sz="1200" b="0"/>
              </a:p>
            </c:rich>
          </c:tx>
        </c:title>
        <c:numFmt formatCode="0.0" sourceLinked="0"/>
        <c:tickLblPos val="nextTo"/>
        <c:txPr>
          <a:bodyPr/>
          <a:lstStyle/>
          <a:p>
            <a:pPr>
              <a:defRPr sz="1200"/>
            </a:pPr>
            <a:endParaRPr lang="en-US"/>
          </a:p>
        </c:txPr>
        <c:crossAx val="40255488"/>
        <c:crosses val="autoZero"/>
        <c:crossBetween val="midCat"/>
      </c:valAx>
      <c:valAx>
        <c:axId val="40255488"/>
        <c:scaling>
          <c:orientation val="minMax"/>
        </c:scaling>
        <c:axPos val="l"/>
        <c:title>
          <c:tx>
            <c:rich>
              <a:bodyPr/>
              <a:lstStyle/>
              <a:p>
                <a:pPr>
                  <a:defRPr sz="1200" b="0"/>
                </a:pPr>
                <a:r>
                  <a:rPr lang="en-US" sz="1200" b="0"/>
                  <a:t>CWR (nondimensional)</a:t>
                </a:r>
              </a:p>
            </c:rich>
          </c:tx>
        </c:title>
        <c:numFmt formatCode="0.0" sourceLinked="0"/>
        <c:tickLblPos val="nextTo"/>
        <c:txPr>
          <a:bodyPr/>
          <a:lstStyle/>
          <a:p>
            <a:pPr>
              <a:defRPr sz="1200"/>
            </a:pPr>
            <a:endParaRPr lang="en-US"/>
          </a:p>
        </c:txPr>
        <c:crossAx val="40249600"/>
        <c:crosses val="autoZero"/>
        <c:crossBetween val="midCat"/>
        <c:majorUnit val="0.1"/>
      </c:valAx>
    </c:plotArea>
    <c:legend>
      <c:legendPos val="r"/>
      <c:layout>
        <c:manualLayout>
          <c:xMode val="edge"/>
          <c:yMode val="edge"/>
          <c:x val="0.65562604670620617"/>
          <c:y val="5.0602302163209899E-2"/>
          <c:w val="0.34117905028367701"/>
          <c:h val="0.23637795275590501"/>
        </c:manualLayout>
      </c:layout>
      <c:txPr>
        <a:bodyPr/>
        <a:lstStyle/>
        <a:p>
          <a:pPr>
            <a:defRPr sz="1000"/>
          </a:pPr>
          <a:endParaRPr lang="en-US"/>
        </a:p>
      </c:txPr>
    </c:legend>
    <c:plotVisOnly val="1"/>
  </c:chart>
  <c:spPr>
    <a:ln>
      <a:noFill/>
    </a:ln>
  </c:sp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8" charset="0"/>
                <a:ea typeface="ＭＳ Ｐゴシック" pitchFamily="-108" charset="-128"/>
                <a:cs typeface="ＭＳ Ｐゴシック" pitchFamily="-108"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08" charset="0"/>
                <a:ea typeface="ＭＳ Ｐゴシック" pitchFamily="-108" charset="-128"/>
                <a:cs typeface="ＭＳ Ｐゴシック" pitchFamily="-108" charset="-128"/>
              </a:defRPr>
            </a:lvl1pPr>
          </a:lstStyle>
          <a:p>
            <a:pPr>
              <a:defRPr/>
            </a:pPr>
            <a:fld id="{BEE54498-275C-4C19-B3F9-D343BEB31E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0E66AA8D-6BCE-4DF8-A19B-0CE3244F5ABE}" type="slidenum">
              <a:rPr lang="en-US" smtClean="0">
                <a:latin typeface="Arial" charset="0"/>
                <a:ea typeface="ＭＳ Ｐゴシック"/>
                <a:cs typeface="ＭＳ Ｐゴシック"/>
              </a:rPr>
              <a:pPr/>
              <a:t>1</a:t>
            </a:fld>
            <a:endParaRPr lang="en-US" smtClean="0">
              <a:latin typeface="Arial" charset="0"/>
              <a:ea typeface="ＭＳ Ｐゴシック"/>
              <a:cs typeface="ＭＳ Ｐゴシック"/>
            </a:endParaRPr>
          </a:p>
        </p:txBody>
      </p:sp>
      <p:sp>
        <p:nvSpPr>
          <p:cNvPr id="17410" name="Rectangle 2"/>
          <p:cNvSpPr>
            <a:spLocks noGrp="1" noRot="1" noChangeAspect="1" noChangeArrowheads="1"/>
          </p:cNvSpPr>
          <p:nvPr>
            <p:ph type="sldImg"/>
          </p:nvPr>
        </p:nvSpPr>
        <p:spPr>
          <a:solidFill>
            <a:srgbClr val="FFFFFF"/>
          </a:solidFill>
          <a:ln/>
        </p:spPr>
      </p:sp>
      <p:sp>
        <p:nvSpPr>
          <p:cNvPr id="1741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smtClean="0">
                <a:latin typeface="Arial" charset="0"/>
                <a:ea typeface="ＭＳ Ｐゴシック"/>
                <a:cs typeface="ＭＳ Ｐゴシック"/>
              </a:rPr>
              <a:t>I’m going to emphasize the field-based measurements that we make to highlight aspects of my research that would fit in beautifully here and complement the existing strengths. This does not mean that modeling is absent from my “tool kit,” only that I’m emphasizing my strengths that are particularly well-suited for the collaborative efforts that could exist here.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5D4493E9-91D0-44D6-B984-8C0610698FC3}" type="slidenum">
              <a:rPr lang="en-US" smtClean="0">
                <a:latin typeface="Arial" charset="0"/>
                <a:ea typeface="ＭＳ Ｐゴシック"/>
                <a:cs typeface="ＭＳ Ｐゴシック"/>
              </a:rPr>
              <a:pPr/>
              <a:t>11</a:t>
            </a:fld>
            <a:endParaRPr lang="en-US" smtClean="0">
              <a:latin typeface="Arial" charset="0"/>
              <a:ea typeface="ＭＳ Ｐゴシック"/>
              <a:cs typeface="ＭＳ Ｐゴシック"/>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a:spcBef>
                <a:spcPct val="0"/>
              </a:spcBef>
            </a:pPr>
            <a:r>
              <a:rPr lang="en-US" sz="2400" b="1" smtClean="0">
                <a:latin typeface="Arial" charset="0"/>
                <a:ea typeface="ＭＳ Ｐゴシック"/>
                <a:cs typeface="ＭＳ Ｐゴシック"/>
              </a:rPr>
              <a:t>Methods</a:t>
            </a:r>
            <a:r>
              <a:rPr lang="en-US" sz="2400" smtClean="0">
                <a:latin typeface="Arial" charset="0"/>
                <a:ea typeface="ＭＳ Ｐゴシック"/>
                <a:cs typeface="ＭＳ Ｐゴシック"/>
              </a:rPr>
              <a:t> to tackle answering the cool questions: Cosmo; Chemical weathering - both pit as well as boreholes; Strength testing; Short-lived isotopes; LIDAR and modeling, I.e. morphometry to verify models</a:t>
            </a:r>
          </a:p>
          <a:p>
            <a:pPr>
              <a:spcBef>
                <a:spcPct val="0"/>
              </a:spcBef>
            </a:pPr>
            <a:r>
              <a:rPr lang="en-US" sz="2400" smtClean="0">
                <a:latin typeface="Arial" charset="0"/>
                <a:ea typeface="ＭＳ Ｐゴシック"/>
                <a:cs typeface="ＭＳ Ｐゴシック"/>
              </a:rPr>
              <a:t>Not too many slides, just enough to show all the tools:</a:t>
            </a:r>
          </a:p>
          <a:p>
            <a:pPr>
              <a:spcBef>
                <a:spcPct val="0"/>
              </a:spcBef>
            </a:pPr>
            <a:r>
              <a:rPr lang="en-US" sz="2400" smtClean="0">
                <a:latin typeface="Arial" charset="0"/>
                <a:ea typeface="ＭＳ Ｐゴシック"/>
                <a:cs typeface="ＭＳ Ｐゴシック"/>
              </a:rPr>
              <a:t>Could have a landscape picture with zoom in shots showing parts of the lab, as well as methodology - esp. if the landscape is one of the intro shots.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583AAFAD-2C13-4F60-A303-3A754576A417}" type="slidenum">
              <a:rPr lang="en-US" smtClean="0">
                <a:latin typeface="Arial" charset="0"/>
                <a:ea typeface="ＭＳ Ｐゴシック"/>
                <a:cs typeface="ＭＳ Ｐゴシック"/>
              </a:rPr>
              <a:pPr/>
              <a:t>12</a:t>
            </a:fld>
            <a:endParaRPr lang="en-US" smtClean="0">
              <a:latin typeface="Arial" charset="0"/>
              <a:ea typeface="ＭＳ Ｐゴシック"/>
              <a:cs typeface="ＭＳ Ｐゴシック"/>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a:spcBef>
                <a:spcPct val="0"/>
              </a:spcBef>
            </a:pPr>
            <a:r>
              <a:rPr lang="en-US" sz="2400" b="1" smtClean="0">
                <a:latin typeface="Arial" charset="0"/>
                <a:ea typeface="ＭＳ Ｐゴシック"/>
                <a:cs typeface="ＭＳ Ｐゴシック"/>
              </a:rPr>
              <a:t>Methods</a:t>
            </a:r>
            <a:r>
              <a:rPr lang="en-US" sz="2400" smtClean="0">
                <a:latin typeface="Arial" charset="0"/>
                <a:ea typeface="ＭＳ Ｐゴシック"/>
                <a:cs typeface="ＭＳ Ｐゴシック"/>
              </a:rPr>
              <a:t> to tackle answering the cool questions: Cosmo; Chemical weathering - both pit as well as boreholes; Strength testing; Short-lived isotopes; LIDAR and modeling, I.e. morphometry to verify models</a:t>
            </a:r>
          </a:p>
          <a:p>
            <a:pPr>
              <a:spcBef>
                <a:spcPct val="0"/>
              </a:spcBef>
            </a:pPr>
            <a:r>
              <a:rPr lang="en-US" sz="2400" smtClean="0">
                <a:latin typeface="Arial" charset="0"/>
                <a:ea typeface="ＭＳ Ｐゴシック"/>
                <a:cs typeface="ＭＳ Ｐゴシック"/>
              </a:rPr>
              <a:t>Not too many slides, just enough to show all the tools:</a:t>
            </a:r>
          </a:p>
          <a:p>
            <a:pPr>
              <a:spcBef>
                <a:spcPct val="0"/>
              </a:spcBef>
            </a:pPr>
            <a:r>
              <a:rPr lang="en-US" sz="2400" smtClean="0">
                <a:latin typeface="Arial" charset="0"/>
                <a:ea typeface="ＭＳ Ｐゴシック"/>
                <a:cs typeface="ＭＳ Ｐゴシック"/>
              </a:rPr>
              <a:t>Could have a landscape picture with zoom in shots showing parts of the lab, as well as methodology - esp. if the landscape is one of the intro shots.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E457CD50-B09F-4878-8C8B-A0B83DA68D6A}" type="slidenum">
              <a:rPr lang="en-US" smtClean="0">
                <a:latin typeface="Arial" charset="0"/>
                <a:ea typeface="ＭＳ Ｐゴシック"/>
                <a:cs typeface="ＭＳ Ｐゴシック"/>
              </a:rPr>
              <a:pPr/>
              <a:t>13</a:t>
            </a:fld>
            <a:endParaRPr lang="en-US" smtClean="0">
              <a:latin typeface="Arial" charset="0"/>
              <a:ea typeface="ＭＳ Ｐゴシック"/>
              <a:cs typeface="ＭＳ Ｐゴシック"/>
            </a:endParaRPr>
          </a:p>
        </p:txBody>
      </p:sp>
      <p:sp>
        <p:nvSpPr>
          <p:cNvPr id="4096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smtClean="0">
                <a:latin typeface="Arial" charset="0"/>
                <a:ea typeface="ＭＳ Ｐゴシック"/>
                <a:cs typeface="ＭＳ Ｐゴシック"/>
              </a:rPr>
              <a:t>Ok, now we’ve assembled a tool-box with which we can peer inside the “black-box” of the Earth’s surface to gain an understanding of how external forcing shapes the surface and impacts what’s coming out of the “box.” Let’s look at what we can learn from applying these tools by peering into three different field sites.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024F0422-A350-449A-B624-16AAEBB71102}" type="slidenum">
              <a:rPr lang="en-US" smtClean="0">
                <a:latin typeface="Arial" charset="0"/>
                <a:ea typeface="ＭＳ Ｐゴシック"/>
                <a:cs typeface="ＭＳ Ｐゴシック"/>
              </a:rPr>
              <a:pPr/>
              <a:t>14</a:t>
            </a:fld>
            <a:endParaRPr lang="en-US" smtClean="0">
              <a:latin typeface="Arial" charset="0"/>
              <a:ea typeface="ＭＳ Ｐゴシック"/>
              <a:cs typeface="ＭＳ Ｐゴシック"/>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C923B4FC-F49D-4B87-9798-9BF621C8A73A}" type="slidenum">
              <a:rPr lang="en-US" smtClean="0">
                <a:latin typeface="Arial" charset="0"/>
                <a:ea typeface="ＭＳ Ｐゴシック"/>
                <a:cs typeface="ＭＳ Ｐゴシック"/>
              </a:rPr>
              <a:pPr/>
              <a:t>15</a:t>
            </a:fld>
            <a:endParaRPr lang="en-US" smtClean="0">
              <a:latin typeface="Arial" charset="0"/>
              <a:ea typeface="ＭＳ Ｐゴシック"/>
              <a:cs typeface="ＭＳ Ｐゴシック"/>
            </a:endParaRPr>
          </a:p>
        </p:txBody>
      </p:sp>
      <p:sp>
        <p:nvSpPr>
          <p:cNvPr id="45058" name="Rectangle 2"/>
          <p:cNvSpPr>
            <a:spLocks noGrp="1" noRot="1" noChangeAspect="1" noChangeArrowheads="1"/>
          </p:cNvSpPr>
          <p:nvPr>
            <p:ph type="sldImg"/>
          </p:nvPr>
        </p:nvSpPr>
        <p:spPr>
          <a:solidFill>
            <a:srgbClr val="FFFFFF"/>
          </a:solidFill>
          <a:ln/>
        </p:spPr>
      </p:sp>
      <p:sp>
        <p:nvSpPr>
          <p:cNvPr id="450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B7DB2126-A7F0-4E85-9B76-3130C7958C34}" type="slidenum">
              <a:rPr lang="en-US" smtClean="0">
                <a:latin typeface="Arial" charset="0"/>
                <a:ea typeface="ＭＳ Ｐゴシック"/>
                <a:cs typeface="ＭＳ Ｐゴシック"/>
              </a:rPr>
              <a:pPr/>
              <a:t>16</a:t>
            </a:fld>
            <a:endParaRPr lang="en-US" smtClean="0">
              <a:latin typeface="Arial" charset="0"/>
              <a:ea typeface="ＭＳ Ｐゴシック"/>
              <a:cs typeface="ＭＳ Ｐゴシック"/>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p>
            <a:fld id="{3F7727C0-4C26-49BD-89C4-AA8117BD21AD}" type="slidenum">
              <a:rPr lang="en-US" smtClean="0">
                <a:latin typeface="Arial" charset="0"/>
                <a:ea typeface="ＭＳ Ｐゴシック"/>
                <a:cs typeface="ＭＳ Ｐゴシック"/>
              </a:rPr>
              <a:pPr/>
              <a:t>17</a:t>
            </a:fld>
            <a:endParaRPr lang="en-US" smtClean="0">
              <a:latin typeface="Arial" charset="0"/>
              <a:ea typeface="ＭＳ Ｐゴシック"/>
              <a:cs typeface="ＭＳ Ｐゴシック"/>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3AFC681A-6178-4A58-80F1-6A22C27D9D26}" type="slidenum">
              <a:rPr lang="en-US" smtClean="0">
                <a:latin typeface="Arial" charset="0"/>
                <a:ea typeface="ＭＳ Ｐゴシック"/>
                <a:cs typeface="ＭＳ Ｐゴシック"/>
              </a:rPr>
              <a:pPr/>
              <a:t>18</a:t>
            </a:fld>
            <a:endParaRPr lang="en-US" smtClean="0">
              <a:latin typeface="Arial" charset="0"/>
              <a:ea typeface="ＭＳ Ｐゴシック"/>
              <a:cs typeface="ＭＳ Ｐゴシック"/>
            </a:endParaRPr>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fld id="{91D6EB7B-4C4F-427B-AB7D-411A73447239}" type="slidenum">
              <a:rPr lang="en-US" smtClean="0">
                <a:latin typeface="Arial" charset="0"/>
                <a:ea typeface="ＭＳ Ｐゴシック"/>
                <a:cs typeface="ＭＳ Ｐゴシック"/>
              </a:rPr>
              <a:pPr/>
              <a:t>20</a:t>
            </a:fld>
            <a:endParaRPr lang="en-US" smtClean="0">
              <a:latin typeface="Arial" charset="0"/>
              <a:ea typeface="ＭＳ Ｐゴシック"/>
              <a:cs typeface="ＭＳ Ｐゴシック"/>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p>
            <a:fld id="{755A1E79-1519-46A7-BD9B-E72B63F03CB3}" type="slidenum">
              <a:rPr lang="en-US" smtClean="0">
                <a:latin typeface="Arial" charset="0"/>
                <a:ea typeface="ＭＳ Ｐゴシック"/>
                <a:cs typeface="ＭＳ Ｐゴシック"/>
              </a:rPr>
              <a:pPr/>
              <a:t>21</a:t>
            </a:fld>
            <a:endParaRPr lang="en-US" smtClean="0">
              <a:latin typeface="Arial" charset="0"/>
              <a:ea typeface="ＭＳ Ｐゴシック"/>
              <a:cs typeface="ＭＳ Ｐゴシック"/>
            </a:endParaRPr>
          </a:p>
        </p:txBody>
      </p:sp>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a:cs typeface="ＭＳ Ｐゴシック"/>
              </a:rPr>
              <a:t>Need to segue into strength as well as processes, then…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8492220-534B-4651-9706-F79F67F200B8}" type="slidenum">
              <a:rPr lang="en-US" smtClean="0">
                <a:latin typeface="Arial" charset="0"/>
                <a:ea typeface="ＭＳ Ｐゴシック"/>
                <a:cs typeface="ＭＳ Ｐゴシック"/>
              </a:rPr>
              <a:pPr/>
              <a:t>2</a:t>
            </a:fld>
            <a:endParaRPr lang="en-US" smtClean="0">
              <a:latin typeface="Arial" charset="0"/>
              <a:ea typeface="ＭＳ Ｐゴシック"/>
              <a:cs typeface="ＭＳ Ｐゴシック"/>
            </a:endParaRPr>
          </a:p>
        </p:txBody>
      </p:sp>
      <p:sp>
        <p:nvSpPr>
          <p:cNvPr id="19458" name="Rectangle 1026"/>
          <p:cNvSpPr>
            <a:spLocks noGrp="1" noRot="1" noChangeAspect="1" noChangeArrowheads="1"/>
          </p:cNvSpPr>
          <p:nvPr>
            <p:ph type="sldImg"/>
          </p:nvPr>
        </p:nvSpPr>
        <p:spPr>
          <a:solidFill>
            <a:srgbClr val="FFFFFF"/>
          </a:solidFill>
          <a:ln/>
        </p:spPr>
      </p:sp>
      <p:sp>
        <p:nvSpPr>
          <p:cNvPr id="1945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smtClean="0">
                <a:latin typeface="Arial" charset="0"/>
                <a:ea typeface="ＭＳ Ｐゴシック"/>
                <a:cs typeface="ＭＳ Ｐゴシック"/>
              </a:rPr>
              <a:t>I’m going to emphasize the field-based measurements that we make to highlight aspects of my research that would fit in beautifully here and complement the existing strengths. This does not mean that modeling is absent from my “tool kit,” only that I’m emphasizing my strengths that are particularly well-suited for the collaborative efforts that could exist here.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p>
            <a:fld id="{46B260A2-B6BF-4C29-ABF0-F66F2CD13E02}" type="slidenum">
              <a:rPr lang="en-US" smtClean="0">
                <a:latin typeface="Arial" charset="0"/>
                <a:ea typeface="ＭＳ Ｐゴシック"/>
                <a:cs typeface="ＭＳ Ｐゴシック"/>
              </a:rPr>
              <a:pPr/>
              <a:t>22</a:t>
            </a:fld>
            <a:endParaRPr lang="en-US" smtClean="0">
              <a:latin typeface="Arial" charset="0"/>
              <a:ea typeface="ＭＳ Ｐゴシック"/>
              <a:cs typeface="ＭＳ Ｐゴシック"/>
            </a:endParaRPr>
          </a:p>
        </p:txBody>
      </p:sp>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p>
            <a:fld id="{2FD2C914-CBB8-426A-ABCB-B1E925443908}" type="slidenum">
              <a:rPr lang="en-US" smtClean="0">
                <a:latin typeface="Arial" charset="0"/>
                <a:ea typeface="ＭＳ Ｐゴシック"/>
                <a:cs typeface="ＭＳ Ｐゴシック"/>
              </a:rPr>
              <a:pPr/>
              <a:t>23</a:t>
            </a:fld>
            <a:endParaRPr lang="en-US" smtClean="0">
              <a:latin typeface="Arial" charset="0"/>
              <a:ea typeface="ＭＳ Ｐゴシック"/>
              <a:cs typeface="ＭＳ Ｐゴシック"/>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b="1" smtClean="0">
                <a:latin typeface="Arial" charset="0"/>
                <a:ea typeface="ＭＳ Ｐゴシック"/>
                <a:cs typeface="ＭＳ Ｐゴシック"/>
              </a:rPr>
              <a:t>Methods</a:t>
            </a:r>
            <a:r>
              <a:rPr lang="en-US" sz="2400" smtClean="0">
                <a:latin typeface="Arial" charset="0"/>
                <a:ea typeface="ＭＳ Ｐゴシック"/>
                <a:cs typeface="ＭＳ Ｐゴシック"/>
              </a:rPr>
              <a:t> to tackle answering the cool questions: Cosmo; Chemical weathering - both pit as well as boreholes; Strength testing; Short-lived isotopes; LIDAR and modeling, I.e. morphometry to verify models</a:t>
            </a:r>
          </a:p>
          <a:p>
            <a:pPr>
              <a:spcBef>
                <a:spcPct val="0"/>
              </a:spcBef>
            </a:pPr>
            <a:r>
              <a:rPr lang="en-US" sz="2400" smtClean="0">
                <a:latin typeface="Arial" charset="0"/>
                <a:ea typeface="ＭＳ Ｐゴシック"/>
                <a:cs typeface="ＭＳ Ｐゴシック"/>
              </a:rPr>
              <a:t>Not too many slides, just enough to show all the tools:</a:t>
            </a:r>
          </a:p>
          <a:p>
            <a:pPr>
              <a:spcBef>
                <a:spcPct val="0"/>
              </a:spcBef>
            </a:pPr>
            <a:r>
              <a:rPr lang="en-US" sz="2400" smtClean="0">
                <a:latin typeface="Arial" charset="0"/>
                <a:ea typeface="ＭＳ Ｐゴシック"/>
                <a:cs typeface="ＭＳ Ｐゴシック"/>
              </a:rPr>
              <a:t>Could have a landscape picture with zoom in shots showing parts of the lab, as well as methodology - esp. if the landscape is one of the intro shots.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p>
            <a:fld id="{3948624B-DC6C-472C-9BFC-FDB37A11FE6B}" type="slidenum">
              <a:rPr lang="en-US" smtClean="0">
                <a:latin typeface="Arial" charset="0"/>
                <a:ea typeface="ＭＳ Ｐゴシック"/>
                <a:cs typeface="ＭＳ Ｐゴシック"/>
              </a:rPr>
              <a:pPr/>
              <a:t>24</a:t>
            </a:fld>
            <a:endParaRPr lang="en-US" smtClean="0">
              <a:latin typeface="Arial" charset="0"/>
              <a:ea typeface="ＭＳ Ｐゴシック"/>
              <a:cs typeface="ＭＳ Ｐゴシック"/>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b="1" smtClean="0">
                <a:latin typeface="Arial" charset="0"/>
                <a:ea typeface="ＭＳ Ｐゴシック"/>
                <a:cs typeface="ＭＳ Ｐゴシック"/>
              </a:rPr>
              <a:t>Methods</a:t>
            </a:r>
            <a:r>
              <a:rPr lang="en-US" sz="2400" smtClean="0">
                <a:latin typeface="Arial" charset="0"/>
                <a:ea typeface="ＭＳ Ｐゴシック"/>
                <a:cs typeface="ＭＳ Ｐゴシック"/>
              </a:rPr>
              <a:t> to tackle answering the cool questions: Cosmo; Chemical weathering - both pit as well as boreholes; Strength testing; Short-lived isotopes; LIDAR and modeling, I.e. morphometry to verify models</a:t>
            </a:r>
          </a:p>
          <a:p>
            <a:pPr>
              <a:spcBef>
                <a:spcPct val="0"/>
              </a:spcBef>
            </a:pPr>
            <a:r>
              <a:rPr lang="en-US" sz="2400" smtClean="0">
                <a:latin typeface="Arial" charset="0"/>
                <a:ea typeface="ＭＳ Ｐゴシック"/>
                <a:cs typeface="ＭＳ Ｐゴシック"/>
              </a:rPr>
              <a:t>Not too many slides, just enough to show all the tools:</a:t>
            </a:r>
          </a:p>
          <a:p>
            <a:pPr>
              <a:spcBef>
                <a:spcPct val="0"/>
              </a:spcBef>
            </a:pPr>
            <a:r>
              <a:rPr lang="en-US" sz="2400" smtClean="0">
                <a:latin typeface="Arial" charset="0"/>
                <a:ea typeface="ＭＳ Ｐゴシック"/>
                <a:cs typeface="ＭＳ Ｐゴシック"/>
              </a:rPr>
              <a:t>Could have a landscape picture with zoom in shots showing parts of the lab, as well as methodology - esp. if the landscape is one of the intro shots.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p:spPr>
        <p:txBody>
          <a:bodyPr/>
          <a:lstStyle/>
          <a:p>
            <a:fld id="{03146858-8F59-477F-BC1B-DB73FCCFFA3E}" type="slidenum">
              <a:rPr lang="en-US" smtClean="0">
                <a:latin typeface="Arial" charset="0"/>
                <a:ea typeface="ＭＳ Ｐゴシック"/>
                <a:cs typeface="ＭＳ Ｐゴシック"/>
              </a:rPr>
              <a:pPr/>
              <a:t>25</a:t>
            </a:fld>
            <a:endParaRPr lang="en-US" smtClean="0">
              <a:latin typeface="Arial" charset="0"/>
              <a:ea typeface="ＭＳ Ｐゴシック"/>
              <a:cs typeface="ＭＳ Ｐゴシック"/>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b="1" smtClean="0">
                <a:latin typeface="Arial" charset="0"/>
                <a:ea typeface="ＭＳ Ｐゴシック"/>
                <a:cs typeface="ＭＳ Ｐゴシック"/>
              </a:rPr>
              <a:t>Conclusion - to tie it all together: Soil production, chemical weathering, cohesive strength, transport processes…</a:t>
            </a:r>
            <a:endParaRPr lang="en-US" sz="2400" smtClean="0">
              <a:latin typeface="Arial" charset="0"/>
              <a:ea typeface="ＭＳ Ｐゴシック"/>
              <a:cs typeface="ＭＳ Ｐゴシック"/>
            </a:endParaRPr>
          </a:p>
          <a:p>
            <a:pPr>
              <a:spcBef>
                <a:spcPct val="0"/>
              </a:spcBef>
            </a:pPr>
            <a:r>
              <a:rPr lang="en-US" sz="2400" smtClean="0">
                <a:latin typeface="Arial" charset="0"/>
                <a:ea typeface="ＭＳ Ｐゴシック"/>
                <a:cs typeface="ＭＳ Ｐゴシック"/>
              </a:rPr>
              <a:t>Could have a landscape picture.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p:spPr>
        <p:txBody>
          <a:bodyPr/>
          <a:lstStyle/>
          <a:p>
            <a:fld id="{84901FB6-BC5D-439F-A144-903AFFA0E241}" type="slidenum">
              <a:rPr lang="en-US" smtClean="0">
                <a:latin typeface="Arial" charset="0"/>
                <a:ea typeface="ＭＳ Ｐゴシック"/>
                <a:cs typeface="ＭＳ Ｐゴシック"/>
              </a:rPr>
              <a:pPr/>
              <a:t>26</a:t>
            </a:fld>
            <a:endParaRPr lang="en-US" smtClean="0">
              <a:latin typeface="Arial" charset="0"/>
              <a:ea typeface="ＭＳ Ｐゴシック"/>
              <a:cs typeface="ＭＳ Ｐゴシック"/>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p:spPr>
        <p:txBody>
          <a:bodyPr/>
          <a:lstStyle/>
          <a:p>
            <a:fld id="{7B499FA0-B82A-4634-A16E-00BC03832083}" type="slidenum">
              <a:rPr lang="en-US" smtClean="0">
                <a:latin typeface="Arial" charset="0"/>
                <a:ea typeface="ＭＳ Ｐゴシック"/>
                <a:cs typeface="ＭＳ Ｐゴシック"/>
              </a:rPr>
              <a:pPr/>
              <a:t>29</a:t>
            </a:fld>
            <a:endParaRPr lang="en-US" smtClean="0">
              <a:latin typeface="Arial" charset="0"/>
              <a:ea typeface="ＭＳ Ｐゴシック"/>
              <a:cs typeface="ＭＳ Ｐゴシック"/>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p>
            <a:fld id="{777B2D82-DE60-4F77-A500-57FE6758FF01}" type="slidenum">
              <a:rPr lang="en-US" smtClean="0">
                <a:latin typeface="Arial" charset="0"/>
                <a:ea typeface="ＭＳ Ｐゴシック"/>
                <a:cs typeface="ＭＳ Ｐゴシック"/>
              </a:rPr>
              <a:pPr/>
              <a:t>30</a:t>
            </a:fld>
            <a:endParaRPr lang="en-US" smtClean="0">
              <a:latin typeface="Arial" charset="0"/>
              <a:ea typeface="ＭＳ Ｐゴシック"/>
              <a:cs typeface="ＭＳ Ｐゴシック"/>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769AB3E3-6C2F-4980-9F82-7919952BE1D5}" type="slidenum">
              <a:rPr lang="en-US" smtClean="0">
                <a:latin typeface="Arial" charset="0"/>
                <a:ea typeface="ＭＳ Ｐゴシック"/>
                <a:cs typeface="ＭＳ Ｐゴシック"/>
              </a:rPr>
              <a:pPr/>
              <a:t>31</a:t>
            </a:fld>
            <a:endParaRPr lang="en-US" smtClean="0">
              <a:latin typeface="Arial" charset="0"/>
              <a:ea typeface="ＭＳ Ｐゴシック"/>
              <a:cs typeface="ＭＳ Ｐゴシック"/>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289D6B36-11EF-45A7-94F7-F9630BE40751}" type="slidenum">
              <a:rPr lang="en-US" smtClean="0">
                <a:latin typeface="Arial" charset="0"/>
                <a:ea typeface="ＭＳ Ｐゴシック"/>
                <a:cs typeface="ＭＳ Ｐゴシック"/>
              </a:rPr>
              <a:pPr/>
              <a:t>41</a:t>
            </a:fld>
            <a:endParaRPr lang="en-US" smtClean="0">
              <a:latin typeface="Arial" charset="0"/>
              <a:ea typeface="ＭＳ Ｐゴシック"/>
              <a:cs typeface="ＭＳ Ｐゴシック"/>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DBD2C201-9F84-4A5C-A854-C804651C054B}" type="slidenum">
              <a:rPr lang="en-US" smtClean="0">
                <a:latin typeface="Arial" charset="0"/>
                <a:ea typeface="ＭＳ Ｐゴシック"/>
                <a:cs typeface="ＭＳ Ｐゴシック"/>
              </a:rPr>
              <a:pPr/>
              <a:t>42</a:t>
            </a:fld>
            <a:endParaRPr lang="en-US" smtClean="0">
              <a:latin typeface="Arial" charset="0"/>
              <a:ea typeface="ＭＳ Ｐゴシック"/>
              <a:cs typeface="ＭＳ Ｐゴシック"/>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6E83ECB7-EE8A-4779-9208-8A52CA39795B}" type="slidenum">
              <a:rPr lang="en-US" smtClean="0">
                <a:latin typeface="Arial" charset="0"/>
                <a:ea typeface="ＭＳ Ｐゴシック"/>
                <a:cs typeface="ＭＳ Ｐゴシック"/>
              </a:rPr>
              <a:pPr/>
              <a:t>4</a:t>
            </a:fld>
            <a:endParaRPr lang="en-US" smtClean="0">
              <a:latin typeface="Arial" charset="0"/>
              <a:ea typeface="ＭＳ Ｐゴシック"/>
              <a:cs typeface="ＭＳ Ｐゴシック"/>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a:spcBef>
                <a:spcPct val="0"/>
              </a:spcBef>
            </a:pPr>
            <a:r>
              <a:rPr lang="en-US" sz="2400" smtClean="0">
                <a:latin typeface="Arial" charset="0"/>
                <a:ea typeface="ＭＳ Ｐゴシック"/>
                <a:cs typeface="ＭＳ Ｐゴシック"/>
              </a:rPr>
              <a:t>Motivation slides -- to emphasize the cool &amp; important question. Could have photo, landscape cartoon showing sediment budget, </a:t>
            </a:r>
          </a:p>
          <a:p>
            <a:pPr>
              <a:spcBef>
                <a:spcPct val="0"/>
              </a:spcBef>
            </a:pPr>
            <a:r>
              <a:rPr lang="en-US" sz="2400" smtClean="0">
                <a:latin typeface="Arial" charset="0"/>
                <a:ea typeface="ＭＳ Ｐゴシック"/>
                <a:cs typeface="ＭＳ Ｐゴシック"/>
              </a:rPr>
              <a:t>Humans, climate, tectonics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8A27B7A9-4EF7-4F85-9702-D4350873824C}" type="slidenum">
              <a:rPr lang="en-US" smtClean="0">
                <a:latin typeface="Arial" charset="0"/>
                <a:ea typeface="ＭＳ Ｐゴシック"/>
                <a:cs typeface="ＭＳ Ｐゴシック"/>
              </a:rPr>
              <a:pPr/>
              <a:t>45</a:t>
            </a:fld>
            <a:endParaRPr lang="en-US" smtClean="0">
              <a:latin typeface="Arial" charset="0"/>
              <a:ea typeface="ＭＳ Ｐゴシック"/>
              <a:cs typeface="ＭＳ Ｐゴシック"/>
            </a:endParaRPr>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5FB3E5AD-D32C-4203-AFC8-CC91BD163B38}" type="slidenum">
              <a:rPr lang="en-US" smtClean="0">
                <a:latin typeface="Arial" charset="0"/>
                <a:ea typeface="ＭＳ Ｐゴシック"/>
                <a:cs typeface="ＭＳ Ｐゴシック"/>
              </a:rPr>
              <a:pPr/>
              <a:t>46</a:t>
            </a:fld>
            <a:endParaRPr lang="en-US" smtClean="0">
              <a:latin typeface="Arial" charset="0"/>
              <a:ea typeface="ＭＳ Ｐゴシック"/>
              <a:cs typeface="ＭＳ Ｐゴシック"/>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1034F309-173E-4C5D-8EFB-CB1895C9AC3B}" type="slidenum">
              <a:rPr lang="en-US" smtClean="0">
                <a:latin typeface="Arial" charset="0"/>
                <a:ea typeface="ＭＳ Ｐゴシック"/>
                <a:cs typeface="ＭＳ Ｐゴシック"/>
              </a:rPr>
              <a:pPr/>
              <a:t>47</a:t>
            </a:fld>
            <a:endParaRPr lang="en-US" smtClean="0">
              <a:latin typeface="Arial" charset="0"/>
              <a:ea typeface="ＭＳ Ｐゴシック"/>
              <a:cs typeface="ＭＳ Ｐゴシック"/>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BEB84D3A-4925-417C-BFC3-3AB68ADB0B14}" type="slidenum">
              <a:rPr lang="en-US" smtClean="0">
                <a:latin typeface="Arial" charset="0"/>
                <a:ea typeface="ＭＳ Ｐゴシック"/>
                <a:cs typeface="ＭＳ Ｐゴシック"/>
              </a:rPr>
              <a:pPr/>
              <a:t>48</a:t>
            </a:fld>
            <a:endParaRPr lang="en-US" smtClean="0">
              <a:latin typeface="Arial" charset="0"/>
              <a:ea typeface="ＭＳ Ｐゴシック"/>
              <a:cs typeface="ＭＳ Ｐゴシック"/>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smtClean="0">
                <a:latin typeface="Arial" charset="0"/>
                <a:ea typeface="ＭＳ Ｐゴシック"/>
                <a:cs typeface="ＭＳ Ｐゴシック"/>
              </a:rPr>
              <a:t>High-resolution radionuclide depth-profiles in soils from Nunnock River, Australia collected on transect from a hillcrest</a:t>
            </a:r>
          </a:p>
          <a:p>
            <a:pPr>
              <a:spcBef>
                <a:spcPct val="0"/>
              </a:spcBef>
            </a:pPr>
            <a:r>
              <a:rPr lang="en-US" sz="2400" smtClean="0">
                <a:latin typeface="Arial" charset="0"/>
                <a:ea typeface="ＭＳ Ｐゴシック"/>
                <a:cs typeface="ＭＳ Ｐゴシック"/>
              </a:rPr>
              <a:t>(a), a side slope (b), and a swale (c). The dashed line represents the soil surface. Total radionuclide inventories (Bq m-2) decrease</a:t>
            </a:r>
          </a:p>
          <a:p>
            <a:pPr>
              <a:spcBef>
                <a:spcPct val="0"/>
              </a:spcBef>
            </a:pPr>
            <a:r>
              <a:rPr lang="en-US" sz="2400" smtClean="0">
                <a:latin typeface="Arial" charset="0"/>
                <a:ea typeface="ＭＳ Ｐゴシック"/>
                <a:cs typeface="ＭＳ Ｐゴシック"/>
              </a:rPr>
              <a:t>significantly (by factor of &gt;5) along this transect (see Table X), as does the apparent depth-penetration of fallout 210Pb and 137Cs.</a:t>
            </a:r>
          </a:p>
          <a:p>
            <a:pPr>
              <a:spcBef>
                <a:spcPct val="0"/>
              </a:spcBef>
            </a:pPr>
            <a:r>
              <a:rPr lang="en-US" sz="2400" smtClean="0">
                <a:latin typeface="Arial" charset="0"/>
                <a:ea typeface="ＭＳ Ｐゴシック"/>
                <a:cs typeface="ＭＳ Ｐゴシック"/>
              </a:rPr>
              <a:t>These figures show how sediment transport mechanisms change along a hillslope transect. Specifically, diffusion-like transport (e.g.,</a:t>
            </a:r>
          </a:p>
          <a:p>
            <a:pPr>
              <a:spcBef>
                <a:spcPct val="0"/>
              </a:spcBef>
            </a:pPr>
            <a:r>
              <a:rPr lang="en-US" sz="2400" smtClean="0">
                <a:latin typeface="Arial" charset="0"/>
                <a:ea typeface="ＭＳ Ｐゴシック"/>
                <a:cs typeface="ＭＳ Ｐゴシック"/>
              </a:rPr>
              <a:t>bioturbation) dominates on upland divergent landforms, allowing for a deeper mixing zone of particle-reactive fallout, while</a:t>
            </a:r>
          </a:p>
          <a:p>
            <a:pPr>
              <a:spcBef>
                <a:spcPct val="0"/>
              </a:spcBef>
            </a:pPr>
            <a:r>
              <a:rPr lang="en-US" sz="2400" smtClean="0">
                <a:latin typeface="Arial" charset="0"/>
                <a:ea typeface="ＭＳ Ｐゴシック"/>
                <a:cs typeface="ＭＳ Ｐゴシック"/>
              </a:rPr>
              <a:t>advective-like processes (e.g., overland-flow) dominate in the convergent hollows.</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A26280A1-2E4E-4B61-B2E8-DD2225289E5A}" type="slidenum">
              <a:rPr lang="en-US" smtClean="0">
                <a:latin typeface="Arial" charset="0"/>
                <a:ea typeface="ＭＳ Ｐゴシック"/>
                <a:cs typeface="ＭＳ Ｐゴシック"/>
              </a:rPr>
              <a:pPr/>
              <a:t>49</a:t>
            </a:fld>
            <a:endParaRPr lang="en-US" smtClean="0">
              <a:latin typeface="Arial" charset="0"/>
              <a:ea typeface="ＭＳ Ｐゴシック"/>
              <a:cs typeface="ＭＳ Ｐゴシック"/>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F9A69E0F-E697-4376-B0BB-D716898EF14B}" type="slidenum">
              <a:rPr lang="en-US" smtClean="0">
                <a:latin typeface="Arial" charset="0"/>
                <a:ea typeface="ＭＳ Ｐゴシック"/>
                <a:cs typeface="ＭＳ Ｐゴシック"/>
              </a:rPr>
              <a:pPr/>
              <a:t>50</a:t>
            </a:fld>
            <a:endParaRPr lang="en-US" smtClean="0">
              <a:latin typeface="Arial" charset="0"/>
              <a:ea typeface="ＭＳ Ｐゴシック"/>
              <a:cs typeface="ＭＳ Ｐゴシック"/>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p>
            <a:fld id="{449F4B74-32E2-41A5-92B0-87BAD58C6A97}" type="slidenum">
              <a:rPr lang="en-US" smtClean="0">
                <a:latin typeface="Arial" charset="0"/>
                <a:ea typeface="ＭＳ Ｐゴシック"/>
                <a:cs typeface="ＭＳ Ｐゴシック"/>
              </a:rPr>
              <a:pPr/>
              <a:t>51</a:t>
            </a:fld>
            <a:endParaRPr lang="en-US" smtClean="0">
              <a:latin typeface="Arial" charset="0"/>
              <a:ea typeface="ＭＳ Ｐゴシック"/>
              <a:cs typeface="ＭＳ Ｐゴシック"/>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4311B6D1-7A56-40F2-96DE-C136DA28BC03}" type="slidenum">
              <a:rPr lang="en-US" smtClean="0">
                <a:latin typeface="Arial" charset="0"/>
                <a:ea typeface="ＭＳ Ｐゴシック"/>
                <a:cs typeface="ＭＳ Ｐゴシック"/>
              </a:rPr>
              <a:pPr/>
              <a:t>52</a:t>
            </a:fld>
            <a:endParaRPr lang="en-US" smtClean="0">
              <a:latin typeface="Arial" charset="0"/>
              <a:ea typeface="ＭＳ Ｐゴシック"/>
              <a:cs typeface="ＭＳ Ｐゴシック"/>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b="1" smtClean="0">
                <a:latin typeface="Arial" charset="0"/>
                <a:ea typeface="ＭＳ Ｐゴシック"/>
                <a:cs typeface="ＭＳ Ｐゴシック"/>
              </a:rPr>
              <a:t>Climate</a:t>
            </a:r>
            <a:r>
              <a:rPr lang="en-US" sz="2400" smtClean="0">
                <a:latin typeface="Arial" charset="0"/>
                <a:ea typeface="ＭＳ Ｐゴシック"/>
                <a:cs typeface="ＭＳ Ｐゴシック"/>
              </a:rPr>
              <a:t> - southern Sierra (as well as S. Africa and N. OZ) addressing how climate is more complicated than simply ppt and T and involves process.</a:t>
            </a:r>
          </a:p>
          <a:p>
            <a:pPr>
              <a:spcBef>
                <a:spcPct val="0"/>
              </a:spcBef>
            </a:pPr>
            <a:r>
              <a:rPr lang="en-US" sz="2400" smtClean="0">
                <a:latin typeface="Arial" charset="0"/>
                <a:ea typeface="ＭＳ Ｐゴシック"/>
                <a:cs typeface="ＭＳ Ｐゴシック"/>
              </a:rPr>
              <a:t>Transient behavior - or, can bring this into discussion. Involves quickly ramping up with cosmo and short-lived labs, building a research group up again and continuing to get funding.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51D9B37F-A099-4CE8-B716-B47F642E666F}" type="slidenum">
              <a:rPr lang="en-US" smtClean="0">
                <a:latin typeface="Arial" charset="0"/>
                <a:ea typeface="ＭＳ Ｐゴシック"/>
                <a:cs typeface="ＭＳ Ｐゴシック"/>
              </a:rPr>
              <a:pPr/>
              <a:t>53</a:t>
            </a:fld>
            <a:endParaRPr lang="en-US" smtClean="0">
              <a:latin typeface="Arial" charset="0"/>
              <a:ea typeface="ＭＳ Ｐゴシック"/>
              <a:cs typeface="ＭＳ Ｐゴシック"/>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p:spPr>
        <p:txBody>
          <a:bodyPr/>
          <a:lstStyle/>
          <a:p>
            <a:fld id="{EA25EF29-3B77-4DE8-8878-88CC01062F33}" type="slidenum">
              <a:rPr lang="en-US" smtClean="0">
                <a:latin typeface="Arial" charset="0"/>
                <a:ea typeface="ＭＳ Ｐゴシック"/>
                <a:cs typeface="ＭＳ Ｐゴシック"/>
              </a:rPr>
              <a:pPr/>
              <a:t>54</a:t>
            </a:fld>
            <a:endParaRPr lang="en-US" smtClean="0">
              <a:latin typeface="Arial" charset="0"/>
              <a:ea typeface="ＭＳ Ｐゴシック"/>
              <a:cs typeface="ＭＳ Ｐゴシック"/>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18B14CFE-8D47-4504-8F15-B2DE82D6B20C}" type="slidenum">
              <a:rPr lang="en-US" smtClean="0">
                <a:latin typeface="Arial" charset="0"/>
                <a:ea typeface="ＭＳ Ｐゴシック"/>
                <a:cs typeface="ＭＳ Ｐゴシック"/>
              </a:rPr>
              <a:pPr/>
              <a:t>5</a:t>
            </a:fld>
            <a:endParaRPr lang="en-US" smtClean="0">
              <a:latin typeface="Arial" charset="0"/>
              <a:ea typeface="ＭＳ Ｐゴシック"/>
              <a:cs typeface="ＭＳ Ｐゴシック"/>
            </a:endParaRPr>
          </a:p>
        </p:txBody>
      </p:sp>
      <p:sp>
        <p:nvSpPr>
          <p:cNvPr id="24578" name="Rectangle 2"/>
          <p:cNvSpPr>
            <a:spLocks noGrp="1" noRot="1" noChangeAspect="1" noChangeArrowheads="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charset="0"/>
                <a:ea typeface="ＭＳ Ｐゴシック"/>
                <a:cs typeface="ＭＳ Ｐゴシック"/>
              </a:rPr>
              <a:t>Let’s stay in the Himalaya and discuss briefly one of the main reasons for me being in this field.</a:t>
            </a:r>
          </a:p>
          <a:p>
            <a:pPr eaLnBrk="1" hangingPunct="1"/>
            <a:r>
              <a:rPr lang="en-US" smtClean="0">
                <a:latin typeface="Arial" charset="0"/>
                <a:ea typeface="ＭＳ Ｐゴシック"/>
                <a:cs typeface="ＭＳ Ｐゴシック"/>
              </a:rPr>
              <a:t>The Himalayan Dilemma refers to the basic quandary that arises when a perceived super crisis is shown not be severe.</a:t>
            </a:r>
          </a:p>
          <a:p>
            <a:pPr eaLnBrk="1" hangingPunct="1"/>
            <a:r>
              <a:rPr lang="en-US" smtClean="0">
                <a:latin typeface="Arial" charset="0"/>
                <a:ea typeface="ＭＳ Ｐゴシック"/>
                <a:cs typeface="ＭＳ Ｐゴシック"/>
              </a:rPr>
              <a:t>Acknowledge Ives and Messerli for their seminal book.</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p>
            <a:fld id="{D8A77B62-B842-4271-A757-254813E8C384}" type="slidenum">
              <a:rPr lang="en-US" smtClean="0">
                <a:latin typeface="Arial" charset="0"/>
                <a:ea typeface="ＭＳ Ｐゴシック"/>
                <a:cs typeface="ＭＳ Ｐゴシック"/>
              </a:rPr>
              <a:pPr/>
              <a:t>55</a:t>
            </a:fld>
            <a:endParaRPr lang="en-US" smtClean="0">
              <a:latin typeface="Arial" charset="0"/>
              <a:ea typeface="ＭＳ Ｐゴシック"/>
              <a:cs typeface="ＭＳ Ｐゴシック"/>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D0E632FE-1996-433B-84E6-C53D82CB9607}" type="slidenum">
              <a:rPr lang="en-US" smtClean="0">
                <a:latin typeface="Arial" charset="0"/>
                <a:ea typeface="ＭＳ Ｐゴシック"/>
                <a:cs typeface="ＭＳ Ｐゴシック"/>
              </a:rPr>
              <a:pPr/>
              <a:t>6</a:t>
            </a:fld>
            <a:endParaRPr lang="en-US" smtClean="0">
              <a:latin typeface="Arial" charset="0"/>
              <a:ea typeface="ＭＳ Ｐゴシック"/>
              <a:cs typeface="ＭＳ Ｐゴシック"/>
            </a:endParaRPr>
          </a:p>
        </p:txBody>
      </p:sp>
      <p:sp>
        <p:nvSpPr>
          <p:cNvPr id="26626" name="Rectangle 2"/>
          <p:cNvSpPr>
            <a:spLocks noGrp="1" noRot="1" noChangeAspect="1" noChangeArrowheads="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7D947838-60C5-49AD-8A4D-D372F2F98405}" type="slidenum">
              <a:rPr lang="en-US" smtClean="0">
                <a:latin typeface="Arial" charset="0"/>
                <a:ea typeface="ＭＳ Ｐゴシック"/>
                <a:cs typeface="ＭＳ Ｐゴシック"/>
              </a:rPr>
              <a:pPr/>
              <a:t>7</a:t>
            </a:fld>
            <a:endParaRPr lang="en-US" smtClean="0">
              <a:latin typeface="Arial" charset="0"/>
              <a:ea typeface="ＭＳ Ｐゴシック"/>
              <a:cs typeface="ＭＳ Ｐゴシック"/>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6B602C80-81B1-440F-9E30-3705618C1749}" type="slidenum">
              <a:rPr lang="en-US" smtClean="0">
                <a:latin typeface="Arial" charset="0"/>
                <a:ea typeface="ＭＳ Ｐゴシック"/>
                <a:cs typeface="ＭＳ Ｐゴシック"/>
              </a:rPr>
              <a:pPr/>
              <a:t>8</a:t>
            </a:fld>
            <a:endParaRPr lang="en-US" smtClean="0">
              <a:latin typeface="Arial" charset="0"/>
              <a:ea typeface="ＭＳ Ｐゴシック"/>
              <a:cs typeface="ＭＳ Ｐゴシック"/>
            </a:endParaRPr>
          </a:p>
        </p:txBody>
      </p:sp>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284761F8-3A30-4251-9ED9-9929A92EAE92}" type="slidenum">
              <a:rPr lang="en-US" smtClean="0">
                <a:latin typeface="Arial" charset="0"/>
                <a:ea typeface="ＭＳ Ｐゴシック"/>
                <a:cs typeface="ＭＳ Ｐゴシック"/>
              </a:rPr>
              <a:pPr/>
              <a:t>9</a:t>
            </a:fld>
            <a:endParaRPr lang="en-US" smtClean="0">
              <a:latin typeface="Arial" charset="0"/>
              <a:ea typeface="ＭＳ Ｐゴシック"/>
              <a:cs typeface="ＭＳ Ｐゴシック"/>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pPr>
              <a:spcBef>
                <a:spcPct val="0"/>
              </a:spcBef>
            </a:pPr>
            <a:r>
              <a:rPr lang="en-US" sz="2400" b="1" smtClean="0">
                <a:latin typeface="Arial" charset="0"/>
                <a:ea typeface="ＭＳ Ｐゴシック"/>
                <a:cs typeface="ＭＳ Ｐゴシック"/>
              </a:rPr>
              <a:t>Methods</a:t>
            </a:r>
            <a:r>
              <a:rPr lang="en-US" sz="2400" smtClean="0">
                <a:latin typeface="Arial" charset="0"/>
                <a:ea typeface="ＭＳ Ｐゴシック"/>
                <a:cs typeface="ＭＳ Ｐゴシック"/>
              </a:rPr>
              <a:t> to tackle answering the cool questions: Cosmo; Chemical weathering - both pit as well as boreholes; Strength testing; Short-lived isotopes; LIDAR and modeling, I.e. morphometry to verify models</a:t>
            </a:r>
          </a:p>
          <a:p>
            <a:pPr>
              <a:spcBef>
                <a:spcPct val="0"/>
              </a:spcBef>
            </a:pPr>
            <a:r>
              <a:rPr lang="en-US" sz="2400" smtClean="0">
                <a:latin typeface="Arial" charset="0"/>
                <a:ea typeface="ＭＳ Ｐゴシック"/>
                <a:cs typeface="ＭＳ Ｐゴシック"/>
              </a:rPr>
              <a:t>Not too many slides, just enough to show all the tools:</a:t>
            </a:r>
          </a:p>
          <a:p>
            <a:pPr>
              <a:spcBef>
                <a:spcPct val="0"/>
              </a:spcBef>
            </a:pPr>
            <a:r>
              <a:rPr lang="en-US" sz="2400" smtClean="0">
                <a:latin typeface="Arial" charset="0"/>
                <a:ea typeface="ＭＳ Ｐゴシック"/>
                <a:cs typeface="ＭＳ Ｐゴシック"/>
              </a:rPr>
              <a:t>Could have a landscape picture with zoom in shots showing parts of the lab, as well as methodology - esp. if the landscape is one of the intro shots.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6D26B078-6A16-43F7-B77A-72C3A55DD5B5}" type="slidenum">
              <a:rPr lang="en-US" smtClean="0">
                <a:latin typeface="Arial" charset="0"/>
                <a:ea typeface="ＭＳ Ｐゴシック"/>
                <a:cs typeface="ＭＳ Ｐゴシック"/>
              </a:rPr>
              <a:pPr/>
              <a:t>10</a:t>
            </a:fld>
            <a:endParaRPr lang="en-US" smtClean="0">
              <a:latin typeface="Arial" charset="0"/>
              <a:ea typeface="ＭＳ Ｐゴシック"/>
              <a:cs typeface="ＭＳ Ｐゴシック"/>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a:spcBef>
                <a:spcPct val="0"/>
              </a:spcBef>
            </a:pPr>
            <a:r>
              <a:rPr lang="en-US" sz="2400" b="1" smtClean="0">
                <a:latin typeface="Arial" charset="0"/>
                <a:ea typeface="ＭＳ Ｐゴシック"/>
                <a:cs typeface="ＭＳ Ｐゴシック"/>
              </a:rPr>
              <a:t>Methods</a:t>
            </a:r>
            <a:r>
              <a:rPr lang="en-US" sz="2400" smtClean="0">
                <a:latin typeface="Arial" charset="0"/>
                <a:ea typeface="ＭＳ Ｐゴシック"/>
                <a:cs typeface="ＭＳ Ｐゴシック"/>
              </a:rPr>
              <a:t> to tackle answering the cool questions: Cosmo; Chemical weathering - both pit as well as boreholes; Strength testing; Short-lived isotopes; LIDAR and modeling, I.e. morphometry to verify models</a:t>
            </a:r>
          </a:p>
          <a:p>
            <a:pPr>
              <a:spcBef>
                <a:spcPct val="0"/>
              </a:spcBef>
            </a:pPr>
            <a:r>
              <a:rPr lang="en-US" sz="2400" smtClean="0">
                <a:latin typeface="Arial" charset="0"/>
                <a:ea typeface="ＭＳ Ｐゴシック"/>
                <a:cs typeface="ＭＳ Ｐゴシック"/>
              </a:rPr>
              <a:t>Not too many slides, just enough to show all the tools:</a:t>
            </a:r>
          </a:p>
          <a:p>
            <a:pPr>
              <a:spcBef>
                <a:spcPct val="0"/>
              </a:spcBef>
            </a:pPr>
            <a:r>
              <a:rPr lang="en-US" sz="2400" smtClean="0">
                <a:latin typeface="Arial" charset="0"/>
                <a:ea typeface="ＭＳ Ｐゴシック"/>
                <a:cs typeface="ＭＳ Ｐゴシック"/>
              </a:rPr>
              <a:t>Could have a landscape picture with zoom in shots showing parts of the lab, as well as methodology - esp. if the landscape is one of the intro shots. “Let’s go back to a piece of the landscape from the title slide and think about how we can quantify how this landscape is changing under the influence of the external driving forces. Note the shallow landslide scars in the foreground and in the axis of the near hollow. It is the need to predict such features that drives a significant part of my research and outreach. So, let’s start with simply getting at rates of sediment production and transport. </a:t>
            </a:r>
          </a:p>
          <a:p>
            <a:pPr eaLnBrk="1" hangingPunct="1"/>
            <a:endParaRPr lang="en-US" smtClean="0">
              <a:latin typeface="Arial"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C4541-F533-4E88-9993-EBAD5BCC859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3C4F4E-1CB3-4B0F-ACC9-BD76524069A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0C9BB3-D17F-4F46-B198-9748F4DF22D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0D29AC-FDC7-434B-8D37-777F4BC3CC4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9920E0A-557E-4E4A-AA31-B90B6D962A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9C708-7226-40FB-8A32-68137DE737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E4ED2B-6805-45EE-982A-8D042CF3255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77CB83-2E59-4B55-8AFB-A7CCCCD9AF8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E7130B-B894-4FD8-A4DD-ACEE5F1A80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9CB099-3FD2-4D6C-A5C4-C1D7BCBB236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5B4E47-2B27-4F90-9AE3-E8189CB10A6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36713D-B7FD-455B-9CA3-124FA398F9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04E2BC-CE8A-4DB3-B408-B80699762D4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8" charset="0"/>
                <a:ea typeface="ＭＳ Ｐゴシック" pitchFamily="-108" charset="-128"/>
                <a:cs typeface="ＭＳ Ｐゴシック" pitchFamily="-108"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8" charset="0"/>
                <a:ea typeface="ＭＳ Ｐゴシック" pitchFamily="-108" charset="-128"/>
                <a:cs typeface="ＭＳ Ｐゴシック" pitchFamily="-108"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pitchFamily="-108" charset="0"/>
                <a:ea typeface="ＭＳ Ｐゴシック" pitchFamily="-108" charset="-128"/>
                <a:cs typeface="ＭＳ Ｐゴシック" pitchFamily="-108" charset="-128"/>
              </a:defRPr>
            </a:lvl1pPr>
          </a:lstStyle>
          <a:p>
            <a:pPr>
              <a:defRPr/>
            </a:pPr>
            <a:fld id="{7F080BAE-15AF-4982-A0D4-456651AC2C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5.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29.jpeg"/><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44.jpeg"/><Relationship Id="rId4"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descr="IMG_061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6" name="Text Box 12"/>
          <p:cNvSpPr txBox="1">
            <a:spLocks noChangeArrowheads="1"/>
          </p:cNvSpPr>
          <p:nvPr/>
        </p:nvSpPr>
        <p:spPr bwMode="auto">
          <a:xfrm>
            <a:off x="7696200" y="6613525"/>
            <a:ext cx="1412875" cy="244475"/>
          </a:xfrm>
          <a:prstGeom prst="rect">
            <a:avLst/>
          </a:prstGeom>
          <a:solidFill>
            <a:srgbClr val="C0504D">
              <a:alpha val="56862"/>
            </a:srgbClr>
          </a:solidFill>
          <a:ln w="9525">
            <a:noFill/>
            <a:miter lim="800000"/>
            <a:headEnd/>
            <a:tailEnd/>
          </a:ln>
        </p:spPr>
        <p:txBody>
          <a:bodyPr wrap="none">
            <a:spAutoFit/>
          </a:bodyPr>
          <a:lstStyle/>
          <a:p>
            <a:pPr eaLnBrk="0" hangingPunct="0"/>
            <a:r>
              <a:rPr lang="en-US" sz="1000" i="1"/>
              <a:t>San Gabriel Mtns, CA</a:t>
            </a:r>
          </a:p>
        </p:txBody>
      </p:sp>
      <p:pic>
        <p:nvPicPr>
          <p:cNvPr id="16387" name="Picture 5"/>
          <p:cNvPicPr>
            <a:picLocks noChangeAspect="1" noChangeArrowheads="1"/>
          </p:cNvPicPr>
          <p:nvPr/>
        </p:nvPicPr>
        <p:blipFill>
          <a:blip r:embed="rId4"/>
          <a:srcRect/>
          <a:stretch>
            <a:fillRect/>
          </a:stretch>
        </p:blipFill>
        <p:spPr bwMode="auto">
          <a:xfrm>
            <a:off x="0" y="685800"/>
            <a:ext cx="3065463" cy="715963"/>
          </a:xfrm>
          <a:prstGeom prst="rect">
            <a:avLst/>
          </a:prstGeom>
          <a:noFill/>
          <a:ln w="28575">
            <a:solidFill>
              <a:schemeClr val="tx1"/>
            </a:solidFill>
            <a:miter lim="800000"/>
            <a:headEnd/>
            <a:tailEnd/>
          </a:ln>
        </p:spPr>
      </p:pic>
      <p:pic>
        <p:nvPicPr>
          <p:cNvPr id="16388" name="Picture 6" descr="NSF_logo"/>
          <p:cNvPicPr>
            <a:picLocks noChangeAspect="1" noChangeArrowheads="1"/>
          </p:cNvPicPr>
          <p:nvPr/>
        </p:nvPicPr>
        <p:blipFill>
          <a:blip r:embed="rId5"/>
          <a:srcRect/>
          <a:stretch>
            <a:fillRect/>
          </a:stretch>
        </p:blipFill>
        <p:spPr bwMode="auto">
          <a:xfrm>
            <a:off x="0" y="5715000"/>
            <a:ext cx="1143000" cy="1143000"/>
          </a:xfrm>
          <a:prstGeom prst="rect">
            <a:avLst/>
          </a:prstGeom>
          <a:noFill/>
          <a:ln w="28575">
            <a:solidFill>
              <a:srgbClr val="000000"/>
            </a:solidFill>
            <a:miter lim="800000"/>
            <a:headEnd/>
            <a:tailEnd/>
          </a:ln>
        </p:spPr>
      </p:pic>
      <p:sp>
        <p:nvSpPr>
          <p:cNvPr id="16389" name="Rectangle 10"/>
          <p:cNvSpPr>
            <a:spLocks noChangeArrowheads="1"/>
          </p:cNvSpPr>
          <p:nvPr/>
        </p:nvSpPr>
        <p:spPr bwMode="auto">
          <a:xfrm>
            <a:off x="0" y="0"/>
            <a:ext cx="9144000" cy="800100"/>
          </a:xfrm>
          <a:prstGeom prst="rect">
            <a:avLst/>
          </a:prstGeom>
          <a:noFill/>
          <a:ln w="9525">
            <a:noFill/>
            <a:miter lim="800000"/>
            <a:headEnd/>
            <a:tailEnd/>
          </a:ln>
        </p:spPr>
        <p:txBody>
          <a:bodyPr>
            <a:spAutoFit/>
          </a:bodyPr>
          <a:lstStyle/>
          <a:p>
            <a:r>
              <a:rPr lang="en-US" b="1">
                <a:latin typeface="Garamond" pitchFamily="18" charset="0"/>
              </a:rPr>
              <a:t>	Quantifying Hillslope Processes: Holes, Isotopes, Exploration</a:t>
            </a:r>
            <a:r>
              <a:rPr lang="en-US" sz="2200" i="1"/>
              <a:t>	 					</a:t>
            </a:r>
            <a:r>
              <a:rPr lang="en-US" sz="2000">
                <a:latin typeface="Garamond" pitchFamily="18" charset="0"/>
              </a:rPr>
              <a:t>Arjun M. Heimsath</a:t>
            </a:r>
            <a:endParaRPr lang="en-US"/>
          </a:p>
        </p:txBody>
      </p:sp>
      <p:sp>
        <p:nvSpPr>
          <p:cNvPr id="16390" name="Text Box 13"/>
          <p:cNvSpPr txBox="1">
            <a:spLocks noChangeArrowheads="1"/>
          </p:cNvSpPr>
          <p:nvPr/>
        </p:nvSpPr>
        <p:spPr bwMode="auto">
          <a:xfrm>
            <a:off x="6870700" y="3429000"/>
            <a:ext cx="2273300" cy="3140075"/>
          </a:xfrm>
          <a:prstGeom prst="rect">
            <a:avLst/>
          </a:prstGeom>
          <a:solidFill>
            <a:schemeClr val="accent1">
              <a:alpha val="45882"/>
            </a:schemeClr>
          </a:solidFill>
          <a:ln w="19050" algn="ctr">
            <a:solidFill>
              <a:srgbClr val="010000"/>
            </a:solidFill>
            <a:miter lim="800000"/>
            <a:headEnd/>
            <a:tailEnd/>
          </a:ln>
        </p:spPr>
        <p:txBody>
          <a:bodyPr wrap="none">
            <a:spAutoFit/>
          </a:bodyPr>
          <a:lstStyle/>
          <a:p>
            <a:pPr eaLnBrk="0" hangingPunct="0"/>
            <a:r>
              <a:rPr lang="en-US" sz="1800" b="1" i="1"/>
              <a:t>Today</a:t>
            </a:r>
            <a:endParaRPr lang="en-US" sz="1800" b="1"/>
          </a:p>
          <a:p>
            <a:pPr eaLnBrk="0" hangingPunct="0">
              <a:buFontTx/>
              <a:buChar char="•"/>
            </a:pPr>
            <a:r>
              <a:rPr lang="en-US" sz="1800"/>
              <a:t> Concepts brief</a:t>
            </a:r>
          </a:p>
          <a:p>
            <a:pPr eaLnBrk="0" hangingPunct="0"/>
            <a:r>
              <a:rPr lang="en-US" sz="1800"/>
              <a:t>           &amp;</a:t>
            </a:r>
          </a:p>
          <a:p>
            <a:pPr eaLnBrk="0" hangingPunct="0"/>
            <a:r>
              <a:rPr lang="en-US" sz="1800"/>
              <a:t>   Why we care</a:t>
            </a:r>
            <a:br>
              <a:rPr lang="en-US" sz="1800"/>
            </a:br>
            <a:endParaRPr lang="en-US" sz="1800"/>
          </a:p>
          <a:p>
            <a:pPr eaLnBrk="0" hangingPunct="0">
              <a:buFontTx/>
              <a:buChar char="•"/>
            </a:pPr>
            <a:r>
              <a:rPr lang="en-US" sz="1800"/>
              <a:t> Field-based results</a:t>
            </a:r>
            <a:br>
              <a:rPr lang="en-US" sz="1800"/>
            </a:br>
            <a:endParaRPr lang="en-US" sz="1800"/>
          </a:p>
          <a:p>
            <a:pPr eaLnBrk="0" hangingPunct="0">
              <a:buFontTx/>
              <a:buChar char="•"/>
            </a:pPr>
            <a:r>
              <a:rPr lang="en-US" sz="1800"/>
              <a:t> Tectonics - Erosion </a:t>
            </a:r>
            <a:br>
              <a:rPr lang="en-US" sz="1800"/>
            </a:br>
            <a:endParaRPr lang="en-US" sz="1800"/>
          </a:p>
          <a:p>
            <a:pPr eaLnBrk="0" hangingPunct="0">
              <a:buFontTx/>
              <a:buChar char="•"/>
            </a:pPr>
            <a:r>
              <a:rPr lang="en-US" sz="1800"/>
              <a:t> Where we go … </a:t>
            </a:r>
          </a:p>
          <a:p>
            <a:pPr lvl="1" eaLnBrk="0" hangingPunct="0"/>
            <a:endParaRPr lang="en-US" sz="18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IMG_5241"/>
          <p:cNvPicPr>
            <a:picLocks noChangeAspect="1" noChangeArrowheads="1"/>
          </p:cNvPicPr>
          <p:nvPr/>
        </p:nvPicPr>
        <p:blipFill>
          <a:blip r:embed="rId3">
            <a:lum bright="22000" contrast="-52000"/>
          </a:blip>
          <a:srcRect/>
          <a:stretch>
            <a:fillRect/>
          </a:stretch>
        </p:blipFill>
        <p:spPr bwMode="auto">
          <a:xfrm>
            <a:off x="0" y="0"/>
            <a:ext cx="9144000" cy="6858000"/>
          </a:xfrm>
          <a:prstGeom prst="rect">
            <a:avLst/>
          </a:prstGeom>
          <a:noFill/>
          <a:ln w="9525">
            <a:noFill/>
            <a:miter lim="800000"/>
            <a:headEnd/>
            <a:tailEnd/>
          </a:ln>
        </p:spPr>
      </p:pic>
      <p:sp>
        <p:nvSpPr>
          <p:cNvPr id="33794" name="Oval 3"/>
          <p:cNvSpPr>
            <a:spLocks noChangeArrowheads="1"/>
          </p:cNvSpPr>
          <p:nvPr/>
        </p:nvSpPr>
        <p:spPr bwMode="auto">
          <a:xfrm>
            <a:off x="914400" y="3733800"/>
            <a:ext cx="381000" cy="381000"/>
          </a:xfrm>
          <a:prstGeom prst="ellipse">
            <a:avLst/>
          </a:prstGeom>
          <a:noFill/>
          <a:ln w="38100">
            <a:solidFill>
              <a:srgbClr val="FF0000"/>
            </a:solidFill>
            <a:round/>
            <a:headEnd/>
            <a:tailEnd/>
          </a:ln>
        </p:spPr>
        <p:txBody>
          <a:bodyPr wrap="none" anchor="ctr"/>
          <a:lstStyle/>
          <a:p>
            <a:pPr eaLnBrk="0" hangingPunct="0"/>
            <a:endParaRPr lang="en-US"/>
          </a:p>
        </p:txBody>
      </p:sp>
      <p:pic>
        <p:nvPicPr>
          <p:cNvPr id="33795" name="Picture 4" descr="Soil09 low"/>
          <p:cNvPicPr>
            <a:picLocks noChangeAspect="1" noChangeArrowheads="1"/>
          </p:cNvPicPr>
          <p:nvPr/>
        </p:nvPicPr>
        <p:blipFill>
          <a:blip r:embed="rId4"/>
          <a:srcRect/>
          <a:stretch>
            <a:fillRect/>
          </a:stretch>
        </p:blipFill>
        <p:spPr bwMode="auto">
          <a:xfrm>
            <a:off x="3114675" y="1295400"/>
            <a:ext cx="3800475" cy="5562600"/>
          </a:xfrm>
          <a:prstGeom prst="rect">
            <a:avLst/>
          </a:prstGeom>
          <a:noFill/>
          <a:ln w="9525">
            <a:noFill/>
            <a:miter lim="800000"/>
            <a:headEnd/>
            <a:tailEnd/>
          </a:ln>
        </p:spPr>
      </p:pic>
      <p:sp>
        <p:nvSpPr>
          <p:cNvPr id="33796" name="Line 5"/>
          <p:cNvSpPr>
            <a:spLocks noChangeShapeType="1"/>
          </p:cNvSpPr>
          <p:nvPr/>
        </p:nvSpPr>
        <p:spPr bwMode="auto">
          <a:xfrm flipV="1">
            <a:off x="1143000" y="1295400"/>
            <a:ext cx="1981200" cy="2438400"/>
          </a:xfrm>
          <a:prstGeom prst="line">
            <a:avLst/>
          </a:prstGeom>
          <a:noFill/>
          <a:ln w="50800">
            <a:solidFill>
              <a:srgbClr val="FF0000"/>
            </a:solidFill>
            <a:round/>
            <a:headEnd/>
            <a:tailEnd/>
          </a:ln>
        </p:spPr>
        <p:txBody>
          <a:bodyPr wrap="none" anchor="ctr"/>
          <a:lstStyle/>
          <a:p>
            <a:endParaRPr lang="en-US"/>
          </a:p>
        </p:txBody>
      </p:sp>
      <p:sp>
        <p:nvSpPr>
          <p:cNvPr id="33797" name="Line 6"/>
          <p:cNvSpPr>
            <a:spLocks noChangeShapeType="1"/>
          </p:cNvSpPr>
          <p:nvPr/>
        </p:nvSpPr>
        <p:spPr bwMode="auto">
          <a:xfrm>
            <a:off x="1066800" y="4114800"/>
            <a:ext cx="2057400" cy="2743200"/>
          </a:xfrm>
          <a:prstGeom prst="line">
            <a:avLst/>
          </a:prstGeom>
          <a:noFill/>
          <a:ln w="50800">
            <a:solidFill>
              <a:srgbClr val="FF0000"/>
            </a:solidFill>
            <a:round/>
            <a:headEnd/>
            <a:tailEnd/>
          </a:ln>
        </p:spPr>
        <p:txBody>
          <a:bodyPr wrap="none" anchor="ctr"/>
          <a:lstStyle/>
          <a:p>
            <a:endParaRPr lang="en-US"/>
          </a:p>
        </p:txBody>
      </p:sp>
      <p:sp>
        <p:nvSpPr>
          <p:cNvPr id="96263" name="Text Box 7"/>
          <p:cNvSpPr txBox="1">
            <a:spLocks noChangeArrowheads="1"/>
          </p:cNvSpPr>
          <p:nvPr/>
        </p:nvSpPr>
        <p:spPr bwMode="auto">
          <a:xfrm>
            <a:off x="304800" y="228600"/>
            <a:ext cx="3190875" cy="396875"/>
          </a:xfrm>
          <a:prstGeom prst="rect">
            <a:avLst/>
          </a:prstGeom>
          <a:noFill/>
          <a:ln w="9525">
            <a:noFill/>
            <a:miter lim="800000"/>
            <a:headEnd/>
            <a:tailEnd/>
          </a:ln>
        </p:spPr>
        <p:txBody>
          <a:bodyPr wrap="none">
            <a:spAutoFit/>
          </a:bodyPr>
          <a:lstStyle/>
          <a:p>
            <a:pPr eaLnBrk="0" hangingPunct="0"/>
            <a:r>
              <a:rPr lang="en-US" sz="2000" i="1"/>
              <a:t>We’d have to look inside…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62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IMG_5241"/>
          <p:cNvPicPr>
            <a:picLocks noChangeAspect="1" noChangeArrowheads="1"/>
          </p:cNvPicPr>
          <p:nvPr/>
        </p:nvPicPr>
        <p:blipFill>
          <a:blip r:embed="rId3">
            <a:lum bright="22000" contrast="-52000"/>
          </a:blip>
          <a:srcRect/>
          <a:stretch>
            <a:fillRect/>
          </a:stretch>
        </p:blipFill>
        <p:spPr bwMode="auto">
          <a:xfrm>
            <a:off x="0" y="0"/>
            <a:ext cx="9144000" cy="6858000"/>
          </a:xfrm>
          <a:prstGeom prst="rect">
            <a:avLst/>
          </a:prstGeom>
          <a:noFill/>
          <a:ln w="9525">
            <a:noFill/>
            <a:miter lim="800000"/>
            <a:headEnd/>
            <a:tailEnd/>
          </a:ln>
        </p:spPr>
      </p:pic>
      <p:sp>
        <p:nvSpPr>
          <p:cNvPr id="35842" name="Oval 3"/>
          <p:cNvSpPr>
            <a:spLocks noChangeArrowheads="1"/>
          </p:cNvSpPr>
          <p:nvPr/>
        </p:nvSpPr>
        <p:spPr bwMode="auto">
          <a:xfrm>
            <a:off x="914400" y="3733800"/>
            <a:ext cx="381000" cy="381000"/>
          </a:xfrm>
          <a:prstGeom prst="ellipse">
            <a:avLst/>
          </a:prstGeom>
          <a:noFill/>
          <a:ln w="38100">
            <a:solidFill>
              <a:srgbClr val="FF0000"/>
            </a:solidFill>
            <a:round/>
            <a:headEnd/>
            <a:tailEnd/>
          </a:ln>
        </p:spPr>
        <p:txBody>
          <a:bodyPr wrap="none" anchor="ctr"/>
          <a:lstStyle/>
          <a:p>
            <a:pPr eaLnBrk="0" hangingPunct="0"/>
            <a:endParaRPr lang="en-US"/>
          </a:p>
        </p:txBody>
      </p:sp>
      <p:sp>
        <p:nvSpPr>
          <p:cNvPr id="35843" name="Line 5"/>
          <p:cNvSpPr>
            <a:spLocks noChangeShapeType="1"/>
          </p:cNvSpPr>
          <p:nvPr/>
        </p:nvSpPr>
        <p:spPr bwMode="auto">
          <a:xfrm flipV="1">
            <a:off x="1143000" y="1295400"/>
            <a:ext cx="1981200" cy="2438400"/>
          </a:xfrm>
          <a:prstGeom prst="line">
            <a:avLst/>
          </a:prstGeom>
          <a:noFill/>
          <a:ln w="50800">
            <a:solidFill>
              <a:srgbClr val="FF0000"/>
            </a:solidFill>
            <a:round/>
            <a:headEnd/>
            <a:tailEnd/>
          </a:ln>
        </p:spPr>
        <p:txBody>
          <a:bodyPr wrap="none" anchor="ctr"/>
          <a:lstStyle/>
          <a:p>
            <a:endParaRPr lang="en-US"/>
          </a:p>
        </p:txBody>
      </p:sp>
      <p:sp>
        <p:nvSpPr>
          <p:cNvPr id="35844" name="Line 6"/>
          <p:cNvSpPr>
            <a:spLocks noChangeShapeType="1"/>
          </p:cNvSpPr>
          <p:nvPr/>
        </p:nvSpPr>
        <p:spPr bwMode="auto">
          <a:xfrm>
            <a:off x="1066800" y="4114800"/>
            <a:ext cx="2057400" cy="2743200"/>
          </a:xfrm>
          <a:prstGeom prst="line">
            <a:avLst/>
          </a:prstGeom>
          <a:noFill/>
          <a:ln w="50800">
            <a:solidFill>
              <a:srgbClr val="FF0000"/>
            </a:solidFill>
            <a:round/>
            <a:headEnd/>
            <a:tailEnd/>
          </a:ln>
        </p:spPr>
        <p:txBody>
          <a:bodyPr wrap="none" anchor="ctr"/>
          <a:lstStyle/>
          <a:p>
            <a:endParaRPr lang="en-US"/>
          </a:p>
        </p:txBody>
      </p:sp>
      <p:pic>
        <p:nvPicPr>
          <p:cNvPr id="35845" name="Picture 7"/>
          <p:cNvPicPr>
            <a:picLocks noChangeAspect="1" noChangeArrowheads="1"/>
          </p:cNvPicPr>
          <p:nvPr/>
        </p:nvPicPr>
        <p:blipFill>
          <a:blip r:embed="rId4"/>
          <a:srcRect/>
          <a:stretch>
            <a:fillRect/>
          </a:stretch>
        </p:blipFill>
        <p:spPr bwMode="auto">
          <a:xfrm>
            <a:off x="3124200" y="1295400"/>
            <a:ext cx="3702050" cy="5562600"/>
          </a:xfrm>
          <a:prstGeom prst="rect">
            <a:avLst/>
          </a:prstGeom>
          <a:noFill/>
          <a:ln w="25400">
            <a:solidFill>
              <a:schemeClr val="tx1"/>
            </a:solidFill>
            <a:miter lim="800000"/>
            <a:headEnd/>
            <a:tailEnd/>
          </a:ln>
        </p:spPr>
      </p:pic>
      <p:sp>
        <p:nvSpPr>
          <p:cNvPr id="98312" name="Text Box 8"/>
          <p:cNvSpPr txBox="1">
            <a:spLocks noChangeArrowheads="1"/>
          </p:cNvSpPr>
          <p:nvPr/>
        </p:nvSpPr>
        <p:spPr bwMode="auto">
          <a:xfrm>
            <a:off x="525463" y="76200"/>
            <a:ext cx="6480175" cy="396875"/>
          </a:xfrm>
          <a:prstGeom prst="rect">
            <a:avLst/>
          </a:prstGeom>
          <a:noFill/>
          <a:ln w="9525">
            <a:noFill/>
            <a:miter lim="800000"/>
            <a:headEnd/>
            <a:tailEnd/>
          </a:ln>
        </p:spPr>
        <p:txBody>
          <a:bodyPr wrap="none">
            <a:spAutoFit/>
          </a:bodyPr>
          <a:lstStyle/>
          <a:p>
            <a:pPr eaLnBrk="0" hangingPunct="0"/>
            <a:r>
              <a:rPr lang="en-US" sz="2000" i="1"/>
              <a:t>Hypothesize models for how the landscape is working…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83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IMG_5241"/>
          <p:cNvPicPr>
            <a:picLocks noChangeAspect="1" noChangeArrowheads="1"/>
          </p:cNvPicPr>
          <p:nvPr/>
        </p:nvPicPr>
        <p:blipFill>
          <a:blip r:embed="rId3">
            <a:lum bright="22000" contrast="-52000"/>
          </a:blip>
          <a:srcRect/>
          <a:stretch>
            <a:fillRect/>
          </a:stretch>
        </p:blipFill>
        <p:spPr bwMode="auto">
          <a:xfrm>
            <a:off x="0" y="0"/>
            <a:ext cx="9144000" cy="6858000"/>
          </a:xfrm>
          <a:prstGeom prst="rect">
            <a:avLst/>
          </a:prstGeom>
          <a:noFill/>
          <a:ln w="9525">
            <a:noFill/>
            <a:miter lim="800000"/>
            <a:headEnd/>
            <a:tailEnd/>
          </a:ln>
        </p:spPr>
      </p:pic>
      <p:sp>
        <p:nvSpPr>
          <p:cNvPr id="37890" name="Oval 3"/>
          <p:cNvSpPr>
            <a:spLocks noChangeArrowheads="1"/>
          </p:cNvSpPr>
          <p:nvPr/>
        </p:nvSpPr>
        <p:spPr bwMode="auto">
          <a:xfrm>
            <a:off x="914400" y="3733800"/>
            <a:ext cx="381000" cy="381000"/>
          </a:xfrm>
          <a:prstGeom prst="ellipse">
            <a:avLst/>
          </a:prstGeom>
          <a:noFill/>
          <a:ln w="38100">
            <a:solidFill>
              <a:srgbClr val="FF0000"/>
            </a:solidFill>
            <a:round/>
            <a:headEnd/>
            <a:tailEnd/>
          </a:ln>
        </p:spPr>
        <p:txBody>
          <a:bodyPr wrap="none" anchor="ctr"/>
          <a:lstStyle/>
          <a:p>
            <a:pPr eaLnBrk="0" hangingPunct="0"/>
            <a:endParaRPr lang="en-US"/>
          </a:p>
        </p:txBody>
      </p:sp>
      <p:sp>
        <p:nvSpPr>
          <p:cNvPr id="37891" name="Line 4"/>
          <p:cNvSpPr>
            <a:spLocks noChangeShapeType="1"/>
          </p:cNvSpPr>
          <p:nvPr/>
        </p:nvSpPr>
        <p:spPr bwMode="auto">
          <a:xfrm flipV="1">
            <a:off x="1143000" y="1295400"/>
            <a:ext cx="1981200" cy="2438400"/>
          </a:xfrm>
          <a:prstGeom prst="line">
            <a:avLst/>
          </a:prstGeom>
          <a:noFill/>
          <a:ln w="50800">
            <a:solidFill>
              <a:srgbClr val="FF0000"/>
            </a:solidFill>
            <a:round/>
            <a:headEnd/>
            <a:tailEnd/>
          </a:ln>
        </p:spPr>
        <p:txBody>
          <a:bodyPr wrap="none" anchor="ctr"/>
          <a:lstStyle/>
          <a:p>
            <a:endParaRPr lang="en-US"/>
          </a:p>
        </p:txBody>
      </p:sp>
      <p:sp>
        <p:nvSpPr>
          <p:cNvPr id="37892" name="Line 5"/>
          <p:cNvSpPr>
            <a:spLocks noChangeShapeType="1"/>
          </p:cNvSpPr>
          <p:nvPr/>
        </p:nvSpPr>
        <p:spPr bwMode="auto">
          <a:xfrm>
            <a:off x="1066800" y="4114800"/>
            <a:ext cx="2057400" cy="2743200"/>
          </a:xfrm>
          <a:prstGeom prst="line">
            <a:avLst/>
          </a:prstGeom>
          <a:noFill/>
          <a:ln w="50800">
            <a:solidFill>
              <a:srgbClr val="FF0000"/>
            </a:solidFill>
            <a:round/>
            <a:headEnd/>
            <a:tailEnd/>
          </a:ln>
        </p:spPr>
        <p:txBody>
          <a:bodyPr wrap="none" anchor="ctr"/>
          <a:lstStyle/>
          <a:p>
            <a:endParaRPr lang="en-US"/>
          </a:p>
        </p:txBody>
      </p:sp>
      <p:pic>
        <p:nvPicPr>
          <p:cNvPr id="37893" name="Picture 6"/>
          <p:cNvPicPr>
            <a:picLocks noChangeAspect="1" noChangeArrowheads="1"/>
          </p:cNvPicPr>
          <p:nvPr/>
        </p:nvPicPr>
        <p:blipFill>
          <a:blip r:embed="rId4"/>
          <a:srcRect/>
          <a:stretch>
            <a:fillRect/>
          </a:stretch>
        </p:blipFill>
        <p:spPr bwMode="auto">
          <a:xfrm>
            <a:off x="3124200" y="1295400"/>
            <a:ext cx="3702050" cy="5562600"/>
          </a:xfrm>
          <a:prstGeom prst="rect">
            <a:avLst/>
          </a:prstGeom>
          <a:noFill/>
          <a:ln w="25400">
            <a:solidFill>
              <a:schemeClr val="tx1"/>
            </a:solidFill>
            <a:miter lim="800000"/>
            <a:headEnd/>
            <a:tailEnd/>
          </a:ln>
        </p:spPr>
      </p:pic>
      <p:sp>
        <p:nvSpPr>
          <p:cNvPr id="37894" name="Freeform 14"/>
          <p:cNvSpPr>
            <a:spLocks/>
          </p:cNvSpPr>
          <p:nvPr/>
        </p:nvSpPr>
        <p:spPr bwMode="auto">
          <a:xfrm>
            <a:off x="2971800" y="3505200"/>
            <a:ext cx="3937000" cy="1384300"/>
          </a:xfrm>
          <a:custGeom>
            <a:avLst/>
            <a:gdLst>
              <a:gd name="T0" fmla="*/ 352 w 2592"/>
              <a:gd name="T1" fmla="*/ 112 h 888"/>
              <a:gd name="T2" fmla="*/ 2464 w 2592"/>
              <a:gd name="T3" fmla="*/ 832 h 888"/>
              <a:gd name="T4" fmla="*/ 1120 w 2592"/>
              <a:gd name="T5" fmla="*/ 448 h 888"/>
              <a:gd name="T6" fmla="*/ 352 w 2592"/>
              <a:gd name="T7" fmla="*/ 160 h 888"/>
              <a:gd name="T8" fmla="*/ 352 w 2592"/>
              <a:gd name="T9" fmla="*/ 112 h 888"/>
              <a:gd name="T10" fmla="*/ 0 60000 65536"/>
              <a:gd name="T11" fmla="*/ 0 60000 65536"/>
              <a:gd name="T12" fmla="*/ 0 60000 65536"/>
              <a:gd name="T13" fmla="*/ 0 60000 65536"/>
              <a:gd name="T14" fmla="*/ 0 60000 65536"/>
              <a:gd name="T15" fmla="*/ 0 w 2592"/>
              <a:gd name="T16" fmla="*/ 0 h 888"/>
              <a:gd name="T17" fmla="*/ 2592 w 2592"/>
              <a:gd name="T18" fmla="*/ 888 h 888"/>
            </a:gdLst>
            <a:ahLst/>
            <a:cxnLst>
              <a:cxn ang="T10">
                <a:pos x="T0" y="T1"/>
              </a:cxn>
              <a:cxn ang="T11">
                <a:pos x="T2" y="T3"/>
              </a:cxn>
              <a:cxn ang="T12">
                <a:pos x="T4" y="T5"/>
              </a:cxn>
              <a:cxn ang="T13">
                <a:pos x="T6" y="T7"/>
              </a:cxn>
              <a:cxn ang="T14">
                <a:pos x="T8" y="T9"/>
              </a:cxn>
            </a:cxnLst>
            <a:rect l="T15" t="T16" r="T17" b="T18"/>
            <a:pathLst>
              <a:path w="2592" h="888">
                <a:moveTo>
                  <a:pt x="352" y="112"/>
                </a:moveTo>
                <a:cubicBezTo>
                  <a:pt x="704" y="224"/>
                  <a:pt x="2336" y="776"/>
                  <a:pt x="2464" y="832"/>
                </a:cubicBezTo>
                <a:cubicBezTo>
                  <a:pt x="2592" y="888"/>
                  <a:pt x="1472" y="560"/>
                  <a:pt x="1120" y="448"/>
                </a:cubicBezTo>
                <a:cubicBezTo>
                  <a:pt x="768" y="336"/>
                  <a:pt x="480" y="216"/>
                  <a:pt x="352" y="160"/>
                </a:cubicBezTo>
                <a:cubicBezTo>
                  <a:pt x="224" y="104"/>
                  <a:pt x="0" y="0"/>
                  <a:pt x="352" y="112"/>
                </a:cubicBezTo>
                <a:close/>
              </a:path>
            </a:pathLst>
          </a:custGeom>
          <a:solidFill>
            <a:srgbClr val="FF6600">
              <a:alpha val="74117"/>
            </a:srgbClr>
          </a:solidFill>
          <a:ln w="9525">
            <a:solidFill>
              <a:srgbClr val="FF6600"/>
            </a:solidFill>
            <a:round/>
            <a:headEnd/>
            <a:tailEnd/>
          </a:ln>
        </p:spPr>
        <p:txBody>
          <a:bodyPr wrap="none" anchor="ctr"/>
          <a:lstStyle/>
          <a:p>
            <a:endParaRPr lang="en-US"/>
          </a:p>
        </p:txBody>
      </p:sp>
      <p:sp>
        <p:nvSpPr>
          <p:cNvPr id="37895" name="Line 15"/>
          <p:cNvSpPr>
            <a:spLocks noChangeShapeType="1"/>
          </p:cNvSpPr>
          <p:nvPr/>
        </p:nvSpPr>
        <p:spPr bwMode="auto">
          <a:xfrm flipV="1">
            <a:off x="6248400" y="3962400"/>
            <a:ext cx="914400" cy="685800"/>
          </a:xfrm>
          <a:prstGeom prst="line">
            <a:avLst/>
          </a:prstGeom>
          <a:noFill/>
          <a:ln w="38100">
            <a:solidFill>
              <a:srgbClr val="FF8000"/>
            </a:solidFill>
            <a:round/>
            <a:headEnd/>
            <a:tailEnd/>
          </a:ln>
        </p:spPr>
        <p:txBody>
          <a:bodyPr wrap="none" anchor="ctr"/>
          <a:lstStyle/>
          <a:p>
            <a:endParaRPr lang="en-US"/>
          </a:p>
        </p:txBody>
      </p:sp>
      <p:sp>
        <p:nvSpPr>
          <p:cNvPr id="37896" name="Rectangle 16"/>
          <p:cNvSpPr>
            <a:spLocks noChangeArrowheads="1"/>
          </p:cNvSpPr>
          <p:nvPr/>
        </p:nvSpPr>
        <p:spPr bwMode="auto">
          <a:xfrm>
            <a:off x="7162800" y="3429000"/>
            <a:ext cx="1982788" cy="1330325"/>
          </a:xfrm>
          <a:prstGeom prst="rect">
            <a:avLst/>
          </a:prstGeom>
          <a:solidFill>
            <a:schemeClr val="accent1">
              <a:alpha val="69019"/>
            </a:schemeClr>
          </a:solidFill>
          <a:ln w="19050">
            <a:solidFill>
              <a:schemeClr val="tx1"/>
            </a:solidFill>
            <a:miter lim="800000"/>
            <a:headEnd/>
            <a:tailEnd/>
          </a:ln>
        </p:spPr>
        <p:txBody>
          <a:bodyPr wrap="none">
            <a:spAutoFit/>
          </a:bodyPr>
          <a:lstStyle/>
          <a:p>
            <a:pPr eaLnBrk="0" hangingPunct="0"/>
            <a:r>
              <a:rPr lang="en-US" sz="2000">
                <a:solidFill>
                  <a:srgbClr val="FF8000"/>
                </a:solidFill>
              </a:rPr>
              <a:t>Soil Production:</a:t>
            </a:r>
          </a:p>
          <a:p>
            <a:pPr eaLnBrk="0" hangingPunct="0"/>
            <a:endParaRPr lang="en-US" sz="2000">
              <a:solidFill>
                <a:srgbClr val="FF8000"/>
              </a:solidFill>
            </a:endParaRPr>
          </a:p>
          <a:p>
            <a:pPr eaLnBrk="0" hangingPunct="0"/>
            <a:r>
              <a:rPr lang="en-US" sz="2000">
                <a:solidFill>
                  <a:srgbClr val="FF8000"/>
                </a:solidFill>
              </a:rPr>
              <a:t>Cosmo:</a:t>
            </a:r>
          </a:p>
          <a:p>
            <a:pPr eaLnBrk="0" hangingPunct="0"/>
            <a:r>
              <a:rPr lang="en-US" sz="2000">
                <a:solidFill>
                  <a:srgbClr val="FF8000"/>
                </a:solidFill>
              </a:rPr>
              <a:t>(</a:t>
            </a:r>
            <a:r>
              <a:rPr lang="en-US" sz="2000" baseline="30000">
                <a:solidFill>
                  <a:srgbClr val="FF8000"/>
                </a:solidFill>
              </a:rPr>
              <a:t>10</a:t>
            </a:r>
            <a:r>
              <a:rPr lang="en-US" sz="2000">
                <a:solidFill>
                  <a:srgbClr val="FF8000"/>
                </a:solidFill>
              </a:rPr>
              <a:t>Be &amp; </a:t>
            </a:r>
            <a:r>
              <a:rPr lang="en-US" sz="2000" baseline="30000">
                <a:solidFill>
                  <a:srgbClr val="FF8000"/>
                </a:solidFill>
              </a:rPr>
              <a:t>26</a:t>
            </a:r>
            <a:r>
              <a:rPr lang="en-US" sz="2000">
                <a:solidFill>
                  <a:srgbClr val="FF8000"/>
                </a:solidFill>
              </a:rPr>
              <a:t>Al)</a:t>
            </a:r>
          </a:p>
        </p:txBody>
      </p:sp>
      <p:sp>
        <p:nvSpPr>
          <p:cNvPr id="37897" name="Oval 17"/>
          <p:cNvSpPr>
            <a:spLocks noChangeArrowheads="1"/>
          </p:cNvSpPr>
          <p:nvPr/>
        </p:nvSpPr>
        <p:spPr bwMode="auto">
          <a:xfrm rot="1269229">
            <a:off x="4267200" y="1600200"/>
            <a:ext cx="304800" cy="2209800"/>
          </a:xfrm>
          <a:prstGeom prst="ellipse">
            <a:avLst/>
          </a:prstGeom>
          <a:solidFill>
            <a:srgbClr val="996633">
              <a:alpha val="72156"/>
            </a:srgbClr>
          </a:solidFill>
          <a:ln w="9525">
            <a:solidFill>
              <a:srgbClr val="996633"/>
            </a:solidFill>
            <a:round/>
            <a:headEnd/>
            <a:tailEnd/>
          </a:ln>
        </p:spPr>
        <p:txBody>
          <a:bodyPr wrap="none" anchor="ctr"/>
          <a:lstStyle/>
          <a:p>
            <a:pPr eaLnBrk="0" hangingPunct="0"/>
            <a:endParaRPr lang="en-US"/>
          </a:p>
        </p:txBody>
      </p:sp>
      <p:sp>
        <p:nvSpPr>
          <p:cNvPr id="37898" name="Line 18"/>
          <p:cNvSpPr>
            <a:spLocks noChangeShapeType="1"/>
          </p:cNvSpPr>
          <p:nvPr/>
        </p:nvSpPr>
        <p:spPr bwMode="auto">
          <a:xfrm flipH="1" flipV="1">
            <a:off x="2514600" y="762000"/>
            <a:ext cx="2133600" cy="1143000"/>
          </a:xfrm>
          <a:prstGeom prst="line">
            <a:avLst/>
          </a:prstGeom>
          <a:noFill/>
          <a:ln w="38100">
            <a:solidFill>
              <a:srgbClr val="996633"/>
            </a:solidFill>
            <a:round/>
            <a:headEnd/>
            <a:tailEnd/>
          </a:ln>
        </p:spPr>
        <p:txBody>
          <a:bodyPr wrap="none" anchor="ctr"/>
          <a:lstStyle/>
          <a:p>
            <a:endParaRPr lang="en-US"/>
          </a:p>
        </p:txBody>
      </p:sp>
      <p:sp>
        <p:nvSpPr>
          <p:cNvPr id="37899" name="Rectangle 19"/>
          <p:cNvSpPr>
            <a:spLocks noChangeArrowheads="1"/>
          </p:cNvSpPr>
          <p:nvPr/>
        </p:nvSpPr>
        <p:spPr bwMode="auto">
          <a:xfrm>
            <a:off x="104775" y="228600"/>
            <a:ext cx="2505075" cy="1635125"/>
          </a:xfrm>
          <a:prstGeom prst="rect">
            <a:avLst/>
          </a:prstGeom>
          <a:solidFill>
            <a:schemeClr val="accent1">
              <a:alpha val="43137"/>
            </a:schemeClr>
          </a:solidFill>
          <a:ln w="19050">
            <a:solidFill>
              <a:schemeClr val="tx1"/>
            </a:solidFill>
            <a:miter lim="800000"/>
            <a:headEnd/>
            <a:tailEnd/>
          </a:ln>
        </p:spPr>
        <p:txBody>
          <a:bodyPr wrap="none">
            <a:spAutoFit/>
          </a:bodyPr>
          <a:lstStyle/>
          <a:p>
            <a:pPr eaLnBrk="0" hangingPunct="0"/>
            <a:r>
              <a:rPr lang="en-US" sz="2000">
                <a:solidFill>
                  <a:srgbClr val="996633"/>
                </a:solidFill>
              </a:rPr>
              <a:t>Soil Transport (</a:t>
            </a:r>
            <a:r>
              <a:rPr lang="en-US" sz="2000" i="1">
                <a:solidFill>
                  <a:srgbClr val="996633"/>
                </a:solidFill>
              </a:rPr>
              <a:t>Q</a:t>
            </a:r>
            <a:r>
              <a:rPr lang="en-US" sz="2000" i="1" baseline="-25000">
                <a:solidFill>
                  <a:srgbClr val="996633"/>
                </a:solidFill>
              </a:rPr>
              <a:t>s</a:t>
            </a:r>
            <a:r>
              <a:rPr lang="en-US" sz="2000">
                <a:solidFill>
                  <a:srgbClr val="996633"/>
                </a:solidFill>
              </a:rPr>
              <a:t>):</a:t>
            </a:r>
          </a:p>
          <a:p>
            <a:pPr eaLnBrk="0" hangingPunct="0"/>
            <a:endParaRPr lang="en-US" sz="2000">
              <a:solidFill>
                <a:srgbClr val="996633"/>
              </a:solidFill>
            </a:endParaRPr>
          </a:p>
          <a:p>
            <a:pPr eaLnBrk="0" hangingPunct="0"/>
            <a:r>
              <a:rPr lang="en-US" sz="2000">
                <a:solidFill>
                  <a:srgbClr val="996633"/>
                </a:solidFill>
              </a:rPr>
              <a:t>OSL</a:t>
            </a:r>
          </a:p>
          <a:p>
            <a:pPr eaLnBrk="0" hangingPunct="0"/>
            <a:r>
              <a:rPr lang="en-US" sz="2000">
                <a:solidFill>
                  <a:srgbClr val="996633"/>
                </a:solidFill>
              </a:rPr>
              <a:t>Short-lived isotopes:</a:t>
            </a:r>
          </a:p>
          <a:p>
            <a:pPr eaLnBrk="0" hangingPunct="0"/>
            <a:r>
              <a:rPr lang="en-US" sz="2000">
                <a:solidFill>
                  <a:srgbClr val="996633"/>
                </a:solidFill>
              </a:rPr>
              <a:t>(</a:t>
            </a:r>
            <a:r>
              <a:rPr lang="en-US" sz="2000" baseline="30000">
                <a:solidFill>
                  <a:srgbClr val="996633"/>
                </a:solidFill>
              </a:rPr>
              <a:t>137</a:t>
            </a:r>
            <a:r>
              <a:rPr lang="en-US" sz="2000">
                <a:solidFill>
                  <a:srgbClr val="996633"/>
                </a:solidFill>
              </a:rPr>
              <a:t>Cs &amp; </a:t>
            </a:r>
            <a:r>
              <a:rPr lang="en-US" sz="2000" baseline="30000">
                <a:solidFill>
                  <a:srgbClr val="996633"/>
                </a:solidFill>
              </a:rPr>
              <a:t>210</a:t>
            </a:r>
            <a:r>
              <a:rPr lang="en-US" sz="2000">
                <a:solidFill>
                  <a:srgbClr val="996633"/>
                </a:solidFill>
              </a:rPr>
              <a:t>Pb)</a:t>
            </a:r>
          </a:p>
        </p:txBody>
      </p:sp>
      <p:sp>
        <p:nvSpPr>
          <p:cNvPr id="37900" name="Oval 20"/>
          <p:cNvSpPr>
            <a:spLocks noChangeArrowheads="1"/>
          </p:cNvSpPr>
          <p:nvPr/>
        </p:nvSpPr>
        <p:spPr bwMode="auto">
          <a:xfrm>
            <a:off x="4038600" y="34290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1" name="Oval 21"/>
          <p:cNvSpPr>
            <a:spLocks noChangeArrowheads="1"/>
          </p:cNvSpPr>
          <p:nvPr/>
        </p:nvSpPr>
        <p:spPr bwMode="auto">
          <a:xfrm>
            <a:off x="4114800" y="32004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2" name="Oval 22"/>
          <p:cNvSpPr>
            <a:spLocks noChangeArrowheads="1"/>
          </p:cNvSpPr>
          <p:nvPr/>
        </p:nvSpPr>
        <p:spPr bwMode="auto">
          <a:xfrm>
            <a:off x="4191000" y="29718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3" name="Oval 23"/>
          <p:cNvSpPr>
            <a:spLocks noChangeArrowheads="1"/>
          </p:cNvSpPr>
          <p:nvPr/>
        </p:nvSpPr>
        <p:spPr bwMode="auto">
          <a:xfrm>
            <a:off x="4267200" y="27432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4" name="Oval 24"/>
          <p:cNvSpPr>
            <a:spLocks noChangeArrowheads="1"/>
          </p:cNvSpPr>
          <p:nvPr/>
        </p:nvSpPr>
        <p:spPr bwMode="auto">
          <a:xfrm>
            <a:off x="4572000" y="20574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5" name="Oval 25"/>
          <p:cNvSpPr>
            <a:spLocks noChangeArrowheads="1"/>
          </p:cNvSpPr>
          <p:nvPr/>
        </p:nvSpPr>
        <p:spPr bwMode="auto">
          <a:xfrm>
            <a:off x="4648200" y="18288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6" name="Oval 26"/>
          <p:cNvSpPr>
            <a:spLocks noChangeArrowheads="1"/>
          </p:cNvSpPr>
          <p:nvPr/>
        </p:nvSpPr>
        <p:spPr bwMode="auto">
          <a:xfrm>
            <a:off x="4419600" y="25146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37907" name="Oval 27"/>
          <p:cNvSpPr>
            <a:spLocks noChangeArrowheads="1"/>
          </p:cNvSpPr>
          <p:nvPr/>
        </p:nvSpPr>
        <p:spPr bwMode="auto">
          <a:xfrm>
            <a:off x="4495800" y="22860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00380" name="Text Box 28"/>
          <p:cNvSpPr txBox="1">
            <a:spLocks noChangeArrowheads="1"/>
          </p:cNvSpPr>
          <p:nvPr/>
        </p:nvSpPr>
        <p:spPr bwMode="auto">
          <a:xfrm>
            <a:off x="3124200" y="76200"/>
            <a:ext cx="5592763" cy="400050"/>
          </a:xfrm>
          <a:prstGeom prst="rect">
            <a:avLst/>
          </a:prstGeom>
          <a:noFill/>
          <a:ln w="9525">
            <a:noFill/>
            <a:miter lim="800000"/>
            <a:headEnd/>
            <a:tailEnd/>
          </a:ln>
        </p:spPr>
        <p:txBody>
          <a:bodyPr wrap="none">
            <a:spAutoFit/>
          </a:bodyPr>
          <a:lstStyle/>
          <a:p>
            <a:pPr eaLnBrk="0" hangingPunct="0"/>
            <a:r>
              <a:rPr lang="en-US" sz="2000" i="1"/>
              <a:t>Make field measurements to test hypotheses…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003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8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FFA1"/>
        </a:solidFill>
        <a:effectLst/>
      </p:bgPr>
    </p:bg>
    <p:spTree>
      <p:nvGrpSpPr>
        <p:cNvPr id="1" name=""/>
        <p:cNvGrpSpPr/>
        <p:nvPr/>
      </p:nvGrpSpPr>
      <p:grpSpPr>
        <a:xfrm>
          <a:off x="0" y="0"/>
          <a:ext cx="0" cy="0"/>
          <a:chOff x="0" y="0"/>
          <a:chExt cx="0" cy="0"/>
        </a:xfrm>
      </p:grpSpPr>
      <p:pic>
        <p:nvPicPr>
          <p:cNvPr id="39938" name="Picture 2" descr="IMG_3089"/>
          <p:cNvPicPr>
            <a:picLocks noChangeAspect="1" noChangeArrowheads="1"/>
          </p:cNvPicPr>
          <p:nvPr/>
        </p:nvPicPr>
        <p:blipFill>
          <a:blip r:embed="rId3"/>
          <a:srcRect/>
          <a:stretch>
            <a:fillRect/>
          </a:stretch>
        </p:blipFill>
        <p:spPr bwMode="auto">
          <a:xfrm>
            <a:off x="0" y="0"/>
            <a:ext cx="5562600" cy="4171950"/>
          </a:xfrm>
          <a:prstGeom prst="rect">
            <a:avLst/>
          </a:prstGeom>
          <a:noFill/>
          <a:ln w="25400">
            <a:solidFill>
              <a:schemeClr val="tx1"/>
            </a:solidFill>
            <a:miter lim="800000"/>
            <a:headEnd/>
            <a:tailEnd/>
          </a:ln>
        </p:spPr>
      </p:pic>
      <p:pic>
        <p:nvPicPr>
          <p:cNvPr id="132099" name="Picture 3" descr="Soil10 low"/>
          <p:cNvPicPr>
            <a:picLocks noChangeAspect="1" noChangeArrowheads="1"/>
          </p:cNvPicPr>
          <p:nvPr/>
        </p:nvPicPr>
        <p:blipFill>
          <a:blip r:embed="rId4"/>
          <a:srcRect/>
          <a:stretch>
            <a:fillRect/>
          </a:stretch>
        </p:blipFill>
        <p:spPr bwMode="auto">
          <a:xfrm>
            <a:off x="1371600" y="1447800"/>
            <a:ext cx="6096000" cy="4167188"/>
          </a:xfrm>
          <a:prstGeom prst="rect">
            <a:avLst/>
          </a:prstGeom>
          <a:noFill/>
          <a:ln w="25400">
            <a:solidFill>
              <a:schemeClr val="tx1"/>
            </a:solidFill>
            <a:miter lim="800000"/>
            <a:headEnd/>
            <a:tailEnd/>
          </a:ln>
        </p:spPr>
      </p:pic>
      <p:pic>
        <p:nvPicPr>
          <p:cNvPr id="132100" name="Picture 4" descr="PR4 low"/>
          <p:cNvPicPr>
            <a:picLocks noChangeAspect="1" noChangeArrowheads="1"/>
          </p:cNvPicPr>
          <p:nvPr/>
        </p:nvPicPr>
        <p:blipFill>
          <a:blip r:embed="rId5"/>
          <a:srcRect/>
          <a:stretch>
            <a:fillRect/>
          </a:stretch>
        </p:blipFill>
        <p:spPr bwMode="auto">
          <a:xfrm>
            <a:off x="2895600" y="2711450"/>
            <a:ext cx="6248400" cy="4146550"/>
          </a:xfrm>
          <a:prstGeom prst="rect">
            <a:avLst/>
          </a:prstGeom>
          <a:noFill/>
          <a:ln w="25400">
            <a:solidFill>
              <a:schemeClr val="tx1"/>
            </a:solidFill>
            <a:miter lim="800000"/>
            <a:headEnd/>
            <a:tailEnd/>
          </a:ln>
        </p:spPr>
      </p:pic>
      <p:sp>
        <p:nvSpPr>
          <p:cNvPr id="39941" name="Text Box 5"/>
          <p:cNvSpPr txBox="1">
            <a:spLocks noChangeArrowheads="1"/>
          </p:cNvSpPr>
          <p:nvPr/>
        </p:nvSpPr>
        <p:spPr bwMode="auto">
          <a:xfrm>
            <a:off x="5638800" y="0"/>
            <a:ext cx="3586163" cy="1006475"/>
          </a:xfrm>
          <a:prstGeom prst="rect">
            <a:avLst/>
          </a:prstGeom>
          <a:noFill/>
          <a:ln w="9525">
            <a:noFill/>
            <a:miter lim="800000"/>
            <a:headEnd/>
            <a:tailEnd/>
          </a:ln>
        </p:spPr>
        <p:txBody>
          <a:bodyPr>
            <a:spAutoFit/>
          </a:bodyPr>
          <a:lstStyle/>
          <a:p>
            <a:r>
              <a:rPr lang="en-US" sz="2000" b="1"/>
              <a:t>	3 Initial Field Sites</a:t>
            </a:r>
          </a:p>
          <a:p>
            <a:endParaRPr lang="en-US" sz="2000"/>
          </a:p>
          <a:p>
            <a:r>
              <a:rPr lang="en-US" sz="2000"/>
              <a:t>Nunnock River, Australia (NR)</a:t>
            </a:r>
          </a:p>
        </p:txBody>
      </p:sp>
      <p:sp>
        <p:nvSpPr>
          <p:cNvPr id="132102" name="Text Box 6"/>
          <p:cNvSpPr txBox="1">
            <a:spLocks noChangeArrowheads="1"/>
          </p:cNvSpPr>
          <p:nvPr/>
        </p:nvSpPr>
        <p:spPr bwMode="auto">
          <a:xfrm>
            <a:off x="4191000" y="1524000"/>
            <a:ext cx="3262313" cy="396875"/>
          </a:xfrm>
          <a:prstGeom prst="rect">
            <a:avLst/>
          </a:prstGeom>
          <a:noFill/>
          <a:ln w="9525">
            <a:noFill/>
            <a:miter lim="800000"/>
            <a:headEnd/>
            <a:tailEnd/>
          </a:ln>
        </p:spPr>
        <p:txBody>
          <a:bodyPr wrap="none">
            <a:spAutoFit/>
          </a:bodyPr>
          <a:lstStyle/>
          <a:p>
            <a:r>
              <a:rPr lang="en-US" sz="2000"/>
              <a:t>Tennessee Valley, CA (TV)</a:t>
            </a:r>
          </a:p>
        </p:txBody>
      </p:sp>
      <p:sp>
        <p:nvSpPr>
          <p:cNvPr id="132103" name="Text Box 7"/>
          <p:cNvSpPr txBox="1">
            <a:spLocks noChangeArrowheads="1"/>
          </p:cNvSpPr>
          <p:nvPr/>
        </p:nvSpPr>
        <p:spPr bwMode="auto">
          <a:xfrm>
            <a:off x="523875" y="6248400"/>
            <a:ext cx="2371725" cy="396875"/>
          </a:xfrm>
          <a:prstGeom prst="rect">
            <a:avLst/>
          </a:prstGeom>
          <a:noFill/>
          <a:ln w="9525">
            <a:noFill/>
            <a:miter lim="800000"/>
            <a:headEnd/>
            <a:tailEnd/>
          </a:ln>
        </p:spPr>
        <p:txBody>
          <a:bodyPr wrap="none">
            <a:spAutoFit/>
          </a:bodyPr>
          <a:lstStyle/>
          <a:p>
            <a:r>
              <a:rPr lang="en-US" sz="2000"/>
              <a:t>Pt. Reyes, CA (PR)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2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Grp="1" noChangeAspect="1" noChangeArrowheads="1"/>
          </p:cNvPicPr>
          <p:nvPr>
            <p:ph sz="quarter" idx="1"/>
          </p:nvPr>
        </p:nvPicPr>
        <p:blipFill>
          <a:blip r:embed="rId3"/>
          <a:srcRect/>
          <a:stretch>
            <a:fillRect/>
          </a:stretch>
        </p:blipFill>
        <p:spPr>
          <a:xfrm>
            <a:off x="0" y="0"/>
            <a:ext cx="4894263" cy="5181600"/>
          </a:xfrm>
          <a:ln w="25400">
            <a:solidFill>
              <a:schemeClr val="tx1"/>
            </a:solidFill>
          </a:ln>
        </p:spPr>
      </p:pic>
      <p:pic>
        <p:nvPicPr>
          <p:cNvPr id="22531" name="Picture 3"/>
          <p:cNvPicPr>
            <a:picLocks noChangeAspect="1" noChangeArrowheads="1"/>
          </p:cNvPicPr>
          <p:nvPr/>
        </p:nvPicPr>
        <p:blipFill>
          <a:blip r:embed="rId4"/>
          <a:srcRect/>
          <a:stretch>
            <a:fillRect/>
          </a:stretch>
        </p:blipFill>
        <p:spPr bwMode="auto">
          <a:xfrm>
            <a:off x="5186363" y="0"/>
            <a:ext cx="3957637" cy="5257800"/>
          </a:xfrm>
          <a:prstGeom prst="rect">
            <a:avLst/>
          </a:prstGeom>
          <a:solidFill>
            <a:schemeClr val="bg1"/>
          </a:solidFill>
          <a:ln w="25400">
            <a:solidFill>
              <a:schemeClr val="tx1"/>
            </a:solidFill>
            <a:miter lim="800000"/>
            <a:headEnd/>
            <a:tailEnd/>
          </a:ln>
        </p:spPr>
      </p:pic>
      <p:sp>
        <p:nvSpPr>
          <p:cNvPr id="41987" name="Rectangle 4"/>
          <p:cNvSpPr>
            <a:spLocks noChangeArrowheads="1"/>
          </p:cNvSpPr>
          <p:nvPr/>
        </p:nvSpPr>
        <p:spPr bwMode="auto">
          <a:xfrm>
            <a:off x="236538" y="5410200"/>
            <a:ext cx="8755062" cy="1406525"/>
          </a:xfrm>
          <a:prstGeom prst="rect">
            <a:avLst/>
          </a:prstGeom>
          <a:noFill/>
          <a:ln w="9525">
            <a:noFill/>
            <a:miter lim="800000"/>
            <a:headEnd/>
            <a:tailEnd/>
          </a:ln>
        </p:spPr>
        <p:txBody>
          <a:bodyPr wrap="none">
            <a:spAutoFit/>
          </a:bodyPr>
          <a:lstStyle/>
          <a:p>
            <a:pPr algn="ctr" eaLnBrk="0" hangingPunct="0">
              <a:spcBef>
                <a:spcPct val="30000"/>
              </a:spcBef>
            </a:pPr>
            <a:r>
              <a:rPr lang="en-US" b="1" i="1">
                <a:solidFill>
                  <a:schemeClr val="tx2"/>
                </a:solidFill>
              </a:rPr>
              <a:t>Morphometry</a:t>
            </a:r>
            <a:r>
              <a:rPr lang="en-US" i="1">
                <a:solidFill>
                  <a:schemeClr val="tx2"/>
                </a:solidFill>
              </a:rPr>
              <a:t> &amp; </a:t>
            </a:r>
            <a:r>
              <a:rPr lang="en-US" b="1" i="1">
                <a:solidFill>
                  <a:schemeClr val="tx2"/>
                </a:solidFill>
              </a:rPr>
              <a:t>Short-Lived Isotopes</a:t>
            </a:r>
            <a:r>
              <a:rPr lang="en-US" i="1">
                <a:solidFill>
                  <a:schemeClr val="tx2"/>
                </a:solidFill>
              </a:rPr>
              <a:t> -- transport hypotheses</a:t>
            </a:r>
            <a:endParaRPr lang="en-US" b="1" i="1">
              <a:solidFill>
                <a:schemeClr val="tx2"/>
              </a:solidFill>
            </a:endParaRPr>
          </a:p>
          <a:p>
            <a:pPr algn="ctr" eaLnBrk="0" hangingPunct="0">
              <a:spcBef>
                <a:spcPct val="30000"/>
              </a:spcBef>
            </a:pPr>
            <a:r>
              <a:rPr lang="en-US" i="1">
                <a:solidFill>
                  <a:schemeClr val="tx2"/>
                </a:solidFill>
              </a:rPr>
              <a:t>&amp;</a:t>
            </a:r>
            <a:endParaRPr lang="en-US" b="1" i="1">
              <a:solidFill>
                <a:schemeClr val="tx2"/>
              </a:solidFill>
            </a:endParaRPr>
          </a:p>
          <a:p>
            <a:pPr algn="ctr" eaLnBrk="0" hangingPunct="0">
              <a:spcBef>
                <a:spcPct val="30000"/>
              </a:spcBef>
            </a:pPr>
            <a:r>
              <a:rPr lang="en-US" b="1" i="1">
                <a:solidFill>
                  <a:schemeClr val="tx2"/>
                </a:solidFill>
              </a:rPr>
              <a:t>Cosmogenic Nuclides</a:t>
            </a:r>
            <a:r>
              <a:rPr lang="en-US" i="1">
                <a:solidFill>
                  <a:schemeClr val="tx2"/>
                </a:solidFill>
              </a:rPr>
              <a:t> -- Soil production hypotheses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descr="Figure 2 crop"/>
          <p:cNvPicPr>
            <a:picLocks noChangeAspect="1" noChangeArrowheads="1"/>
          </p:cNvPicPr>
          <p:nvPr/>
        </p:nvPicPr>
        <p:blipFill>
          <a:blip r:embed="rId3"/>
          <a:srcRect/>
          <a:stretch>
            <a:fillRect/>
          </a:stretch>
        </p:blipFill>
        <p:spPr bwMode="auto">
          <a:xfrm>
            <a:off x="0" y="1066800"/>
            <a:ext cx="9144000" cy="5292725"/>
          </a:xfrm>
          <a:prstGeom prst="rect">
            <a:avLst/>
          </a:prstGeom>
          <a:noFill/>
          <a:ln w="9525">
            <a:noFill/>
            <a:miter lim="800000"/>
            <a:headEnd/>
            <a:tailEnd/>
          </a:ln>
        </p:spPr>
      </p:pic>
      <p:sp>
        <p:nvSpPr>
          <p:cNvPr id="44035" name="Text Box 3"/>
          <p:cNvSpPr txBox="1">
            <a:spLocks noChangeArrowheads="1"/>
          </p:cNvSpPr>
          <p:nvPr/>
        </p:nvSpPr>
        <p:spPr bwMode="auto">
          <a:xfrm>
            <a:off x="2359025" y="809625"/>
            <a:ext cx="2070100" cy="400050"/>
          </a:xfrm>
          <a:prstGeom prst="rect">
            <a:avLst/>
          </a:prstGeom>
          <a:noFill/>
          <a:ln w="9525">
            <a:noFill/>
            <a:miter lim="800000"/>
            <a:headEnd/>
            <a:tailEnd/>
          </a:ln>
        </p:spPr>
        <p:txBody>
          <a:bodyPr wrap="none">
            <a:spAutoFit/>
          </a:bodyPr>
          <a:lstStyle/>
          <a:p>
            <a:r>
              <a:rPr lang="en-US" sz="2000"/>
              <a:t>Point Reyes, CA</a:t>
            </a:r>
          </a:p>
        </p:txBody>
      </p:sp>
      <p:sp>
        <p:nvSpPr>
          <p:cNvPr id="44036" name="Text Box 5"/>
          <p:cNvSpPr txBox="1">
            <a:spLocks noChangeArrowheads="1"/>
          </p:cNvSpPr>
          <p:nvPr/>
        </p:nvSpPr>
        <p:spPr bwMode="auto">
          <a:xfrm>
            <a:off x="152400" y="152400"/>
            <a:ext cx="8839200" cy="396875"/>
          </a:xfrm>
          <a:prstGeom prst="rect">
            <a:avLst/>
          </a:prstGeom>
          <a:noFill/>
          <a:ln w="9525">
            <a:noFill/>
            <a:miter lim="800000"/>
            <a:headEnd/>
            <a:tailEnd/>
          </a:ln>
        </p:spPr>
        <p:txBody>
          <a:bodyPr>
            <a:spAutoFit/>
          </a:bodyPr>
          <a:lstStyle/>
          <a:p>
            <a:r>
              <a:rPr lang="en-US" sz="2000"/>
              <a:t>If </a:t>
            </a:r>
            <a:r>
              <a:rPr lang="en-US" sz="2000" b="1" i="1"/>
              <a:t>Qs = K*S</a:t>
            </a:r>
            <a:r>
              <a:rPr lang="en-US" sz="2000"/>
              <a:t> --- </a:t>
            </a:r>
            <a:r>
              <a:rPr lang="en-US" sz="2000" b="1" i="1"/>
              <a:t>E = K*d</a:t>
            </a:r>
            <a:r>
              <a:rPr lang="en-US" sz="2000" b="1" i="1" baseline="30000"/>
              <a:t>2</a:t>
            </a:r>
            <a:r>
              <a:rPr lang="en-US" sz="2000" b="1" i="1"/>
              <a:t>z</a:t>
            </a:r>
            <a:r>
              <a:rPr lang="en-US" sz="2000"/>
              <a:t>;      </a:t>
            </a:r>
            <a:r>
              <a:rPr lang="en-US" sz="2000" i="1"/>
              <a:t>E = Soil Pro. if dh/dt = 0.          </a:t>
            </a:r>
            <a:r>
              <a:rPr lang="en-US" sz="2000"/>
              <a:t>Thus… </a:t>
            </a:r>
            <a:endParaRPr lang="en-US"/>
          </a:p>
        </p:txBody>
      </p:sp>
      <p:sp>
        <p:nvSpPr>
          <p:cNvPr id="44037" name="Rectangle 6"/>
          <p:cNvSpPr>
            <a:spLocks noChangeArrowheads="1"/>
          </p:cNvSpPr>
          <p:nvPr/>
        </p:nvSpPr>
        <p:spPr bwMode="auto">
          <a:xfrm>
            <a:off x="7210425" y="6608763"/>
            <a:ext cx="1857375" cy="244475"/>
          </a:xfrm>
          <a:prstGeom prst="rect">
            <a:avLst/>
          </a:prstGeom>
          <a:noFill/>
          <a:ln w="9525">
            <a:noFill/>
            <a:miter lim="800000"/>
            <a:headEnd/>
            <a:tailEnd/>
          </a:ln>
        </p:spPr>
        <p:txBody>
          <a:bodyPr wrap="none">
            <a:spAutoFit/>
          </a:bodyPr>
          <a:lstStyle/>
          <a:p>
            <a:pPr eaLnBrk="0" hangingPunct="0"/>
            <a:r>
              <a:rPr lang="en-US" sz="1000" i="1"/>
              <a:t>Heimsath et al. Geology 2005</a:t>
            </a:r>
          </a:p>
        </p:txBody>
      </p:sp>
      <p:pic>
        <p:nvPicPr>
          <p:cNvPr id="44038" name="Picture 2" descr="Figure 1 crop"/>
          <p:cNvPicPr>
            <a:picLocks noChangeAspect="1" noChangeArrowheads="1"/>
          </p:cNvPicPr>
          <p:nvPr/>
        </p:nvPicPr>
        <p:blipFill>
          <a:blip r:embed="rId4"/>
          <a:srcRect/>
          <a:stretch>
            <a:fillRect/>
          </a:stretch>
        </p:blipFill>
        <p:spPr bwMode="auto">
          <a:xfrm>
            <a:off x="4572000" y="990600"/>
            <a:ext cx="9144000" cy="5356225"/>
          </a:xfrm>
          <a:prstGeom prst="rect">
            <a:avLst/>
          </a:prstGeom>
          <a:noFill/>
          <a:ln w="9525">
            <a:noFill/>
            <a:miter lim="800000"/>
            <a:headEnd/>
            <a:tailEnd/>
          </a:ln>
        </p:spPr>
      </p:pic>
      <p:sp>
        <p:nvSpPr>
          <p:cNvPr id="44039" name="Rectangle 7"/>
          <p:cNvSpPr>
            <a:spLocks noChangeArrowheads="1"/>
          </p:cNvSpPr>
          <p:nvPr/>
        </p:nvSpPr>
        <p:spPr bwMode="auto">
          <a:xfrm>
            <a:off x="0" y="6188075"/>
            <a:ext cx="7556500" cy="517525"/>
          </a:xfrm>
          <a:prstGeom prst="rect">
            <a:avLst/>
          </a:prstGeom>
          <a:noFill/>
          <a:ln w="9525">
            <a:noFill/>
            <a:miter lim="800000"/>
            <a:headEnd/>
            <a:tailEnd/>
          </a:ln>
        </p:spPr>
        <p:txBody>
          <a:bodyPr wrap="none">
            <a:spAutoFit/>
          </a:bodyPr>
          <a:lstStyle/>
          <a:p>
            <a:pPr eaLnBrk="0" hangingPunct="0"/>
            <a:r>
              <a:rPr lang="en-US" sz="1400">
                <a:solidFill>
                  <a:srgbClr val="996633"/>
                </a:solidFill>
              </a:rPr>
              <a:t>Soils thicken with distance downslope -- transition from Convex-up to Concave-up topography</a:t>
            </a:r>
            <a:endParaRPr lang="en-US" sz="1400"/>
          </a:p>
          <a:p>
            <a:pPr eaLnBrk="0" hangingPunct="0"/>
            <a:r>
              <a:rPr lang="en-US" sz="1400">
                <a:solidFill>
                  <a:srgbClr val="FF0000"/>
                </a:solidFill>
              </a:rPr>
              <a:t>Mediates both physical and chemical processes active at the soil-bedrock boundary</a:t>
            </a:r>
            <a:endParaRPr lang="en-US" sz="1400"/>
          </a:p>
        </p:txBody>
      </p:sp>
      <p:sp>
        <p:nvSpPr>
          <p:cNvPr id="13" name="Rectangle 12"/>
          <p:cNvSpPr>
            <a:spLocks noChangeArrowheads="1"/>
          </p:cNvSpPr>
          <p:nvPr/>
        </p:nvSpPr>
        <p:spPr bwMode="auto">
          <a:xfrm>
            <a:off x="4648200" y="1219200"/>
            <a:ext cx="4267200" cy="4800600"/>
          </a:xfrm>
          <a:prstGeom prst="rect">
            <a:avLst/>
          </a:prstGeom>
          <a:solidFill>
            <a:schemeClr val="bg1"/>
          </a:solidFill>
          <a:ln w="9525" algn="ctr">
            <a:solidFill>
              <a:schemeClr val="bg1"/>
            </a:solidFill>
            <a:round/>
            <a:headEnd/>
            <a:tailEnd/>
          </a:ln>
        </p:spPr>
        <p:txBody>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52" name="Text Box 3"/>
          <p:cNvSpPr txBox="1">
            <a:spLocks noChangeArrowheads="1"/>
          </p:cNvSpPr>
          <p:nvPr/>
        </p:nvSpPr>
        <p:spPr bwMode="auto">
          <a:xfrm>
            <a:off x="4343400" y="76200"/>
            <a:ext cx="4724400" cy="461963"/>
          </a:xfrm>
          <a:prstGeom prst="rect">
            <a:avLst/>
          </a:prstGeom>
          <a:noFill/>
          <a:ln w="9525">
            <a:noFill/>
            <a:miter lim="800000"/>
            <a:headEnd/>
            <a:tailEnd/>
          </a:ln>
        </p:spPr>
        <p:txBody>
          <a:bodyPr>
            <a:spAutoFit/>
          </a:bodyPr>
          <a:lstStyle/>
          <a:p>
            <a:pPr eaLnBrk="0" hangingPunct="0"/>
            <a:r>
              <a:rPr lang="en-US" i="1"/>
              <a:t>Coupling Chemical with Physical</a:t>
            </a:r>
            <a:endParaRPr lang="en-US" sz="2000" i="1"/>
          </a:p>
        </p:txBody>
      </p:sp>
      <p:graphicFrame>
        <p:nvGraphicFramePr>
          <p:cNvPr id="120839" name="Object 7"/>
          <p:cNvGraphicFramePr>
            <a:graphicFrameLocks noChangeAspect="1"/>
          </p:cNvGraphicFramePr>
          <p:nvPr/>
        </p:nvGraphicFramePr>
        <p:xfrm>
          <a:off x="0" y="0"/>
          <a:ext cx="3962400" cy="3352800"/>
        </p:xfrm>
        <a:graphic>
          <a:graphicData uri="http://schemas.openxmlformats.org/presentationml/2006/ole">
            <p:oleObj spid="_x0000_s120839" name="Document" r:id="rId4" imgW="3962400" imgH="3352800" progId="Word.Document.8">
              <p:embed/>
            </p:oleObj>
          </a:graphicData>
        </a:graphic>
      </p:graphicFrame>
      <p:pic>
        <p:nvPicPr>
          <p:cNvPr id="120853" name="Picture 8" descr="Ben augering at P001 low"/>
          <p:cNvPicPr>
            <a:picLocks noChangeAspect="1" noChangeArrowheads="1"/>
          </p:cNvPicPr>
          <p:nvPr/>
        </p:nvPicPr>
        <p:blipFill>
          <a:blip r:embed="rId5"/>
          <a:srcRect/>
          <a:stretch>
            <a:fillRect/>
          </a:stretch>
        </p:blipFill>
        <p:spPr bwMode="auto">
          <a:xfrm>
            <a:off x="0" y="2971800"/>
            <a:ext cx="2554288" cy="3886200"/>
          </a:xfrm>
          <a:prstGeom prst="rect">
            <a:avLst/>
          </a:prstGeom>
          <a:noFill/>
          <a:ln w="12700">
            <a:solidFill>
              <a:schemeClr val="tx1"/>
            </a:solidFill>
            <a:miter lim="800000"/>
            <a:headEnd/>
            <a:tailEnd/>
          </a:ln>
        </p:spPr>
      </p:pic>
      <p:sp>
        <p:nvSpPr>
          <p:cNvPr id="120854" name="Text Box 9"/>
          <p:cNvSpPr txBox="1">
            <a:spLocks noChangeArrowheads="1"/>
          </p:cNvSpPr>
          <p:nvPr/>
        </p:nvSpPr>
        <p:spPr bwMode="auto">
          <a:xfrm>
            <a:off x="-33338" y="6540500"/>
            <a:ext cx="981076" cy="244475"/>
          </a:xfrm>
          <a:prstGeom prst="rect">
            <a:avLst/>
          </a:prstGeom>
          <a:noFill/>
          <a:ln w="9525">
            <a:noFill/>
            <a:miter lim="800000"/>
            <a:headEnd/>
            <a:tailEnd/>
          </a:ln>
        </p:spPr>
        <p:txBody>
          <a:bodyPr wrap="none">
            <a:spAutoFit/>
          </a:bodyPr>
          <a:lstStyle/>
          <a:p>
            <a:pPr eaLnBrk="0" hangingPunct="0"/>
            <a:r>
              <a:rPr lang="en-US" sz="1000" i="1"/>
              <a:t>Pt. Reyes, CA</a:t>
            </a:r>
          </a:p>
        </p:txBody>
      </p:sp>
      <p:pic>
        <p:nvPicPr>
          <p:cNvPr id="120855" name="Picture 10" descr="Soil09 low"/>
          <p:cNvPicPr>
            <a:picLocks noChangeAspect="1" noChangeArrowheads="1"/>
          </p:cNvPicPr>
          <p:nvPr/>
        </p:nvPicPr>
        <p:blipFill>
          <a:blip r:embed="rId6"/>
          <a:srcRect/>
          <a:stretch>
            <a:fillRect/>
          </a:stretch>
        </p:blipFill>
        <p:spPr bwMode="auto">
          <a:xfrm>
            <a:off x="2590800" y="2209800"/>
            <a:ext cx="3175000" cy="4648200"/>
          </a:xfrm>
          <a:prstGeom prst="rect">
            <a:avLst/>
          </a:prstGeom>
          <a:noFill/>
          <a:ln w="31750">
            <a:solidFill>
              <a:srgbClr val="FF0000"/>
            </a:solidFill>
            <a:miter lim="800000"/>
            <a:headEnd/>
            <a:tailEnd/>
          </a:ln>
        </p:spPr>
      </p:pic>
      <p:sp>
        <p:nvSpPr>
          <p:cNvPr id="120856" name="Text Box 11"/>
          <p:cNvSpPr txBox="1">
            <a:spLocks noChangeArrowheads="1"/>
          </p:cNvSpPr>
          <p:nvPr/>
        </p:nvSpPr>
        <p:spPr bwMode="auto">
          <a:xfrm>
            <a:off x="6324600" y="3032125"/>
            <a:ext cx="3352800" cy="701675"/>
          </a:xfrm>
          <a:prstGeom prst="rect">
            <a:avLst/>
          </a:prstGeom>
          <a:noFill/>
          <a:ln w="9525">
            <a:noFill/>
            <a:miter lim="800000"/>
            <a:headEnd/>
            <a:tailEnd/>
          </a:ln>
        </p:spPr>
        <p:txBody>
          <a:bodyPr>
            <a:spAutoFit/>
          </a:bodyPr>
          <a:lstStyle/>
          <a:p>
            <a:pPr eaLnBrk="0" hangingPunct="0"/>
            <a:r>
              <a:rPr lang="en-US" sz="2000" b="1" i="1">
                <a:solidFill>
                  <a:srgbClr val="FF0000"/>
                </a:solidFill>
              </a:rPr>
              <a:t>Measure immobile element (e.g. </a:t>
            </a:r>
            <a:r>
              <a:rPr lang="en-US" sz="2000" b="1">
                <a:solidFill>
                  <a:srgbClr val="FF0000"/>
                </a:solidFill>
              </a:rPr>
              <a:t>[Zr]</a:t>
            </a:r>
            <a:r>
              <a:rPr lang="en-US" sz="2000" b="1" i="1">
                <a:solidFill>
                  <a:srgbClr val="FF0000"/>
                </a:solidFill>
              </a:rPr>
              <a:t>)</a:t>
            </a:r>
          </a:p>
        </p:txBody>
      </p:sp>
      <p:sp>
        <p:nvSpPr>
          <p:cNvPr id="120857" name="Rectangle 12"/>
          <p:cNvSpPr>
            <a:spLocks noChangeArrowheads="1"/>
          </p:cNvSpPr>
          <p:nvPr/>
        </p:nvSpPr>
        <p:spPr bwMode="auto">
          <a:xfrm>
            <a:off x="1447800" y="3505200"/>
            <a:ext cx="304800" cy="533400"/>
          </a:xfrm>
          <a:prstGeom prst="rect">
            <a:avLst/>
          </a:prstGeom>
          <a:noFill/>
          <a:ln w="25400">
            <a:solidFill>
              <a:srgbClr val="FF0000"/>
            </a:solidFill>
            <a:miter lim="800000"/>
            <a:headEnd/>
            <a:tailEnd/>
          </a:ln>
        </p:spPr>
        <p:txBody>
          <a:bodyPr wrap="none" anchor="ctr"/>
          <a:lstStyle/>
          <a:p>
            <a:pPr eaLnBrk="0" hangingPunct="0"/>
            <a:endParaRPr lang="en-US"/>
          </a:p>
        </p:txBody>
      </p:sp>
      <p:sp>
        <p:nvSpPr>
          <p:cNvPr id="120858" name="Line 14"/>
          <p:cNvSpPr>
            <a:spLocks noChangeShapeType="1"/>
          </p:cNvSpPr>
          <p:nvPr/>
        </p:nvSpPr>
        <p:spPr bwMode="auto">
          <a:xfrm>
            <a:off x="1447800" y="4038600"/>
            <a:ext cx="1143000" cy="1752600"/>
          </a:xfrm>
          <a:prstGeom prst="line">
            <a:avLst/>
          </a:prstGeom>
          <a:noFill/>
          <a:ln w="25400">
            <a:solidFill>
              <a:srgbClr val="FF0000"/>
            </a:solidFill>
            <a:round/>
            <a:headEnd/>
            <a:tailEnd/>
          </a:ln>
        </p:spPr>
        <p:txBody>
          <a:bodyPr wrap="none" anchor="ctr"/>
          <a:lstStyle/>
          <a:p>
            <a:endParaRPr lang="en-US"/>
          </a:p>
        </p:txBody>
      </p:sp>
      <p:graphicFrame>
        <p:nvGraphicFramePr>
          <p:cNvPr id="120847" name="Object 15"/>
          <p:cNvGraphicFramePr>
            <a:graphicFrameLocks noChangeAspect="1"/>
          </p:cNvGraphicFramePr>
          <p:nvPr/>
        </p:nvGraphicFramePr>
        <p:xfrm>
          <a:off x="5791200" y="6140450"/>
          <a:ext cx="3352800" cy="642938"/>
        </p:xfrm>
        <a:graphic>
          <a:graphicData uri="http://schemas.openxmlformats.org/presentationml/2006/ole">
            <p:oleObj spid="_x0000_s120847" name="Equation" r:id="rId7" imgW="2120900" imgH="406400" progId="Equation.3">
              <p:embed/>
            </p:oleObj>
          </a:graphicData>
        </a:graphic>
      </p:graphicFrame>
      <p:graphicFrame>
        <p:nvGraphicFramePr>
          <p:cNvPr id="120848" name="Object 16"/>
          <p:cNvGraphicFramePr>
            <a:graphicFrameLocks noChangeAspect="1"/>
          </p:cNvGraphicFramePr>
          <p:nvPr/>
        </p:nvGraphicFramePr>
        <p:xfrm>
          <a:off x="5410200" y="1066800"/>
          <a:ext cx="2133600" cy="349250"/>
        </p:xfrm>
        <a:graphic>
          <a:graphicData uri="http://schemas.openxmlformats.org/presentationml/2006/ole">
            <p:oleObj spid="_x0000_s120848" name="Equation" r:id="rId8" imgW="1092200" imgH="177800" progId="Equation.3">
              <p:embed/>
            </p:oleObj>
          </a:graphicData>
        </a:graphic>
      </p:graphicFrame>
      <p:graphicFrame>
        <p:nvGraphicFramePr>
          <p:cNvPr id="120851" name="Object 19"/>
          <p:cNvGraphicFramePr>
            <a:graphicFrameLocks noChangeAspect="1"/>
          </p:cNvGraphicFramePr>
          <p:nvPr/>
        </p:nvGraphicFramePr>
        <p:xfrm>
          <a:off x="6019800" y="4019550"/>
          <a:ext cx="2895600" cy="1085850"/>
        </p:xfrm>
        <a:graphic>
          <a:graphicData uri="http://schemas.openxmlformats.org/presentationml/2006/ole">
            <p:oleObj spid="_x0000_s120851" name="Equation" r:id="rId9" imgW="1422400" imgH="533400" progId="Equation.3">
              <p:embed/>
            </p:oleObj>
          </a:graphicData>
        </a:graphic>
      </p:graphicFrame>
      <p:sp>
        <p:nvSpPr>
          <p:cNvPr id="120859" name="Freeform 20"/>
          <p:cNvSpPr>
            <a:spLocks/>
          </p:cNvSpPr>
          <p:nvPr/>
        </p:nvSpPr>
        <p:spPr bwMode="auto">
          <a:xfrm>
            <a:off x="2438400" y="4038600"/>
            <a:ext cx="3429000" cy="1219200"/>
          </a:xfrm>
          <a:custGeom>
            <a:avLst/>
            <a:gdLst>
              <a:gd name="T0" fmla="*/ 352 w 2592"/>
              <a:gd name="T1" fmla="*/ 112 h 888"/>
              <a:gd name="T2" fmla="*/ 2464 w 2592"/>
              <a:gd name="T3" fmla="*/ 832 h 888"/>
              <a:gd name="T4" fmla="*/ 1120 w 2592"/>
              <a:gd name="T5" fmla="*/ 448 h 888"/>
              <a:gd name="T6" fmla="*/ 352 w 2592"/>
              <a:gd name="T7" fmla="*/ 160 h 888"/>
              <a:gd name="T8" fmla="*/ 352 w 2592"/>
              <a:gd name="T9" fmla="*/ 112 h 888"/>
              <a:gd name="T10" fmla="*/ 0 60000 65536"/>
              <a:gd name="T11" fmla="*/ 0 60000 65536"/>
              <a:gd name="T12" fmla="*/ 0 60000 65536"/>
              <a:gd name="T13" fmla="*/ 0 60000 65536"/>
              <a:gd name="T14" fmla="*/ 0 60000 65536"/>
              <a:gd name="T15" fmla="*/ 0 w 2592"/>
              <a:gd name="T16" fmla="*/ 0 h 888"/>
              <a:gd name="T17" fmla="*/ 2592 w 2592"/>
              <a:gd name="T18" fmla="*/ 888 h 888"/>
            </a:gdLst>
            <a:ahLst/>
            <a:cxnLst>
              <a:cxn ang="T10">
                <a:pos x="T0" y="T1"/>
              </a:cxn>
              <a:cxn ang="T11">
                <a:pos x="T2" y="T3"/>
              </a:cxn>
              <a:cxn ang="T12">
                <a:pos x="T4" y="T5"/>
              </a:cxn>
              <a:cxn ang="T13">
                <a:pos x="T6" y="T7"/>
              </a:cxn>
              <a:cxn ang="T14">
                <a:pos x="T8" y="T9"/>
              </a:cxn>
            </a:cxnLst>
            <a:rect l="T15" t="T16" r="T17" b="T18"/>
            <a:pathLst>
              <a:path w="2592" h="888">
                <a:moveTo>
                  <a:pt x="352" y="112"/>
                </a:moveTo>
                <a:cubicBezTo>
                  <a:pt x="704" y="224"/>
                  <a:pt x="2336" y="776"/>
                  <a:pt x="2464" y="832"/>
                </a:cubicBezTo>
                <a:cubicBezTo>
                  <a:pt x="2592" y="888"/>
                  <a:pt x="1472" y="560"/>
                  <a:pt x="1120" y="448"/>
                </a:cubicBezTo>
                <a:cubicBezTo>
                  <a:pt x="768" y="336"/>
                  <a:pt x="480" y="216"/>
                  <a:pt x="352" y="160"/>
                </a:cubicBezTo>
                <a:cubicBezTo>
                  <a:pt x="224" y="104"/>
                  <a:pt x="0" y="0"/>
                  <a:pt x="352" y="112"/>
                </a:cubicBezTo>
                <a:close/>
              </a:path>
            </a:pathLst>
          </a:custGeom>
          <a:solidFill>
            <a:srgbClr val="FF6600">
              <a:alpha val="74117"/>
            </a:srgbClr>
          </a:solidFill>
          <a:ln w="9525">
            <a:solidFill>
              <a:srgbClr val="FF6600"/>
            </a:solidFill>
            <a:round/>
            <a:headEnd/>
            <a:tailEnd/>
          </a:ln>
        </p:spPr>
        <p:txBody>
          <a:bodyPr wrap="none" anchor="ctr"/>
          <a:lstStyle/>
          <a:p>
            <a:endParaRPr lang="en-US"/>
          </a:p>
        </p:txBody>
      </p:sp>
      <p:sp>
        <p:nvSpPr>
          <p:cNvPr id="120860" name="Text Box 21"/>
          <p:cNvSpPr txBox="1">
            <a:spLocks noChangeArrowheads="1"/>
          </p:cNvSpPr>
          <p:nvPr/>
        </p:nvSpPr>
        <p:spPr bwMode="auto">
          <a:xfrm>
            <a:off x="5935663" y="5470525"/>
            <a:ext cx="2979737" cy="396875"/>
          </a:xfrm>
          <a:prstGeom prst="rect">
            <a:avLst/>
          </a:prstGeom>
          <a:noFill/>
          <a:ln w="9525">
            <a:noFill/>
            <a:miter lim="800000"/>
            <a:headEnd/>
            <a:tailEnd/>
          </a:ln>
        </p:spPr>
        <p:txBody>
          <a:bodyPr wrap="none">
            <a:spAutoFit/>
          </a:bodyPr>
          <a:lstStyle/>
          <a:p>
            <a:pPr eaLnBrk="0" hangingPunct="0"/>
            <a:r>
              <a:rPr lang="en-US" sz="2000" b="1" i="1">
                <a:solidFill>
                  <a:srgbClr val="FF0000"/>
                </a:solidFill>
              </a:rPr>
              <a:t>Measure mobile oxides</a:t>
            </a: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burke hauls rocks for jeannie"/>
          <p:cNvPicPr>
            <a:picLocks noChangeAspect="1" noChangeArrowheads="1"/>
          </p:cNvPicPr>
          <p:nvPr/>
        </p:nvPicPr>
        <p:blipFill>
          <a:blip r:embed="rId3"/>
          <a:srcRect/>
          <a:stretch>
            <a:fillRect/>
          </a:stretch>
        </p:blipFill>
        <p:spPr bwMode="auto">
          <a:xfrm>
            <a:off x="0" y="0"/>
            <a:ext cx="4875213" cy="3656013"/>
          </a:xfrm>
          <a:prstGeom prst="rect">
            <a:avLst/>
          </a:prstGeom>
          <a:noFill/>
          <a:ln w="19050">
            <a:solidFill>
              <a:schemeClr val="tx1"/>
            </a:solidFill>
            <a:miter lim="800000"/>
            <a:headEnd/>
            <a:tailEnd/>
          </a:ln>
        </p:spPr>
      </p:pic>
      <p:sp>
        <p:nvSpPr>
          <p:cNvPr id="122882" name="Rectangle 4"/>
          <p:cNvSpPr>
            <a:spLocks noChangeArrowheads="1"/>
          </p:cNvSpPr>
          <p:nvPr/>
        </p:nvSpPr>
        <p:spPr bwMode="auto">
          <a:xfrm>
            <a:off x="5081588" y="136525"/>
            <a:ext cx="2697162" cy="396875"/>
          </a:xfrm>
          <a:prstGeom prst="rect">
            <a:avLst/>
          </a:prstGeom>
          <a:noFill/>
          <a:ln w="9525">
            <a:noFill/>
            <a:miter lim="800000"/>
            <a:headEnd/>
            <a:tailEnd/>
          </a:ln>
        </p:spPr>
        <p:txBody>
          <a:bodyPr wrap="none">
            <a:spAutoFit/>
          </a:bodyPr>
          <a:lstStyle/>
          <a:p>
            <a:pPr eaLnBrk="0" hangingPunct="0"/>
            <a:r>
              <a:rPr lang="en-US" sz="2000" i="1"/>
              <a:t>Getting the samples…</a:t>
            </a:r>
          </a:p>
        </p:txBody>
      </p:sp>
      <p:pic>
        <p:nvPicPr>
          <p:cNvPr id="155653" name="Picture 5" descr="FH BenDamoDilling2"/>
          <p:cNvPicPr>
            <a:picLocks noChangeAspect="1" noChangeArrowheads="1"/>
          </p:cNvPicPr>
          <p:nvPr/>
        </p:nvPicPr>
        <p:blipFill>
          <a:blip r:embed="rId4"/>
          <a:srcRect/>
          <a:stretch>
            <a:fillRect/>
          </a:stretch>
        </p:blipFill>
        <p:spPr bwMode="auto">
          <a:xfrm>
            <a:off x="0" y="3290888"/>
            <a:ext cx="5405438" cy="3567112"/>
          </a:xfrm>
          <a:prstGeom prst="rect">
            <a:avLst/>
          </a:prstGeom>
          <a:noFill/>
          <a:ln w="19050">
            <a:solidFill>
              <a:schemeClr val="tx1"/>
            </a:solidFill>
            <a:miter lim="800000"/>
            <a:headEnd/>
            <a:tailEnd/>
          </a:ln>
        </p:spPr>
      </p:pic>
      <p:pic>
        <p:nvPicPr>
          <p:cNvPr id="155655" name="Picture 7" descr="FH Arjun on rig at B1"/>
          <p:cNvPicPr>
            <a:picLocks noChangeAspect="1" noChangeArrowheads="1"/>
          </p:cNvPicPr>
          <p:nvPr/>
        </p:nvPicPr>
        <p:blipFill>
          <a:blip r:embed="rId5"/>
          <a:srcRect/>
          <a:stretch>
            <a:fillRect/>
          </a:stretch>
        </p:blipFill>
        <p:spPr bwMode="auto">
          <a:xfrm>
            <a:off x="4857750" y="1143000"/>
            <a:ext cx="4286250" cy="5715000"/>
          </a:xfrm>
          <a:prstGeom prst="rect">
            <a:avLst/>
          </a:prstGeom>
          <a:noFill/>
          <a:ln w="19050">
            <a:solidFill>
              <a:schemeClr val="tx1"/>
            </a:solidFill>
            <a:miter lim="800000"/>
            <a:headEnd/>
            <a:tailEnd/>
          </a:ln>
        </p:spPr>
      </p:pic>
      <p:pic>
        <p:nvPicPr>
          <p:cNvPr id="155656" name="Picture 8" descr="IMG_1895"/>
          <p:cNvPicPr>
            <a:picLocks noChangeAspect="1" noChangeArrowheads="1"/>
          </p:cNvPicPr>
          <p:nvPr/>
        </p:nvPicPr>
        <p:blipFill>
          <a:blip r:embed="rId6"/>
          <a:srcRect/>
          <a:stretch>
            <a:fillRect/>
          </a:stretch>
        </p:blipFill>
        <p:spPr bwMode="auto">
          <a:xfrm>
            <a:off x="2819400" y="1143000"/>
            <a:ext cx="3771900" cy="5029200"/>
          </a:xfrm>
          <a:prstGeom prst="rect">
            <a:avLst/>
          </a:prstGeom>
          <a:noFill/>
          <a:ln w="22225">
            <a:solidFill>
              <a:schemeClr val="tx1"/>
            </a:solidFill>
            <a:miter lim="800000"/>
            <a:headEnd/>
            <a:tailEnd/>
          </a:ln>
        </p:spPr>
      </p:pic>
      <p:sp>
        <p:nvSpPr>
          <p:cNvPr id="122886" name="Text Box 9"/>
          <p:cNvSpPr txBox="1">
            <a:spLocks noChangeArrowheads="1"/>
          </p:cNvSpPr>
          <p:nvPr/>
        </p:nvSpPr>
        <p:spPr bwMode="auto">
          <a:xfrm>
            <a:off x="3733800" y="0"/>
            <a:ext cx="1066800" cy="244475"/>
          </a:xfrm>
          <a:prstGeom prst="rect">
            <a:avLst/>
          </a:prstGeom>
          <a:noFill/>
          <a:ln w="9525">
            <a:noFill/>
            <a:miter lim="800000"/>
            <a:headEnd/>
            <a:tailEnd/>
          </a:ln>
        </p:spPr>
        <p:txBody>
          <a:bodyPr wrap="none">
            <a:spAutoFit/>
          </a:bodyPr>
          <a:lstStyle/>
          <a:p>
            <a:pPr eaLnBrk="0" hangingPunct="0"/>
            <a:r>
              <a:rPr lang="en-US" sz="1000">
                <a:solidFill>
                  <a:schemeClr val="bg1"/>
                </a:solidFill>
              </a:rPr>
              <a:t>High Sierra, CA</a:t>
            </a:r>
          </a:p>
        </p:txBody>
      </p:sp>
      <p:sp>
        <p:nvSpPr>
          <p:cNvPr id="155658" name="Text Box 10"/>
          <p:cNvSpPr txBox="1">
            <a:spLocks noChangeArrowheads="1"/>
          </p:cNvSpPr>
          <p:nvPr/>
        </p:nvSpPr>
        <p:spPr bwMode="auto">
          <a:xfrm>
            <a:off x="4953000" y="6613525"/>
            <a:ext cx="1490663" cy="244475"/>
          </a:xfrm>
          <a:prstGeom prst="rect">
            <a:avLst/>
          </a:prstGeom>
          <a:noFill/>
          <a:ln w="9525">
            <a:noFill/>
            <a:miter lim="800000"/>
            <a:headEnd/>
            <a:tailEnd/>
          </a:ln>
        </p:spPr>
        <p:txBody>
          <a:bodyPr wrap="none">
            <a:spAutoFit/>
          </a:bodyPr>
          <a:lstStyle/>
          <a:p>
            <a:pPr eaLnBrk="0" hangingPunct="0"/>
            <a:r>
              <a:rPr lang="en-US" sz="1000">
                <a:solidFill>
                  <a:schemeClr val="bg1"/>
                </a:solidFill>
              </a:rPr>
              <a:t>Frogs Hollow, Australia</a:t>
            </a:r>
          </a:p>
        </p:txBody>
      </p:sp>
      <p:sp>
        <p:nvSpPr>
          <p:cNvPr id="155659" name="Text Box 11"/>
          <p:cNvSpPr txBox="1">
            <a:spLocks noChangeArrowheads="1"/>
          </p:cNvSpPr>
          <p:nvPr/>
        </p:nvSpPr>
        <p:spPr bwMode="auto">
          <a:xfrm>
            <a:off x="0" y="3352800"/>
            <a:ext cx="1490663" cy="244475"/>
          </a:xfrm>
          <a:prstGeom prst="rect">
            <a:avLst/>
          </a:prstGeom>
          <a:noFill/>
          <a:ln w="9525">
            <a:noFill/>
            <a:miter lim="800000"/>
            <a:headEnd/>
            <a:tailEnd/>
          </a:ln>
        </p:spPr>
        <p:txBody>
          <a:bodyPr wrap="none">
            <a:spAutoFit/>
          </a:bodyPr>
          <a:lstStyle/>
          <a:p>
            <a:pPr eaLnBrk="0" hangingPunct="0"/>
            <a:r>
              <a:rPr lang="en-US" sz="1000"/>
              <a:t>Frogs Hollow, Australia</a:t>
            </a:r>
          </a:p>
        </p:txBody>
      </p:sp>
      <p:sp>
        <p:nvSpPr>
          <p:cNvPr id="155660" name="Text Box 12"/>
          <p:cNvSpPr txBox="1">
            <a:spLocks noChangeArrowheads="1"/>
          </p:cNvSpPr>
          <p:nvPr/>
        </p:nvSpPr>
        <p:spPr bwMode="auto">
          <a:xfrm>
            <a:off x="5562600" y="1203325"/>
            <a:ext cx="1009650" cy="244475"/>
          </a:xfrm>
          <a:prstGeom prst="rect">
            <a:avLst/>
          </a:prstGeom>
          <a:solidFill>
            <a:schemeClr val="accent1">
              <a:alpha val="70195"/>
            </a:schemeClr>
          </a:solidFill>
          <a:ln w="9525">
            <a:noFill/>
            <a:miter lim="800000"/>
            <a:headEnd/>
            <a:tailEnd/>
          </a:ln>
        </p:spPr>
        <p:txBody>
          <a:bodyPr wrap="none">
            <a:spAutoFit/>
          </a:bodyPr>
          <a:lstStyle/>
          <a:p>
            <a:pPr eaLnBrk="0" hangingPunct="0"/>
            <a:r>
              <a:rPr lang="en-US" sz="1000"/>
              <a:t>Mid Sierra, 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5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556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556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5565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6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5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build="p" autoUpdateAnimBg="0"/>
      <p:bldP spid="155659" grpId="0" build="p" autoUpdateAnimBg="0"/>
      <p:bldP spid="1556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1" name="Picture 2"/>
          <p:cNvPicPr>
            <a:picLocks noChangeAspect="1" noChangeArrowheads="1"/>
          </p:cNvPicPr>
          <p:nvPr/>
        </p:nvPicPr>
        <p:blipFill>
          <a:blip r:embed="rId4"/>
          <a:srcRect/>
          <a:stretch>
            <a:fillRect/>
          </a:stretch>
        </p:blipFill>
        <p:spPr bwMode="auto">
          <a:xfrm>
            <a:off x="0" y="962025"/>
            <a:ext cx="5562600" cy="3762375"/>
          </a:xfrm>
          <a:prstGeom prst="rect">
            <a:avLst/>
          </a:prstGeom>
          <a:noFill/>
          <a:ln w="19050">
            <a:solidFill>
              <a:schemeClr val="tx1"/>
            </a:solidFill>
            <a:miter lim="800000"/>
            <a:headEnd/>
            <a:tailEnd/>
          </a:ln>
        </p:spPr>
      </p:pic>
      <p:sp>
        <p:nvSpPr>
          <p:cNvPr id="28682" name="Rectangle 3"/>
          <p:cNvSpPr>
            <a:spLocks noChangeArrowheads="1"/>
          </p:cNvSpPr>
          <p:nvPr/>
        </p:nvSpPr>
        <p:spPr bwMode="auto">
          <a:xfrm>
            <a:off x="6019800" y="0"/>
            <a:ext cx="2759075" cy="4724400"/>
          </a:xfrm>
          <a:prstGeom prst="rect">
            <a:avLst/>
          </a:prstGeom>
          <a:noFill/>
          <a:ln w="9525">
            <a:noFill/>
            <a:miter lim="800000"/>
            <a:headEnd/>
            <a:tailEnd/>
          </a:ln>
        </p:spPr>
        <p:txBody>
          <a:bodyPr wrap="none">
            <a:spAutoFit/>
          </a:bodyPr>
          <a:lstStyle/>
          <a:p>
            <a:pPr marL="457200" indent="-457200" eaLnBrk="0" hangingPunct="0"/>
            <a:endParaRPr lang="en-US" sz="2000"/>
          </a:p>
          <a:p>
            <a:pPr marL="457200" indent="-457200" eaLnBrk="0" hangingPunct="0"/>
            <a:r>
              <a:rPr lang="en-US" sz="2000">
                <a:solidFill>
                  <a:srgbClr val="0000FF"/>
                </a:solidFill>
              </a:rPr>
              <a:t>Coupling physical and</a:t>
            </a:r>
          </a:p>
          <a:p>
            <a:pPr marL="457200" indent="-457200" eaLnBrk="0" hangingPunct="0"/>
            <a:r>
              <a:rPr lang="en-US" sz="2000">
                <a:solidFill>
                  <a:srgbClr val="0000FF"/>
                </a:solidFill>
              </a:rPr>
              <a:t>chemical processes:</a:t>
            </a:r>
          </a:p>
          <a:p>
            <a:pPr marL="457200" indent="-457200" eaLnBrk="0" hangingPunct="0"/>
            <a:endParaRPr lang="en-US" sz="2000"/>
          </a:p>
          <a:p>
            <a:pPr marL="457200" indent="-457200" eaLnBrk="0" hangingPunct="0">
              <a:buFont typeface="Times" pitchFamily="18" charset="0"/>
              <a:buAutoNum type="arabicParenR"/>
            </a:pPr>
            <a:r>
              <a:rPr lang="en-US" sz="2000" i="1"/>
              <a:t>SPR vs. CWR</a:t>
            </a:r>
            <a:br>
              <a:rPr lang="en-US" sz="2000" i="1"/>
            </a:br>
            <a:r>
              <a:rPr lang="en-US" sz="2000" i="1"/>
              <a:t>across landscapes</a:t>
            </a:r>
            <a:r>
              <a:rPr lang="en-US" sz="2000"/>
              <a:t/>
            </a:r>
            <a:br>
              <a:rPr lang="en-US" sz="2000"/>
            </a:br>
            <a:endParaRPr lang="en-US" sz="2000"/>
          </a:p>
          <a:p>
            <a:pPr marL="457200" indent="-457200" eaLnBrk="0" hangingPunct="0">
              <a:buFont typeface="Times" pitchFamily="18" charset="0"/>
              <a:buAutoNum type="arabicParenR"/>
            </a:pPr>
            <a:r>
              <a:rPr lang="en-US" sz="2000" i="1"/>
              <a:t>Spatial</a:t>
            </a:r>
            <a:r>
              <a:rPr lang="en-US" i="1"/>
              <a:t> </a:t>
            </a:r>
            <a:r>
              <a:rPr lang="en-US" sz="2000" i="1"/>
              <a:t>Variation</a:t>
            </a:r>
            <a:br>
              <a:rPr lang="en-US" sz="2000" i="1"/>
            </a:br>
            <a:r>
              <a:rPr lang="en-US" sz="2000" i="1"/>
              <a:t>of weathering</a:t>
            </a:r>
            <a:br>
              <a:rPr lang="en-US" sz="2000" i="1"/>
            </a:br>
            <a:endParaRPr lang="en-US" sz="2000"/>
          </a:p>
          <a:p>
            <a:pPr marL="457200" indent="-457200" eaLnBrk="0" hangingPunct="0">
              <a:buFont typeface="Times" pitchFamily="18" charset="0"/>
              <a:buAutoNum type="arabicParenR"/>
            </a:pPr>
            <a:r>
              <a:rPr lang="en-US" sz="2000" i="1"/>
              <a:t>Depth Propagation</a:t>
            </a:r>
            <a:br>
              <a:rPr lang="en-US" sz="2000" i="1"/>
            </a:br>
            <a:r>
              <a:rPr lang="en-US" sz="2000" i="1"/>
              <a:t>of weathering front</a:t>
            </a:r>
            <a:br>
              <a:rPr lang="en-US" sz="2000" i="1"/>
            </a:br>
            <a:endParaRPr lang="en-US" sz="2000" i="1"/>
          </a:p>
          <a:p>
            <a:pPr marL="457200" indent="-457200" eaLnBrk="0" hangingPunct="0">
              <a:buFont typeface="Times" pitchFamily="18" charset="0"/>
              <a:buAutoNum type="arabicParenR"/>
            </a:pPr>
            <a:r>
              <a:rPr lang="en-US" sz="2000" i="1"/>
              <a:t>Resistance to E or</a:t>
            </a:r>
            <a:br>
              <a:rPr lang="en-US" sz="2000" i="1"/>
            </a:br>
            <a:r>
              <a:rPr lang="en-US" sz="2000" i="1"/>
              <a:t>soil pro processes</a:t>
            </a:r>
            <a:endParaRPr lang="en-US"/>
          </a:p>
        </p:txBody>
      </p:sp>
      <p:sp>
        <p:nvSpPr>
          <p:cNvPr id="28683" name="Rectangle 4"/>
          <p:cNvSpPr>
            <a:spLocks noChangeArrowheads="1"/>
          </p:cNvSpPr>
          <p:nvPr/>
        </p:nvSpPr>
        <p:spPr bwMode="auto">
          <a:xfrm>
            <a:off x="0" y="5257800"/>
            <a:ext cx="1098550" cy="422275"/>
          </a:xfrm>
          <a:prstGeom prst="rect">
            <a:avLst/>
          </a:prstGeom>
          <a:noFill/>
          <a:ln w="9525">
            <a:noFill/>
            <a:miter lim="800000"/>
            <a:headEnd/>
            <a:tailEnd/>
          </a:ln>
        </p:spPr>
        <p:txBody>
          <a:bodyPr wrap="none">
            <a:spAutoFit/>
          </a:bodyPr>
          <a:lstStyle/>
          <a:p>
            <a:pPr eaLnBrk="0" hangingPunct="0">
              <a:spcAft>
                <a:spcPct val="20000"/>
              </a:spcAft>
            </a:pPr>
            <a:r>
              <a:rPr lang="en-US" sz="1800" i="1"/>
              <a:t>Recall…</a:t>
            </a:r>
            <a:r>
              <a:rPr lang="en-US" sz="1800"/>
              <a:t>	</a:t>
            </a:r>
            <a:endParaRPr lang="en-US"/>
          </a:p>
        </p:txBody>
      </p:sp>
      <p:sp>
        <p:nvSpPr>
          <p:cNvPr id="28684" name="Rectangle 6"/>
          <p:cNvSpPr>
            <a:spLocks noChangeArrowheads="1"/>
          </p:cNvSpPr>
          <p:nvPr/>
        </p:nvSpPr>
        <p:spPr bwMode="auto">
          <a:xfrm>
            <a:off x="39688" y="6553200"/>
            <a:ext cx="3841750" cy="246063"/>
          </a:xfrm>
          <a:prstGeom prst="rect">
            <a:avLst/>
          </a:prstGeom>
          <a:noFill/>
          <a:ln w="9525">
            <a:noFill/>
            <a:miter lim="800000"/>
            <a:headEnd/>
            <a:tailEnd/>
          </a:ln>
        </p:spPr>
        <p:txBody>
          <a:bodyPr wrap="none">
            <a:spAutoFit/>
          </a:bodyPr>
          <a:lstStyle/>
          <a:p>
            <a:pPr eaLnBrk="0" hangingPunct="0"/>
            <a:r>
              <a:rPr lang="en-US" sz="1000" i="1"/>
              <a:t>Burke et al., 2006, 2009; Dixon et al., Geology and ESPL 2009</a:t>
            </a:r>
          </a:p>
        </p:txBody>
      </p:sp>
      <p:sp>
        <p:nvSpPr>
          <p:cNvPr id="28685" name="Text Box 7"/>
          <p:cNvSpPr txBox="1">
            <a:spLocks noChangeArrowheads="1"/>
          </p:cNvSpPr>
          <p:nvPr/>
        </p:nvSpPr>
        <p:spPr bwMode="auto">
          <a:xfrm>
            <a:off x="0" y="4419600"/>
            <a:ext cx="981075" cy="244475"/>
          </a:xfrm>
          <a:prstGeom prst="rect">
            <a:avLst/>
          </a:prstGeom>
          <a:noFill/>
          <a:ln w="9525">
            <a:noFill/>
            <a:miter lim="800000"/>
            <a:headEnd/>
            <a:tailEnd/>
          </a:ln>
        </p:spPr>
        <p:txBody>
          <a:bodyPr wrap="none">
            <a:spAutoFit/>
          </a:bodyPr>
          <a:lstStyle/>
          <a:p>
            <a:pPr eaLnBrk="0" hangingPunct="0"/>
            <a:r>
              <a:rPr lang="en-US" sz="1000" i="1"/>
              <a:t>Pt. Reyes, CA</a:t>
            </a:r>
          </a:p>
        </p:txBody>
      </p:sp>
      <p:graphicFrame>
        <p:nvGraphicFramePr>
          <p:cNvPr id="28680" name="Object 8"/>
          <p:cNvGraphicFramePr>
            <a:graphicFrameLocks noChangeAspect="1"/>
          </p:cNvGraphicFramePr>
          <p:nvPr/>
        </p:nvGraphicFramePr>
        <p:xfrm>
          <a:off x="1600200" y="5181600"/>
          <a:ext cx="2895600" cy="1085850"/>
        </p:xfrm>
        <a:graphic>
          <a:graphicData uri="http://schemas.openxmlformats.org/presentationml/2006/ole">
            <p:oleObj spid="_x0000_s28680" name="Equation" r:id="rId5" imgW="1422400" imgH="533400" progId="Equation.3">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3"/>
          <p:cNvSpPr>
            <a:spLocks noChangeArrowheads="1"/>
          </p:cNvSpPr>
          <p:nvPr/>
        </p:nvSpPr>
        <p:spPr bwMode="auto">
          <a:xfrm>
            <a:off x="533400" y="133350"/>
            <a:ext cx="8610600" cy="400050"/>
          </a:xfrm>
          <a:prstGeom prst="rect">
            <a:avLst/>
          </a:prstGeom>
          <a:noFill/>
          <a:ln w="9525">
            <a:noFill/>
            <a:miter lim="800000"/>
            <a:headEnd/>
            <a:tailEnd/>
          </a:ln>
        </p:spPr>
        <p:txBody>
          <a:bodyPr>
            <a:spAutoFit/>
          </a:bodyPr>
          <a:lstStyle/>
          <a:p>
            <a:pPr marL="457200" indent="-457200" eaLnBrk="0" hangingPunct="0"/>
            <a:r>
              <a:rPr lang="en-US" sz="2000">
                <a:solidFill>
                  <a:srgbClr val="0000FF"/>
                </a:solidFill>
              </a:rPr>
              <a:t>Coupling physical and chemical processes:</a:t>
            </a:r>
          </a:p>
        </p:txBody>
      </p:sp>
      <p:pic>
        <p:nvPicPr>
          <p:cNvPr id="128002" name="Picture 2"/>
          <p:cNvPicPr>
            <a:picLocks noChangeAspect="1"/>
          </p:cNvPicPr>
          <p:nvPr/>
        </p:nvPicPr>
        <p:blipFill>
          <a:blip r:embed="rId2"/>
          <a:srcRect/>
          <a:stretch>
            <a:fillRect/>
          </a:stretch>
        </p:blipFill>
        <p:spPr bwMode="auto">
          <a:xfrm>
            <a:off x="12700" y="762000"/>
            <a:ext cx="9131300" cy="3429000"/>
          </a:xfrm>
          <a:prstGeom prst="rect">
            <a:avLst/>
          </a:prstGeom>
          <a:noFill/>
          <a:ln w="19050" algn="ctr">
            <a:solidFill>
              <a:schemeClr val="tx1"/>
            </a:solidFill>
            <a:round/>
            <a:headEnd/>
            <a:tailEnd/>
          </a:ln>
        </p:spPr>
      </p:pic>
      <p:pic>
        <p:nvPicPr>
          <p:cNvPr id="4" name="Picture 3"/>
          <p:cNvPicPr>
            <a:picLocks noChangeAspect="1"/>
          </p:cNvPicPr>
          <p:nvPr/>
        </p:nvPicPr>
        <p:blipFill>
          <a:blip r:embed="rId3"/>
          <a:srcRect/>
          <a:stretch>
            <a:fillRect/>
          </a:stretch>
        </p:blipFill>
        <p:spPr bwMode="auto">
          <a:xfrm>
            <a:off x="0" y="1455738"/>
            <a:ext cx="5791200" cy="5402262"/>
          </a:xfrm>
          <a:prstGeom prst="rect">
            <a:avLst/>
          </a:prstGeom>
          <a:noFill/>
          <a:ln w="19050" algn="ctr">
            <a:solidFill>
              <a:srgbClr val="000000"/>
            </a:solidFill>
            <a:round/>
            <a:headEnd/>
            <a:tailEnd/>
          </a:ln>
        </p:spPr>
      </p:pic>
      <p:sp>
        <p:nvSpPr>
          <p:cNvPr id="5" name="TextBox 4"/>
          <p:cNvSpPr txBox="1">
            <a:spLocks noChangeArrowheads="1"/>
          </p:cNvSpPr>
          <p:nvPr/>
        </p:nvSpPr>
        <p:spPr bwMode="auto">
          <a:xfrm>
            <a:off x="5867400" y="4419600"/>
            <a:ext cx="3276600" cy="2308225"/>
          </a:xfrm>
          <a:prstGeom prst="rect">
            <a:avLst/>
          </a:prstGeom>
          <a:noFill/>
          <a:ln w="9525">
            <a:noFill/>
            <a:miter lim="800000"/>
            <a:headEnd/>
            <a:tailEnd/>
          </a:ln>
        </p:spPr>
        <p:txBody>
          <a:bodyPr>
            <a:spAutoFit/>
          </a:bodyPr>
          <a:lstStyle/>
          <a:p>
            <a:pPr eaLnBrk="0" hangingPunct="0"/>
            <a:r>
              <a:rPr lang="en-US" sz="1800"/>
              <a:t>Orange = low elevation</a:t>
            </a:r>
          </a:p>
          <a:p>
            <a:pPr eaLnBrk="0" hangingPunct="0"/>
            <a:r>
              <a:rPr lang="en-US" sz="1800"/>
              <a:t>Blue = high elevation</a:t>
            </a:r>
          </a:p>
          <a:p>
            <a:pPr eaLnBrk="0" hangingPunct="0"/>
            <a:endParaRPr lang="en-US" sz="1800"/>
          </a:p>
          <a:p>
            <a:pPr eaLnBrk="0" hangingPunct="0"/>
            <a:r>
              <a:rPr lang="en-US" sz="1800"/>
              <a:t>Full range of conditions are</a:t>
            </a:r>
          </a:p>
          <a:p>
            <a:pPr eaLnBrk="0" hangingPunct="0"/>
            <a:r>
              <a:rPr lang="en-US" sz="1800"/>
              <a:t>each climate zone:</a:t>
            </a:r>
          </a:p>
          <a:p>
            <a:pPr eaLnBrk="0" hangingPunct="0"/>
            <a:endParaRPr lang="en-US" sz="1800"/>
          </a:p>
          <a:p>
            <a:pPr eaLnBrk="0" hangingPunct="0"/>
            <a:r>
              <a:rPr lang="en-US" sz="1800" i="1"/>
              <a:t>Soil weathered state depends on saprolite (parent mater</a:t>
            </a:r>
            <a:r>
              <a:rPr lang="en-US" sz="1800"/>
              <a: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26" descr="IMG_061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8434" name="Rectangle 1027"/>
          <p:cNvSpPr>
            <a:spLocks noChangeArrowheads="1"/>
          </p:cNvSpPr>
          <p:nvPr/>
        </p:nvSpPr>
        <p:spPr bwMode="auto">
          <a:xfrm>
            <a:off x="152400" y="0"/>
            <a:ext cx="9144000" cy="830263"/>
          </a:xfrm>
          <a:prstGeom prst="rect">
            <a:avLst/>
          </a:prstGeom>
          <a:noFill/>
          <a:ln w="9525">
            <a:noFill/>
            <a:miter lim="800000"/>
            <a:headEnd/>
            <a:tailEnd/>
          </a:ln>
        </p:spPr>
        <p:txBody>
          <a:bodyPr>
            <a:spAutoFit/>
          </a:bodyPr>
          <a:lstStyle/>
          <a:p>
            <a:r>
              <a:rPr lang="en-US">
                <a:latin typeface="Garamond" pitchFamily="18" charset="0"/>
              </a:rPr>
              <a:t>Quantifying Erosion Rates and Processes Across Upland Landscapes</a:t>
            </a:r>
            <a:endParaRPr lang="en-US"/>
          </a:p>
          <a:p>
            <a:r>
              <a:rPr lang="en-US" sz="2200" i="1"/>
              <a:t> 	</a:t>
            </a:r>
            <a:r>
              <a:rPr lang="en-US" sz="2000" i="1"/>
              <a:t>Roman DiBiase / Kelin Whipple		Jean Dixon / Ron Amundson</a:t>
            </a:r>
          </a:p>
        </p:txBody>
      </p:sp>
      <p:sp>
        <p:nvSpPr>
          <p:cNvPr id="18435" name="Text Box 1029"/>
          <p:cNvSpPr txBox="1">
            <a:spLocks noChangeArrowheads="1"/>
          </p:cNvSpPr>
          <p:nvPr/>
        </p:nvSpPr>
        <p:spPr bwMode="auto">
          <a:xfrm>
            <a:off x="7696200" y="6613525"/>
            <a:ext cx="1412875" cy="244475"/>
          </a:xfrm>
          <a:prstGeom prst="rect">
            <a:avLst/>
          </a:prstGeom>
          <a:noFill/>
          <a:ln w="9525">
            <a:noFill/>
            <a:miter lim="800000"/>
            <a:headEnd/>
            <a:tailEnd/>
          </a:ln>
        </p:spPr>
        <p:txBody>
          <a:bodyPr wrap="none">
            <a:spAutoFit/>
          </a:bodyPr>
          <a:lstStyle/>
          <a:p>
            <a:pPr eaLnBrk="0" hangingPunct="0"/>
            <a:r>
              <a:rPr lang="en-US" sz="1000" i="1"/>
              <a:t>San Gabriel Mtns, CA</a:t>
            </a:r>
          </a:p>
        </p:txBody>
      </p:sp>
      <p:pic>
        <p:nvPicPr>
          <p:cNvPr id="18436" name="Picture 1031" descr="IMG_0510"/>
          <p:cNvPicPr>
            <a:picLocks noChangeAspect="1" noChangeArrowheads="1"/>
          </p:cNvPicPr>
          <p:nvPr/>
        </p:nvPicPr>
        <p:blipFill>
          <a:blip r:embed="rId4"/>
          <a:srcRect/>
          <a:stretch>
            <a:fillRect/>
          </a:stretch>
        </p:blipFill>
        <p:spPr bwMode="auto">
          <a:xfrm>
            <a:off x="0" y="914400"/>
            <a:ext cx="4457700" cy="5943600"/>
          </a:xfrm>
          <a:prstGeom prst="rect">
            <a:avLst/>
          </a:prstGeom>
          <a:noFill/>
          <a:ln w="9525">
            <a:noFill/>
            <a:miter lim="800000"/>
            <a:headEnd/>
            <a:tailEnd/>
          </a:ln>
        </p:spPr>
      </p:pic>
      <p:pic>
        <p:nvPicPr>
          <p:cNvPr id="18437" name="Picture 1032" descr="IMG_3787"/>
          <p:cNvPicPr>
            <a:picLocks noChangeAspect="1" noChangeArrowheads="1"/>
          </p:cNvPicPr>
          <p:nvPr/>
        </p:nvPicPr>
        <p:blipFill>
          <a:blip r:embed="rId5"/>
          <a:srcRect/>
          <a:stretch>
            <a:fillRect/>
          </a:stretch>
        </p:blipFill>
        <p:spPr bwMode="auto">
          <a:xfrm>
            <a:off x="4686300" y="914400"/>
            <a:ext cx="4457700" cy="5943600"/>
          </a:xfrm>
          <a:prstGeom prst="rect">
            <a:avLst/>
          </a:prstGeom>
          <a:noFill/>
          <a:ln w="9525">
            <a:noFill/>
            <a:miter lim="800000"/>
            <a:headEnd/>
            <a:tailEnd/>
          </a:ln>
        </p:spPr>
      </p:pic>
      <p:pic>
        <p:nvPicPr>
          <p:cNvPr id="7" name="Picture 6" descr="AH scan.jpg"/>
          <p:cNvPicPr>
            <a:picLocks noChangeAspect="1"/>
          </p:cNvPicPr>
          <p:nvPr/>
        </p:nvPicPr>
        <p:blipFill>
          <a:blip r:embed="rId6"/>
          <a:srcRect/>
          <a:stretch>
            <a:fillRect/>
          </a:stretch>
        </p:blipFill>
        <p:spPr bwMode="auto">
          <a:xfrm>
            <a:off x="2008188" y="3048000"/>
            <a:ext cx="5694362"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ChangeAspect="1" noChangeArrowheads="1"/>
          </p:cNvPicPr>
          <p:nvPr/>
        </p:nvPicPr>
        <p:blipFill>
          <a:blip r:embed="rId3"/>
          <a:srcRect/>
          <a:stretch>
            <a:fillRect/>
          </a:stretch>
        </p:blipFill>
        <p:spPr bwMode="auto">
          <a:xfrm>
            <a:off x="3657600" y="3200400"/>
            <a:ext cx="5486400" cy="3657600"/>
          </a:xfrm>
          <a:prstGeom prst="rect">
            <a:avLst/>
          </a:prstGeom>
          <a:noFill/>
          <a:ln w="25400">
            <a:solidFill>
              <a:schemeClr val="tx1"/>
            </a:solidFill>
            <a:miter lim="800000"/>
            <a:headEnd/>
            <a:tailEnd/>
          </a:ln>
        </p:spPr>
      </p:pic>
      <p:pic>
        <p:nvPicPr>
          <p:cNvPr id="129026" name="Picture 3"/>
          <p:cNvPicPr>
            <a:picLocks noChangeAspect="1" noChangeArrowheads="1"/>
          </p:cNvPicPr>
          <p:nvPr/>
        </p:nvPicPr>
        <p:blipFill>
          <a:blip r:embed="rId4"/>
          <a:srcRect/>
          <a:stretch>
            <a:fillRect/>
          </a:stretch>
        </p:blipFill>
        <p:spPr bwMode="auto">
          <a:xfrm>
            <a:off x="0" y="0"/>
            <a:ext cx="5410200" cy="4056063"/>
          </a:xfrm>
          <a:prstGeom prst="rect">
            <a:avLst/>
          </a:prstGeom>
          <a:noFill/>
          <a:ln w="25400">
            <a:solidFill>
              <a:schemeClr val="tx1"/>
            </a:solidFill>
            <a:miter lim="800000"/>
            <a:headEnd/>
            <a:tailEnd/>
          </a:ln>
        </p:spPr>
      </p:pic>
      <p:sp>
        <p:nvSpPr>
          <p:cNvPr id="129027" name="Rectangle 4"/>
          <p:cNvSpPr>
            <a:spLocks noChangeArrowheads="1"/>
          </p:cNvSpPr>
          <p:nvPr/>
        </p:nvSpPr>
        <p:spPr bwMode="auto">
          <a:xfrm>
            <a:off x="5651500" y="41275"/>
            <a:ext cx="3438525" cy="2255838"/>
          </a:xfrm>
          <a:prstGeom prst="rect">
            <a:avLst/>
          </a:prstGeom>
          <a:noFill/>
          <a:ln w="9525">
            <a:noFill/>
            <a:miter lim="800000"/>
            <a:headEnd/>
            <a:tailEnd/>
          </a:ln>
        </p:spPr>
        <p:txBody>
          <a:bodyPr wrap="none">
            <a:spAutoFit/>
          </a:bodyPr>
          <a:lstStyle/>
          <a:p>
            <a:pPr eaLnBrk="0" hangingPunct="0"/>
            <a:r>
              <a:rPr lang="en-US" sz="2200" b="1" i="1"/>
              <a:t>The Physical Processes</a:t>
            </a:r>
            <a:r>
              <a:rPr lang="en-US" sz="2000"/>
              <a:t>:</a:t>
            </a:r>
          </a:p>
          <a:p>
            <a:pPr eaLnBrk="0" hangingPunct="0"/>
            <a:endParaRPr lang="en-US" sz="2000"/>
          </a:p>
          <a:p>
            <a:pPr eaLnBrk="0" hangingPunct="0"/>
            <a:r>
              <a:rPr lang="en-US" sz="2000"/>
              <a:t>-- Biogenic </a:t>
            </a:r>
          </a:p>
          <a:p>
            <a:pPr eaLnBrk="0" hangingPunct="0"/>
            <a:r>
              <a:rPr lang="en-US" sz="2000"/>
              <a:t>	Wombats, trees, etc.</a:t>
            </a:r>
          </a:p>
          <a:p>
            <a:pPr eaLnBrk="0" hangingPunct="0"/>
            <a:endParaRPr lang="en-US" sz="2000"/>
          </a:p>
          <a:p>
            <a:pPr eaLnBrk="0" hangingPunct="0"/>
            <a:r>
              <a:rPr lang="en-US" sz="2000"/>
              <a:t>-- Note microfauna also</a:t>
            </a:r>
          </a:p>
          <a:p>
            <a:pPr eaLnBrk="0" hangingPunct="0"/>
            <a:r>
              <a:rPr lang="en-US" sz="2000"/>
              <a:t>	Worms, termits, etc.</a:t>
            </a:r>
          </a:p>
        </p:txBody>
      </p:sp>
      <p:sp>
        <p:nvSpPr>
          <p:cNvPr id="129028" name="Text Box 5"/>
          <p:cNvSpPr txBox="1">
            <a:spLocks noChangeArrowheads="1"/>
          </p:cNvSpPr>
          <p:nvPr/>
        </p:nvSpPr>
        <p:spPr bwMode="auto">
          <a:xfrm>
            <a:off x="152400" y="2947988"/>
            <a:ext cx="2317750" cy="304800"/>
          </a:xfrm>
          <a:prstGeom prst="rect">
            <a:avLst/>
          </a:prstGeom>
          <a:noFill/>
          <a:ln w="9525">
            <a:noFill/>
            <a:miter lim="800000"/>
            <a:headEnd/>
            <a:tailEnd/>
          </a:ln>
        </p:spPr>
        <p:txBody>
          <a:bodyPr wrap="none">
            <a:spAutoFit/>
          </a:bodyPr>
          <a:lstStyle/>
          <a:p>
            <a:pPr eaLnBrk="0" hangingPunct="0"/>
            <a:r>
              <a:rPr lang="en-US" sz="1400" b="1" i="1">
                <a:solidFill>
                  <a:srgbClr val="FF0000"/>
                </a:solidFill>
              </a:rPr>
              <a:t>Surface transport of grus</a:t>
            </a:r>
          </a:p>
        </p:txBody>
      </p:sp>
      <p:sp>
        <p:nvSpPr>
          <p:cNvPr id="129029" name="Text Box 6"/>
          <p:cNvSpPr txBox="1">
            <a:spLocks noChangeArrowheads="1"/>
          </p:cNvSpPr>
          <p:nvPr/>
        </p:nvSpPr>
        <p:spPr bwMode="auto">
          <a:xfrm>
            <a:off x="0" y="4778375"/>
            <a:ext cx="3078163" cy="2278063"/>
          </a:xfrm>
          <a:prstGeom prst="rect">
            <a:avLst/>
          </a:prstGeom>
          <a:noFill/>
          <a:ln w="9525">
            <a:noFill/>
            <a:miter lim="800000"/>
            <a:headEnd/>
            <a:tailEnd/>
          </a:ln>
        </p:spPr>
        <p:txBody>
          <a:bodyPr>
            <a:spAutoFit/>
          </a:bodyPr>
          <a:lstStyle/>
          <a:p>
            <a:pPr algn="ctr" eaLnBrk="0" hangingPunct="0"/>
            <a:r>
              <a:rPr lang="en-US" sz="2000" i="1"/>
              <a:t>               Tree Throw</a:t>
            </a:r>
          </a:p>
          <a:p>
            <a:pPr algn="ctr" eaLnBrk="0" hangingPunct="0"/>
            <a:endParaRPr lang="en-US" sz="2000" i="1"/>
          </a:p>
          <a:p>
            <a:pPr algn="ctr" eaLnBrk="0" hangingPunct="0"/>
            <a:r>
              <a:rPr lang="en-US" sz="2000" i="1"/>
              <a:t>	    Wombat Burrows</a:t>
            </a:r>
          </a:p>
          <a:p>
            <a:pPr algn="ctr" eaLnBrk="0" hangingPunct="0"/>
            <a:endParaRPr lang="en-US" sz="1400" i="1"/>
          </a:p>
          <a:p>
            <a:pPr algn="ctr" eaLnBrk="0" hangingPunct="0"/>
            <a:endParaRPr lang="en-US" sz="1400" i="1"/>
          </a:p>
          <a:p>
            <a:pPr algn="ctr" eaLnBrk="0" hangingPunct="0"/>
            <a:endParaRPr lang="en-US" sz="1400" i="1"/>
          </a:p>
          <a:p>
            <a:pPr algn="ctr" eaLnBrk="0" hangingPunct="0"/>
            <a:endParaRPr lang="en-US" sz="1400" i="1"/>
          </a:p>
          <a:p>
            <a:pPr algn="ctr" eaLnBrk="0" hangingPunct="0"/>
            <a:endParaRPr lang="en-US" sz="1400" i="1"/>
          </a:p>
          <a:p>
            <a:pPr eaLnBrk="0" hangingPunct="0"/>
            <a:r>
              <a:rPr lang="en-US" sz="1200" i="1"/>
              <a:t>Nunnock River, Australia</a:t>
            </a:r>
            <a:endParaRPr lang="en-US" sz="1400" i="1"/>
          </a:p>
        </p:txBody>
      </p:sp>
      <p:sp>
        <p:nvSpPr>
          <p:cNvPr id="129030" name="Line 7"/>
          <p:cNvSpPr>
            <a:spLocks noChangeShapeType="1"/>
          </p:cNvSpPr>
          <p:nvPr/>
        </p:nvSpPr>
        <p:spPr bwMode="auto">
          <a:xfrm flipV="1">
            <a:off x="2209800" y="3048000"/>
            <a:ext cx="381000" cy="1752600"/>
          </a:xfrm>
          <a:prstGeom prst="line">
            <a:avLst/>
          </a:prstGeom>
          <a:noFill/>
          <a:ln w="22225">
            <a:solidFill>
              <a:schemeClr val="tx1"/>
            </a:solidFill>
            <a:round/>
            <a:headEnd/>
            <a:tailEnd type="triangle" w="med" len="med"/>
          </a:ln>
        </p:spPr>
        <p:txBody>
          <a:bodyPr wrap="none" anchor="ctr"/>
          <a:lstStyle/>
          <a:p>
            <a:endParaRPr lang="en-US"/>
          </a:p>
        </p:txBody>
      </p:sp>
      <p:sp>
        <p:nvSpPr>
          <p:cNvPr id="129031" name="Line 8"/>
          <p:cNvSpPr>
            <a:spLocks noChangeShapeType="1"/>
          </p:cNvSpPr>
          <p:nvPr/>
        </p:nvSpPr>
        <p:spPr bwMode="auto">
          <a:xfrm flipV="1">
            <a:off x="3124200" y="5257800"/>
            <a:ext cx="2971800" cy="304800"/>
          </a:xfrm>
          <a:prstGeom prst="line">
            <a:avLst/>
          </a:prstGeom>
          <a:noFill/>
          <a:ln w="31750" algn="ctr">
            <a:solidFill>
              <a:srgbClr val="FF0000"/>
            </a:solidFill>
            <a:round/>
            <a:headEnd/>
            <a:tailEnd type="triangle" w="med" len="med"/>
          </a:ln>
        </p:spPr>
        <p:txBody>
          <a:bodyPr wrap="none" anchor="ctr"/>
          <a:lstStyle/>
          <a:p>
            <a:endParaRPr lang="en-US"/>
          </a:p>
        </p:txBody>
      </p:sp>
      <p:sp>
        <p:nvSpPr>
          <p:cNvPr id="129032" name="Line 9"/>
          <p:cNvSpPr>
            <a:spLocks noChangeShapeType="1"/>
          </p:cNvSpPr>
          <p:nvPr/>
        </p:nvSpPr>
        <p:spPr bwMode="auto">
          <a:xfrm>
            <a:off x="6781800" y="5181600"/>
            <a:ext cx="990600" cy="609600"/>
          </a:xfrm>
          <a:prstGeom prst="line">
            <a:avLst/>
          </a:prstGeom>
          <a:noFill/>
          <a:ln w="31750">
            <a:solidFill>
              <a:schemeClr val="bg1"/>
            </a:solidFill>
            <a:prstDash val="dashDot"/>
            <a:round/>
            <a:headEnd/>
            <a:tailEnd/>
          </a:ln>
        </p:spPr>
        <p:txBody>
          <a:bodyPr wrap="none" anchor="ctr"/>
          <a:lstStyle/>
          <a:p>
            <a:endParaRPr lang="en-US"/>
          </a:p>
        </p:txBody>
      </p:sp>
      <p:sp>
        <p:nvSpPr>
          <p:cNvPr id="129033" name="Text Box 10"/>
          <p:cNvSpPr txBox="1">
            <a:spLocks noChangeArrowheads="1"/>
          </p:cNvSpPr>
          <p:nvPr/>
        </p:nvSpPr>
        <p:spPr bwMode="auto">
          <a:xfrm rot="1879636">
            <a:off x="7239000" y="4878388"/>
            <a:ext cx="488950" cy="336550"/>
          </a:xfrm>
          <a:prstGeom prst="rect">
            <a:avLst/>
          </a:prstGeom>
          <a:noFill/>
          <a:ln w="9525">
            <a:noFill/>
            <a:miter lim="800000"/>
            <a:headEnd/>
            <a:tailEnd/>
          </a:ln>
        </p:spPr>
        <p:txBody>
          <a:bodyPr wrap="none">
            <a:spAutoFit/>
          </a:bodyPr>
          <a:lstStyle/>
          <a:p>
            <a:pPr eaLnBrk="0" hangingPunct="0"/>
            <a:r>
              <a:rPr lang="en-US" sz="1600" i="1">
                <a:solidFill>
                  <a:schemeClr val="bg1"/>
                </a:solidFill>
              </a:rPr>
              <a:t>soil</a:t>
            </a:r>
          </a:p>
        </p:txBody>
      </p:sp>
      <p:sp>
        <p:nvSpPr>
          <p:cNvPr id="129034" name="Text Box 11"/>
          <p:cNvSpPr txBox="1">
            <a:spLocks noChangeArrowheads="1"/>
          </p:cNvSpPr>
          <p:nvPr/>
        </p:nvSpPr>
        <p:spPr bwMode="auto">
          <a:xfrm rot="1886744">
            <a:off x="6705600" y="5487988"/>
            <a:ext cx="952500" cy="336550"/>
          </a:xfrm>
          <a:prstGeom prst="rect">
            <a:avLst/>
          </a:prstGeom>
          <a:noFill/>
          <a:ln w="9525">
            <a:noFill/>
            <a:miter lim="800000"/>
            <a:headEnd/>
            <a:tailEnd/>
          </a:ln>
        </p:spPr>
        <p:txBody>
          <a:bodyPr wrap="none">
            <a:spAutoFit/>
          </a:bodyPr>
          <a:lstStyle/>
          <a:p>
            <a:pPr eaLnBrk="0" hangingPunct="0"/>
            <a:r>
              <a:rPr lang="en-US" sz="1600" i="1">
                <a:solidFill>
                  <a:schemeClr val="bg1"/>
                </a:solidFill>
              </a:rPr>
              <a:t>saprolite</a:t>
            </a:r>
          </a:p>
        </p:txBody>
      </p:sp>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3"/>
          <p:cNvSpPr>
            <a:spLocks noChangeArrowheads="1"/>
          </p:cNvSpPr>
          <p:nvPr/>
        </p:nvSpPr>
        <p:spPr bwMode="auto">
          <a:xfrm>
            <a:off x="152400" y="76200"/>
            <a:ext cx="8839200" cy="2014538"/>
          </a:xfrm>
          <a:prstGeom prst="rect">
            <a:avLst/>
          </a:prstGeom>
          <a:noFill/>
          <a:ln w="9525">
            <a:noFill/>
            <a:miter lim="800000"/>
            <a:headEnd/>
            <a:tailEnd/>
          </a:ln>
        </p:spPr>
        <p:txBody>
          <a:bodyPr>
            <a:spAutoFit/>
          </a:bodyPr>
          <a:lstStyle/>
          <a:p>
            <a:pPr eaLnBrk="0" hangingPunct="0"/>
            <a:r>
              <a:rPr lang="en-US" sz="1800"/>
              <a:t>	</a:t>
            </a:r>
            <a:r>
              <a:rPr lang="en-US" sz="1800" b="1"/>
              <a:t>Weathering and the Strength of Saprolite:</a:t>
            </a:r>
          </a:p>
          <a:p>
            <a:pPr eaLnBrk="0" hangingPunct="0"/>
            <a:r>
              <a:rPr lang="en-US" sz="1800"/>
              <a:t>	</a:t>
            </a:r>
          </a:p>
          <a:p>
            <a:pPr eaLnBrk="0" hangingPunct="0"/>
            <a:r>
              <a:rPr lang="en-US" sz="1800" i="1"/>
              <a:t>	i.e. </a:t>
            </a:r>
            <a:r>
              <a:rPr lang="en-US" sz="1800" i="1" u="sng"/>
              <a:t>competence</a:t>
            </a:r>
            <a:r>
              <a:rPr lang="en-US" sz="1800" i="1"/>
              <a:t>, or </a:t>
            </a:r>
            <a:br>
              <a:rPr lang="en-US" sz="1800" i="1"/>
            </a:br>
            <a:r>
              <a:rPr lang="en-US" sz="1800" i="1"/>
              <a:t>	resistance to physical disruption (resisting the scratching claws!!)</a:t>
            </a:r>
          </a:p>
          <a:p>
            <a:pPr eaLnBrk="0" hangingPunct="0"/>
            <a:endParaRPr lang="en-US" sz="1800"/>
          </a:p>
          <a:p>
            <a:pPr eaLnBrk="0" hangingPunct="0"/>
            <a:endParaRPr lang="en-US" sz="1800"/>
          </a:p>
          <a:p>
            <a:pPr eaLnBrk="0" hangingPunct="0"/>
            <a:endParaRPr lang="en-US" sz="1800"/>
          </a:p>
        </p:txBody>
      </p:sp>
      <p:pic>
        <p:nvPicPr>
          <p:cNvPr id="131074" name="Picture 8" descr="IMG_5278"/>
          <p:cNvPicPr>
            <a:picLocks noChangeAspect="1" noChangeArrowheads="1"/>
          </p:cNvPicPr>
          <p:nvPr/>
        </p:nvPicPr>
        <p:blipFill>
          <a:blip r:embed="rId3"/>
          <a:srcRect/>
          <a:stretch>
            <a:fillRect/>
          </a:stretch>
        </p:blipFill>
        <p:spPr bwMode="auto">
          <a:xfrm>
            <a:off x="0" y="1371600"/>
            <a:ext cx="7315200" cy="5486400"/>
          </a:xfrm>
          <a:prstGeom prst="rect">
            <a:avLst/>
          </a:prstGeom>
          <a:noFill/>
          <a:ln w="19050">
            <a:solidFill>
              <a:schemeClr val="tx1"/>
            </a:solidFill>
            <a:miter lim="800000"/>
            <a:headEnd/>
            <a:tailEnd/>
          </a:ln>
        </p:spPr>
      </p:pic>
      <p:pic>
        <p:nvPicPr>
          <p:cNvPr id="5" name="Picture 4" descr="L1040191.jpg"/>
          <p:cNvPicPr>
            <a:picLocks noChangeAspect="1"/>
          </p:cNvPicPr>
          <p:nvPr/>
        </p:nvPicPr>
        <p:blipFill>
          <a:blip r:embed="rId4"/>
          <a:srcRect/>
          <a:stretch>
            <a:fillRect/>
          </a:stretch>
        </p:blipFill>
        <p:spPr bwMode="auto">
          <a:xfrm>
            <a:off x="1828800" y="1371600"/>
            <a:ext cx="73152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4"/>
          <p:cNvSpPr>
            <a:spLocks noChangeArrowheads="1"/>
          </p:cNvSpPr>
          <p:nvPr/>
        </p:nvSpPr>
        <p:spPr bwMode="auto">
          <a:xfrm>
            <a:off x="0" y="533400"/>
            <a:ext cx="4213225" cy="923925"/>
          </a:xfrm>
          <a:prstGeom prst="rect">
            <a:avLst/>
          </a:prstGeom>
          <a:noFill/>
          <a:ln w="9525">
            <a:noFill/>
            <a:miter lim="800000"/>
            <a:headEnd/>
            <a:tailEnd/>
          </a:ln>
        </p:spPr>
        <p:txBody>
          <a:bodyPr wrap="none">
            <a:spAutoFit/>
          </a:bodyPr>
          <a:lstStyle/>
          <a:p>
            <a:pPr eaLnBrk="0" hangingPunct="0"/>
            <a:r>
              <a:rPr lang="en-US" sz="1800"/>
              <a:t>Strength increases with overlying depth</a:t>
            </a:r>
          </a:p>
          <a:p>
            <a:pPr eaLnBrk="0" hangingPunct="0"/>
            <a:endParaRPr lang="en-US" sz="1800"/>
          </a:p>
          <a:p>
            <a:pPr eaLnBrk="0" hangingPunct="0"/>
            <a:r>
              <a:rPr lang="en-US" sz="1800"/>
              <a:t>* </a:t>
            </a:r>
            <a:r>
              <a:rPr lang="en-US" sz="1800" i="1"/>
              <a:t>Attribute this to increasing clay</a:t>
            </a:r>
          </a:p>
        </p:txBody>
      </p:sp>
      <p:sp>
        <p:nvSpPr>
          <p:cNvPr id="133122" name="Rectangle 5"/>
          <p:cNvSpPr>
            <a:spLocks noChangeArrowheads="1"/>
          </p:cNvSpPr>
          <p:nvPr/>
        </p:nvSpPr>
        <p:spPr bwMode="auto">
          <a:xfrm>
            <a:off x="4648200" y="5257800"/>
            <a:ext cx="4303713" cy="1477963"/>
          </a:xfrm>
          <a:prstGeom prst="rect">
            <a:avLst/>
          </a:prstGeom>
          <a:noFill/>
          <a:ln w="9525">
            <a:noFill/>
            <a:miter lim="800000"/>
            <a:headEnd/>
            <a:tailEnd/>
          </a:ln>
        </p:spPr>
        <p:txBody>
          <a:bodyPr wrap="none">
            <a:spAutoFit/>
          </a:bodyPr>
          <a:lstStyle/>
          <a:p>
            <a:pPr eaLnBrk="0" hangingPunct="0"/>
            <a:r>
              <a:rPr lang="en-US" sz="1800"/>
              <a:t>Using soil production function:</a:t>
            </a:r>
          </a:p>
          <a:p>
            <a:pPr eaLnBrk="0" hangingPunct="0"/>
            <a:endParaRPr lang="en-US" sz="1800"/>
          </a:p>
          <a:p>
            <a:pPr eaLnBrk="0" hangingPunct="0"/>
            <a:r>
              <a:rPr lang="en-US" sz="1800"/>
              <a:t>Soil production decreases with strength</a:t>
            </a:r>
          </a:p>
          <a:p>
            <a:pPr eaLnBrk="0" hangingPunct="0"/>
            <a:endParaRPr lang="en-US" sz="1800"/>
          </a:p>
          <a:p>
            <a:pPr eaLnBrk="0" hangingPunct="0"/>
            <a:r>
              <a:rPr lang="en-US" sz="1800"/>
              <a:t>* Is max. SPR predicted by Strength?</a:t>
            </a:r>
          </a:p>
        </p:txBody>
      </p:sp>
      <p:pic>
        <p:nvPicPr>
          <p:cNvPr id="133123" name="Picture 6"/>
          <p:cNvPicPr>
            <a:picLocks noChangeAspect="1" noChangeArrowheads="1"/>
          </p:cNvPicPr>
          <p:nvPr/>
        </p:nvPicPr>
        <p:blipFill>
          <a:blip r:embed="rId3"/>
          <a:srcRect/>
          <a:stretch>
            <a:fillRect/>
          </a:stretch>
        </p:blipFill>
        <p:spPr bwMode="auto">
          <a:xfrm>
            <a:off x="0" y="1905000"/>
            <a:ext cx="4524375" cy="4953000"/>
          </a:xfrm>
          <a:prstGeom prst="rect">
            <a:avLst/>
          </a:prstGeom>
          <a:noFill/>
          <a:ln w="22225">
            <a:solidFill>
              <a:schemeClr val="tx1"/>
            </a:solidFill>
            <a:miter lim="800000"/>
            <a:headEnd/>
            <a:tailEnd/>
          </a:ln>
        </p:spPr>
      </p:pic>
      <p:pic>
        <p:nvPicPr>
          <p:cNvPr id="231431" name="Picture 7"/>
          <p:cNvPicPr>
            <a:picLocks noChangeAspect="1" noChangeArrowheads="1"/>
          </p:cNvPicPr>
          <p:nvPr/>
        </p:nvPicPr>
        <p:blipFill>
          <a:blip r:embed="rId4"/>
          <a:srcRect/>
          <a:stretch>
            <a:fillRect/>
          </a:stretch>
        </p:blipFill>
        <p:spPr bwMode="auto">
          <a:xfrm>
            <a:off x="4516438" y="0"/>
            <a:ext cx="4627562" cy="51816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IMG_5241"/>
          <p:cNvPicPr>
            <a:picLocks noChangeAspect="1" noChangeArrowheads="1"/>
          </p:cNvPicPr>
          <p:nvPr/>
        </p:nvPicPr>
        <p:blipFill>
          <a:blip r:embed="rId3">
            <a:lum bright="22000" contrast="-52000"/>
          </a:blip>
          <a:srcRect/>
          <a:stretch>
            <a:fillRect/>
          </a:stretch>
        </p:blipFill>
        <p:spPr bwMode="auto">
          <a:xfrm>
            <a:off x="0" y="0"/>
            <a:ext cx="9144000" cy="6858000"/>
          </a:xfrm>
          <a:prstGeom prst="rect">
            <a:avLst/>
          </a:prstGeom>
          <a:noFill/>
          <a:ln w="9525">
            <a:noFill/>
            <a:miter lim="800000"/>
            <a:headEnd/>
            <a:tailEnd/>
          </a:ln>
        </p:spPr>
      </p:pic>
      <p:sp>
        <p:nvSpPr>
          <p:cNvPr id="135170" name="Oval 3"/>
          <p:cNvSpPr>
            <a:spLocks noChangeArrowheads="1"/>
          </p:cNvSpPr>
          <p:nvPr/>
        </p:nvSpPr>
        <p:spPr bwMode="auto">
          <a:xfrm>
            <a:off x="914400" y="3733800"/>
            <a:ext cx="381000" cy="381000"/>
          </a:xfrm>
          <a:prstGeom prst="ellipse">
            <a:avLst/>
          </a:prstGeom>
          <a:noFill/>
          <a:ln w="38100">
            <a:solidFill>
              <a:srgbClr val="FF0000"/>
            </a:solidFill>
            <a:round/>
            <a:headEnd/>
            <a:tailEnd/>
          </a:ln>
        </p:spPr>
        <p:txBody>
          <a:bodyPr wrap="none" anchor="ctr"/>
          <a:lstStyle/>
          <a:p>
            <a:pPr eaLnBrk="0" hangingPunct="0"/>
            <a:endParaRPr lang="en-US"/>
          </a:p>
        </p:txBody>
      </p:sp>
      <p:sp>
        <p:nvSpPr>
          <p:cNvPr id="135171" name="Line 4"/>
          <p:cNvSpPr>
            <a:spLocks noChangeShapeType="1"/>
          </p:cNvSpPr>
          <p:nvPr/>
        </p:nvSpPr>
        <p:spPr bwMode="auto">
          <a:xfrm flipV="1">
            <a:off x="1143000" y="1295400"/>
            <a:ext cx="1981200" cy="2438400"/>
          </a:xfrm>
          <a:prstGeom prst="line">
            <a:avLst/>
          </a:prstGeom>
          <a:noFill/>
          <a:ln w="50800">
            <a:solidFill>
              <a:srgbClr val="FF0000"/>
            </a:solidFill>
            <a:round/>
            <a:headEnd/>
            <a:tailEnd/>
          </a:ln>
        </p:spPr>
        <p:txBody>
          <a:bodyPr wrap="none" anchor="ctr"/>
          <a:lstStyle/>
          <a:p>
            <a:endParaRPr lang="en-US"/>
          </a:p>
        </p:txBody>
      </p:sp>
      <p:sp>
        <p:nvSpPr>
          <p:cNvPr id="135172" name="Line 5"/>
          <p:cNvSpPr>
            <a:spLocks noChangeShapeType="1"/>
          </p:cNvSpPr>
          <p:nvPr/>
        </p:nvSpPr>
        <p:spPr bwMode="auto">
          <a:xfrm>
            <a:off x="1066800" y="4114800"/>
            <a:ext cx="2057400" cy="2743200"/>
          </a:xfrm>
          <a:prstGeom prst="line">
            <a:avLst/>
          </a:prstGeom>
          <a:noFill/>
          <a:ln w="50800">
            <a:solidFill>
              <a:srgbClr val="FF0000"/>
            </a:solidFill>
            <a:round/>
            <a:headEnd/>
            <a:tailEnd/>
          </a:ln>
        </p:spPr>
        <p:txBody>
          <a:bodyPr wrap="none" anchor="ctr"/>
          <a:lstStyle/>
          <a:p>
            <a:endParaRPr lang="en-US"/>
          </a:p>
        </p:txBody>
      </p:sp>
      <p:pic>
        <p:nvPicPr>
          <p:cNvPr id="135173" name="Picture 6"/>
          <p:cNvPicPr>
            <a:picLocks noChangeAspect="1" noChangeArrowheads="1"/>
          </p:cNvPicPr>
          <p:nvPr/>
        </p:nvPicPr>
        <p:blipFill>
          <a:blip r:embed="rId4"/>
          <a:srcRect/>
          <a:stretch>
            <a:fillRect/>
          </a:stretch>
        </p:blipFill>
        <p:spPr bwMode="auto">
          <a:xfrm>
            <a:off x="3124200" y="1295400"/>
            <a:ext cx="3702050" cy="5562600"/>
          </a:xfrm>
          <a:prstGeom prst="rect">
            <a:avLst/>
          </a:prstGeom>
          <a:noFill/>
          <a:ln w="25400">
            <a:solidFill>
              <a:schemeClr val="tx1"/>
            </a:solidFill>
            <a:miter lim="800000"/>
            <a:headEnd/>
            <a:tailEnd/>
          </a:ln>
        </p:spPr>
      </p:pic>
      <p:sp>
        <p:nvSpPr>
          <p:cNvPr id="135174" name="Freeform 7"/>
          <p:cNvSpPr>
            <a:spLocks/>
          </p:cNvSpPr>
          <p:nvPr/>
        </p:nvSpPr>
        <p:spPr bwMode="auto">
          <a:xfrm>
            <a:off x="2971800" y="3505200"/>
            <a:ext cx="3937000" cy="1384300"/>
          </a:xfrm>
          <a:custGeom>
            <a:avLst/>
            <a:gdLst>
              <a:gd name="T0" fmla="*/ 352 w 2592"/>
              <a:gd name="T1" fmla="*/ 112 h 888"/>
              <a:gd name="T2" fmla="*/ 2464 w 2592"/>
              <a:gd name="T3" fmla="*/ 832 h 888"/>
              <a:gd name="T4" fmla="*/ 1120 w 2592"/>
              <a:gd name="T5" fmla="*/ 448 h 888"/>
              <a:gd name="T6" fmla="*/ 352 w 2592"/>
              <a:gd name="T7" fmla="*/ 160 h 888"/>
              <a:gd name="T8" fmla="*/ 352 w 2592"/>
              <a:gd name="T9" fmla="*/ 112 h 888"/>
              <a:gd name="T10" fmla="*/ 0 60000 65536"/>
              <a:gd name="T11" fmla="*/ 0 60000 65536"/>
              <a:gd name="T12" fmla="*/ 0 60000 65536"/>
              <a:gd name="T13" fmla="*/ 0 60000 65536"/>
              <a:gd name="T14" fmla="*/ 0 60000 65536"/>
              <a:gd name="T15" fmla="*/ 0 w 2592"/>
              <a:gd name="T16" fmla="*/ 0 h 888"/>
              <a:gd name="T17" fmla="*/ 2592 w 2592"/>
              <a:gd name="T18" fmla="*/ 888 h 888"/>
            </a:gdLst>
            <a:ahLst/>
            <a:cxnLst>
              <a:cxn ang="T10">
                <a:pos x="T0" y="T1"/>
              </a:cxn>
              <a:cxn ang="T11">
                <a:pos x="T2" y="T3"/>
              </a:cxn>
              <a:cxn ang="T12">
                <a:pos x="T4" y="T5"/>
              </a:cxn>
              <a:cxn ang="T13">
                <a:pos x="T6" y="T7"/>
              </a:cxn>
              <a:cxn ang="T14">
                <a:pos x="T8" y="T9"/>
              </a:cxn>
            </a:cxnLst>
            <a:rect l="T15" t="T16" r="T17" b="T18"/>
            <a:pathLst>
              <a:path w="2592" h="888">
                <a:moveTo>
                  <a:pt x="352" y="112"/>
                </a:moveTo>
                <a:cubicBezTo>
                  <a:pt x="704" y="224"/>
                  <a:pt x="2336" y="776"/>
                  <a:pt x="2464" y="832"/>
                </a:cubicBezTo>
                <a:cubicBezTo>
                  <a:pt x="2592" y="888"/>
                  <a:pt x="1472" y="560"/>
                  <a:pt x="1120" y="448"/>
                </a:cubicBezTo>
                <a:cubicBezTo>
                  <a:pt x="768" y="336"/>
                  <a:pt x="480" y="216"/>
                  <a:pt x="352" y="160"/>
                </a:cubicBezTo>
                <a:cubicBezTo>
                  <a:pt x="224" y="104"/>
                  <a:pt x="0" y="0"/>
                  <a:pt x="352" y="112"/>
                </a:cubicBezTo>
                <a:close/>
              </a:path>
            </a:pathLst>
          </a:custGeom>
          <a:solidFill>
            <a:srgbClr val="FF6600">
              <a:alpha val="74117"/>
            </a:srgbClr>
          </a:solidFill>
          <a:ln w="9525">
            <a:solidFill>
              <a:srgbClr val="FF6600"/>
            </a:solidFill>
            <a:round/>
            <a:headEnd/>
            <a:tailEnd/>
          </a:ln>
        </p:spPr>
        <p:txBody>
          <a:bodyPr wrap="none" anchor="ctr"/>
          <a:lstStyle/>
          <a:p>
            <a:endParaRPr lang="en-US"/>
          </a:p>
        </p:txBody>
      </p:sp>
      <p:sp>
        <p:nvSpPr>
          <p:cNvPr id="135175" name="Oval 10"/>
          <p:cNvSpPr>
            <a:spLocks noChangeArrowheads="1"/>
          </p:cNvSpPr>
          <p:nvPr/>
        </p:nvSpPr>
        <p:spPr bwMode="auto">
          <a:xfrm rot="1269229">
            <a:off x="4267200" y="1600200"/>
            <a:ext cx="304800" cy="2209800"/>
          </a:xfrm>
          <a:prstGeom prst="ellipse">
            <a:avLst/>
          </a:prstGeom>
          <a:solidFill>
            <a:srgbClr val="996633">
              <a:alpha val="72156"/>
            </a:srgbClr>
          </a:solidFill>
          <a:ln w="9525">
            <a:solidFill>
              <a:srgbClr val="996633"/>
            </a:solidFill>
            <a:round/>
            <a:headEnd/>
            <a:tailEnd/>
          </a:ln>
        </p:spPr>
        <p:txBody>
          <a:bodyPr wrap="none" anchor="ctr"/>
          <a:lstStyle/>
          <a:p>
            <a:pPr eaLnBrk="0" hangingPunct="0"/>
            <a:endParaRPr lang="en-US"/>
          </a:p>
        </p:txBody>
      </p:sp>
      <p:sp>
        <p:nvSpPr>
          <p:cNvPr id="135176" name="Line 11"/>
          <p:cNvSpPr>
            <a:spLocks noChangeShapeType="1"/>
          </p:cNvSpPr>
          <p:nvPr/>
        </p:nvSpPr>
        <p:spPr bwMode="auto">
          <a:xfrm flipH="1" flipV="1">
            <a:off x="2514600" y="762000"/>
            <a:ext cx="2133600" cy="1143000"/>
          </a:xfrm>
          <a:prstGeom prst="line">
            <a:avLst/>
          </a:prstGeom>
          <a:noFill/>
          <a:ln w="38100">
            <a:solidFill>
              <a:srgbClr val="996633"/>
            </a:solidFill>
            <a:round/>
            <a:headEnd/>
            <a:tailEnd/>
          </a:ln>
        </p:spPr>
        <p:txBody>
          <a:bodyPr wrap="none" anchor="ctr"/>
          <a:lstStyle/>
          <a:p>
            <a:endParaRPr lang="en-US"/>
          </a:p>
        </p:txBody>
      </p:sp>
      <p:sp>
        <p:nvSpPr>
          <p:cNvPr id="135177" name="Rectangle 12"/>
          <p:cNvSpPr>
            <a:spLocks noChangeArrowheads="1"/>
          </p:cNvSpPr>
          <p:nvPr/>
        </p:nvSpPr>
        <p:spPr bwMode="auto">
          <a:xfrm>
            <a:off x="20638" y="0"/>
            <a:ext cx="2646362" cy="1631950"/>
          </a:xfrm>
          <a:prstGeom prst="rect">
            <a:avLst/>
          </a:prstGeom>
          <a:solidFill>
            <a:schemeClr val="accent1">
              <a:alpha val="47058"/>
            </a:schemeClr>
          </a:solidFill>
          <a:ln w="19050">
            <a:solidFill>
              <a:schemeClr val="tx1"/>
            </a:solidFill>
            <a:miter lim="800000"/>
            <a:headEnd/>
            <a:tailEnd/>
          </a:ln>
        </p:spPr>
        <p:txBody>
          <a:bodyPr wrap="none">
            <a:spAutoFit/>
          </a:bodyPr>
          <a:lstStyle/>
          <a:p>
            <a:pPr eaLnBrk="0" hangingPunct="0"/>
            <a:r>
              <a:rPr lang="en-US" sz="2000">
                <a:solidFill>
                  <a:srgbClr val="996633"/>
                </a:solidFill>
              </a:rPr>
              <a:t>Soil Transport:</a:t>
            </a:r>
          </a:p>
          <a:p>
            <a:pPr eaLnBrk="0" hangingPunct="0"/>
            <a:endParaRPr lang="en-US" sz="2000">
              <a:solidFill>
                <a:srgbClr val="996633"/>
              </a:solidFill>
            </a:endParaRPr>
          </a:p>
          <a:p>
            <a:pPr eaLnBrk="0" hangingPunct="0">
              <a:buFontTx/>
              <a:buChar char="•"/>
            </a:pPr>
            <a:r>
              <a:rPr lang="en-US" sz="2000">
                <a:solidFill>
                  <a:srgbClr val="996633"/>
                </a:solidFill>
              </a:rPr>
              <a:t> OSL</a:t>
            </a:r>
          </a:p>
          <a:p>
            <a:pPr eaLnBrk="0" hangingPunct="0">
              <a:buFontTx/>
              <a:buChar char="•"/>
            </a:pPr>
            <a:r>
              <a:rPr lang="en-US" sz="2000">
                <a:solidFill>
                  <a:srgbClr val="996633"/>
                </a:solidFill>
              </a:rPr>
              <a:t> Short-lived isotopes:</a:t>
            </a:r>
          </a:p>
          <a:p>
            <a:pPr eaLnBrk="0" hangingPunct="0"/>
            <a:r>
              <a:rPr lang="en-US" sz="2000">
                <a:solidFill>
                  <a:srgbClr val="996633"/>
                </a:solidFill>
              </a:rPr>
              <a:t>     (</a:t>
            </a:r>
            <a:r>
              <a:rPr lang="en-US" sz="2000" baseline="30000">
                <a:solidFill>
                  <a:srgbClr val="996633"/>
                </a:solidFill>
              </a:rPr>
              <a:t>137</a:t>
            </a:r>
            <a:r>
              <a:rPr lang="en-US" sz="2000">
                <a:solidFill>
                  <a:srgbClr val="996633"/>
                </a:solidFill>
              </a:rPr>
              <a:t>Cs &amp; </a:t>
            </a:r>
            <a:r>
              <a:rPr lang="en-US" sz="2000" baseline="30000">
                <a:solidFill>
                  <a:srgbClr val="996633"/>
                </a:solidFill>
              </a:rPr>
              <a:t>210</a:t>
            </a:r>
            <a:r>
              <a:rPr lang="en-US" sz="2000">
                <a:solidFill>
                  <a:srgbClr val="996633"/>
                </a:solidFill>
              </a:rPr>
              <a:t>Pb)</a:t>
            </a:r>
          </a:p>
        </p:txBody>
      </p:sp>
      <p:sp>
        <p:nvSpPr>
          <p:cNvPr id="135178" name="Oval 13"/>
          <p:cNvSpPr>
            <a:spLocks noChangeArrowheads="1"/>
          </p:cNvSpPr>
          <p:nvPr/>
        </p:nvSpPr>
        <p:spPr bwMode="auto">
          <a:xfrm>
            <a:off x="4038600" y="34290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79" name="Oval 14"/>
          <p:cNvSpPr>
            <a:spLocks noChangeArrowheads="1"/>
          </p:cNvSpPr>
          <p:nvPr/>
        </p:nvSpPr>
        <p:spPr bwMode="auto">
          <a:xfrm>
            <a:off x="4114800" y="32004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0" name="Oval 15"/>
          <p:cNvSpPr>
            <a:spLocks noChangeArrowheads="1"/>
          </p:cNvSpPr>
          <p:nvPr/>
        </p:nvSpPr>
        <p:spPr bwMode="auto">
          <a:xfrm>
            <a:off x="4191000" y="29718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1" name="Oval 16"/>
          <p:cNvSpPr>
            <a:spLocks noChangeArrowheads="1"/>
          </p:cNvSpPr>
          <p:nvPr/>
        </p:nvSpPr>
        <p:spPr bwMode="auto">
          <a:xfrm>
            <a:off x="4267200" y="27432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2" name="Oval 17"/>
          <p:cNvSpPr>
            <a:spLocks noChangeArrowheads="1"/>
          </p:cNvSpPr>
          <p:nvPr/>
        </p:nvSpPr>
        <p:spPr bwMode="auto">
          <a:xfrm>
            <a:off x="4572000" y="20574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3" name="Oval 18"/>
          <p:cNvSpPr>
            <a:spLocks noChangeArrowheads="1"/>
          </p:cNvSpPr>
          <p:nvPr/>
        </p:nvSpPr>
        <p:spPr bwMode="auto">
          <a:xfrm>
            <a:off x="4648200" y="18288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4" name="Oval 19"/>
          <p:cNvSpPr>
            <a:spLocks noChangeArrowheads="1"/>
          </p:cNvSpPr>
          <p:nvPr/>
        </p:nvSpPr>
        <p:spPr bwMode="auto">
          <a:xfrm>
            <a:off x="4419600" y="25146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5" name="Oval 20"/>
          <p:cNvSpPr>
            <a:spLocks noChangeArrowheads="1"/>
          </p:cNvSpPr>
          <p:nvPr/>
        </p:nvSpPr>
        <p:spPr bwMode="auto">
          <a:xfrm>
            <a:off x="4495800" y="2286000"/>
            <a:ext cx="152400" cy="152400"/>
          </a:xfrm>
          <a:prstGeom prst="ellipse">
            <a:avLst/>
          </a:prstGeom>
          <a:solidFill>
            <a:schemeClr val="tx1"/>
          </a:solidFill>
          <a:ln w="9525">
            <a:solidFill>
              <a:schemeClr val="tx1"/>
            </a:solidFill>
            <a:round/>
            <a:headEnd/>
            <a:tailEnd/>
          </a:ln>
        </p:spPr>
        <p:txBody>
          <a:bodyPr wrap="none" anchor="ctr"/>
          <a:lstStyle/>
          <a:p>
            <a:pPr eaLnBrk="0" hangingPunct="0"/>
            <a:endParaRPr lang="en-US"/>
          </a:p>
        </p:txBody>
      </p:sp>
      <p:sp>
        <p:nvSpPr>
          <p:cNvPr id="135186" name="Text Box 21"/>
          <p:cNvSpPr txBox="1">
            <a:spLocks noChangeArrowheads="1"/>
          </p:cNvSpPr>
          <p:nvPr/>
        </p:nvSpPr>
        <p:spPr bwMode="auto">
          <a:xfrm>
            <a:off x="3108325" y="42863"/>
            <a:ext cx="4814888" cy="366712"/>
          </a:xfrm>
          <a:prstGeom prst="rect">
            <a:avLst/>
          </a:prstGeom>
          <a:noFill/>
          <a:ln w="9525">
            <a:noFill/>
            <a:miter lim="800000"/>
            <a:headEnd/>
            <a:tailEnd/>
          </a:ln>
        </p:spPr>
        <p:txBody>
          <a:bodyPr wrap="none">
            <a:spAutoFit/>
          </a:bodyPr>
          <a:lstStyle/>
          <a:p>
            <a:pPr eaLnBrk="0" hangingPunct="0"/>
            <a:r>
              <a:rPr lang="en-US" sz="1800" i="1"/>
              <a:t>Soil Production ~ Soil Transport…we need Q</a:t>
            </a:r>
            <a:r>
              <a:rPr lang="en-US" sz="1800" i="1" baseline="-25000"/>
              <a:t>s</a:t>
            </a:r>
            <a:endParaRPr lang="en-US" sz="1800" i="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IMG_524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12996" name="Freeform 4"/>
          <p:cNvSpPr>
            <a:spLocks/>
          </p:cNvSpPr>
          <p:nvPr/>
        </p:nvSpPr>
        <p:spPr bwMode="auto">
          <a:xfrm>
            <a:off x="3173413" y="1125538"/>
            <a:ext cx="5964237" cy="5732462"/>
          </a:xfrm>
          <a:custGeom>
            <a:avLst/>
            <a:gdLst>
              <a:gd name="T0" fmla="*/ 113 w 3757"/>
              <a:gd name="T1" fmla="*/ 3611 h 3611"/>
              <a:gd name="T2" fmla="*/ 70 w 3757"/>
              <a:gd name="T3" fmla="*/ 3488 h 3611"/>
              <a:gd name="T4" fmla="*/ 54 w 3757"/>
              <a:gd name="T5" fmla="*/ 3286 h 3611"/>
              <a:gd name="T6" fmla="*/ 70 w 3757"/>
              <a:gd name="T7" fmla="*/ 3179 h 3611"/>
              <a:gd name="T8" fmla="*/ 49 w 3757"/>
              <a:gd name="T9" fmla="*/ 3099 h 3611"/>
              <a:gd name="T10" fmla="*/ 60 w 3757"/>
              <a:gd name="T11" fmla="*/ 2998 h 3611"/>
              <a:gd name="T12" fmla="*/ 44 w 3757"/>
              <a:gd name="T13" fmla="*/ 2891 h 3611"/>
              <a:gd name="T14" fmla="*/ 76 w 3757"/>
              <a:gd name="T15" fmla="*/ 2571 h 3611"/>
              <a:gd name="T16" fmla="*/ 76 w 3757"/>
              <a:gd name="T17" fmla="*/ 2486 h 3611"/>
              <a:gd name="T18" fmla="*/ 81 w 3757"/>
              <a:gd name="T19" fmla="*/ 2368 h 3611"/>
              <a:gd name="T20" fmla="*/ 65 w 3757"/>
              <a:gd name="T21" fmla="*/ 2315 h 3611"/>
              <a:gd name="T22" fmla="*/ 60 w 3757"/>
              <a:gd name="T23" fmla="*/ 2091 h 3611"/>
              <a:gd name="T24" fmla="*/ 54 w 3757"/>
              <a:gd name="T25" fmla="*/ 1851 h 3611"/>
              <a:gd name="T26" fmla="*/ 86 w 3757"/>
              <a:gd name="T27" fmla="*/ 1606 h 3611"/>
              <a:gd name="T28" fmla="*/ 102 w 3757"/>
              <a:gd name="T29" fmla="*/ 1558 h 3611"/>
              <a:gd name="T30" fmla="*/ 124 w 3757"/>
              <a:gd name="T31" fmla="*/ 1526 h 3611"/>
              <a:gd name="T32" fmla="*/ 161 w 3757"/>
              <a:gd name="T33" fmla="*/ 1440 h 3611"/>
              <a:gd name="T34" fmla="*/ 204 w 3757"/>
              <a:gd name="T35" fmla="*/ 1387 h 3611"/>
              <a:gd name="T36" fmla="*/ 241 w 3757"/>
              <a:gd name="T37" fmla="*/ 1302 h 3611"/>
              <a:gd name="T38" fmla="*/ 273 w 3757"/>
              <a:gd name="T39" fmla="*/ 1227 h 3611"/>
              <a:gd name="T40" fmla="*/ 294 w 3757"/>
              <a:gd name="T41" fmla="*/ 1179 h 3611"/>
              <a:gd name="T42" fmla="*/ 300 w 3757"/>
              <a:gd name="T43" fmla="*/ 1147 h 3611"/>
              <a:gd name="T44" fmla="*/ 358 w 3757"/>
              <a:gd name="T45" fmla="*/ 1088 h 3611"/>
              <a:gd name="T46" fmla="*/ 374 w 3757"/>
              <a:gd name="T47" fmla="*/ 1040 h 3611"/>
              <a:gd name="T48" fmla="*/ 449 w 3757"/>
              <a:gd name="T49" fmla="*/ 1030 h 3611"/>
              <a:gd name="T50" fmla="*/ 513 w 3757"/>
              <a:gd name="T51" fmla="*/ 1019 h 3611"/>
              <a:gd name="T52" fmla="*/ 534 w 3757"/>
              <a:gd name="T53" fmla="*/ 1014 h 3611"/>
              <a:gd name="T54" fmla="*/ 1361 w 3757"/>
              <a:gd name="T55" fmla="*/ 779 h 3611"/>
              <a:gd name="T56" fmla="*/ 1697 w 3757"/>
              <a:gd name="T57" fmla="*/ 635 h 3611"/>
              <a:gd name="T58" fmla="*/ 1937 w 3757"/>
              <a:gd name="T59" fmla="*/ 491 h 3611"/>
              <a:gd name="T60" fmla="*/ 2129 w 3757"/>
              <a:gd name="T61" fmla="*/ 443 h 3611"/>
              <a:gd name="T62" fmla="*/ 2273 w 3757"/>
              <a:gd name="T63" fmla="*/ 395 h 3611"/>
              <a:gd name="T64" fmla="*/ 2369 w 3757"/>
              <a:gd name="T65" fmla="*/ 299 h 3611"/>
              <a:gd name="T66" fmla="*/ 2609 w 3757"/>
              <a:gd name="T67" fmla="*/ 203 h 3611"/>
              <a:gd name="T68" fmla="*/ 2705 w 3757"/>
              <a:gd name="T69" fmla="*/ 107 h 3611"/>
              <a:gd name="T70" fmla="*/ 2844 w 3757"/>
              <a:gd name="T71" fmla="*/ 91 h 3611"/>
              <a:gd name="T72" fmla="*/ 3164 w 3757"/>
              <a:gd name="T73" fmla="*/ 64 h 3611"/>
              <a:gd name="T74" fmla="*/ 3313 w 3757"/>
              <a:gd name="T75" fmla="*/ 86 h 3611"/>
              <a:gd name="T76" fmla="*/ 3473 w 3757"/>
              <a:gd name="T77" fmla="*/ 86 h 3611"/>
              <a:gd name="T78" fmla="*/ 3553 w 3757"/>
              <a:gd name="T79" fmla="*/ 107 h 3611"/>
              <a:gd name="T80" fmla="*/ 3596 w 3757"/>
              <a:gd name="T81" fmla="*/ 144 h 3611"/>
              <a:gd name="T82" fmla="*/ 3756 w 3757"/>
              <a:gd name="T83" fmla="*/ 155 h 36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7"/>
              <a:gd name="T127" fmla="*/ 0 h 3611"/>
              <a:gd name="T128" fmla="*/ 3757 w 3757"/>
              <a:gd name="T129" fmla="*/ 3611 h 36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7" h="3611">
                <a:moveTo>
                  <a:pt x="113" y="3611"/>
                </a:moveTo>
                <a:cubicBezTo>
                  <a:pt x="92" y="3572"/>
                  <a:pt x="85" y="3528"/>
                  <a:pt x="70" y="3488"/>
                </a:cubicBezTo>
                <a:cubicBezTo>
                  <a:pt x="82" y="3421"/>
                  <a:pt x="78" y="3351"/>
                  <a:pt x="54" y="3286"/>
                </a:cubicBezTo>
                <a:cubicBezTo>
                  <a:pt x="47" y="3216"/>
                  <a:pt x="52" y="3234"/>
                  <a:pt x="70" y="3179"/>
                </a:cubicBezTo>
                <a:cubicBezTo>
                  <a:pt x="65" y="3149"/>
                  <a:pt x="62" y="3125"/>
                  <a:pt x="49" y="3099"/>
                </a:cubicBezTo>
                <a:cubicBezTo>
                  <a:pt x="39" y="3060"/>
                  <a:pt x="13" y="3027"/>
                  <a:pt x="60" y="2998"/>
                </a:cubicBezTo>
                <a:cubicBezTo>
                  <a:pt x="55" y="2951"/>
                  <a:pt x="53" y="2930"/>
                  <a:pt x="44" y="2891"/>
                </a:cubicBezTo>
                <a:cubicBezTo>
                  <a:pt x="41" y="2821"/>
                  <a:pt x="0" y="2608"/>
                  <a:pt x="76" y="2571"/>
                </a:cubicBezTo>
                <a:cubicBezTo>
                  <a:pt x="91" y="2521"/>
                  <a:pt x="88" y="2549"/>
                  <a:pt x="76" y="2486"/>
                </a:cubicBezTo>
                <a:cubicBezTo>
                  <a:pt x="77" y="2446"/>
                  <a:pt x="83" y="2407"/>
                  <a:pt x="81" y="2368"/>
                </a:cubicBezTo>
                <a:cubicBezTo>
                  <a:pt x="79" y="2349"/>
                  <a:pt x="65" y="2315"/>
                  <a:pt x="65" y="2315"/>
                </a:cubicBezTo>
                <a:cubicBezTo>
                  <a:pt x="56" y="2213"/>
                  <a:pt x="54" y="2227"/>
                  <a:pt x="60" y="2091"/>
                </a:cubicBezTo>
                <a:cubicBezTo>
                  <a:pt x="52" y="2000"/>
                  <a:pt x="51" y="1947"/>
                  <a:pt x="54" y="1851"/>
                </a:cubicBezTo>
                <a:cubicBezTo>
                  <a:pt x="56" y="1768"/>
                  <a:pt x="7" y="1630"/>
                  <a:pt x="86" y="1606"/>
                </a:cubicBezTo>
                <a:cubicBezTo>
                  <a:pt x="91" y="1590"/>
                  <a:pt x="92" y="1571"/>
                  <a:pt x="102" y="1558"/>
                </a:cubicBezTo>
                <a:cubicBezTo>
                  <a:pt x="109" y="1547"/>
                  <a:pt x="124" y="1526"/>
                  <a:pt x="124" y="1526"/>
                </a:cubicBezTo>
                <a:cubicBezTo>
                  <a:pt x="133" y="1495"/>
                  <a:pt x="142" y="1466"/>
                  <a:pt x="161" y="1440"/>
                </a:cubicBezTo>
                <a:cubicBezTo>
                  <a:pt x="169" y="1413"/>
                  <a:pt x="178" y="1395"/>
                  <a:pt x="204" y="1387"/>
                </a:cubicBezTo>
                <a:cubicBezTo>
                  <a:pt x="213" y="1355"/>
                  <a:pt x="216" y="1326"/>
                  <a:pt x="241" y="1302"/>
                </a:cubicBezTo>
                <a:cubicBezTo>
                  <a:pt x="249" y="1274"/>
                  <a:pt x="249" y="1243"/>
                  <a:pt x="273" y="1227"/>
                </a:cubicBezTo>
                <a:cubicBezTo>
                  <a:pt x="278" y="1209"/>
                  <a:pt x="284" y="1194"/>
                  <a:pt x="294" y="1179"/>
                </a:cubicBezTo>
                <a:cubicBezTo>
                  <a:pt x="296" y="1168"/>
                  <a:pt x="295" y="1156"/>
                  <a:pt x="300" y="1147"/>
                </a:cubicBezTo>
                <a:cubicBezTo>
                  <a:pt x="311" y="1122"/>
                  <a:pt x="345" y="1113"/>
                  <a:pt x="358" y="1088"/>
                </a:cubicBezTo>
                <a:cubicBezTo>
                  <a:pt x="365" y="1072"/>
                  <a:pt x="357" y="1045"/>
                  <a:pt x="374" y="1040"/>
                </a:cubicBezTo>
                <a:cubicBezTo>
                  <a:pt x="408" y="1029"/>
                  <a:pt x="384" y="1035"/>
                  <a:pt x="449" y="1030"/>
                </a:cubicBezTo>
                <a:cubicBezTo>
                  <a:pt x="513" y="1015"/>
                  <a:pt x="432" y="1032"/>
                  <a:pt x="513" y="1019"/>
                </a:cubicBezTo>
                <a:cubicBezTo>
                  <a:pt x="520" y="1017"/>
                  <a:pt x="534" y="1014"/>
                  <a:pt x="534" y="1014"/>
                </a:cubicBezTo>
                <a:lnTo>
                  <a:pt x="1361" y="779"/>
                </a:lnTo>
                <a:lnTo>
                  <a:pt x="1697" y="635"/>
                </a:lnTo>
                <a:lnTo>
                  <a:pt x="1937" y="491"/>
                </a:lnTo>
                <a:lnTo>
                  <a:pt x="2129" y="443"/>
                </a:lnTo>
                <a:lnTo>
                  <a:pt x="2273" y="395"/>
                </a:lnTo>
                <a:lnTo>
                  <a:pt x="2369" y="299"/>
                </a:lnTo>
                <a:lnTo>
                  <a:pt x="2609" y="203"/>
                </a:lnTo>
                <a:lnTo>
                  <a:pt x="2705" y="107"/>
                </a:lnTo>
                <a:cubicBezTo>
                  <a:pt x="2755" y="103"/>
                  <a:pt x="2794" y="95"/>
                  <a:pt x="2844" y="91"/>
                </a:cubicBezTo>
                <a:cubicBezTo>
                  <a:pt x="2900" y="0"/>
                  <a:pt x="3056" y="66"/>
                  <a:pt x="3164" y="64"/>
                </a:cubicBezTo>
                <a:cubicBezTo>
                  <a:pt x="3208" y="68"/>
                  <a:pt x="3275" y="60"/>
                  <a:pt x="3313" y="86"/>
                </a:cubicBezTo>
                <a:cubicBezTo>
                  <a:pt x="3369" y="80"/>
                  <a:pt x="3418" y="70"/>
                  <a:pt x="3473" y="86"/>
                </a:cubicBezTo>
                <a:cubicBezTo>
                  <a:pt x="3497" y="101"/>
                  <a:pt x="3525" y="100"/>
                  <a:pt x="3553" y="107"/>
                </a:cubicBezTo>
                <a:cubicBezTo>
                  <a:pt x="3567" y="118"/>
                  <a:pt x="3577" y="142"/>
                  <a:pt x="3596" y="144"/>
                </a:cubicBezTo>
                <a:cubicBezTo>
                  <a:pt x="3757" y="154"/>
                  <a:pt x="3710" y="116"/>
                  <a:pt x="3756" y="155"/>
                </a:cubicBezTo>
              </a:path>
            </a:pathLst>
          </a:custGeom>
          <a:noFill/>
          <a:ln w="57150">
            <a:solidFill>
              <a:srgbClr val="FF0000"/>
            </a:solidFill>
            <a:round/>
            <a:headEnd/>
            <a:tailEnd/>
          </a:ln>
        </p:spPr>
        <p:txBody>
          <a:bodyPr wrap="none" anchor="ctr"/>
          <a:lstStyle/>
          <a:p>
            <a:endParaRPr lang="en-US"/>
          </a:p>
        </p:txBody>
      </p:sp>
      <p:sp>
        <p:nvSpPr>
          <p:cNvPr id="212997" name="Freeform 5"/>
          <p:cNvSpPr>
            <a:spLocks/>
          </p:cNvSpPr>
          <p:nvPr/>
        </p:nvSpPr>
        <p:spPr bwMode="auto">
          <a:xfrm>
            <a:off x="5900738" y="5740400"/>
            <a:ext cx="3243262" cy="1125538"/>
          </a:xfrm>
          <a:custGeom>
            <a:avLst/>
            <a:gdLst>
              <a:gd name="T0" fmla="*/ 0 w 2043"/>
              <a:gd name="T1" fmla="*/ 709 h 709"/>
              <a:gd name="T2" fmla="*/ 43 w 2043"/>
              <a:gd name="T3" fmla="*/ 704 h 709"/>
              <a:gd name="T4" fmla="*/ 59 w 2043"/>
              <a:gd name="T5" fmla="*/ 693 h 709"/>
              <a:gd name="T6" fmla="*/ 134 w 2043"/>
              <a:gd name="T7" fmla="*/ 677 h 709"/>
              <a:gd name="T8" fmla="*/ 198 w 2043"/>
              <a:gd name="T9" fmla="*/ 651 h 709"/>
              <a:gd name="T10" fmla="*/ 304 w 2043"/>
              <a:gd name="T11" fmla="*/ 640 h 709"/>
              <a:gd name="T12" fmla="*/ 395 w 2043"/>
              <a:gd name="T13" fmla="*/ 619 h 709"/>
              <a:gd name="T14" fmla="*/ 432 w 2043"/>
              <a:gd name="T15" fmla="*/ 608 h 709"/>
              <a:gd name="T16" fmla="*/ 448 w 2043"/>
              <a:gd name="T17" fmla="*/ 603 h 709"/>
              <a:gd name="T18" fmla="*/ 624 w 2043"/>
              <a:gd name="T19" fmla="*/ 549 h 709"/>
              <a:gd name="T20" fmla="*/ 763 w 2043"/>
              <a:gd name="T21" fmla="*/ 512 h 709"/>
              <a:gd name="T22" fmla="*/ 891 w 2043"/>
              <a:gd name="T23" fmla="*/ 459 h 709"/>
              <a:gd name="T24" fmla="*/ 971 w 2043"/>
              <a:gd name="T25" fmla="*/ 432 h 709"/>
              <a:gd name="T26" fmla="*/ 1046 w 2043"/>
              <a:gd name="T27" fmla="*/ 405 h 709"/>
              <a:gd name="T28" fmla="*/ 1099 w 2043"/>
              <a:gd name="T29" fmla="*/ 384 h 709"/>
              <a:gd name="T30" fmla="*/ 1232 w 2043"/>
              <a:gd name="T31" fmla="*/ 336 h 709"/>
              <a:gd name="T32" fmla="*/ 1286 w 2043"/>
              <a:gd name="T33" fmla="*/ 315 h 709"/>
              <a:gd name="T34" fmla="*/ 1360 w 2043"/>
              <a:gd name="T35" fmla="*/ 299 h 709"/>
              <a:gd name="T36" fmla="*/ 1414 w 2043"/>
              <a:gd name="T37" fmla="*/ 277 h 709"/>
              <a:gd name="T38" fmla="*/ 1488 w 2043"/>
              <a:gd name="T39" fmla="*/ 219 h 709"/>
              <a:gd name="T40" fmla="*/ 1504 w 2043"/>
              <a:gd name="T41" fmla="*/ 213 h 709"/>
              <a:gd name="T42" fmla="*/ 1536 w 2043"/>
              <a:gd name="T43" fmla="*/ 192 h 709"/>
              <a:gd name="T44" fmla="*/ 1590 w 2043"/>
              <a:gd name="T45" fmla="*/ 155 h 709"/>
              <a:gd name="T46" fmla="*/ 1766 w 2043"/>
              <a:gd name="T47" fmla="*/ 123 h 709"/>
              <a:gd name="T48" fmla="*/ 1942 w 2043"/>
              <a:gd name="T49" fmla="*/ 48 h 709"/>
              <a:gd name="T50" fmla="*/ 2043 w 2043"/>
              <a:gd name="T51" fmla="*/ 0 h 7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3"/>
              <a:gd name="T79" fmla="*/ 0 h 709"/>
              <a:gd name="T80" fmla="*/ 2043 w 2043"/>
              <a:gd name="T81" fmla="*/ 709 h 7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3" h="709">
                <a:moveTo>
                  <a:pt x="0" y="709"/>
                </a:moveTo>
                <a:cubicBezTo>
                  <a:pt x="14" y="707"/>
                  <a:pt x="29" y="707"/>
                  <a:pt x="43" y="704"/>
                </a:cubicBezTo>
                <a:cubicBezTo>
                  <a:pt x="49" y="702"/>
                  <a:pt x="52" y="694"/>
                  <a:pt x="59" y="693"/>
                </a:cubicBezTo>
                <a:cubicBezTo>
                  <a:pt x="86" y="684"/>
                  <a:pt x="108" y="686"/>
                  <a:pt x="134" y="677"/>
                </a:cubicBezTo>
                <a:cubicBezTo>
                  <a:pt x="153" y="669"/>
                  <a:pt x="177" y="654"/>
                  <a:pt x="198" y="651"/>
                </a:cubicBezTo>
                <a:cubicBezTo>
                  <a:pt x="232" y="644"/>
                  <a:pt x="268" y="645"/>
                  <a:pt x="304" y="640"/>
                </a:cubicBezTo>
                <a:cubicBezTo>
                  <a:pt x="333" y="635"/>
                  <a:pt x="365" y="625"/>
                  <a:pt x="395" y="619"/>
                </a:cubicBezTo>
                <a:cubicBezTo>
                  <a:pt x="407" y="616"/>
                  <a:pt x="419" y="611"/>
                  <a:pt x="432" y="608"/>
                </a:cubicBezTo>
                <a:cubicBezTo>
                  <a:pt x="437" y="606"/>
                  <a:pt x="448" y="603"/>
                  <a:pt x="448" y="603"/>
                </a:cubicBezTo>
                <a:cubicBezTo>
                  <a:pt x="498" y="568"/>
                  <a:pt x="564" y="560"/>
                  <a:pt x="624" y="549"/>
                </a:cubicBezTo>
                <a:cubicBezTo>
                  <a:pt x="670" y="540"/>
                  <a:pt x="716" y="523"/>
                  <a:pt x="763" y="512"/>
                </a:cubicBezTo>
                <a:cubicBezTo>
                  <a:pt x="787" y="487"/>
                  <a:pt x="856" y="464"/>
                  <a:pt x="891" y="459"/>
                </a:cubicBezTo>
                <a:cubicBezTo>
                  <a:pt x="920" y="438"/>
                  <a:pt x="933" y="436"/>
                  <a:pt x="971" y="432"/>
                </a:cubicBezTo>
                <a:cubicBezTo>
                  <a:pt x="996" y="421"/>
                  <a:pt x="1018" y="411"/>
                  <a:pt x="1046" y="405"/>
                </a:cubicBezTo>
                <a:cubicBezTo>
                  <a:pt x="1064" y="393"/>
                  <a:pt x="1078" y="388"/>
                  <a:pt x="1099" y="384"/>
                </a:cubicBezTo>
                <a:cubicBezTo>
                  <a:pt x="1143" y="354"/>
                  <a:pt x="1176" y="341"/>
                  <a:pt x="1232" y="336"/>
                </a:cubicBezTo>
                <a:cubicBezTo>
                  <a:pt x="1253" y="331"/>
                  <a:pt x="1266" y="322"/>
                  <a:pt x="1286" y="315"/>
                </a:cubicBezTo>
                <a:cubicBezTo>
                  <a:pt x="1309" y="306"/>
                  <a:pt x="1335" y="306"/>
                  <a:pt x="1360" y="299"/>
                </a:cubicBezTo>
                <a:cubicBezTo>
                  <a:pt x="1378" y="293"/>
                  <a:pt x="1395" y="283"/>
                  <a:pt x="1414" y="277"/>
                </a:cubicBezTo>
                <a:cubicBezTo>
                  <a:pt x="1437" y="257"/>
                  <a:pt x="1463" y="236"/>
                  <a:pt x="1488" y="219"/>
                </a:cubicBezTo>
                <a:cubicBezTo>
                  <a:pt x="1492" y="215"/>
                  <a:pt x="1499" y="215"/>
                  <a:pt x="1504" y="213"/>
                </a:cubicBezTo>
                <a:cubicBezTo>
                  <a:pt x="1515" y="206"/>
                  <a:pt x="1525" y="199"/>
                  <a:pt x="1536" y="192"/>
                </a:cubicBezTo>
                <a:cubicBezTo>
                  <a:pt x="1555" y="176"/>
                  <a:pt x="1565" y="163"/>
                  <a:pt x="1590" y="155"/>
                </a:cubicBezTo>
                <a:cubicBezTo>
                  <a:pt x="1648" y="134"/>
                  <a:pt x="1703" y="127"/>
                  <a:pt x="1766" y="123"/>
                </a:cubicBezTo>
                <a:cubicBezTo>
                  <a:pt x="1818" y="87"/>
                  <a:pt x="1881" y="66"/>
                  <a:pt x="1942" y="48"/>
                </a:cubicBezTo>
                <a:cubicBezTo>
                  <a:pt x="1976" y="25"/>
                  <a:pt x="1998" y="0"/>
                  <a:pt x="2043" y="0"/>
                </a:cubicBezTo>
              </a:path>
            </a:pathLst>
          </a:custGeom>
          <a:noFill/>
          <a:ln w="50800">
            <a:solidFill>
              <a:srgbClr val="FF0000"/>
            </a:solidFill>
            <a:round/>
            <a:headEnd/>
            <a:tailEnd/>
          </a:ln>
        </p:spPr>
        <p:txBody>
          <a:bodyPr wrap="none" anchor="ctr"/>
          <a:lstStyle/>
          <a:p>
            <a:endParaRPr lang="en-US"/>
          </a:p>
        </p:txBody>
      </p:sp>
      <p:sp>
        <p:nvSpPr>
          <p:cNvPr id="212998" name="Line 6"/>
          <p:cNvSpPr>
            <a:spLocks noChangeShapeType="1"/>
          </p:cNvSpPr>
          <p:nvPr/>
        </p:nvSpPr>
        <p:spPr bwMode="auto">
          <a:xfrm flipV="1">
            <a:off x="3581400" y="5791200"/>
            <a:ext cx="1752600" cy="1066800"/>
          </a:xfrm>
          <a:prstGeom prst="line">
            <a:avLst/>
          </a:prstGeom>
          <a:noFill/>
          <a:ln w="44450">
            <a:solidFill>
              <a:srgbClr val="FF0000"/>
            </a:solidFill>
            <a:round/>
            <a:headEnd type="triangle" w="med" len="med"/>
            <a:tailEnd/>
          </a:ln>
        </p:spPr>
        <p:txBody>
          <a:bodyPr wrap="none" anchor="ctr"/>
          <a:lstStyle/>
          <a:p>
            <a:endParaRPr lang="en-US"/>
          </a:p>
        </p:txBody>
      </p:sp>
      <p:sp>
        <p:nvSpPr>
          <p:cNvPr id="137221" name="Text Box 8"/>
          <p:cNvSpPr txBox="1">
            <a:spLocks noChangeArrowheads="1"/>
          </p:cNvSpPr>
          <p:nvPr/>
        </p:nvSpPr>
        <p:spPr bwMode="auto">
          <a:xfrm>
            <a:off x="8002588" y="6583363"/>
            <a:ext cx="1141412" cy="274637"/>
          </a:xfrm>
          <a:prstGeom prst="rect">
            <a:avLst/>
          </a:prstGeom>
          <a:noFill/>
          <a:ln w="9525">
            <a:noFill/>
            <a:miter lim="800000"/>
            <a:headEnd/>
            <a:tailEnd/>
          </a:ln>
        </p:spPr>
        <p:txBody>
          <a:bodyPr wrap="none">
            <a:spAutoFit/>
          </a:bodyPr>
          <a:lstStyle/>
          <a:p>
            <a:pPr eaLnBrk="0" hangingPunct="0"/>
            <a:r>
              <a:rPr lang="en-US" sz="1200" i="1"/>
              <a:t>Pt. Reyes, CA</a:t>
            </a:r>
          </a:p>
        </p:txBody>
      </p:sp>
      <p:sp>
        <p:nvSpPr>
          <p:cNvPr id="213001" name="Line 9"/>
          <p:cNvSpPr>
            <a:spLocks noChangeShapeType="1"/>
          </p:cNvSpPr>
          <p:nvPr/>
        </p:nvSpPr>
        <p:spPr bwMode="auto">
          <a:xfrm>
            <a:off x="4038600" y="27432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213002" name="Line 10"/>
          <p:cNvSpPr>
            <a:spLocks noChangeShapeType="1"/>
          </p:cNvSpPr>
          <p:nvPr/>
        </p:nvSpPr>
        <p:spPr bwMode="auto">
          <a:xfrm>
            <a:off x="5334000" y="23622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213003" name="Line 11"/>
          <p:cNvSpPr>
            <a:spLocks noChangeShapeType="1"/>
          </p:cNvSpPr>
          <p:nvPr/>
        </p:nvSpPr>
        <p:spPr bwMode="auto">
          <a:xfrm>
            <a:off x="3276600" y="36576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213004" name="Line 12"/>
          <p:cNvSpPr>
            <a:spLocks noChangeShapeType="1"/>
          </p:cNvSpPr>
          <p:nvPr/>
        </p:nvSpPr>
        <p:spPr bwMode="auto">
          <a:xfrm>
            <a:off x="6324600" y="19050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213005" name="Line 13"/>
          <p:cNvSpPr>
            <a:spLocks noChangeShapeType="1"/>
          </p:cNvSpPr>
          <p:nvPr/>
        </p:nvSpPr>
        <p:spPr bwMode="auto">
          <a:xfrm>
            <a:off x="7239000" y="14478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213006" name="Line 14"/>
          <p:cNvSpPr>
            <a:spLocks noChangeShapeType="1"/>
          </p:cNvSpPr>
          <p:nvPr/>
        </p:nvSpPr>
        <p:spPr bwMode="auto">
          <a:xfrm flipH="1" flipV="1">
            <a:off x="7162800" y="5562600"/>
            <a:ext cx="914400" cy="609600"/>
          </a:xfrm>
          <a:prstGeom prst="line">
            <a:avLst/>
          </a:prstGeom>
          <a:noFill/>
          <a:ln w="38100">
            <a:solidFill>
              <a:srgbClr val="FF0000"/>
            </a:solidFill>
            <a:round/>
            <a:headEnd/>
            <a:tailEnd type="triangle" w="med" len="med"/>
          </a:ln>
        </p:spPr>
        <p:txBody>
          <a:bodyPr wrap="none" anchor="ctr"/>
          <a:lstStyle/>
          <a:p>
            <a:endParaRPr lang="en-US"/>
          </a:p>
        </p:txBody>
      </p:sp>
      <p:sp>
        <p:nvSpPr>
          <p:cNvPr id="213007" name="Line 15"/>
          <p:cNvSpPr>
            <a:spLocks noChangeShapeType="1"/>
          </p:cNvSpPr>
          <p:nvPr/>
        </p:nvSpPr>
        <p:spPr bwMode="auto">
          <a:xfrm flipH="1" flipV="1">
            <a:off x="8229600" y="5105400"/>
            <a:ext cx="914400" cy="609600"/>
          </a:xfrm>
          <a:prstGeom prst="line">
            <a:avLst/>
          </a:prstGeom>
          <a:noFill/>
          <a:ln w="38100">
            <a:solidFill>
              <a:srgbClr val="FF0000"/>
            </a:solidFill>
            <a:round/>
            <a:headEnd/>
            <a:tailEnd type="triangle" w="med" len="med"/>
          </a:ln>
        </p:spPr>
        <p:txBody>
          <a:bodyPr wrap="none" anchor="ctr"/>
          <a:lstStyle/>
          <a:p>
            <a:endParaRPr lang="en-US"/>
          </a:p>
        </p:txBody>
      </p:sp>
      <p:sp>
        <p:nvSpPr>
          <p:cNvPr id="213008" name="Line 16"/>
          <p:cNvSpPr>
            <a:spLocks noChangeShapeType="1"/>
          </p:cNvSpPr>
          <p:nvPr/>
        </p:nvSpPr>
        <p:spPr bwMode="auto">
          <a:xfrm flipH="1" flipV="1">
            <a:off x="5562600" y="6096000"/>
            <a:ext cx="914400" cy="609600"/>
          </a:xfrm>
          <a:prstGeom prst="line">
            <a:avLst/>
          </a:prstGeom>
          <a:noFill/>
          <a:ln w="38100">
            <a:solidFill>
              <a:srgbClr val="FF0000"/>
            </a:solidFill>
            <a:round/>
            <a:headEnd/>
            <a:tailEnd type="triangle" w="med" len="med"/>
          </a:ln>
        </p:spPr>
        <p:txBody>
          <a:bodyPr wrap="none" anchor="ctr"/>
          <a:lstStyle/>
          <a:p>
            <a:endParaRPr lang="en-US"/>
          </a:p>
        </p:txBody>
      </p:sp>
      <p:sp>
        <p:nvSpPr>
          <p:cNvPr id="213009" name="Text Box 17"/>
          <p:cNvSpPr txBox="1">
            <a:spLocks noChangeArrowheads="1"/>
          </p:cNvSpPr>
          <p:nvPr/>
        </p:nvSpPr>
        <p:spPr bwMode="auto">
          <a:xfrm>
            <a:off x="5867400" y="31242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0" name="Text Box 18"/>
          <p:cNvSpPr txBox="1">
            <a:spLocks noChangeArrowheads="1"/>
          </p:cNvSpPr>
          <p:nvPr/>
        </p:nvSpPr>
        <p:spPr bwMode="auto">
          <a:xfrm>
            <a:off x="4572000" y="35052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1" name="Text Box 19"/>
          <p:cNvSpPr txBox="1">
            <a:spLocks noChangeArrowheads="1"/>
          </p:cNvSpPr>
          <p:nvPr/>
        </p:nvSpPr>
        <p:spPr bwMode="auto">
          <a:xfrm>
            <a:off x="5421313" y="5715000"/>
            <a:ext cx="522287"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2" name="Text Box 20"/>
          <p:cNvSpPr txBox="1">
            <a:spLocks noChangeArrowheads="1"/>
          </p:cNvSpPr>
          <p:nvPr/>
        </p:nvSpPr>
        <p:spPr bwMode="auto">
          <a:xfrm>
            <a:off x="6716713" y="5257800"/>
            <a:ext cx="522287"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3" name="Text Box 21"/>
          <p:cNvSpPr txBox="1">
            <a:spLocks noChangeArrowheads="1"/>
          </p:cNvSpPr>
          <p:nvPr/>
        </p:nvSpPr>
        <p:spPr bwMode="auto">
          <a:xfrm>
            <a:off x="7772400" y="48006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4" name="Text Box 22"/>
          <p:cNvSpPr txBox="1">
            <a:spLocks noChangeArrowheads="1"/>
          </p:cNvSpPr>
          <p:nvPr/>
        </p:nvSpPr>
        <p:spPr bwMode="auto">
          <a:xfrm>
            <a:off x="6869113" y="2667000"/>
            <a:ext cx="522287"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5" name="Text Box 23"/>
          <p:cNvSpPr txBox="1">
            <a:spLocks noChangeArrowheads="1"/>
          </p:cNvSpPr>
          <p:nvPr/>
        </p:nvSpPr>
        <p:spPr bwMode="auto">
          <a:xfrm>
            <a:off x="7772400" y="22098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6" name="Text Box 24"/>
          <p:cNvSpPr txBox="1">
            <a:spLocks noChangeArrowheads="1"/>
          </p:cNvSpPr>
          <p:nvPr/>
        </p:nvSpPr>
        <p:spPr bwMode="auto">
          <a:xfrm>
            <a:off x="3886200" y="43434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213017" name="Text Box 25"/>
          <p:cNvSpPr txBox="1">
            <a:spLocks noChangeArrowheads="1"/>
          </p:cNvSpPr>
          <p:nvPr/>
        </p:nvSpPr>
        <p:spPr bwMode="auto">
          <a:xfrm rot="-1962380">
            <a:off x="3913188" y="5715000"/>
            <a:ext cx="1420812" cy="457200"/>
          </a:xfrm>
          <a:prstGeom prst="rect">
            <a:avLst/>
          </a:prstGeom>
          <a:noFill/>
          <a:ln w="9525">
            <a:noFill/>
            <a:miter lim="800000"/>
            <a:headEnd/>
            <a:tailEnd/>
          </a:ln>
        </p:spPr>
        <p:txBody>
          <a:bodyPr wrap="none">
            <a:spAutoFit/>
          </a:bodyPr>
          <a:lstStyle/>
          <a:p>
            <a:pPr eaLnBrk="0" hangingPunct="0"/>
            <a:r>
              <a:rPr lang="en-US" i="1">
                <a:solidFill>
                  <a:srgbClr val="FF0000"/>
                </a:solidFill>
              </a:rPr>
              <a:t>Total flux</a:t>
            </a:r>
            <a:endParaRPr lang="en-US" i="1" baseline="-25000">
              <a:solidFill>
                <a:srgbClr val="FF0000"/>
              </a:solidFill>
            </a:endParaRPr>
          </a:p>
        </p:txBody>
      </p:sp>
      <p:sp>
        <p:nvSpPr>
          <p:cNvPr id="137239" name="Text Box 26"/>
          <p:cNvSpPr txBox="1">
            <a:spLocks noChangeArrowheads="1"/>
          </p:cNvSpPr>
          <p:nvPr/>
        </p:nvSpPr>
        <p:spPr bwMode="auto">
          <a:xfrm>
            <a:off x="76200" y="60325"/>
            <a:ext cx="8250238" cy="400050"/>
          </a:xfrm>
          <a:prstGeom prst="rect">
            <a:avLst/>
          </a:prstGeom>
          <a:noFill/>
          <a:ln w="9525">
            <a:noFill/>
            <a:miter lim="800000"/>
            <a:headEnd/>
            <a:tailEnd/>
          </a:ln>
        </p:spPr>
        <p:txBody>
          <a:bodyPr wrap="none">
            <a:spAutoFit/>
          </a:bodyPr>
          <a:lstStyle/>
          <a:p>
            <a:pPr eaLnBrk="0" hangingPunct="0"/>
            <a:r>
              <a:rPr lang="en-US" sz="2000" i="1"/>
              <a:t>Bringing these separate pieces of the “Critical Zone” puzzle together…</a:t>
            </a:r>
          </a:p>
        </p:txBody>
      </p:sp>
      <p:sp>
        <p:nvSpPr>
          <p:cNvPr id="213019" name="Text Box 27"/>
          <p:cNvSpPr txBox="1">
            <a:spLocks noChangeArrowheads="1"/>
          </p:cNvSpPr>
          <p:nvPr/>
        </p:nvSpPr>
        <p:spPr bwMode="auto">
          <a:xfrm>
            <a:off x="152400" y="457200"/>
            <a:ext cx="5762625" cy="641350"/>
          </a:xfrm>
          <a:prstGeom prst="rect">
            <a:avLst/>
          </a:prstGeom>
          <a:noFill/>
          <a:ln w="9525">
            <a:noFill/>
            <a:miter lim="800000"/>
            <a:headEnd/>
            <a:tailEnd/>
          </a:ln>
        </p:spPr>
        <p:txBody>
          <a:bodyPr>
            <a:spAutoFit/>
          </a:bodyPr>
          <a:lstStyle/>
          <a:p>
            <a:pPr eaLnBrk="0" hangingPunct="0"/>
            <a:r>
              <a:rPr lang="en-US" sz="1800" i="1">
                <a:solidFill>
                  <a:srgbClr val="FF0000"/>
                </a:solidFill>
              </a:rPr>
              <a:t>Recall, we want to predict changes in response to external forcing…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9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129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129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130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130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130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130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300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130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130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1300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1301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13012">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13011">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13016">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213010">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213009">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213014">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213015">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213017">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2130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nimBg="1"/>
      <p:bldP spid="212997" grpId="0" animBg="1"/>
      <p:bldP spid="212998" grpId="0" animBg="1"/>
      <p:bldP spid="213001" grpId="0" animBg="1"/>
      <p:bldP spid="213002" grpId="0" animBg="1"/>
      <p:bldP spid="213003" grpId="0" animBg="1"/>
      <p:bldP spid="213004" grpId="0" animBg="1"/>
      <p:bldP spid="213005" grpId="0" animBg="1"/>
      <p:bldP spid="213006" grpId="0" animBg="1"/>
      <p:bldP spid="213007" grpId="0" animBg="1"/>
      <p:bldP spid="213008" grpId="0" animBg="1"/>
      <p:bldP spid="213009" grpId="0" build="p" autoUpdateAnimBg="0"/>
      <p:bldP spid="213010" grpId="0" build="p" autoUpdateAnimBg="0"/>
      <p:bldP spid="213011" grpId="0" build="p" autoUpdateAnimBg="0"/>
      <p:bldP spid="213012" grpId="0" build="p" autoUpdateAnimBg="0"/>
      <p:bldP spid="213013" grpId="0" build="p" autoUpdateAnimBg="0"/>
      <p:bldP spid="213014" grpId="0" build="p" autoUpdateAnimBg="0"/>
      <p:bldP spid="213015" grpId="0" build="p" autoUpdateAnimBg="0"/>
      <p:bldP spid="213016" grpId="0" build="p" autoUpdateAnimBg="0"/>
      <p:bldP spid="213017" grpId="0" build="p" autoUpdateAnimBg="0"/>
      <p:bldP spid="21301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IMG_5241"/>
          <p:cNvPicPr>
            <a:picLocks noChangeAspect="1" noChangeArrowheads="1"/>
          </p:cNvPicPr>
          <p:nvPr/>
        </p:nvPicPr>
        <p:blipFill>
          <a:blip r:embed="rId3">
            <a:lum bright="30000" contrast="14000"/>
          </a:blip>
          <a:srcRect/>
          <a:stretch>
            <a:fillRect/>
          </a:stretch>
        </p:blipFill>
        <p:spPr bwMode="auto">
          <a:xfrm>
            <a:off x="0" y="0"/>
            <a:ext cx="9144000" cy="6858000"/>
          </a:xfrm>
          <a:prstGeom prst="rect">
            <a:avLst/>
          </a:prstGeom>
          <a:noFill/>
          <a:ln w="9525">
            <a:noFill/>
            <a:miter lim="800000"/>
            <a:headEnd/>
            <a:tailEnd/>
          </a:ln>
        </p:spPr>
      </p:pic>
      <p:sp>
        <p:nvSpPr>
          <p:cNvPr id="139266" name="Freeform 4"/>
          <p:cNvSpPr>
            <a:spLocks/>
          </p:cNvSpPr>
          <p:nvPr/>
        </p:nvSpPr>
        <p:spPr bwMode="auto">
          <a:xfrm>
            <a:off x="3173413" y="1125538"/>
            <a:ext cx="5964237" cy="5732462"/>
          </a:xfrm>
          <a:custGeom>
            <a:avLst/>
            <a:gdLst>
              <a:gd name="T0" fmla="*/ 113 w 3757"/>
              <a:gd name="T1" fmla="*/ 3611 h 3611"/>
              <a:gd name="T2" fmla="*/ 70 w 3757"/>
              <a:gd name="T3" fmla="*/ 3488 h 3611"/>
              <a:gd name="T4" fmla="*/ 54 w 3757"/>
              <a:gd name="T5" fmla="*/ 3286 h 3611"/>
              <a:gd name="T6" fmla="*/ 70 w 3757"/>
              <a:gd name="T7" fmla="*/ 3179 h 3611"/>
              <a:gd name="T8" fmla="*/ 49 w 3757"/>
              <a:gd name="T9" fmla="*/ 3099 h 3611"/>
              <a:gd name="T10" fmla="*/ 60 w 3757"/>
              <a:gd name="T11" fmla="*/ 2998 h 3611"/>
              <a:gd name="T12" fmla="*/ 44 w 3757"/>
              <a:gd name="T13" fmla="*/ 2891 h 3611"/>
              <a:gd name="T14" fmla="*/ 76 w 3757"/>
              <a:gd name="T15" fmla="*/ 2571 h 3611"/>
              <a:gd name="T16" fmla="*/ 76 w 3757"/>
              <a:gd name="T17" fmla="*/ 2486 h 3611"/>
              <a:gd name="T18" fmla="*/ 81 w 3757"/>
              <a:gd name="T19" fmla="*/ 2368 h 3611"/>
              <a:gd name="T20" fmla="*/ 65 w 3757"/>
              <a:gd name="T21" fmla="*/ 2315 h 3611"/>
              <a:gd name="T22" fmla="*/ 60 w 3757"/>
              <a:gd name="T23" fmla="*/ 2091 h 3611"/>
              <a:gd name="T24" fmla="*/ 54 w 3757"/>
              <a:gd name="T25" fmla="*/ 1851 h 3611"/>
              <a:gd name="T26" fmla="*/ 86 w 3757"/>
              <a:gd name="T27" fmla="*/ 1606 h 3611"/>
              <a:gd name="T28" fmla="*/ 102 w 3757"/>
              <a:gd name="T29" fmla="*/ 1558 h 3611"/>
              <a:gd name="T30" fmla="*/ 124 w 3757"/>
              <a:gd name="T31" fmla="*/ 1526 h 3611"/>
              <a:gd name="T32" fmla="*/ 161 w 3757"/>
              <a:gd name="T33" fmla="*/ 1440 h 3611"/>
              <a:gd name="T34" fmla="*/ 204 w 3757"/>
              <a:gd name="T35" fmla="*/ 1387 h 3611"/>
              <a:gd name="T36" fmla="*/ 241 w 3757"/>
              <a:gd name="T37" fmla="*/ 1302 h 3611"/>
              <a:gd name="T38" fmla="*/ 273 w 3757"/>
              <a:gd name="T39" fmla="*/ 1227 h 3611"/>
              <a:gd name="T40" fmla="*/ 294 w 3757"/>
              <a:gd name="T41" fmla="*/ 1179 h 3611"/>
              <a:gd name="T42" fmla="*/ 300 w 3757"/>
              <a:gd name="T43" fmla="*/ 1147 h 3611"/>
              <a:gd name="T44" fmla="*/ 358 w 3757"/>
              <a:gd name="T45" fmla="*/ 1088 h 3611"/>
              <a:gd name="T46" fmla="*/ 374 w 3757"/>
              <a:gd name="T47" fmla="*/ 1040 h 3611"/>
              <a:gd name="T48" fmla="*/ 449 w 3757"/>
              <a:gd name="T49" fmla="*/ 1030 h 3611"/>
              <a:gd name="T50" fmla="*/ 513 w 3757"/>
              <a:gd name="T51" fmla="*/ 1019 h 3611"/>
              <a:gd name="T52" fmla="*/ 534 w 3757"/>
              <a:gd name="T53" fmla="*/ 1014 h 3611"/>
              <a:gd name="T54" fmla="*/ 1361 w 3757"/>
              <a:gd name="T55" fmla="*/ 779 h 3611"/>
              <a:gd name="T56" fmla="*/ 1697 w 3757"/>
              <a:gd name="T57" fmla="*/ 635 h 3611"/>
              <a:gd name="T58" fmla="*/ 1937 w 3757"/>
              <a:gd name="T59" fmla="*/ 491 h 3611"/>
              <a:gd name="T60" fmla="*/ 2129 w 3757"/>
              <a:gd name="T61" fmla="*/ 443 h 3611"/>
              <a:gd name="T62" fmla="*/ 2273 w 3757"/>
              <a:gd name="T63" fmla="*/ 395 h 3611"/>
              <a:gd name="T64" fmla="*/ 2369 w 3757"/>
              <a:gd name="T65" fmla="*/ 299 h 3611"/>
              <a:gd name="T66" fmla="*/ 2609 w 3757"/>
              <a:gd name="T67" fmla="*/ 203 h 3611"/>
              <a:gd name="T68" fmla="*/ 2705 w 3757"/>
              <a:gd name="T69" fmla="*/ 107 h 3611"/>
              <a:gd name="T70" fmla="*/ 2844 w 3757"/>
              <a:gd name="T71" fmla="*/ 91 h 3611"/>
              <a:gd name="T72" fmla="*/ 3164 w 3757"/>
              <a:gd name="T73" fmla="*/ 64 h 3611"/>
              <a:gd name="T74" fmla="*/ 3313 w 3757"/>
              <a:gd name="T75" fmla="*/ 86 h 3611"/>
              <a:gd name="T76" fmla="*/ 3473 w 3757"/>
              <a:gd name="T77" fmla="*/ 86 h 3611"/>
              <a:gd name="T78" fmla="*/ 3553 w 3757"/>
              <a:gd name="T79" fmla="*/ 107 h 3611"/>
              <a:gd name="T80" fmla="*/ 3596 w 3757"/>
              <a:gd name="T81" fmla="*/ 144 h 3611"/>
              <a:gd name="T82" fmla="*/ 3756 w 3757"/>
              <a:gd name="T83" fmla="*/ 155 h 36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7"/>
              <a:gd name="T127" fmla="*/ 0 h 3611"/>
              <a:gd name="T128" fmla="*/ 3757 w 3757"/>
              <a:gd name="T129" fmla="*/ 3611 h 36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7" h="3611">
                <a:moveTo>
                  <a:pt x="113" y="3611"/>
                </a:moveTo>
                <a:cubicBezTo>
                  <a:pt x="92" y="3572"/>
                  <a:pt x="85" y="3528"/>
                  <a:pt x="70" y="3488"/>
                </a:cubicBezTo>
                <a:cubicBezTo>
                  <a:pt x="82" y="3421"/>
                  <a:pt x="78" y="3351"/>
                  <a:pt x="54" y="3286"/>
                </a:cubicBezTo>
                <a:cubicBezTo>
                  <a:pt x="47" y="3216"/>
                  <a:pt x="52" y="3234"/>
                  <a:pt x="70" y="3179"/>
                </a:cubicBezTo>
                <a:cubicBezTo>
                  <a:pt x="65" y="3149"/>
                  <a:pt x="62" y="3125"/>
                  <a:pt x="49" y="3099"/>
                </a:cubicBezTo>
                <a:cubicBezTo>
                  <a:pt x="39" y="3060"/>
                  <a:pt x="13" y="3027"/>
                  <a:pt x="60" y="2998"/>
                </a:cubicBezTo>
                <a:cubicBezTo>
                  <a:pt x="55" y="2951"/>
                  <a:pt x="53" y="2930"/>
                  <a:pt x="44" y="2891"/>
                </a:cubicBezTo>
                <a:cubicBezTo>
                  <a:pt x="41" y="2821"/>
                  <a:pt x="0" y="2608"/>
                  <a:pt x="76" y="2571"/>
                </a:cubicBezTo>
                <a:cubicBezTo>
                  <a:pt x="91" y="2521"/>
                  <a:pt x="88" y="2549"/>
                  <a:pt x="76" y="2486"/>
                </a:cubicBezTo>
                <a:cubicBezTo>
                  <a:pt x="77" y="2446"/>
                  <a:pt x="83" y="2407"/>
                  <a:pt x="81" y="2368"/>
                </a:cubicBezTo>
                <a:cubicBezTo>
                  <a:pt x="79" y="2349"/>
                  <a:pt x="65" y="2315"/>
                  <a:pt x="65" y="2315"/>
                </a:cubicBezTo>
                <a:cubicBezTo>
                  <a:pt x="56" y="2213"/>
                  <a:pt x="54" y="2227"/>
                  <a:pt x="60" y="2091"/>
                </a:cubicBezTo>
                <a:cubicBezTo>
                  <a:pt x="52" y="2000"/>
                  <a:pt x="51" y="1947"/>
                  <a:pt x="54" y="1851"/>
                </a:cubicBezTo>
                <a:cubicBezTo>
                  <a:pt x="56" y="1768"/>
                  <a:pt x="7" y="1630"/>
                  <a:pt x="86" y="1606"/>
                </a:cubicBezTo>
                <a:cubicBezTo>
                  <a:pt x="91" y="1590"/>
                  <a:pt x="92" y="1571"/>
                  <a:pt x="102" y="1558"/>
                </a:cubicBezTo>
                <a:cubicBezTo>
                  <a:pt x="109" y="1547"/>
                  <a:pt x="124" y="1526"/>
                  <a:pt x="124" y="1526"/>
                </a:cubicBezTo>
                <a:cubicBezTo>
                  <a:pt x="133" y="1495"/>
                  <a:pt x="142" y="1466"/>
                  <a:pt x="161" y="1440"/>
                </a:cubicBezTo>
                <a:cubicBezTo>
                  <a:pt x="169" y="1413"/>
                  <a:pt x="178" y="1395"/>
                  <a:pt x="204" y="1387"/>
                </a:cubicBezTo>
                <a:cubicBezTo>
                  <a:pt x="213" y="1355"/>
                  <a:pt x="216" y="1326"/>
                  <a:pt x="241" y="1302"/>
                </a:cubicBezTo>
                <a:cubicBezTo>
                  <a:pt x="249" y="1274"/>
                  <a:pt x="249" y="1243"/>
                  <a:pt x="273" y="1227"/>
                </a:cubicBezTo>
                <a:cubicBezTo>
                  <a:pt x="278" y="1209"/>
                  <a:pt x="284" y="1194"/>
                  <a:pt x="294" y="1179"/>
                </a:cubicBezTo>
                <a:cubicBezTo>
                  <a:pt x="296" y="1168"/>
                  <a:pt x="295" y="1156"/>
                  <a:pt x="300" y="1147"/>
                </a:cubicBezTo>
                <a:cubicBezTo>
                  <a:pt x="311" y="1122"/>
                  <a:pt x="345" y="1113"/>
                  <a:pt x="358" y="1088"/>
                </a:cubicBezTo>
                <a:cubicBezTo>
                  <a:pt x="365" y="1072"/>
                  <a:pt x="357" y="1045"/>
                  <a:pt x="374" y="1040"/>
                </a:cubicBezTo>
                <a:cubicBezTo>
                  <a:pt x="408" y="1029"/>
                  <a:pt x="384" y="1035"/>
                  <a:pt x="449" y="1030"/>
                </a:cubicBezTo>
                <a:cubicBezTo>
                  <a:pt x="513" y="1015"/>
                  <a:pt x="432" y="1032"/>
                  <a:pt x="513" y="1019"/>
                </a:cubicBezTo>
                <a:cubicBezTo>
                  <a:pt x="520" y="1017"/>
                  <a:pt x="534" y="1014"/>
                  <a:pt x="534" y="1014"/>
                </a:cubicBezTo>
                <a:lnTo>
                  <a:pt x="1361" y="779"/>
                </a:lnTo>
                <a:lnTo>
                  <a:pt x="1697" y="635"/>
                </a:lnTo>
                <a:lnTo>
                  <a:pt x="1937" y="491"/>
                </a:lnTo>
                <a:lnTo>
                  <a:pt x="2129" y="443"/>
                </a:lnTo>
                <a:lnTo>
                  <a:pt x="2273" y="395"/>
                </a:lnTo>
                <a:lnTo>
                  <a:pt x="2369" y="299"/>
                </a:lnTo>
                <a:lnTo>
                  <a:pt x="2609" y="203"/>
                </a:lnTo>
                <a:lnTo>
                  <a:pt x="2705" y="107"/>
                </a:lnTo>
                <a:cubicBezTo>
                  <a:pt x="2755" y="103"/>
                  <a:pt x="2794" y="95"/>
                  <a:pt x="2844" y="91"/>
                </a:cubicBezTo>
                <a:cubicBezTo>
                  <a:pt x="2900" y="0"/>
                  <a:pt x="3056" y="66"/>
                  <a:pt x="3164" y="64"/>
                </a:cubicBezTo>
                <a:cubicBezTo>
                  <a:pt x="3208" y="68"/>
                  <a:pt x="3275" y="60"/>
                  <a:pt x="3313" y="86"/>
                </a:cubicBezTo>
                <a:cubicBezTo>
                  <a:pt x="3369" y="80"/>
                  <a:pt x="3418" y="70"/>
                  <a:pt x="3473" y="86"/>
                </a:cubicBezTo>
                <a:cubicBezTo>
                  <a:pt x="3497" y="101"/>
                  <a:pt x="3525" y="100"/>
                  <a:pt x="3553" y="107"/>
                </a:cubicBezTo>
                <a:cubicBezTo>
                  <a:pt x="3567" y="118"/>
                  <a:pt x="3577" y="142"/>
                  <a:pt x="3596" y="144"/>
                </a:cubicBezTo>
                <a:cubicBezTo>
                  <a:pt x="3757" y="154"/>
                  <a:pt x="3710" y="116"/>
                  <a:pt x="3756" y="155"/>
                </a:cubicBezTo>
              </a:path>
            </a:pathLst>
          </a:custGeom>
          <a:noFill/>
          <a:ln w="57150">
            <a:solidFill>
              <a:srgbClr val="FF0000">
                <a:alpha val="43921"/>
              </a:srgbClr>
            </a:solidFill>
            <a:round/>
            <a:headEnd/>
            <a:tailEnd/>
          </a:ln>
        </p:spPr>
        <p:txBody>
          <a:bodyPr wrap="none" anchor="ctr"/>
          <a:lstStyle/>
          <a:p>
            <a:endParaRPr lang="en-US"/>
          </a:p>
        </p:txBody>
      </p:sp>
      <p:sp>
        <p:nvSpPr>
          <p:cNvPr id="139267" name="Freeform 5"/>
          <p:cNvSpPr>
            <a:spLocks/>
          </p:cNvSpPr>
          <p:nvPr/>
        </p:nvSpPr>
        <p:spPr bwMode="auto">
          <a:xfrm>
            <a:off x="5900738" y="5740400"/>
            <a:ext cx="3243262" cy="1125538"/>
          </a:xfrm>
          <a:custGeom>
            <a:avLst/>
            <a:gdLst>
              <a:gd name="T0" fmla="*/ 0 w 2043"/>
              <a:gd name="T1" fmla="*/ 709 h 709"/>
              <a:gd name="T2" fmla="*/ 43 w 2043"/>
              <a:gd name="T3" fmla="*/ 704 h 709"/>
              <a:gd name="T4" fmla="*/ 59 w 2043"/>
              <a:gd name="T5" fmla="*/ 693 h 709"/>
              <a:gd name="T6" fmla="*/ 134 w 2043"/>
              <a:gd name="T7" fmla="*/ 677 h 709"/>
              <a:gd name="T8" fmla="*/ 198 w 2043"/>
              <a:gd name="T9" fmla="*/ 651 h 709"/>
              <a:gd name="T10" fmla="*/ 304 w 2043"/>
              <a:gd name="T11" fmla="*/ 640 h 709"/>
              <a:gd name="T12" fmla="*/ 395 w 2043"/>
              <a:gd name="T13" fmla="*/ 619 h 709"/>
              <a:gd name="T14" fmla="*/ 432 w 2043"/>
              <a:gd name="T15" fmla="*/ 608 h 709"/>
              <a:gd name="T16" fmla="*/ 448 w 2043"/>
              <a:gd name="T17" fmla="*/ 603 h 709"/>
              <a:gd name="T18" fmla="*/ 624 w 2043"/>
              <a:gd name="T19" fmla="*/ 549 h 709"/>
              <a:gd name="T20" fmla="*/ 763 w 2043"/>
              <a:gd name="T21" fmla="*/ 512 h 709"/>
              <a:gd name="T22" fmla="*/ 891 w 2043"/>
              <a:gd name="T23" fmla="*/ 459 h 709"/>
              <a:gd name="T24" fmla="*/ 971 w 2043"/>
              <a:gd name="T25" fmla="*/ 432 h 709"/>
              <a:gd name="T26" fmla="*/ 1046 w 2043"/>
              <a:gd name="T27" fmla="*/ 405 h 709"/>
              <a:gd name="T28" fmla="*/ 1099 w 2043"/>
              <a:gd name="T29" fmla="*/ 384 h 709"/>
              <a:gd name="T30" fmla="*/ 1232 w 2043"/>
              <a:gd name="T31" fmla="*/ 336 h 709"/>
              <a:gd name="T32" fmla="*/ 1286 w 2043"/>
              <a:gd name="T33" fmla="*/ 315 h 709"/>
              <a:gd name="T34" fmla="*/ 1360 w 2043"/>
              <a:gd name="T35" fmla="*/ 299 h 709"/>
              <a:gd name="T36" fmla="*/ 1414 w 2043"/>
              <a:gd name="T37" fmla="*/ 277 h 709"/>
              <a:gd name="T38" fmla="*/ 1488 w 2043"/>
              <a:gd name="T39" fmla="*/ 219 h 709"/>
              <a:gd name="T40" fmla="*/ 1504 w 2043"/>
              <a:gd name="T41" fmla="*/ 213 h 709"/>
              <a:gd name="T42" fmla="*/ 1536 w 2043"/>
              <a:gd name="T43" fmla="*/ 192 h 709"/>
              <a:gd name="T44" fmla="*/ 1590 w 2043"/>
              <a:gd name="T45" fmla="*/ 155 h 709"/>
              <a:gd name="T46" fmla="*/ 1766 w 2043"/>
              <a:gd name="T47" fmla="*/ 123 h 709"/>
              <a:gd name="T48" fmla="*/ 1942 w 2043"/>
              <a:gd name="T49" fmla="*/ 48 h 709"/>
              <a:gd name="T50" fmla="*/ 2043 w 2043"/>
              <a:gd name="T51" fmla="*/ 0 h 7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3"/>
              <a:gd name="T79" fmla="*/ 0 h 709"/>
              <a:gd name="T80" fmla="*/ 2043 w 2043"/>
              <a:gd name="T81" fmla="*/ 709 h 7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3" h="709">
                <a:moveTo>
                  <a:pt x="0" y="709"/>
                </a:moveTo>
                <a:cubicBezTo>
                  <a:pt x="14" y="707"/>
                  <a:pt x="29" y="707"/>
                  <a:pt x="43" y="704"/>
                </a:cubicBezTo>
                <a:cubicBezTo>
                  <a:pt x="49" y="702"/>
                  <a:pt x="52" y="694"/>
                  <a:pt x="59" y="693"/>
                </a:cubicBezTo>
                <a:cubicBezTo>
                  <a:pt x="86" y="684"/>
                  <a:pt x="108" y="686"/>
                  <a:pt x="134" y="677"/>
                </a:cubicBezTo>
                <a:cubicBezTo>
                  <a:pt x="153" y="669"/>
                  <a:pt x="177" y="654"/>
                  <a:pt x="198" y="651"/>
                </a:cubicBezTo>
                <a:cubicBezTo>
                  <a:pt x="232" y="644"/>
                  <a:pt x="268" y="645"/>
                  <a:pt x="304" y="640"/>
                </a:cubicBezTo>
                <a:cubicBezTo>
                  <a:pt x="333" y="635"/>
                  <a:pt x="365" y="625"/>
                  <a:pt x="395" y="619"/>
                </a:cubicBezTo>
                <a:cubicBezTo>
                  <a:pt x="407" y="616"/>
                  <a:pt x="419" y="611"/>
                  <a:pt x="432" y="608"/>
                </a:cubicBezTo>
                <a:cubicBezTo>
                  <a:pt x="437" y="606"/>
                  <a:pt x="448" y="603"/>
                  <a:pt x="448" y="603"/>
                </a:cubicBezTo>
                <a:cubicBezTo>
                  <a:pt x="498" y="568"/>
                  <a:pt x="564" y="560"/>
                  <a:pt x="624" y="549"/>
                </a:cubicBezTo>
                <a:cubicBezTo>
                  <a:pt x="670" y="540"/>
                  <a:pt x="716" y="523"/>
                  <a:pt x="763" y="512"/>
                </a:cubicBezTo>
                <a:cubicBezTo>
                  <a:pt x="787" y="487"/>
                  <a:pt x="856" y="464"/>
                  <a:pt x="891" y="459"/>
                </a:cubicBezTo>
                <a:cubicBezTo>
                  <a:pt x="920" y="438"/>
                  <a:pt x="933" y="436"/>
                  <a:pt x="971" y="432"/>
                </a:cubicBezTo>
                <a:cubicBezTo>
                  <a:pt x="996" y="421"/>
                  <a:pt x="1018" y="411"/>
                  <a:pt x="1046" y="405"/>
                </a:cubicBezTo>
                <a:cubicBezTo>
                  <a:pt x="1064" y="393"/>
                  <a:pt x="1078" y="388"/>
                  <a:pt x="1099" y="384"/>
                </a:cubicBezTo>
                <a:cubicBezTo>
                  <a:pt x="1143" y="354"/>
                  <a:pt x="1176" y="341"/>
                  <a:pt x="1232" y="336"/>
                </a:cubicBezTo>
                <a:cubicBezTo>
                  <a:pt x="1253" y="331"/>
                  <a:pt x="1266" y="322"/>
                  <a:pt x="1286" y="315"/>
                </a:cubicBezTo>
                <a:cubicBezTo>
                  <a:pt x="1309" y="306"/>
                  <a:pt x="1335" y="306"/>
                  <a:pt x="1360" y="299"/>
                </a:cubicBezTo>
                <a:cubicBezTo>
                  <a:pt x="1378" y="293"/>
                  <a:pt x="1395" y="283"/>
                  <a:pt x="1414" y="277"/>
                </a:cubicBezTo>
                <a:cubicBezTo>
                  <a:pt x="1437" y="257"/>
                  <a:pt x="1463" y="236"/>
                  <a:pt x="1488" y="219"/>
                </a:cubicBezTo>
                <a:cubicBezTo>
                  <a:pt x="1492" y="215"/>
                  <a:pt x="1499" y="215"/>
                  <a:pt x="1504" y="213"/>
                </a:cubicBezTo>
                <a:cubicBezTo>
                  <a:pt x="1515" y="206"/>
                  <a:pt x="1525" y="199"/>
                  <a:pt x="1536" y="192"/>
                </a:cubicBezTo>
                <a:cubicBezTo>
                  <a:pt x="1555" y="176"/>
                  <a:pt x="1565" y="163"/>
                  <a:pt x="1590" y="155"/>
                </a:cubicBezTo>
                <a:cubicBezTo>
                  <a:pt x="1648" y="134"/>
                  <a:pt x="1703" y="127"/>
                  <a:pt x="1766" y="123"/>
                </a:cubicBezTo>
                <a:cubicBezTo>
                  <a:pt x="1818" y="87"/>
                  <a:pt x="1881" y="66"/>
                  <a:pt x="1942" y="48"/>
                </a:cubicBezTo>
                <a:cubicBezTo>
                  <a:pt x="1976" y="25"/>
                  <a:pt x="1998" y="0"/>
                  <a:pt x="2043" y="0"/>
                </a:cubicBezTo>
              </a:path>
            </a:pathLst>
          </a:custGeom>
          <a:noFill/>
          <a:ln w="50800">
            <a:solidFill>
              <a:srgbClr val="FF0000">
                <a:alpha val="47842"/>
              </a:srgbClr>
            </a:solidFill>
            <a:round/>
            <a:headEnd/>
            <a:tailEnd/>
          </a:ln>
        </p:spPr>
        <p:txBody>
          <a:bodyPr wrap="none" anchor="ctr"/>
          <a:lstStyle/>
          <a:p>
            <a:endParaRPr lang="en-US"/>
          </a:p>
        </p:txBody>
      </p:sp>
      <p:sp>
        <p:nvSpPr>
          <p:cNvPr id="139268" name="Line 6"/>
          <p:cNvSpPr>
            <a:spLocks noChangeShapeType="1"/>
          </p:cNvSpPr>
          <p:nvPr/>
        </p:nvSpPr>
        <p:spPr bwMode="auto">
          <a:xfrm flipV="1">
            <a:off x="3581400" y="5791200"/>
            <a:ext cx="1752600" cy="1066800"/>
          </a:xfrm>
          <a:prstGeom prst="line">
            <a:avLst/>
          </a:prstGeom>
          <a:noFill/>
          <a:ln w="44450">
            <a:solidFill>
              <a:srgbClr val="FF0000">
                <a:alpha val="45882"/>
              </a:srgbClr>
            </a:solidFill>
            <a:round/>
            <a:headEnd type="triangle" w="med" len="med"/>
            <a:tailEnd/>
          </a:ln>
        </p:spPr>
        <p:txBody>
          <a:bodyPr wrap="none" anchor="ctr"/>
          <a:lstStyle/>
          <a:p>
            <a:endParaRPr lang="en-US"/>
          </a:p>
        </p:txBody>
      </p:sp>
      <p:sp>
        <p:nvSpPr>
          <p:cNvPr id="139269" name="Rectangle 8"/>
          <p:cNvSpPr>
            <a:spLocks noChangeArrowheads="1"/>
          </p:cNvSpPr>
          <p:nvPr/>
        </p:nvSpPr>
        <p:spPr bwMode="auto">
          <a:xfrm>
            <a:off x="609600" y="107950"/>
            <a:ext cx="8382000" cy="6673850"/>
          </a:xfrm>
          <a:prstGeom prst="rect">
            <a:avLst/>
          </a:prstGeom>
          <a:solidFill>
            <a:schemeClr val="accent1">
              <a:alpha val="45882"/>
            </a:schemeClr>
          </a:solidFill>
          <a:ln w="9525">
            <a:noFill/>
            <a:miter lim="800000"/>
            <a:headEnd/>
            <a:tailEnd/>
          </a:ln>
        </p:spPr>
        <p:txBody>
          <a:bodyPr>
            <a:spAutoFit/>
          </a:bodyPr>
          <a:lstStyle/>
          <a:p>
            <a:pPr marL="169863" indent="-169863" algn="ctr" eaLnBrk="0" hangingPunct="0"/>
            <a:r>
              <a:rPr lang="en-US" i="1"/>
              <a:t>Summary - undisturbed </a:t>
            </a:r>
            <a:endParaRPr lang="en-US"/>
          </a:p>
          <a:p>
            <a:pPr marL="169863" indent="-169863" eaLnBrk="0" hangingPunct="0"/>
            <a:endParaRPr lang="en-US"/>
          </a:p>
          <a:p>
            <a:pPr marL="169863" indent="-169863" eaLnBrk="0" hangingPunct="0">
              <a:buFontTx/>
              <a:buChar char="•"/>
            </a:pPr>
            <a:r>
              <a:rPr lang="en-US" sz="2000"/>
              <a:t>Soil thickness increases from ridge crest to hollow axis</a:t>
            </a:r>
            <a:r>
              <a:rPr lang="en-US"/>
              <a:t>	</a:t>
            </a:r>
            <a:r>
              <a:rPr lang="en-US" sz="2000"/>
              <a:t>		</a:t>
            </a:r>
          </a:p>
          <a:p>
            <a:pPr marL="169863" indent="-169863" eaLnBrk="0" hangingPunct="0">
              <a:buFontTx/>
              <a:buChar char="•"/>
            </a:pPr>
            <a:r>
              <a:rPr lang="en-US" sz="2000"/>
              <a:t>Soil production function robust across diverse landscapes</a:t>
            </a:r>
          </a:p>
          <a:p>
            <a:pPr marL="169863" indent="-169863" eaLnBrk="0" hangingPunct="0">
              <a:buFontTx/>
              <a:buChar char="•"/>
            </a:pPr>
            <a:endParaRPr lang="en-US" sz="2000"/>
          </a:p>
          <a:p>
            <a:pPr marL="169863" indent="-169863" eaLnBrk="0" hangingPunct="0">
              <a:buFontTx/>
              <a:buChar char="•"/>
            </a:pPr>
            <a:r>
              <a:rPr lang="en-US" sz="2000"/>
              <a:t>Differences in rates -- </a:t>
            </a:r>
            <a:r>
              <a:rPr lang="en-US" sz="2000" i="1"/>
              <a:t>f(climate, tectonic, geology): </a:t>
            </a:r>
            <a:r>
              <a:rPr lang="en-US" sz="2000" b="1" i="1" u="sng"/>
              <a:t>predictive</a:t>
            </a:r>
            <a:br>
              <a:rPr lang="en-US" sz="2000" b="1" i="1" u="sng"/>
            </a:br>
            <a:endParaRPr lang="en-US" sz="2000"/>
          </a:p>
          <a:p>
            <a:pPr marL="169863" indent="-169863" eaLnBrk="0" hangingPunct="0">
              <a:buFontTx/>
              <a:buChar char="•"/>
            </a:pPr>
            <a:r>
              <a:rPr lang="en-US" sz="2000"/>
              <a:t>Similarity in functional form -- similarity in process</a:t>
            </a:r>
          </a:p>
          <a:p>
            <a:pPr marL="169863" indent="-169863" eaLnBrk="0" hangingPunct="0">
              <a:buFontTx/>
              <a:buChar char="•"/>
            </a:pPr>
            <a:endParaRPr lang="en-US" sz="2000"/>
          </a:p>
          <a:p>
            <a:pPr marL="169863" indent="-169863" eaLnBrk="0" hangingPunct="0">
              <a:buFontTx/>
              <a:buChar char="•"/>
            </a:pPr>
            <a:r>
              <a:rPr lang="en-US" sz="2000"/>
              <a:t>Chemical weathering rate decreases with increasing soil depth</a:t>
            </a:r>
          </a:p>
          <a:p>
            <a:pPr marL="169863" indent="-169863" eaLnBrk="0" hangingPunct="0">
              <a:buFontTx/>
              <a:buChar char="•"/>
            </a:pPr>
            <a:endParaRPr lang="en-US" sz="2000"/>
          </a:p>
          <a:p>
            <a:pPr marL="169863" indent="-169863" eaLnBrk="0" hangingPunct="0">
              <a:buFontTx/>
              <a:buChar char="•"/>
            </a:pPr>
            <a:r>
              <a:rPr lang="en-US" sz="2000"/>
              <a:t>Extent of weathering (</a:t>
            </a:r>
            <a:r>
              <a:rPr lang="en-US" sz="2000" i="1"/>
              <a:t>CLAYS</a:t>
            </a:r>
            <a:r>
              <a:rPr lang="en-US" sz="2000"/>
              <a:t>) increase with depth</a:t>
            </a:r>
          </a:p>
          <a:p>
            <a:pPr marL="169863" indent="-169863" eaLnBrk="0" hangingPunct="0">
              <a:buFontTx/>
              <a:buChar char="•"/>
            </a:pPr>
            <a:endParaRPr lang="en-US" sz="2000"/>
          </a:p>
          <a:p>
            <a:pPr marL="169863" indent="-169863" eaLnBrk="0" hangingPunct="0">
              <a:buFontTx/>
              <a:buChar char="•"/>
            </a:pPr>
            <a:r>
              <a:rPr lang="en-US" sz="2000"/>
              <a:t>Shear strength of parent material increases with depth</a:t>
            </a:r>
          </a:p>
          <a:p>
            <a:pPr marL="169863" indent="-169863" eaLnBrk="0" hangingPunct="0">
              <a:buFontTx/>
              <a:buChar char="•"/>
            </a:pPr>
            <a:endParaRPr lang="en-US" sz="2000"/>
          </a:p>
          <a:p>
            <a:pPr marL="169863" indent="-169863" eaLnBrk="0" hangingPunct="0">
              <a:buFontTx/>
              <a:buChar char="•"/>
            </a:pPr>
            <a:r>
              <a:rPr lang="en-US" sz="2000"/>
              <a:t>Soil production rate decreases with increasing strength/competence</a:t>
            </a:r>
          </a:p>
          <a:p>
            <a:pPr marL="169863" indent="-169863" eaLnBrk="0" hangingPunct="0">
              <a:buFontTx/>
              <a:buChar char="•"/>
            </a:pPr>
            <a:endParaRPr lang="en-US" sz="2000"/>
          </a:p>
          <a:p>
            <a:pPr marL="169863" indent="-169863" eaLnBrk="0" hangingPunct="0">
              <a:buFontTx/>
              <a:buChar char="•"/>
            </a:pPr>
            <a:r>
              <a:rPr lang="en-US" sz="2000"/>
              <a:t>Short-lived isotopes &amp; cosmo quantify transport processes :</a:t>
            </a:r>
          </a:p>
          <a:p>
            <a:pPr marL="169863" indent="-169863" eaLnBrk="0" hangingPunct="0"/>
            <a:r>
              <a:rPr lang="en-US" sz="2000"/>
              <a:t>		* Creep across convex-up ridges (</a:t>
            </a:r>
            <a:r>
              <a:rPr lang="en-US" sz="2000" i="1"/>
              <a:t>depth-dependent Q</a:t>
            </a:r>
            <a:r>
              <a:rPr lang="en-US" sz="2000" i="1" baseline="-25000"/>
              <a:t>s</a:t>
            </a:r>
            <a:r>
              <a:rPr lang="en-US" sz="2000"/>
              <a:t>)</a:t>
            </a:r>
          </a:p>
          <a:p>
            <a:pPr marL="169863" indent="-169863" eaLnBrk="0" hangingPunct="0"/>
            <a:r>
              <a:rPr lang="en-US" sz="2000"/>
              <a:t>		* Overland flow in convergent swales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7" descr="so_cal_faults2"/>
          <p:cNvPicPr>
            <a:picLocks noChangeAspect="1" noChangeArrowheads="1"/>
          </p:cNvPicPr>
          <p:nvPr/>
        </p:nvPicPr>
        <p:blipFill>
          <a:blip r:embed="rId3">
            <a:lum bright="10000" contrast="-10000"/>
          </a:blip>
          <a:srcRect/>
          <a:stretch>
            <a:fillRect/>
          </a:stretch>
        </p:blipFill>
        <p:spPr bwMode="auto">
          <a:xfrm>
            <a:off x="0" y="0"/>
            <a:ext cx="9144000" cy="6858000"/>
          </a:xfrm>
          <a:prstGeom prst="rect">
            <a:avLst/>
          </a:prstGeom>
          <a:noFill/>
          <a:ln w="9525">
            <a:noFill/>
            <a:miter lim="800000"/>
            <a:headEnd/>
            <a:tailEnd/>
          </a:ln>
        </p:spPr>
      </p:pic>
      <p:sp>
        <p:nvSpPr>
          <p:cNvPr id="141314" name="Rectangle 6" descr="Stationery"/>
          <p:cNvSpPr>
            <a:spLocks noChangeArrowheads="1"/>
          </p:cNvSpPr>
          <p:nvPr/>
        </p:nvSpPr>
        <p:spPr bwMode="auto">
          <a:xfrm>
            <a:off x="0" y="0"/>
            <a:ext cx="9144000" cy="762000"/>
          </a:xfrm>
          <a:prstGeom prst="rect">
            <a:avLst/>
          </a:prstGeom>
          <a:blipFill dpi="0" rotWithShape="1">
            <a:blip r:embed="rId4"/>
            <a:srcRect/>
            <a:tile tx="0" ty="0" sx="100000" sy="100000" flip="none" algn="tl"/>
          </a:blipFill>
          <a:ln w="28575">
            <a:solidFill>
              <a:schemeClr val="tx1"/>
            </a:solidFill>
            <a:miter lim="800000"/>
            <a:headEnd/>
            <a:tailEnd/>
          </a:ln>
        </p:spPr>
        <p:txBody>
          <a:bodyPr anchor="ctr"/>
          <a:lstStyle/>
          <a:p>
            <a:pPr algn="ctr"/>
            <a:r>
              <a:rPr lang="en-US" sz="3200" b="1">
                <a:solidFill>
                  <a:schemeClr val="tx2"/>
                </a:solidFill>
              </a:rPr>
              <a:t>Tectonic Forcing – San Gabriels, CA</a:t>
            </a:r>
          </a:p>
        </p:txBody>
      </p:sp>
      <p:sp>
        <p:nvSpPr>
          <p:cNvPr id="141315" name="Rectangle 30"/>
          <p:cNvSpPr>
            <a:spLocks noChangeArrowheads="1"/>
          </p:cNvSpPr>
          <p:nvPr/>
        </p:nvSpPr>
        <p:spPr bwMode="auto">
          <a:xfrm>
            <a:off x="0" y="5715000"/>
            <a:ext cx="4724400" cy="1143000"/>
          </a:xfrm>
          <a:prstGeom prst="rect">
            <a:avLst/>
          </a:prstGeom>
          <a:solidFill>
            <a:srgbClr val="DDDDDD">
              <a:alpha val="89803"/>
            </a:srgbClr>
          </a:solidFill>
          <a:ln w="9525">
            <a:solidFill>
              <a:schemeClr val="tx1"/>
            </a:solidFill>
            <a:miter lim="800000"/>
            <a:headEnd/>
            <a:tailEnd/>
          </a:ln>
        </p:spPr>
        <p:txBody>
          <a:bodyPr wrap="none" anchor="ctr"/>
          <a:lstStyle/>
          <a:p>
            <a:pPr eaLnBrk="0" hangingPunct="0"/>
            <a:endParaRPr lang="en-US"/>
          </a:p>
        </p:txBody>
      </p:sp>
      <p:grpSp>
        <p:nvGrpSpPr>
          <p:cNvPr id="141316" name="Group 26"/>
          <p:cNvGrpSpPr>
            <a:grpSpLocks/>
          </p:cNvGrpSpPr>
          <p:nvPr/>
        </p:nvGrpSpPr>
        <p:grpSpPr bwMode="auto">
          <a:xfrm>
            <a:off x="55563" y="5867400"/>
            <a:ext cx="477837" cy="838200"/>
            <a:chOff x="288" y="2976"/>
            <a:chExt cx="301" cy="528"/>
          </a:xfrm>
        </p:grpSpPr>
        <p:sp>
          <p:nvSpPr>
            <p:cNvPr id="141354" name="AutoShape 25"/>
            <p:cNvSpPr>
              <a:spLocks noChangeArrowheads="1"/>
            </p:cNvSpPr>
            <p:nvPr/>
          </p:nvSpPr>
          <p:spPr bwMode="auto">
            <a:xfrm>
              <a:off x="384" y="2976"/>
              <a:ext cx="96" cy="528"/>
            </a:xfrm>
            <a:prstGeom prst="upArrow">
              <a:avLst>
                <a:gd name="adj1" fmla="val 50000"/>
                <a:gd name="adj2" fmla="val 137500"/>
              </a:avLst>
            </a:prstGeom>
            <a:solidFill>
              <a:schemeClr val="bg2"/>
            </a:solidFill>
            <a:ln w="9525">
              <a:solidFill>
                <a:schemeClr val="tx1"/>
              </a:solidFill>
              <a:miter lim="800000"/>
              <a:headEnd/>
              <a:tailEnd/>
            </a:ln>
          </p:spPr>
          <p:txBody>
            <a:bodyPr vert="eaVert" wrap="none" anchor="ctr"/>
            <a:lstStyle/>
            <a:p>
              <a:pPr eaLnBrk="0" hangingPunct="0"/>
              <a:endParaRPr lang="en-US"/>
            </a:p>
          </p:txBody>
        </p:sp>
        <p:sp>
          <p:nvSpPr>
            <p:cNvPr id="141355" name="Text Box 23"/>
            <p:cNvSpPr txBox="1">
              <a:spLocks noChangeArrowheads="1"/>
            </p:cNvSpPr>
            <p:nvPr/>
          </p:nvSpPr>
          <p:spPr bwMode="auto">
            <a:xfrm>
              <a:off x="288" y="3120"/>
              <a:ext cx="301" cy="365"/>
            </a:xfrm>
            <a:prstGeom prst="rect">
              <a:avLst/>
            </a:prstGeom>
            <a:noFill/>
            <a:ln w="9525">
              <a:noFill/>
              <a:miter lim="800000"/>
              <a:headEnd/>
              <a:tailEnd/>
            </a:ln>
          </p:spPr>
          <p:txBody>
            <a:bodyPr wrap="none">
              <a:spAutoFit/>
            </a:bodyPr>
            <a:lstStyle/>
            <a:p>
              <a:pPr eaLnBrk="0" hangingPunct="0"/>
              <a:r>
                <a:rPr lang="en-US" sz="3200"/>
                <a:t>N</a:t>
              </a:r>
            </a:p>
          </p:txBody>
        </p:sp>
      </p:grpSp>
      <p:sp>
        <p:nvSpPr>
          <p:cNvPr id="141317" name="Rectangle 27"/>
          <p:cNvSpPr>
            <a:spLocks noChangeArrowheads="1"/>
          </p:cNvSpPr>
          <p:nvPr/>
        </p:nvSpPr>
        <p:spPr bwMode="auto">
          <a:xfrm>
            <a:off x="533400" y="6538913"/>
            <a:ext cx="1447800" cy="152400"/>
          </a:xfrm>
          <a:prstGeom prst="rect">
            <a:avLst/>
          </a:prstGeom>
          <a:solidFill>
            <a:schemeClr val="bg2"/>
          </a:solidFill>
          <a:ln w="9525">
            <a:solidFill>
              <a:schemeClr val="tx1"/>
            </a:solidFill>
            <a:miter lim="800000"/>
            <a:headEnd/>
            <a:tailEnd/>
          </a:ln>
        </p:spPr>
        <p:txBody>
          <a:bodyPr wrap="none" anchor="ctr"/>
          <a:lstStyle/>
          <a:p>
            <a:pPr eaLnBrk="0" hangingPunct="0"/>
            <a:endParaRPr lang="en-US"/>
          </a:p>
        </p:txBody>
      </p:sp>
      <p:sp>
        <p:nvSpPr>
          <p:cNvPr id="141318" name="Text Box 28"/>
          <p:cNvSpPr txBox="1">
            <a:spLocks noChangeArrowheads="1"/>
          </p:cNvSpPr>
          <p:nvPr/>
        </p:nvSpPr>
        <p:spPr bwMode="auto">
          <a:xfrm>
            <a:off x="762000" y="6096000"/>
            <a:ext cx="831850" cy="366713"/>
          </a:xfrm>
          <a:prstGeom prst="rect">
            <a:avLst/>
          </a:prstGeom>
          <a:noFill/>
          <a:ln w="9525">
            <a:noFill/>
            <a:miter lim="800000"/>
            <a:headEnd/>
            <a:tailEnd/>
          </a:ln>
        </p:spPr>
        <p:txBody>
          <a:bodyPr wrap="none">
            <a:spAutoFit/>
          </a:bodyPr>
          <a:lstStyle/>
          <a:p>
            <a:pPr eaLnBrk="0" hangingPunct="0"/>
            <a:r>
              <a:rPr lang="en-US" b="1"/>
              <a:t>50 km</a:t>
            </a:r>
          </a:p>
        </p:txBody>
      </p:sp>
      <p:sp>
        <p:nvSpPr>
          <p:cNvPr id="141319" name="Freeform 31"/>
          <p:cNvSpPr>
            <a:spLocks/>
          </p:cNvSpPr>
          <p:nvPr/>
        </p:nvSpPr>
        <p:spPr bwMode="auto">
          <a:xfrm>
            <a:off x="63500" y="1239838"/>
            <a:ext cx="9144000" cy="4603750"/>
          </a:xfrm>
          <a:custGeom>
            <a:avLst/>
            <a:gdLst>
              <a:gd name="T0" fmla="*/ 0 w 5760"/>
              <a:gd name="T1" fmla="*/ 0 h 2900"/>
              <a:gd name="T2" fmla="*/ 2147483647 w 5760"/>
              <a:gd name="T3" fmla="*/ 2147483647 h 2900"/>
              <a:gd name="T4" fmla="*/ 2147483647 w 5760"/>
              <a:gd name="T5" fmla="*/ 2147483647 h 2900"/>
              <a:gd name="T6" fmla="*/ 2147483647 w 5760"/>
              <a:gd name="T7" fmla="*/ 2147483647 h 2900"/>
              <a:gd name="T8" fmla="*/ 2147483647 w 5760"/>
              <a:gd name="T9" fmla="*/ 2147483647 h 2900"/>
              <a:gd name="T10" fmla="*/ 2147483647 w 5760"/>
              <a:gd name="T11" fmla="*/ 2147483647 h 2900"/>
              <a:gd name="T12" fmla="*/ 2147483647 w 5760"/>
              <a:gd name="T13" fmla="*/ 2147483647 h 2900"/>
              <a:gd name="T14" fmla="*/ 2147483647 w 5760"/>
              <a:gd name="T15" fmla="*/ 2147483647 h 2900"/>
              <a:gd name="T16" fmla="*/ 2147483647 w 5760"/>
              <a:gd name="T17" fmla="*/ 2147483647 h 2900"/>
              <a:gd name="T18" fmla="*/ 2147483647 w 5760"/>
              <a:gd name="T19" fmla="*/ 2147483647 h 2900"/>
              <a:gd name="T20" fmla="*/ 2147483647 w 5760"/>
              <a:gd name="T21" fmla="*/ 2147483647 h 2900"/>
              <a:gd name="T22" fmla="*/ 2147483647 w 5760"/>
              <a:gd name="T23" fmla="*/ 2147483647 h 2900"/>
              <a:gd name="T24" fmla="*/ 2147483647 w 5760"/>
              <a:gd name="T25" fmla="*/ 2147483647 h 2900"/>
              <a:gd name="T26" fmla="*/ 2147483647 w 5760"/>
              <a:gd name="T27" fmla="*/ 2147483647 h 2900"/>
              <a:gd name="T28" fmla="*/ 2147483647 w 5760"/>
              <a:gd name="T29" fmla="*/ 2147483647 h 2900"/>
              <a:gd name="T30" fmla="*/ 2147483647 w 5760"/>
              <a:gd name="T31" fmla="*/ 2147483647 h 2900"/>
              <a:gd name="T32" fmla="*/ 2147483647 w 5760"/>
              <a:gd name="T33" fmla="*/ 2147483647 h 2900"/>
              <a:gd name="T34" fmla="*/ 2147483647 w 5760"/>
              <a:gd name="T35" fmla="*/ 2147483647 h 2900"/>
              <a:gd name="T36" fmla="*/ 2147483647 w 5760"/>
              <a:gd name="T37" fmla="*/ 2147483647 h 2900"/>
              <a:gd name="T38" fmla="*/ 2147483647 w 5760"/>
              <a:gd name="T39" fmla="*/ 2147483647 h 2900"/>
              <a:gd name="T40" fmla="*/ 2147483647 w 5760"/>
              <a:gd name="T41" fmla="*/ 2147483647 h 2900"/>
              <a:gd name="T42" fmla="*/ 2147483647 w 5760"/>
              <a:gd name="T43" fmla="*/ 2147483647 h 2900"/>
              <a:gd name="T44" fmla="*/ 2147483647 w 5760"/>
              <a:gd name="T45" fmla="*/ 2147483647 h 2900"/>
              <a:gd name="T46" fmla="*/ 2147483647 w 5760"/>
              <a:gd name="T47" fmla="*/ 2147483647 h 2900"/>
              <a:gd name="T48" fmla="*/ 2147483647 w 5760"/>
              <a:gd name="T49" fmla="*/ 2147483647 h 2900"/>
              <a:gd name="T50" fmla="*/ 2147483647 w 5760"/>
              <a:gd name="T51" fmla="*/ 2147483647 h 2900"/>
              <a:gd name="T52" fmla="*/ 2147483647 w 5760"/>
              <a:gd name="T53" fmla="*/ 2147483647 h 2900"/>
              <a:gd name="T54" fmla="*/ 2147483647 w 5760"/>
              <a:gd name="T55" fmla="*/ 2147483647 h 2900"/>
              <a:gd name="T56" fmla="*/ 2147483647 w 5760"/>
              <a:gd name="T57" fmla="*/ 2147483647 h 2900"/>
              <a:gd name="T58" fmla="*/ 2147483647 w 5760"/>
              <a:gd name="T59" fmla="*/ 2147483647 h 2900"/>
              <a:gd name="T60" fmla="*/ 2147483647 w 5760"/>
              <a:gd name="T61" fmla="*/ 2147483647 h 2900"/>
              <a:gd name="T62" fmla="*/ 2147483647 w 5760"/>
              <a:gd name="T63" fmla="*/ 2147483647 h 2900"/>
              <a:gd name="T64" fmla="*/ 2147483647 w 5760"/>
              <a:gd name="T65" fmla="*/ 2147483647 h 2900"/>
              <a:gd name="T66" fmla="*/ 2147483647 w 5760"/>
              <a:gd name="T67" fmla="*/ 2147483647 h 2900"/>
              <a:gd name="T68" fmla="*/ 2147483647 w 5760"/>
              <a:gd name="T69" fmla="*/ 2147483647 h 2900"/>
              <a:gd name="T70" fmla="*/ 2147483647 w 5760"/>
              <a:gd name="T71" fmla="*/ 2147483647 h 2900"/>
              <a:gd name="T72" fmla="*/ 2147483647 w 5760"/>
              <a:gd name="T73" fmla="*/ 2147483647 h 2900"/>
              <a:gd name="T74" fmla="*/ 2147483647 w 5760"/>
              <a:gd name="T75" fmla="*/ 2147483647 h 2900"/>
              <a:gd name="T76" fmla="*/ 2147483647 w 5760"/>
              <a:gd name="T77" fmla="*/ 2147483647 h 2900"/>
              <a:gd name="T78" fmla="*/ 2147483647 w 5760"/>
              <a:gd name="T79" fmla="*/ 2147483647 h 2900"/>
              <a:gd name="T80" fmla="*/ 2147483647 w 5760"/>
              <a:gd name="T81" fmla="*/ 2147483647 h 2900"/>
              <a:gd name="T82" fmla="*/ 2147483647 w 5760"/>
              <a:gd name="T83" fmla="*/ 2147483647 h 2900"/>
              <a:gd name="T84" fmla="*/ 2147483647 w 5760"/>
              <a:gd name="T85" fmla="*/ 2147483647 h 2900"/>
              <a:gd name="T86" fmla="*/ 2147483647 w 5760"/>
              <a:gd name="T87" fmla="*/ 2147483647 h 2900"/>
              <a:gd name="T88" fmla="*/ 2147483647 w 5760"/>
              <a:gd name="T89" fmla="*/ 2147483647 h 2900"/>
              <a:gd name="T90" fmla="*/ 2147483647 w 5760"/>
              <a:gd name="T91" fmla="*/ 2147483647 h 2900"/>
              <a:gd name="T92" fmla="*/ 2147483647 w 5760"/>
              <a:gd name="T93" fmla="*/ 2147483647 h 2900"/>
              <a:gd name="T94" fmla="*/ 2147483647 w 5760"/>
              <a:gd name="T95" fmla="*/ 2147483647 h 2900"/>
              <a:gd name="T96" fmla="*/ 2147483647 w 5760"/>
              <a:gd name="T97" fmla="*/ 2147483647 h 2900"/>
              <a:gd name="T98" fmla="*/ 2147483647 w 5760"/>
              <a:gd name="T99" fmla="*/ 2147483647 h 2900"/>
              <a:gd name="T100" fmla="*/ 2147483647 w 5760"/>
              <a:gd name="T101" fmla="*/ 2147483647 h 2900"/>
              <a:gd name="T102" fmla="*/ 2147483647 w 5760"/>
              <a:gd name="T103" fmla="*/ 2147483647 h 2900"/>
              <a:gd name="T104" fmla="*/ 2147483647 w 5760"/>
              <a:gd name="T105" fmla="*/ 2147483647 h 2900"/>
              <a:gd name="T106" fmla="*/ 2147483647 w 5760"/>
              <a:gd name="T107" fmla="*/ 2147483647 h 2900"/>
              <a:gd name="T108" fmla="*/ 2147483647 w 5760"/>
              <a:gd name="T109" fmla="*/ 2147483647 h 2900"/>
              <a:gd name="T110" fmla="*/ 2147483647 w 5760"/>
              <a:gd name="T111" fmla="*/ 2147483647 h 2900"/>
              <a:gd name="T112" fmla="*/ 2147483647 w 5760"/>
              <a:gd name="T113" fmla="*/ 2147483647 h 2900"/>
              <a:gd name="T114" fmla="*/ 2147483647 w 5760"/>
              <a:gd name="T115" fmla="*/ 2147483647 h 2900"/>
              <a:gd name="T116" fmla="*/ 2147483647 w 5760"/>
              <a:gd name="T117" fmla="*/ 2147483647 h 2900"/>
              <a:gd name="T118" fmla="*/ 2147483647 w 5760"/>
              <a:gd name="T119" fmla="*/ 2147483647 h 2900"/>
              <a:gd name="T120" fmla="*/ 2147483647 w 5760"/>
              <a:gd name="T121" fmla="*/ 2147483647 h 29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60"/>
              <a:gd name="T184" fmla="*/ 0 h 2900"/>
              <a:gd name="T185" fmla="*/ 5760 w 5760"/>
              <a:gd name="T186" fmla="*/ 2900 h 29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60" h="2900">
                <a:moveTo>
                  <a:pt x="0" y="0"/>
                </a:moveTo>
                <a:cubicBezTo>
                  <a:pt x="33" y="12"/>
                  <a:pt x="57" y="27"/>
                  <a:pt x="86" y="47"/>
                </a:cubicBezTo>
                <a:cubicBezTo>
                  <a:pt x="101" y="57"/>
                  <a:pt x="129" y="65"/>
                  <a:pt x="145" y="73"/>
                </a:cubicBezTo>
                <a:cubicBezTo>
                  <a:pt x="187" y="94"/>
                  <a:pt x="240" y="104"/>
                  <a:pt x="284" y="119"/>
                </a:cubicBezTo>
                <a:cubicBezTo>
                  <a:pt x="333" y="135"/>
                  <a:pt x="380" y="147"/>
                  <a:pt x="430" y="159"/>
                </a:cubicBezTo>
                <a:cubicBezTo>
                  <a:pt x="450" y="164"/>
                  <a:pt x="470" y="176"/>
                  <a:pt x="490" y="179"/>
                </a:cubicBezTo>
                <a:cubicBezTo>
                  <a:pt x="524" y="184"/>
                  <a:pt x="618" y="190"/>
                  <a:pt x="649" y="192"/>
                </a:cubicBezTo>
                <a:cubicBezTo>
                  <a:pt x="722" y="205"/>
                  <a:pt x="781" y="218"/>
                  <a:pt x="847" y="252"/>
                </a:cubicBezTo>
                <a:cubicBezTo>
                  <a:pt x="857" y="257"/>
                  <a:pt x="869" y="255"/>
                  <a:pt x="880" y="258"/>
                </a:cubicBezTo>
                <a:cubicBezTo>
                  <a:pt x="911" y="267"/>
                  <a:pt x="941" y="277"/>
                  <a:pt x="973" y="285"/>
                </a:cubicBezTo>
                <a:cubicBezTo>
                  <a:pt x="1033" y="301"/>
                  <a:pt x="1092" y="320"/>
                  <a:pt x="1152" y="338"/>
                </a:cubicBezTo>
                <a:cubicBezTo>
                  <a:pt x="1209" y="355"/>
                  <a:pt x="1267" y="370"/>
                  <a:pt x="1324" y="384"/>
                </a:cubicBezTo>
                <a:cubicBezTo>
                  <a:pt x="1350" y="390"/>
                  <a:pt x="1403" y="404"/>
                  <a:pt x="1403" y="404"/>
                </a:cubicBezTo>
                <a:cubicBezTo>
                  <a:pt x="1444" y="430"/>
                  <a:pt x="1495" y="451"/>
                  <a:pt x="1542" y="464"/>
                </a:cubicBezTo>
                <a:cubicBezTo>
                  <a:pt x="1615" y="512"/>
                  <a:pt x="1708" y="520"/>
                  <a:pt x="1787" y="556"/>
                </a:cubicBezTo>
                <a:cubicBezTo>
                  <a:pt x="1825" y="573"/>
                  <a:pt x="1861" y="593"/>
                  <a:pt x="1900" y="609"/>
                </a:cubicBezTo>
                <a:cubicBezTo>
                  <a:pt x="1913" y="614"/>
                  <a:pt x="1940" y="623"/>
                  <a:pt x="1940" y="623"/>
                </a:cubicBezTo>
                <a:cubicBezTo>
                  <a:pt x="1999" y="666"/>
                  <a:pt x="2068" y="704"/>
                  <a:pt x="2132" y="742"/>
                </a:cubicBezTo>
                <a:cubicBezTo>
                  <a:pt x="2150" y="770"/>
                  <a:pt x="2188" y="786"/>
                  <a:pt x="2218" y="801"/>
                </a:cubicBezTo>
                <a:cubicBezTo>
                  <a:pt x="2228" y="811"/>
                  <a:pt x="2233" y="826"/>
                  <a:pt x="2244" y="834"/>
                </a:cubicBezTo>
                <a:cubicBezTo>
                  <a:pt x="2260" y="845"/>
                  <a:pt x="2283" y="847"/>
                  <a:pt x="2297" y="861"/>
                </a:cubicBezTo>
                <a:cubicBezTo>
                  <a:pt x="2332" y="896"/>
                  <a:pt x="2388" y="941"/>
                  <a:pt x="2436" y="954"/>
                </a:cubicBezTo>
                <a:cubicBezTo>
                  <a:pt x="2465" y="973"/>
                  <a:pt x="2491" y="997"/>
                  <a:pt x="2522" y="1013"/>
                </a:cubicBezTo>
                <a:cubicBezTo>
                  <a:pt x="2528" y="1016"/>
                  <a:pt x="2536" y="1017"/>
                  <a:pt x="2542" y="1020"/>
                </a:cubicBezTo>
                <a:cubicBezTo>
                  <a:pt x="2551" y="1024"/>
                  <a:pt x="2560" y="1028"/>
                  <a:pt x="2569" y="1033"/>
                </a:cubicBezTo>
                <a:cubicBezTo>
                  <a:pt x="2590" y="1045"/>
                  <a:pt x="2598" y="1059"/>
                  <a:pt x="2622" y="1066"/>
                </a:cubicBezTo>
                <a:cubicBezTo>
                  <a:pt x="2670" y="1099"/>
                  <a:pt x="2746" y="1153"/>
                  <a:pt x="2800" y="1165"/>
                </a:cubicBezTo>
                <a:cubicBezTo>
                  <a:pt x="2822" y="1187"/>
                  <a:pt x="2857" y="1202"/>
                  <a:pt x="2886" y="1212"/>
                </a:cubicBezTo>
                <a:cubicBezTo>
                  <a:pt x="2915" y="1250"/>
                  <a:pt x="2916" y="1235"/>
                  <a:pt x="2953" y="1258"/>
                </a:cubicBezTo>
                <a:cubicBezTo>
                  <a:pt x="2992" y="1282"/>
                  <a:pt x="3033" y="1311"/>
                  <a:pt x="3078" y="1324"/>
                </a:cubicBezTo>
                <a:cubicBezTo>
                  <a:pt x="3124" y="1355"/>
                  <a:pt x="3103" y="1346"/>
                  <a:pt x="3138" y="1357"/>
                </a:cubicBezTo>
                <a:cubicBezTo>
                  <a:pt x="3155" y="1376"/>
                  <a:pt x="3170" y="1372"/>
                  <a:pt x="3191" y="1384"/>
                </a:cubicBezTo>
                <a:cubicBezTo>
                  <a:pt x="3217" y="1398"/>
                  <a:pt x="3237" y="1422"/>
                  <a:pt x="3264" y="1430"/>
                </a:cubicBezTo>
                <a:cubicBezTo>
                  <a:pt x="3290" y="1459"/>
                  <a:pt x="3326" y="1474"/>
                  <a:pt x="3363" y="1483"/>
                </a:cubicBezTo>
                <a:cubicBezTo>
                  <a:pt x="3407" y="1506"/>
                  <a:pt x="3454" y="1530"/>
                  <a:pt x="3502" y="1543"/>
                </a:cubicBezTo>
                <a:cubicBezTo>
                  <a:pt x="3532" y="1563"/>
                  <a:pt x="3564" y="1568"/>
                  <a:pt x="3595" y="1583"/>
                </a:cubicBezTo>
                <a:cubicBezTo>
                  <a:pt x="3640" y="1605"/>
                  <a:pt x="3700" y="1641"/>
                  <a:pt x="3747" y="1655"/>
                </a:cubicBezTo>
                <a:cubicBezTo>
                  <a:pt x="3761" y="1670"/>
                  <a:pt x="3794" y="1689"/>
                  <a:pt x="3813" y="1695"/>
                </a:cubicBezTo>
                <a:cubicBezTo>
                  <a:pt x="3913" y="1760"/>
                  <a:pt x="3998" y="1768"/>
                  <a:pt x="4111" y="1794"/>
                </a:cubicBezTo>
                <a:cubicBezTo>
                  <a:pt x="4169" y="1807"/>
                  <a:pt x="4224" y="1821"/>
                  <a:pt x="4283" y="1828"/>
                </a:cubicBezTo>
                <a:cubicBezTo>
                  <a:pt x="4356" y="1836"/>
                  <a:pt x="4436" y="1837"/>
                  <a:pt x="4508" y="1854"/>
                </a:cubicBezTo>
                <a:cubicBezTo>
                  <a:pt x="4545" y="1863"/>
                  <a:pt x="4577" y="1889"/>
                  <a:pt x="4614" y="1900"/>
                </a:cubicBezTo>
                <a:cubicBezTo>
                  <a:pt x="4649" y="1925"/>
                  <a:pt x="4685" y="1944"/>
                  <a:pt x="4727" y="1953"/>
                </a:cubicBezTo>
                <a:cubicBezTo>
                  <a:pt x="4759" y="1970"/>
                  <a:pt x="4795" y="1983"/>
                  <a:pt x="4826" y="2000"/>
                </a:cubicBezTo>
                <a:cubicBezTo>
                  <a:pt x="4866" y="2022"/>
                  <a:pt x="4891" y="2043"/>
                  <a:pt x="4932" y="2059"/>
                </a:cubicBezTo>
                <a:cubicBezTo>
                  <a:pt x="4939" y="2066"/>
                  <a:pt x="4944" y="2074"/>
                  <a:pt x="4952" y="2079"/>
                </a:cubicBezTo>
                <a:cubicBezTo>
                  <a:pt x="4960" y="2085"/>
                  <a:pt x="4971" y="2086"/>
                  <a:pt x="4978" y="2092"/>
                </a:cubicBezTo>
                <a:cubicBezTo>
                  <a:pt x="4984" y="2097"/>
                  <a:pt x="4986" y="2107"/>
                  <a:pt x="4992" y="2112"/>
                </a:cubicBezTo>
                <a:cubicBezTo>
                  <a:pt x="5008" y="2127"/>
                  <a:pt x="5045" y="2152"/>
                  <a:pt x="5045" y="2152"/>
                </a:cubicBezTo>
                <a:cubicBezTo>
                  <a:pt x="5069" y="2189"/>
                  <a:pt x="5054" y="2169"/>
                  <a:pt x="5104" y="2218"/>
                </a:cubicBezTo>
                <a:cubicBezTo>
                  <a:pt x="5109" y="2222"/>
                  <a:pt x="5118" y="2231"/>
                  <a:pt x="5118" y="2231"/>
                </a:cubicBezTo>
                <a:cubicBezTo>
                  <a:pt x="5134" y="2264"/>
                  <a:pt x="5158" y="2287"/>
                  <a:pt x="5184" y="2311"/>
                </a:cubicBezTo>
                <a:cubicBezTo>
                  <a:pt x="5193" y="2349"/>
                  <a:pt x="5216" y="2351"/>
                  <a:pt x="5230" y="2390"/>
                </a:cubicBezTo>
                <a:cubicBezTo>
                  <a:pt x="5251" y="2451"/>
                  <a:pt x="5298" y="2498"/>
                  <a:pt x="5343" y="2543"/>
                </a:cubicBezTo>
                <a:cubicBezTo>
                  <a:pt x="5390" y="2590"/>
                  <a:pt x="5332" y="2530"/>
                  <a:pt x="5382" y="2589"/>
                </a:cubicBezTo>
                <a:cubicBezTo>
                  <a:pt x="5400" y="2611"/>
                  <a:pt x="5428" y="2623"/>
                  <a:pt x="5449" y="2642"/>
                </a:cubicBezTo>
                <a:cubicBezTo>
                  <a:pt x="5490" y="2678"/>
                  <a:pt x="5524" y="2709"/>
                  <a:pt x="5568" y="2741"/>
                </a:cubicBezTo>
                <a:cubicBezTo>
                  <a:pt x="5602" y="2765"/>
                  <a:pt x="5634" y="2789"/>
                  <a:pt x="5667" y="2814"/>
                </a:cubicBezTo>
                <a:cubicBezTo>
                  <a:pt x="5709" y="2846"/>
                  <a:pt x="5664" y="2822"/>
                  <a:pt x="5707" y="2860"/>
                </a:cubicBezTo>
                <a:cubicBezTo>
                  <a:pt x="5719" y="2871"/>
                  <a:pt x="5734" y="2876"/>
                  <a:pt x="5746" y="2887"/>
                </a:cubicBezTo>
                <a:cubicBezTo>
                  <a:pt x="5751" y="2891"/>
                  <a:pt x="5760" y="2900"/>
                  <a:pt x="5760" y="2900"/>
                </a:cubicBezTo>
              </a:path>
            </a:pathLst>
          </a:custGeom>
          <a:noFill/>
          <a:ln w="76200">
            <a:solidFill>
              <a:schemeClr val="tx1"/>
            </a:solidFill>
            <a:round/>
            <a:headEnd/>
            <a:tailEnd/>
          </a:ln>
        </p:spPr>
        <p:txBody>
          <a:bodyPr/>
          <a:lstStyle/>
          <a:p>
            <a:endParaRPr lang="en-US"/>
          </a:p>
        </p:txBody>
      </p:sp>
      <p:sp>
        <p:nvSpPr>
          <p:cNvPr id="141320" name="Freeform 32"/>
          <p:cNvSpPr>
            <a:spLocks/>
          </p:cNvSpPr>
          <p:nvPr/>
        </p:nvSpPr>
        <p:spPr bwMode="auto">
          <a:xfrm>
            <a:off x="2374900" y="3227388"/>
            <a:ext cx="2838450" cy="566737"/>
          </a:xfrm>
          <a:custGeom>
            <a:avLst/>
            <a:gdLst>
              <a:gd name="T0" fmla="*/ 0 w 1788"/>
              <a:gd name="T1" fmla="*/ 0 h 357"/>
              <a:gd name="T2" fmla="*/ 2147483647 w 1788"/>
              <a:gd name="T3" fmla="*/ 2147483647 h 357"/>
              <a:gd name="T4" fmla="*/ 2147483647 w 1788"/>
              <a:gd name="T5" fmla="*/ 2147483647 h 357"/>
              <a:gd name="T6" fmla="*/ 2147483647 w 1788"/>
              <a:gd name="T7" fmla="*/ 2147483647 h 357"/>
              <a:gd name="T8" fmla="*/ 2147483647 w 1788"/>
              <a:gd name="T9" fmla="*/ 2147483647 h 357"/>
              <a:gd name="T10" fmla="*/ 2147483647 w 1788"/>
              <a:gd name="T11" fmla="*/ 2147483647 h 357"/>
              <a:gd name="T12" fmla="*/ 2147483647 w 1788"/>
              <a:gd name="T13" fmla="*/ 2147483647 h 357"/>
              <a:gd name="T14" fmla="*/ 2147483647 w 1788"/>
              <a:gd name="T15" fmla="*/ 2147483647 h 357"/>
              <a:gd name="T16" fmla="*/ 2147483647 w 1788"/>
              <a:gd name="T17" fmla="*/ 2147483647 h 357"/>
              <a:gd name="T18" fmla="*/ 2147483647 w 1788"/>
              <a:gd name="T19" fmla="*/ 2147483647 h 357"/>
              <a:gd name="T20" fmla="*/ 2147483647 w 1788"/>
              <a:gd name="T21" fmla="*/ 2147483647 h 357"/>
              <a:gd name="T22" fmla="*/ 2147483647 w 1788"/>
              <a:gd name="T23" fmla="*/ 2147483647 h 3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8"/>
              <a:gd name="T37" fmla="*/ 0 h 357"/>
              <a:gd name="T38" fmla="*/ 1788 w 1788"/>
              <a:gd name="T39" fmla="*/ 357 h 3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8" h="357">
                <a:moveTo>
                  <a:pt x="0" y="0"/>
                </a:moveTo>
                <a:cubicBezTo>
                  <a:pt x="70" y="21"/>
                  <a:pt x="143" y="30"/>
                  <a:pt x="212" y="53"/>
                </a:cubicBezTo>
                <a:cubicBezTo>
                  <a:pt x="234" y="60"/>
                  <a:pt x="251" y="70"/>
                  <a:pt x="272" y="79"/>
                </a:cubicBezTo>
                <a:cubicBezTo>
                  <a:pt x="285" y="85"/>
                  <a:pt x="311" y="92"/>
                  <a:pt x="311" y="92"/>
                </a:cubicBezTo>
                <a:cubicBezTo>
                  <a:pt x="330" y="110"/>
                  <a:pt x="359" y="123"/>
                  <a:pt x="384" y="132"/>
                </a:cubicBezTo>
                <a:cubicBezTo>
                  <a:pt x="392" y="139"/>
                  <a:pt x="463" y="178"/>
                  <a:pt x="464" y="178"/>
                </a:cubicBezTo>
                <a:cubicBezTo>
                  <a:pt x="477" y="183"/>
                  <a:pt x="503" y="192"/>
                  <a:pt x="503" y="192"/>
                </a:cubicBezTo>
                <a:cubicBezTo>
                  <a:pt x="520" y="207"/>
                  <a:pt x="535" y="210"/>
                  <a:pt x="556" y="218"/>
                </a:cubicBezTo>
                <a:cubicBezTo>
                  <a:pt x="591" y="251"/>
                  <a:pt x="638" y="266"/>
                  <a:pt x="682" y="284"/>
                </a:cubicBezTo>
                <a:cubicBezTo>
                  <a:pt x="826" y="342"/>
                  <a:pt x="956" y="347"/>
                  <a:pt x="1113" y="357"/>
                </a:cubicBezTo>
                <a:cubicBezTo>
                  <a:pt x="1320" y="335"/>
                  <a:pt x="1528" y="335"/>
                  <a:pt x="1735" y="317"/>
                </a:cubicBezTo>
                <a:cubicBezTo>
                  <a:pt x="1779" y="303"/>
                  <a:pt x="1761" y="304"/>
                  <a:pt x="1788" y="304"/>
                </a:cubicBezTo>
              </a:path>
            </a:pathLst>
          </a:custGeom>
          <a:noFill/>
          <a:ln w="57150">
            <a:solidFill>
              <a:schemeClr val="tx1"/>
            </a:solidFill>
            <a:round/>
            <a:headEnd/>
            <a:tailEnd/>
          </a:ln>
        </p:spPr>
        <p:txBody>
          <a:bodyPr/>
          <a:lstStyle/>
          <a:p>
            <a:endParaRPr lang="en-US"/>
          </a:p>
        </p:txBody>
      </p:sp>
      <p:sp>
        <p:nvSpPr>
          <p:cNvPr id="141321" name="Freeform 33"/>
          <p:cNvSpPr>
            <a:spLocks/>
          </p:cNvSpPr>
          <p:nvPr/>
        </p:nvSpPr>
        <p:spPr bwMode="auto">
          <a:xfrm>
            <a:off x="5307013" y="3762375"/>
            <a:ext cx="3122612" cy="3079750"/>
          </a:xfrm>
          <a:custGeom>
            <a:avLst/>
            <a:gdLst>
              <a:gd name="T0" fmla="*/ 0 w 1967"/>
              <a:gd name="T1" fmla="*/ 0 h 1940"/>
              <a:gd name="T2" fmla="*/ 2147483647 w 1967"/>
              <a:gd name="T3" fmla="*/ 2147483647 h 1940"/>
              <a:gd name="T4" fmla="*/ 2147483647 w 1967"/>
              <a:gd name="T5" fmla="*/ 2147483647 h 1940"/>
              <a:gd name="T6" fmla="*/ 2147483647 w 1967"/>
              <a:gd name="T7" fmla="*/ 2147483647 h 1940"/>
              <a:gd name="T8" fmla="*/ 2147483647 w 1967"/>
              <a:gd name="T9" fmla="*/ 2147483647 h 1940"/>
              <a:gd name="T10" fmla="*/ 2147483647 w 1967"/>
              <a:gd name="T11" fmla="*/ 2147483647 h 1940"/>
              <a:gd name="T12" fmla="*/ 2147483647 w 1967"/>
              <a:gd name="T13" fmla="*/ 2147483647 h 1940"/>
              <a:gd name="T14" fmla="*/ 2147483647 w 1967"/>
              <a:gd name="T15" fmla="*/ 2147483647 h 1940"/>
              <a:gd name="T16" fmla="*/ 2147483647 w 1967"/>
              <a:gd name="T17" fmla="*/ 2147483647 h 1940"/>
              <a:gd name="T18" fmla="*/ 2147483647 w 1967"/>
              <a:gd name="T19" fmla="*/ 2147483647 h 1940"/>
              <a:gd name="T20" fmla="*/ 2147483647 w 1967"/>
              <a:gd name="T21" fmla="*/ 2147483647 h 1940"/>
              <a:gd name="T22" fmla="*/ 2147483647 w 1967"/>
              <a:gd name="T23" fmla="*/ 2147483647 h 1940"/>
              <a:gd name="T24" fmla="*/ 2147483647 w 1967"/>
              <a:gd name="T25" fmla="*/ 2147483647 h 1940"/>
              <a:gd name="T26" fmla="*/ 2147483647 w 1967"/>
              <a:gd name="T27" fmla="*/ 2147483647 h 1940"/>
              <a:gd name="T28" fmla="*/ 2147483647 w 1967"/>
              <a:gd name="T29" fmla="*/ 2147483647 h 1940"/>
              <a:gd name="T30" fmla="*/ 2147483647 w 1967"/>
              <a:gd name="T31" fmla="*/ 2147483647 h 1940"/>
              <a:gd name="T32" fmla="*/ 2147483647 w 1967"/>
              <a:gd name="T33" fmla="*/ 2147483647 h 1940"/>
              <a:gd name="T34" fmla="*/ 2147483647 w 1967"/>
              <a:gd name="T35" fmla="*/ 2147483647 h 1940"/>
              <a:gd name="T36" fmla="*/ 2147483647 w 1967"/>
              <a:gd name="T37" fmla="*/ 2147483647 h 1940"/>
              <a:gd name="T38" fmla="*/ 2147483647 w 1967"/>
              <a:gd name="T39" fmla="*/ 2147483647 h 1940"/>
              <a:gd name="T40" fmla="*/ 2147483647 w 1967"/>
              <a:gd name="T41" fmla="*/ 2147483647 h 1940"/>
              <a:gd name="T42" fmla="*/ 2147483647 w 1967"/>
              <a:gd name="T43" fmla="*/ 2147483647 h 1940"/>
              <a:gd name="T44" fmla="*/ 2147483647 w 1967"/>
              <a:gd name="T45" fmla="*/ 2147483647 h 1940"/>
              <a:gd name="T46" fmla="*/ 2147483647 w 1967"/>
              <a:gd name="T47" fmla="*/ 2147483647 h 1940"/>
              <a:gd name="T48" fmla="*/ 2147483647 w 1967"/>
              <a:gd name="T49" fmla="*/ 2147483647 h 1940"/>
              <a:gd name="T50" fmla="*/ 2147483647 w 1967"/>
              <a:gd name="T51" fmla="*/ 2147483647 h 1940"/>
              <a:gd name="T52" fmla="*/ 2147483647 w 1967"/>
              <a:gd name="T53" fmla="*/ 2147483647 h 1940"/>
              <a:gd name="T54" fmla="*/ 2147483647 w 1967"/>
              <a:gd name="T55" fmla="*/ 2147483647 h 1940"/>
              <a:gd name="T56" fmla="*/ 2147483647 w 1967"/>
              <a:gd name="T57" fmla="*/ 2147483647 h 1940"/>
              <a:gd name="T58" fmla="*/ 2147483647 w 1967"/>
              <a:gd name="T59" fmla="*/ 2147483647 h 1940"/>
              <a:gd name="T60" fmla="*/ 2147483647 w 1967"/>
              <a:gd name="T61" fmla="*/ 2147483647 h 1940"/>
              <a:gd name="T62" fmla="*/ 2147483647 w 1967"/>
              <a:gd name="T63" fmla="*/ 2147483647 h 1940"/>
              <a:gd name="T64" fmla="*/ 2147483647 w 1967"/>
              <a:gd name="T65" fmla="*/ 2147483647 h 19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7"/>
              <a:gd name="T100" fmla="*/ 0 h 1940"/>
              <a:gd name="T101" fmla="*/ 1967 w 1967"/>
              <a:gd name="T102" fmla="*/ 1940 h 19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7" h="1940">
                <a:moveTo>
                  <a:pt x="0" y="0"/>
                </a:moveTo>
                <a:cubicBezTo>
                  <a:pt x="7" y="4"/>
                  <a:pt x="14" y="8"/>
                  <a:pt x="20" y="13"/>
                </a:cubicBezTo>
                <a:cubicBezTo>
                  <a:pt x="25" y="17"/>
                  <a:pt x="29" y="23"/>
                  <a:pt x="34" y="27"/>
                </a:cubicBezTo>
                <a:cubicBezTo>
                  <a:pt x="46" y="36"/>
                  <a:pt x="73" y="53"/>
                  <a:pt x="73" y="53"/>
                </a:cubicBezTo>
                <a:cubicBezTo>
                  <a:pt x="96" y="86"/>
                  <a:pt x="119" y="124"/>
                  <a:pt x="153" y="146"/>
                </a:cubicBezTo>
                <a:cubicBezTo>
                  <a:pt x="177" y="183"/>
                  <a:pt x="202" y="228"/>
                  <a:pt x="239" y="252"/>
                </a:cubicBezTo>
                <a:cubicBezTo>
                  <a:pt x="249" y="287"/>
                  <a:pt x="288" y="316"/>
                  <a:pt x="312" y="344"/>
                </a:cubicBezTo>
                <a:cubicBezTo>
                  <a:pt x="343" y="380"/>
                  <a:pt x="358" y="431"/>
                  <a:pt x="391" y="464"/>
                </a:cubicBezTo>
                <a:cubicBezTo>
                  <a:pt x="402" y="475"/>
                  <a:pt x="419" y="480"/>
                  <a:pt x="431" y="490"/>
                </a:cubicBezTo>
                <a:cubicBezTo>
                  <a:pt x="511" y="554"/>
                  <a:pt x="416" y="490"/>
                  <a:pt x="477" y="530"/>
                </a:cubicBezTo>
                <a:cubicBezTo>
                  <a:pt x="484" y="541"/>
                  <a:pt x="502" y="569"/>
                  <a:pt x="510" y="576"/>
                </a:cubicBezTo>
                <a:cubicBezTo>
                  <a:pt x="515" y="580"/>
                  <a:pt x="524" y="580"/>
                  <a:pt x="530" y="583"/>
                </a:cubicBezTo>
                <a:cubicBezTo>
                  <a:pt x="562" y="600"/>
                  <a:pt x="594" y="631"/>
                  <a:pt x="629" y="642"/>
                </a:cubicBezTo>
                <a:cubicBezTo>
                  <a:pt x="651" y="664"/>
                  <a:pt x="676" y="685"/>
                  <a:pt x="702" y="702"/>
                </a:cubicBezTo>
                <a:cubicBezTo>
                  <a:pt x="718" y="727"/>
                  <a:pt x="744" y="736"/>
                  <a:pt x="768" y="755"/>
                </a:cubicBezTo>
                <a:cubicBezTo>
                  <a:pt x="814" y="791"/>
                  <a:pt x="861" y="835"/>
                  <a:pt x="914" y="861"/>
                </a:cubicBezTo>
                <a:cubicBezTo>
                  <a:pt x="929" y="885"/>
                  <a:pt x="949" y="892"/>
                  <a:pt x="967" y="914"/>
                </a:cubicBezTo>
                <a:cubicBezTo>
                  <a:pt x="985" y="936"/>
                  <a:pt x="973" y="932"/>
                  <a:pt x="994" y="947"/>
                </a:cubicBezTo>
                <a:cubicBezTo>
                  <a:pt x="1007" y="956"/>
                  <a:pt x="1022" y="962"/>
                  <a:pt x="1033" y="973"/>
                </a:cubicBezTo>
                <a:cubicBezTo>
                  <a:pt x="1069" y="1009"/>
                  <a:pt x="1090" y="1049"/>
                  <a:pt x="1133" y="1079"/>
                </a:cubicBezTo>
                <a:cubicBezTo>
                  <a:pt x="1148" y="1103"/>
                  <a:pt x="1168" y="1110"/>
                  <a:pt x="1186" y="1132"/>
                </a:cubicBezTo>
                <a:cubicBezTo>
                  <a:pt x="1204" y="1153"/>
                  <a:pt x="1215" y="1169"/>
                  <a:pt x="1239" y="1185"/>
                </a:cubicBezTo>
                <a:cubicBezTo>
                  <a:pt x="1253" y="1233"/>
                  <a:pt x="1232" y="1178"/>
                  <a:pt x="1265" y="1218"/>
                </a:cubicBezTo>
                <a:cubicBezTo>
                  <a:pt x="1269" y="1223"/>
                  <a:pt x="1268" y="1232"/>
                  <a:pt x="1272" y="1238"/>
                </a:cubicBezTo>
                <a:cubicBezTo>
                  <a:pt x="1283" y="1252"/>
                  <a:pt x="1310" y="1268"/>
                  <a:pt x="1325" y="1278"/>
                </a:cubicBezTo>
                <a:cubicBezTo>
                  <a:pt x="1342" y="1304"/>
                  <a:pt x="1368" y="1310"/>
                  <a:pt x="1391" y="1331"/>
                </a:cubicBezTo>
                <a:cubicBezTo>
                  <a:pt x="1414" y="1352"/>
                  <a:pt x="1467" y="1421"/>
                  <a:pt x="1497" y="1430"/>
                </a:cubicBezTo>
                <a:cubicBezTo>
                  <a:pt x="1518" y="1463"/>
                  <a:pt x="1553" y="1480"/>
                  <a:pt x="1576" y="1510"/>
                </a:cubicBezTo>
                <a:cubicBezTo>
                  <a:pt x="1596" y="1536"/>
                  <a:pt x="1613" y="1566"/>
                  <a:pt x="1636" y="1589"/>
                </a:cubicBezTo>
                <a:cubicBezTo>
                  <a:pt x="1675" y="1627"/>
                  <a:pt x="1714" y="1664"/>
                  <a:pt x="1748" y="1708"/>
                </a:cubicBezTo>
                <a:cubicBezTo>
                  <a:pt x="1765" y="1757"/>
                  <a:pt x="1816" y="1782"/>
                  <a:pt x="1848" y="1821"/>
                </a:cubicBezTo>
                <a:cubicBezTo>
                  <a:pt x="1875" y="1854"/>
                  <a:pt x="1845" y="1830"/>
                  <a:pt x="1881" y="1854"/>
                </a:cubicBezTo>
                <a:cubicBezTo>
                  <a:pt x="1903" y="1887"/>
                  <a:pt x="1938" y="1911"/>
                  <a:pt x="1967" y="1940"/>
                </a:cubicBezTo>
              </a:path>
            </a:pathLst>
          </a:custGeom>
          <a:noFill/>
          <a:ln w="50800">
            <a:solidFill>
              <a:schemeClr val="tx1"/>
            </a:solidFill>
            <a:round/>
            <a:headEnd/>
            <a:tailEnd/>
          </a:ln>
        </p:spPr>
        <p:txBody>
          <a:bodyPr/>
          <a:lstStyle/>
          <a:p>
            <a:endParaRPr lang="en-US"/>
          </a:p>
        </p:txBody>
      </p:sp>
      <p:sp>
        <p:nvSpPr>
          <p:cNvPr id="141322" name="Freeform 35"/>
          <p:cNvSpPr>
            <a:spLocks/>
          </p:cNvSpPr>
          <p:nvPr/>
        </p:nvSpPr>
        <p:spPr bwMode="auto">
          <a:xfrm>
            <a:off x="5086350" y="2974975"/>
            <a:ext cx="1577975" cy="347663"/>
          </a:xfrm>
          <a:custGeom>
            <a:avLst/>
            <a:gdLst>
              <a:gd name="T0" fmla="*/ 0 w 994"/>
              <a:gd name="T1" fmla="*/ 2147483647 h 219"/>
              <a:gd name="T2" fmla="*/ 2147483647 w 994"/>
              <a:gd name="T3" fmla="*/ 2147483647 h 219"/>
              <a:gd name="T4" fmla="*/ 2147483647 w 994"/>
              <a:gd name="T5" fmla="*/ 2147483647 h 219"/>
              <a:gd name="T6" fmla="*/ 2147483647 w 994"/>
              <a:gd name="T7" fmla="*/ 2147483647 h 219"/>
              <a:gd name="T8" fmla="*/ 2147483647 w 994"/>
              <a:gd name="T9" fmla="*/ 2147483647 h 219"/>
              <a:gd name="T10" fmla="*/ 2147483647 w 994"/>
              <a:gd name="T11" fmla="*/ 2147483647 h 219"/>
              <a:gd name="T12" fmla="*/ 2147483647 w 994"/>
              <a:gd name="T13" fmla="*/ 2147483647 h 219"/>
              <a:gd name="T14" fmla="*/ 2147483647 w 994"/>
              <a:gd name="T15" fmla="*/ 2147483647 h 219"/>
              <a:gd name="T16" fmla="*/ 2147483647 w 994"/>
              <a:gd name="T17" fmla="*/ 0 h 219"/>
              <a:gd name="T18" fmla="*/ 2147483647 w 994"/>
              <a:gd name="T19" fmla="*/ 2147483647 h 219"/>
              <a:gd name="T20" fmla="*/ 2147483647 w 994"/>
              <a:gd name="T21" fmla="*/ 2147483647 h 2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94"/>
              <a:gd name="T34" fmla="*/ 0 h 219"/>
              <a:gd name="T35" fmla="*/ 994 w 994"/>
              <a:gd name="T36" fmla="*/ 219 h 2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94" h="219">
                <a:moveTo>
                  <a:pt x="0" y="172"/>
                </a:moveTo>
                <a:cubicBezTo>
                  <a:pt x="55" y="189"/>
                  <a:pt x="110" y="200"/>
                  <a:pt x="166" y="212"/>
                </a:cubicBezTo>
                <a:cubicBezTo>
                  <a:pt x="243" y="203"/>
                  <a:pt x="281" y="219"/>
                  <a:pt x="331" y="172"/>
                </a:cubicBezTo>
                <a:cubicBezTo>
                  <a:pt x="340" y="163"/>
                  <a:pt x="348" y="153"/>
                  <a:pt x="358" y="145"/>
                </a:cubicBezTo>
                <a:cubicBezTo>
                  <a:pt x="371" y="135"/>
                  <a:pt x="398" y="119"/>
                  <a:pt x="398" y="119"/>
                </a:cubicBezTo>
                <a:cubicBezTo>
                  <a:pt x="405" y="110"/>
                  <a:pt x="410" y="99"/>
                  <a:pt x="418" y="92"/>
                </a:cubicBezTo>
                <a:cubicBezTo>
                  <a:pt x="425" y="86"/>
                  <a:pt x="437" y="86"/>
                  <a:pt x="444" y="79"/>
                </a:cubicBezTo>
                <a:cubicBezTo>
                  <a:pt x="451" y="72"/>
                  <a:pt x="452" y="61"/>
                  <a:pt x="457" y="53"/>
                </a:cubicBezTo>
                <a:cubicBezTo>
                  <a:pt x="480" y="18"/>
                  <a:pt x="520" y="10"/>
                  <a:pt x="557" y="0"/>
                </a:cubicBezTo>
                <a:cubicBezTo>
                  <a:pt x="667" y="6"/>
                  <a:pt x="685" y="12"/>
                  <a:pt x="775" y="39"/>
                </a:cubicBezTo>
                <a:cubicBezTo>
                  <a:pt x="816" y="83"/>
                  <a:pt x="943" y="92"/>
                  <a:pt x="994" y="92"/>
                </a:cubicBezTo>
              </a:path>
            </a:pathLst>
          </a:custGeom>
          <a:noFill/>
          <a:ln w="57150">
            <a:solidFill>
              <a:schemeClr val="tx1"/>
            </a:solidFill>
            <a:round/>
            <a:headEnd/>
            <a:tailEnd/>
          </a:ln>
        </p:spPr>
        <p:txBody>
          <a:bodyPr/>
          <a:lstStyle/>
          <a:p>
            <a:endParaRPr lang="en-US"/>
          </a:p>
        </p:txBody>
      </p:sp>
      <p:sp>
        <p:nvSpPr>
          <p:cNvPr id="141323" name="AutoShape 36"/>
          <p:cNvSpPr>
            <a:spLocks noChangeArrowheads="1"/>
          </p:cNvSpPr>
          <p:nvPr/>
        </p:nvSpPr>
        <p:spPr bwMode="auto">
          <a:xfrm>
            <a:off x="4876800" y="3581400"/>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24" name="AutoShape 37"/>
          <p:cNvSpPr>
            <a:spLocks noChangeArrowheads="1"/>
          </p:cNvSpPr>
          <p:nvPr/>
        </p:nvSpPr>
        <p:spPr bwMode="auto">
          <a:xfrm rot="512510">
            <a:off x="3690938" y="3611563"/>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25" name="AutoShape 38"/>
          <p:cNvSpPr>
            <a:spLocks noChangeArrowheads="1"/>
          </p:cNvSpPr>
          <p:nvPr/>
        </p:nvSpPr>
        <p:spPr bwMode="auto">
          <a:xfrm>
            <a:off x="3962400" y="3635375"/>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26" name="AutoShape 39"/>
          <p:cNvSpPr>
            <a:spLocks noChangeArrowheads="1"/>
          </p:cNvSpPr>
          <p:nvPr/>
        </p:nvSpPr>
        <p:spPr bwMode="auto">
          <a:xfrm>
            <a:off x="4267200" y="3616325"/>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27" name="AutoShape 40"/>
          <p:cNvSpPr>
            <a:spLocks noChangeArrowheads="1"/>
          </p:cNvSpPr>
          <p:nvPr/>
        </p:nvSpPr>
        <p:spPr bwMode="auto">
          <a:xfrm>
            <a:off x="4572000" y="3600450"/>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28" name="AutoShape 41"/>
          <p:cNvSpPr>
            <a:spLocks noChangeArrowheads="1"/>
          </p:cNvSpPr>
          <p:nvPr/>
        </p:nvSpPr>
        <p:spPr bwMode="auto">
          <a:xfrm rot="1080250">
            <a:off x="3181350" y="3414713"/>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29" name="AutoShape 42"/>
          <p:cNvSpPr>
            <a:spLocks noChangeArrowheads="1"/>
          </p:cNvSpPr>
          <p:nvPr/>
        </p:nvSpPr>
        <p:spPr bwMode="auto">
          <a:xfrm rot="1080250">
            <a:off x="3429000" y="3529013"/>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0" name="AutoShape 43"/>
          <p:cNvSpPr>
            <a:spLocks noChangeArrowheads="1"/>
          </p:cNvSpPr>
          <p:nvPr/>
        </p:nvSpPr>
        <p:spPr bwMode="auto">
          <a:xfrm rot="1081362">
            <a:off x="2667000" y="3173413"/>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1" name="AutoShape 44"/>
          <p:cNvSpPr>
            <a:spLocks noChangeArrowheads="1"/>
          </p:cNvSpPr>
          <p:nvPr/>
        </p:nvSpPr>
        <p:spPr bwMode="auto">
          <a:xfrm rot="1802203">
            <a:off x="2971800" y="3311525"/>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2" name="AutoShape 59"/>
          <p:cNvSpPr>
            <a:spLocks noChangeArrowheads="1"/>
          </p:cNvSpPr>
          <p:nvPr/>
        </p:nvSpPr>
        <p:spPr bwMode="auto">
          <a:xfrm rot="-10538585">
            <a:off x="6496050" y="3119438"/>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3" name="AutoShape 61"/>
          <p:cNvSpPr>
            <a:spLocks noChangeArrowheads="1"/>
          </p:cNvSpPr>
          <p:nvPr/>
        </p:nvSpPr>
        <p:spPr bwMode="auto">
          <a:xfrm rot="8554249">
            <a:off x="5638800" y="3205163"/>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4" name="AutoShape 62"/>
          <p:cNvSpPr>
            <a:spLocks noChangeArrowheads="1"/>
          </p:cNvSpPr>
          <p:nvPr/>
        </p:nvSpPr>
        <p:spPr bwMode="auto">
          <a:xfrm rot="-10026739">
            <a:off x="5129213" y="3302000"/>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5" name="AutoShape 63"/>
          <p:cNvSpPr>
            <a:spLocks noChangeArrowheads="1"/>
          </p:cNvSpPr>
          <p:nvPr/>
        </p:nvSpPr>
        <p:spPr bwMode="auto">
          <a:xfrm rot="10267819">
            <a:off x="5410200" y="3309938"/>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6" name="AutoShape 64"/>
          <p:cNvSpPr>
            <a:spLocks noChangeArrowheads="1"/>
          </p:cNvSpPr>
          <p:nvPr/>
        </p:nvSpPr>
        <p:spPr bwMode="auto">
          <a:xfrm rot="9052429">
            <a:off x="5838825" y="3033713"/>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7" name="AutoShape 65"/>
          <p:cNvSpPr>
            <a:spLocks noChangeArrowheads="1"/>
          </p:cNvSpPr>
          <p:nvPr/>
        </p:nvSpPr>
        <p:spPr bwMode="auto">
          <a:xfrm rot="-10205654">
            <a:off x="6010275" y="3009900"/>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8" name="AutoShape 66"/>
          <p:cNvSpPr>
            <a:spLocks noChangeArrowheads="1"/>
          </p:cNvSpPr>
          <p:nvPr/>
        </p:nvSpPr>
        <p:spPr bwMode="auto">
          <a:xfrm rot="-9779045">
            <a:off x="6248400" y="3062288"/>
            <a:ext cx="152400" cy="131762"/>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39" name="Freeform 68"/>
          <p:cNvSpPr>
            <a:spLocks/>
          </p:cNvSpPr>
          <p:nvPr/>
        </p:nvSpPr>
        <p:spPr bwMode="auto">
          <a:xfrm>
            <a:off x="6656388" y="3103563"/>
            <a:ext cx="896937" cy="166687"/>
          </a:xfrm>
          <a:custGeom>
            <a:avLst/>
            <a:gdLst>
              <a:gd name="T0" fmla="*/ 2147483647 w 565"/>
              <a:gd name="T1" fmla="*/ 2147483647 h 105"/>
              <a:gd name="T2" fmla="*/ 2147483647 w 565"/>
              <a:gd name="T3" fmla="*/ 2147483647 h 105"/>
              <a:gd name="T4" fmla="*/ 2147483647 w 565"/>
              <a:gd name="T5" fmla="*/ 2147483647 h 105"/>
              <a:gd name="T6" fmla="*/ 2147483647 w 565"/>
              <a:gd name="T7" fmla="*/ 2147483647 h 105"/>
              <a:gd name="T8" fmla="*/ 0 w 565"/>
              <a:gd name="T9" fmla="*/ 2147483647 h 105"/>
              <a:gd name="T10" fmla="*/ 0 60000 65536"/>
              <a:gd name="T11" fmla="*/ 0 60000 65536"/>
              <a:gd name="T12" fmla="*/ 0 60000 65536"/>
              <a:gd name="T13" fmla="*/ 0 60000 65536"/>
              <a:gd name="T14" fmla="*/ 0 60000 65536"/>
              <a:gd name="T15" fmla="*/ 0 w 565"/>
              <a:gd name="T16" fmla="*/ 0 h 105"/>
              <a:gd name="T17" fmla="*/ 565 w 565"/>
              <a:gd name="T18" fmla="*/ 105 h 105"/>
            </a:gdLst>
            <a:ahLst/>
            <a:cxnLst>
              <a:cxn ang="T10">
                <a:pos x="T0" y="T1"/>
              </a:cxn>
              <a:cxn ang="T11">
                <a:pos x="T2" y="T3"/>
              </a:cxn>
              <a:cxn ang="T12">
                <a:pos x="T4" y="T5"/>
              </a:cxn>
              <a:cxn ang="T13">
                <a:pos x="T6" y="T7"/>
              </a:cxn>
              <a:cxn ang="T14">
                <a:pos x="T8" y="T9"/>
              </a:cxn>
            </a:cxnLst>
            <a:rect l="T15" t="T16" r="T17" b="T18"/>
            <a:pathLst>
              <a:path w="565" h="105">
                <a:moveTo>
                  <a:pt x="565" y="105"/>
                </a:moveTo>
                <a:cubicBezTo>
                  <a:pt x="531" y="83"/>
                  <a:pt x="513" y="80"/>
                  <a:pt x="470" y="72"/>
                </a:cubicBezTo>
                <a:cubicBezTo>
                  <a:pt x="409" y="47"/>
                  <a:pt x="340" y="49"/>
                  <a:pt x="277" y="28"/>
                </a:cubicBezTo>
                <a:cubicBezTo>
                  <a:pt x="212" y="33"/>
                  <a:pt x="207" y="41"/>
                  <a:pt x="144" y="28"/>
                </a:cubicBezTo>
                <a:cubicBezTo>
                  <a:pt x="85" y="0"/>
                  <a:pt x="129" y="17"/>
                  <a:pt x="0" y="17"/>
                </a:cubicBezTo>
              </a:path>
            </a:pathLst>
          </a:custGeom>
          <a:noFill/>
          <a:ln w="57150">
            <a:solidFill>
              <a:schemeClr val="tx1"/>
            </a:solidFill>
            <a:round/>
            <a:headEnd/>
            <a:tailEnd/>
          </a:ln>
        </p:spPr>
        <p:txBody>
          <a:bodyPr/>
          <a:lstStyle/>
          <a:p>
            <a:endParaRPr lang="en-US"/>
          </a:p>
        </p:txBody>
      </p:sp>
      <p:sp>
        <p:nvSpPr>
          <p:cNvPr id="141340" name="AutoShape 69"/>
          <p:cNvSpPr>
            <a:spLocks noChangeArrowheads="1"/>
          </p:cNvSpPr>
          <p:nvPr/>
        </p:nvSpPr>
        <p:spPr bwMode="auto">
          <a:xfrm rot="-10538585">
            <a:off x="6762750" y="3143250"/>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41" name="AutoShape 70"/>
          <p:cNvSpPr>
            <a:spLocks noChangeArrowheads="1"/>
          </p:cNvSpPr>
          <p:nvPr/>
        </p:nvSpPr>
        <p:spPr bwMode="auto">
          <a:xfrm rot="-10538585">
            <a:off x="7010400" y="3171825"/>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42" name="AutoShape 71"/>
          <p:cNvSpPr>
            <a:spLocks noChangeArrowheads="1"/>
          </p:cNvSpPr>
          <p:nvPr/>
        </p:nvSpPr>
        <p:spPr bwMode="auto">
          <a:xfrm rot="-10538585">
            <a:off x="7239000" y="3200400"/>
            <a:ext cx="152400" cy="131763"/>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41343" name="Text Box 72"/>
          <p:cNvSpPr txBox="1">
            <a:spLocks noChangeArrowheads="1"/>
          </p:cNvSpPr>
          <p:nvPr/>
        </p:nvSpPr>
        <p:spPr bwMode="auto">
          <a:xfrm>
            <a:off x="2895600" y="2819400"/>
            <a:ext cx="760413" cy="379413"/>
          </a:xfrm>
          <a:prstGeom prst="rect">
            <a:avLst/>
          </a:prstGeom>
          <a:solidFill>
            <a:schemeClr val="bg1"/>
          </a:solidFill>
          <a:ln w="12700">
            <a:solidFill>
              <a:schemeClr val="tx1"/>
            </a:solidFill>
            <a:miter lim="800000"/>
            <a:headEnd/>
            <a:tailEnd/>
          </a:ln>
        </p:spPr>
        <p:txBody>
          <a:bodyPr wrap="none">
            <a:spAutoFit/>
          </a:bodyPr>
          <a:lstStyle/>
          <a:p>
            <a:pPr eaLnBrk="0" hangingPunct="0"/>
            <a:r>
              <a:rPr lang="en-US" b="1"/>
              <a:t>SGM</a:t>
            </a:r>
          </a:p>
        </p:txBody>
      </p:sp>
      <p:sp>
        <p:nvSpPr>
          <p:cNvPr id="141344" name="Text Box 76"/>
          <p:cNvSpPr txBox="1">
            <a:spLocks noChangeArrowheads="1"/>
          </p:cNvSpPr>
          <p:nvPr/>
        </p:nvSpPr>
        <p:spPr bwMode="auto">
          <a:xfrm rot="2298831">
            <a:off x="5791200" y="5638800"/>
            <a:ext cx="2443163" cy="304800"/>
          </a:xfrm>
          <a:prstGeom prst="rect">
            <a:avLst/>
          </a:prstGeom>
          <a:noFill/>
          <a:ln w="9525">
            <a:noFill/>
            <a:miter lim="800000"/>
            <a:headEnd/>
            <a:tailEnd/>
          </a:ln>
        </p:spPr>
        <p:txBody>
          <a:bodyPr wrap="none">
            <a:spAutoFit/>
          </a:bodyPr>
          <a:lstStyle/>
          <a:p>
            <a:pPr eaLnBrk="0" hangingPunct="0"/>
            <a:r>
              <a:rPr lang="en-US" sz="1400" b="1"/>
              <a:t>San Jacinto Fault Zone</a:t>
            </a:r>
          </a:p>
        </p:txBody>
      </p:sp>
      <p:sp>
        <p:nvSpPr>
          <p:cNvPr id="141345" name="Text Box 77"/>
          <p:cNvSpPr txBox="1">
            <a:spLocks noChangeArrowheads="1"/>
          </p:cNvSpPr>
          <p:nvPr/>
        </p:nvSpPr>
        <p:spPr bwMode="auto">
          <a:xfrm rot="1794911">
            <a:off x="2209800" y="1981200"/>
            <a:ext cx="2262188" cy="336550"/>
          </a:xfrm>
          <a:prstGeom prst="rect">
            <a:avLst/>
          </a:prstGeom>
          <a:noFill/>
          <a:ln w="9525">
            <a:noFill/>
            <a:miter lim="800000"/>
            <a:headEnd/>
            <a:tailEnd/>
          </a:ln>
        </p:spPr>
        <p:txBody>
          <a:bodyPr wrap="none">
            <a:spAutoFit/>
          </a:bodyPr>
          <a:lstStyle/>
          <a:p>
            <a:pPr eaLnBrk="0" hangingPunct="0"/>
            <a:r>
              <a:rPr lang="en-US" sz="1600" b="1"/>
              <a:t>San Andreas Fault</a:t>
            </a:r>
          </a:p>
        </p:txBody>
      </p:sp>
      <p:sp>
        <p:nvSpPr>
          <p:cNvPr id="141346" name="AutoShape 78"/>
          <p:cNvSpPr>
            <a:spLocks noChangeArrowheads="1"/>
          </p:cNvSpPr>
          <p:nvPr/>
        </p:nvSpPr>
        <p:spPr bwMode="auto">
          <a:xfrm rot="-2688766">
            <a:off x="5105400" y="4572000"/>
            <a:ext cx="533400" cy="1371600"/>
          </a:xfrm>
          <a:prstGeom prst="upArrow">
            <a:avLst>
              <a:gd name="adj1" fmla="val 50000"/>
              <a:gd name="adj2" fmla="val 64286"/>
            </a:avLst>
          </a:prstGeom>
          <a:solidFill>
            <a:srgbClr val="FF33CC"/>
          </a:solidFill>
          <a:ln w="9525">
            <a:solidFill>
              <a:schemeClr val="tx1"/>
            </a:solidFill>
            <a:miter lim="800000"/>
            <a:headEnd/>
            <a:tailEnd/>
          </a:ln>
        </p:spPr>
        <p:txBody>
          <a:bodyPr vert="eaVert" wrap="none" anchor="ctr"/>
          <a:lstStyle/>
          <a:p>
            <a:pPr eaLnBrk="0" hangingPunct="0"/>
            <a:endParaRPr lang="en-US"/>
          </a:p>
        </p:txBody>
      </p:sp>
      <p:sp>
        <p:nvSpPr>
          <p:cNvPr id="141347" name="AutoShape 80"/>
          <p:cNvSpPr>
            <a:spLocks noChangeArrowheads="1"/>
          </p:cNvSpPr>
          <p:nvPr/>
        </p:nvSpPr>
        <p:spPr bwMode="auto">
          <a:xfrm rot="8100000">
            <a:off x="4343400" y="1066800"/>
            <a:ext cx="533400" cy="1371600"/>
          </a:xfrm>
          <a:prstGeom prst="upArrow">
            <a:avLst>
              <a:gd name="adj1" fmla="val 50000"/>
              <a:gd name="adj2" fmla="val 64286"/>
            </a:avLst>
          </a:prstGeom>
          <a:solidFill>
            <a:srgbClr val="FF33CC"/>
          </a:solidFill>
          <a:ln w="9525">
            <a:solidFill>
              <a:schemeClr val="tx1"/>
            </a:solidFill>
            <a:miter lim="800000"/>
            <a:headEnd/>
            <a:tailEnd/>
          </a:ln>
        </p:spPr>
        <p:txBody>
          <a:bodyPr vert="eaVert" wrap="none" anchor="ctr"/>
          <a:lstStyle/>
          <a:p>
            <a:pPr eaLnBrk="0" hangingPunct="0"/>
            <a:endParaRPr lang="en-US"/>
          </a:p>
        </p:txBody>
      </p:sp>
      <p:grpSp>
        <p:nvGrpSpPr>
          <p:cNvPr id="141348" name="Group 85"/>
          <p:cNvGrpSpPr>
            <a:grpSpLocks/>
          </p:cNvGrpSpPr>
          <p:nvPr/>
        </p:nvGrpSpPr>
        <p:grpSpPr bwMode="auto">
          <a:xfrm>
            <a:off x="2819400" y="4038600"/>
            <a:ext cx="762000" cy="762000"/>
            <a:chOff x="1584" y="3168"/>
            <a:chExt cx="480" cy="480"/>
          </a:xfrm>
        </p:grpSpPr>
        <p:sp>
          <p:nvSpPr>
            <p:cNvPr id="6228" name="AutoShape 84"/>
            <p:cNvSpPr>
              <a:spLocks noChangeArrowheads="1"/>
            </p:cNvSpPr>
            <p:nvPr/>
          </p:nvSpPr>
          <p:spPr bwMode="auto">
            <a:xfrm>
              <a:off x="1584" y="3168"/>
              <a:ext cx="480" cy="480"/>
            </a:xfrm>
            <a:prstGeom prst="star5">
              <a:avLst/>
            </a:prstGeom>
            <a:solidFill>
              <a:srgbClr val="FFFF99"/>
            </a:solidFill>
            <a:ln w="9525">
              <a:solidFill>
                <a:schemeClr val="tx1"/>
              </a:solidFill>
              <a:miter lim="800000"/>
              <a:headEnd/>
              <a:tailEnd/>
            </a:ln>
            <a:effectLst/>
          </p:spPr>
          <p:txBody>
            <a:bodyPr wrap="none" anchor="ctr"/>
            <a:lstStyle/>
            <a:p>
              <a:pPr eaLnBrk="0" hangingPunct="0">
                <a:defRPr/>
              </a:pPr>
              <a:endParaRPr lang="en-US">
                <a:latin typeface="Verdana" pitchFamily="34" charset="0"/>
                <a:ea typeface="ＭＳ Ｐゴシック" pitchFamily="-108" charset="-128"/>
                <a:cs typeface="ＭＳ Ｐゴシック" pitchFamily="-108" charset="-128"/>
              </a:endParaRPr>
            </a:p>
          </p:txBody>
        </p:sp>
        <p:sp>
          <p:nvSpPr>
            <p:cNvPr id="141353" name="Text Box 83"/>
            <p:cNvSpPr txBox="1">
              <a:spLocks noChangeArrowheads="1"/>
            </p:cNvSpPr>
            <p:nvPr/>
          </p:nvSpPr>
          <p:spPr bwMode="auto">
            <a:xfrm>
              <a:off x="1662" y="3312"/>
              <a:ext cx="320" cy="231"/>
            </a:xfrm>
            <a:prstGeom prst="rect">
              <a:avLst/>
            </a:prstGeom>
            <a:noFill/>
            <a:ln w="9525">
              <a:noFill/>
              <a:miter lim="800000"/>
              <a:headEnd/>
              <a:tailEnd/>
            </a:ln>
          </p:spPr>
          <p:txBody>
            <a:bodyPr wrap="none">
              <a:spAutoFit/>
            </a:bodyPr>
            <a:lstStyle/>
            <a:p>
              <a:pPr eaLnBrk="0" hangingPunct="0"/>
              <a:r>
                <a:rPr lang="en-US" b="1"/>
                <a:t>LA</a:t>
              </a:r>
            </a:p>
          </p:txBody>
        </p:sp>
      </p:grpSp>
      <p:sp>
        <p:nvSpPr>
          <p:cNvPr id="141349" name="Text Box 86"/>
          <p:cNvSpPr txBox="1">
            <a:spLocks noChangeArrowheads="1"/>
          </p:cNvSpPr>
          <p:nvPr/>
        </p:nvSpPr>
        <p:spPr bwMode="auto">
          <a:xfrm>
            <a:off x="2057400" y="5715000"/>
            <a:ext cx="2743200" cy="1098550"/>
          </a:xfrm>
          <a:prstGeom prst="rect">
            <a:avLst/>
          </a:prstGeom>
          <a:noFill/>
          <a:ln w="9525">
            <a:noFill/>
            <a:miter lim="800000"/>
            <a:headEnd/>
            <a:tailEnd/>
          </a:ln>
        </p:spPr>
        <p:txBody>
          <a:bodyPr>
            <a:spAutoFit/>
          </a:bodyPr>
          <a:lstStyle/>
          <a:p>
            <a:pPr eaLnBrk="0" hangingPunct="0">
              <a:spcBef>
                <a:spcPct val="50000"/>
              </a:spcBef>
            </a:pPr>
            <a:r>
              <a:rPr lang="en-US" sz="1200" b="1"/>
              <a:t>SGM = San Gabriel Mountains</a:t>
            </a:r>
          </a:p>
          <a:p>
            <a:pPr eaLnBrk="0" hangingPunct="0">
              <a:spcBef>
                <a:spcPct val="50000"/>
              </a:spcBef>
            </a:pPr>
            <a:r>
              <a:rPr lang="en-US" sz="1200" b="1"/>
              <a:t>SMFS = Sierra Madre Fault System</a:t>
            </a:r>
          </a:p>
          <a:p>
            <a:pPr eaLnBrk="0" hangingPunct="0">
              <a:spcBef>
                <a:spcPct val="50000"/>
              </a:spcBef>
            </a:pPr>
            <a:r>
              <a:rPr lang="en-US" sz="1200" b="1"/>
              <a:t>LA = Los Angeles</a:t>
            </a:r>
          </a:p>
          <a:p>
            <a:pPr eaLnBrk="0" hangingPunct="0">
              <a:spcBef>
                <a:spcPct val="50000"/>
              </a:spcBef>
            </a:pPr>
            <a:r>
              <a:rPr lang="en-US" sz="1200" b="1"/>
              <a:t>            relative plate motion</a:t>
            </a:r>
          </a:p>
        </p:txBody>
      </p:sp>
      <p:sp>
        <p:nvSpPr>
          <p:cNvPr id="141350" name="AutoShape 87"/>
          <p:cNvSpPr>
            <a:spLocks noChangeArrowheads="1"/>
          </p:cNvSpPr>
          <p:nvPr/>
        </p:nvSpPr>
        <p:spPr bwMode="auto">
          <a:xfrm>
            <a:off x="2152650" y="6581775"/>
            <a:ext cx="381000" cy="228600"/>
          </a:xfrm>
          <a:prstGeom prst="rightArrow">
            <a:avLst>
              <a:gd name="adj1" fmla="val 50000"/>
              <a:gd name="adj2" fmla="val 41667"/>
            </a:avLst>
          </a:prstGeom>
          <a:solidFill>
            <a:srgbClr val="FF33CC"/>
          </a:solidFill>
          <a:ln w="9525">
            <a:solidFill>
              <a:schemeClr val="tx1"/>
            </a:solidFill>
            <a:miter lim="800000"/>
            <a:headEnd/>
            <a:tailEnd/>
          </a:ln>
        </p:spPr>
        <p:txBody>
          <a:bodyPr wrap="none" anchor="ctr"/>
          <a:lstStyle/>
          <a:p>
            <a:pPr eaLnBrk="0" hangingPunct="0"/>
            <a:endParaRPr lang="en-US"/>
          </a:p>
        </p:txBody>
      </p:sp>
      <p:sp>
        <p:nvSpPr>
          <p:cNvPr id="141351" name="Text Box 89"/>
          <p:cNvSpPr txBox="1">
            <a:spLocks noChangeArrowheads="1"/>
          </p:cNvSpPr>
          <p:nvPr/>
        </p:nvSpPr>
        <p:spPr bwMode="auto">
          <a:xfrm rot="731618">
            <a:off x="3392488" y="3733800"/>
            <a:ext cx="722312" cy="304800"/>
          </a:xfrm>
          <a:prstGeom prst="rect">
            <a:avLst/>
          </a:prstGeom>
          <a:noFill/>
          <a:ln w="9525">
            <a:noFill/>
            <a:miter lim="800000"/>
            <a:headEnd/>
            <a:tailEnd/>
          </a:ln>
        </p:spPr>
        <p:txBody>
          <a:bodyPr wrap="none">
            <a:spAutoFit/>
          </a:bodyPr>
          <a:lstStyle/>
          <a:p>
            <a:pPr eaLnBrk="0" hangingPunct="0"/>
            <a:r>
              <a:rPr lang="en-US" sz="1400" b="1"/>
              <a:t>SMFS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ChangeArrowheads="1"/>
          </p:cNvSpPr>
          <p:nvPr/>
        </p:nvSpPr>
        <p:spPr bwMode="auto">
          <a:xfrm>
            <a:off x="0" y="0"/>
            <a:ext cx="9144000" cy="762000"/>
          </a:xfrm>
          <a:prstGeom prst="rect">
            <a:avLst/>
          </a:prstGeom>
          <a:blipFill dpi="0" rotWithShape="1">
            <a:blip r:embed="rId2"/>
            <a:srcRect/>
            <a:tile tx="0" ty="0" sx="100000" sy="100000" flip="none" algn="tl"/>
          </a:blipFill>
          <a:ln w="25400">
            <a:solidFill>
              <a:schemeClr val="tx1"/>
            </a:solidFill>
            <a:miter lim="800000"/>
            <a:headEnd/>
            <a:tailEnd/>
          </a:ln>
        </p:spPr>
        <p:txBody>
          <a:bodyPr anchor="ctr"/>
          <a:lstStyle/>
          <a:p>
            <a:pPr algn="ctr"/>
            <a:r>
              <a:rPr lang="en-US" sz="3200" b="1">
                <a:solidFill>
                  <a:schemeClr val="tx2"/>
                </a:solidFill>
              </a:rPr>
              <a:t>Elevation and relief gradient</a:t>
            </a:r>
          </a:p>
        </p:txBody>
      </p:sp>
      <p:pic>
        <p:nvPicPr>
          <p:cNvPr id="143362" name="Picture 5" descr="elevation w faults"/>
          <p:cNvPicPr>
            <a:picLocks noChangeAspect="1" noChangeArrowheads="1"/>
          </p:cNvPicPr>
          <p:nvPr/>
        </p:nvPicPr>
        <p:blipFill>
          <a:blip r:embed="rId3"/>
          <a:srcRect/>
          <a:stretch>
            <a:fillRect/>
          </a:stretch>
        </p:blipFill>
        <p:spPr bwMode="auto">
          <a:xfrm>
            <a:off x="0" y="838200"/>
            <a:ext cx="9144000" cy="4248150"/>
          </a:xfrm>
          <a:prstGeom prst="rect">
            <a:avLst/>
          </a:prstGeom>
          <a:noFill/>
          <a:ln w="28575">
            <a:solidFill>
              <a:srgbClr val="000000"/>
            </a:solidFill>
            <a:miter lim="800000"/>
            <a:headEnd/>
            <a:tailEnd/>
          </a:ln>
        </p:spPr>
      </p:pic>
      <p:sp>
        <p:nvSpPr>
          <p:cNvPr id="143363" name="Line 6"/>
          <p:cNvSpPr>
            <a:spLocks noChangeShapeType="1"/>
          </p:cNvSpPr>
          <p:nvPr/>
        </p:nvSpPr>
        <p:spPr bwMode="auto">
          <a:xfrm>
            <a:off x="228600" y="4876800"/>
            <a:ext cx="1066800" cy="0"/>
          </a:xfrm>
          <a:prstGeom prst="line">
            <a:avLst/>
          </a:prstGeom>
          <a:noFill/>
          <a:ln w="76200">
            <a:solidFill>
              <a:schemeClr val="tx1"/>
            </a:solidFill>
            <a:round/>
            <a:headEnd/>
            <a:tailEnd/>
          </a:ln>
        </p:spPr>
        <p:txBody>
          <a:bodyPr/>
          <a:lstStyle/>
          <a:p>
            <a:endParaRPr lang="en-US"/>
          </a:p>
        </p:txBody>
      </p:sp>
      <p:sp>
        <p:nvSpPr>
          <p:cNvPr id="143364" name="Text Box 7"/>
          <p:cNvSpPr txBox="1">
            <a:spLocks noChangeArrowheads="1"/>
          </p:cNvSpPr>
          <p:nvPr/>
        </p:nvSpPr>
        <p:spPr bwMode="auto">
          <a:xfrm>
            <a:off x="311150" y="4433888"/>
            <a:ext cx="831850" cy="366712"/>
          </a:xfrm>
          <a:prstGeom prst="rect">
            <a:avLst/>
          </a:prstGeom>
          <a:noFill/>
          <a:ln w="9525">
            <a:noFill/>
            <a:miter lim="800000"/>
            <a:headEnd/>
            <a:tailEnd/>
          </a:ln>
        </p:spPr>
        <p:txBody>
          <a:bodyPr wrap="none">
            <a:spAutoFit/>
          </a:bodyPr>
          <a:lstStyle/>
          <a:p>
            <a:pPr eaLnBrk="0" hangingPunct="0"/>
            <a:r>
              <a:rPr lang="en-US" b="1"/>
              <a:t>10 km</a:t>
            </a:r>
          </a:p>
        </p:txBody>
      </p:sp>
      <p:grpSp>
        <p:nvGrpSpPr>
          <p:cNvPr id="143365" name="Group 15"/>
          <p:cNvGrpSpPr>
            <a:grpSpLocks/>
          </p:cNvGrpSpPr>
          <p:nvPr/>
        </p:nvGrpSpPr>
        <p:grpSpPr bwMode="auto">
          <a:xfrm>
            <a:off x="8505825" y="914400"/>
            <a:ext cx="485775" cy="533400"/>
            <a:chOff x="5292" y="720"/>
            <a:chExt cx="306" cy="336"/>
          </a:xfrm>
        </p:grpSpPr>
        <p:sp>
          <p:nvSpPr>
            <p:cNvPr id="143369" name="Text Box 16"/>
            <p:cNvSpPr txBox="1">
              <a:spLocks noChangeArrowheads="1"/>
            </p:cNvSpPr>
            <p:nvPr/>
          </p:nvSpPr>
          <p:spPr bwMode="auto">
            <a:xfrm>
              <a:off x="5292" y="729"/>
              <a:ext cx="306" cy="327"/>
            </a:xfrm>
            <a:prstGeom prst="rect">
              <a:avLst/>
            </a:prstGeom>
            <a:noFill/>
            <a:ln w="9525">
              <a:noFill/>
              <a:miter lim="800000"/>
              <a:headEnd/>
              <a:tailEnd/>
            </a:ln>
          </p:spPr>
          <p:txBody>
            <a:bodyPr wrap="none">
              <a:spAutoFit/>
            </a:bodyPr>
            <a:lstStyle/>
            <a:p>
              <a:pPr eaLnBrk="0" hangingPunct="0"/>
              <a:r>
                <a:rPr lang="en-US" sz="2800" b="1"/>
                <a:t>N</a:t>
              </a:r>
            </a:p>
          </p:txBody>
        </p:sp>
        <p:sp>
          <p:nvSpPr>
            <p:cNvPr id="143370" name="Line 17"/>
            <p:cNvSpPr>
              <a:spLocks noChangeShapeType="1"/>
            </p:cNvSpPr>
            <p:nvPr/>
          </p:nvSpPr>
          <p:spPr bwMode="auto">
            <a:xfrm flipV="1">
              <a:off x="5424" y="720"/>
              <a:ext cx="0" cy="315"/>
            </a:xfrm>
            <a:prstGeom prst="line">
              <a:avLst/>
            </a:prstGeom>
            <a:noFill/>
            <a:ln w="38100">
              <a:solidFill>
                <a:schemeClr val="tx1"/>
              </a:solidFill>
              <a:round/>
              <a:headEnd/>
              <a:tailEnd type="triangle" w="med" len="med"/>
            </a:ln>
          </p:spPr>
          <p:txBody>
            <a:bodyPr/>
            <a:lstStyle/>
            <a:p>
              <a:endParaRPr lang="en-US"/>
            </a:p>
          </p:txBody>
        </p:sp>
      </p:grpSp>
      <p:grpSp>
        <p:nvGrpSpPr>
          <p:cNvPr id="143366" name="Group 19"/>
          <p:cNvGrpSpPr>
            <a:grpSpLocks/>
          </p:cNvGrpSpPr>
          <p:nvPr/>
        </p:nvGrpSpPr>
        <p:grpSpPr bwMode="auto">
          <a:xfrm>
            <a:off x="1219200" y="5791200"/>
            <a:ext cx="6781800" cy="990600"/>
            <a:chOff x="990600" y="5257800"/>
            <a:chExt cx="6781800" cy="990600"/>
          </a:xfrm>
        </p:grpSpPr>
        <p:sp>
          <p:nvSpPr>
            <p:cNvPr id="143367" name="Rectangle 19"/>
            <p:cNvSpPr>
              <a:spLocks noChangeArrowheads="1"/>
            </p:cNvSpPr>
            <p:nvPr/>
          </p:nvSpPr>
          <p:spPr bwMode="auto">
            <a:xfrm>
              <a:off x="990600" y="5257800"/>
              <a:ext cx="6781800" cy="990600"/>
            </a:xfrm>
            <a:prstGeom prst="rect">
              <a:avLst/>
            </a:prstGeom>
            <a:solidFill>
              <a:srgbClr val="DDDDDD"/>
            </a:solidFill>
            <a:ln w="9525">
              <a:solidFill>
                <a:schemeClr val="tx1"/>
              </a:solidFill>
              <a:miter lim="800000"/>
              <a:headEnd/>
              <a:tailEnd/>
            </a:ln>
          </p:spPr>
          <p:txBody>
            <a:bodyPr wrap="none" anchor="ctr"/>
            <a:lstStyle/>
            <a:p>
              <a:pPr eaLnBrk="0" hangingPunct="0"/>
              <a:endParaRPr lang="en-US"/>
            </a:p>
          </p:txBody>
        </p:sp>
        <p:sp>
          <p:nvSpPr>
            <p:cNvPr id="143368" name="Text Box 20"/>
            <p:cNvSpPr txBox="1">
              <a:spLocks noChangeArrowheads="1"/>
            </p:cNvSpPr>
            <p:nvPr/>
          </p:nvSpPr>
          <p:spPr bwMode="auto">
            <a:xfrm>
              <a:off x="1066800" y="5287962"/>
              <a:ext cx="6553200" cy="892552"/>
            </a:xfrm>
            <a:prstGeom prst="rect">
              <a:avLst/>
            </a:prstGeom>
            <a:noFill/>
            <a:ln w="9525">
              <a:noFill/>
              <a:miter lim="800000"/>
              <a:headEnd/>
              <a:tailEnd/>
            </a:ln>
          </p:spPr>
          <p:txBody>
            <a:bodyPr>
              <a:spAutoFit/>
            </a:bodyPr>
            <a:lstStyle/>
            <a:p>
              <a:pPr eaLnBrk="0" hangingPunct="0">
                <a:buFontTx/>
                <a:buChar char="•"/>
              </a:pPr>
              <a:r>
                <a:rPr lang="en-US" sz="2200">
                  <a:latin typeface="Arial Rounded MT Bold" pitchFamily="34" charset="0"/>
                </a:rPr>
                <a:t> </a:t>
              </a:r>
              <a:r>
                <a:rPr lang="en-US" sz="2000">
                  <a:latin typeface="Arial Rounded MT Bold" pitchFamily="34" charset="0"/>
                </a:rPr>
                <a:t>Elevation ranges from 200 – 3000 m asl</a:t>
              </a:r>
              <a:endParaRPr lang="en-US" sz="1000">
                <a:latin typeface="Arial Rounded MT Bold" pitchFamily="34" charset="0"/>
              </a:endParaRPr>
            </a:p>
            <a:p>
              <a:pPr eaLnBrk="0" hangingPunct="0"/>
              <a:endParaRPr lang="en-US" sz="1000">
                <a:latin typeface="Arial Rounded MT Bold" pitchFamily="34" charset="0"/>
              </a:endParaRPr>
            </a:p>
            <a:p>
              <a:pPr eaLnBrk="0" hangingPunct="0">
                <a:buFontTx/>
                <a:buChar char="•"/>
              </a:pPr>
              <a:r>
                <a:rPr lang="en-US" sz="2000">
                  <a:latin typeface="Arial Rounded MT Bold" pitchFamily="34" charset="0"/>
                </a:rPr>
                <a:t> Strong relief gradient increasing from west to east</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slope"/>
          <p:cNvPicPr>
            <a:picLocks noChangeAspect="1" noChangeArrowheads="1"/>
          </p:cNvPicPr>
          <p:nvPr/>
        </p:nvPicPr>
        <p:blipFill>
          <a:blip r:embed="rId2"/>
          <a:srcRect/>
          <a:stretch>
            <a:fillRect/>
          </a:stretch>
        </p:blipFill>
        <p:spPr bwMode="auto">
          <a:xfrm>
            <a:off x="-12700" y="838200"/>
            <a:ext cx="9156700" cy="4211638"/>
          </a:xfrm>
          <a:prstGeom prst="rect">
            <a:avLst/>
          </a:prstGeom>
          <a:noFill/>
          <a:ln w="28575">
            <a:solidFill>
              <a:srgbClr val="000000"/>
            </a:solidFill>
            <a:miter lim="800000"/>
            <a:headEnd/>
            <a:tailEnd/>
          </a:ln>
        </p:spPr>
      </p:pic>
      <p:sp>
        <p:nvSpPr>
          <p:cNvPr id="144386" name="Rectangle 3"/>
          <p:cNvSpPr>
            <a:spLocks noGrp="1" noChangeArrowheads="1"/>
          </p:cNvSpPr>
          <p:nvPr>
            <p:ph type="title"/>
          </p:nvPr>
        </p:nvSpPr>
        <p:spPr>
          <a:xfrm>
            <a:off x="0" y="0"/>
            <a:ext cx="9144000" cy="762000"/>
          </a:xfrm>
          <a:blipFill dpi="0" rotWithShape="1">
            <a:blip r:embed="rId3"/>
            <a:srcRect/>
            <a:tile tx="0" ty="0" sx="100000" sy="100000" flip="none" algn="tl"/>
          </a:blipFill>
          <a:ln w="25400">
            <a:solidFill>
              <a:schemeClr val="tx1"/>
            </a:solidFill>
          </a:ln>
        </p:spPr>
        <p:txBody>
          <a:bodyPr/>
          <a:lstStyle/>
          <a:p>
            <a:pPr eaLnBrk="1" hangingPunct="1"/>
            <a:r>
              <a:rPr lang="en-US" sz="3200" b="1" smtClean="0">
                <a:latin typeface="Verdana" pitchFamily="34" charset="0"/>
              </a:rPr>
              <a:t>Hillslope angle</a:t>
            </a:r>
          </a:p>
        </p:txBody>
      </p:sp>
      <p:grpSp>
        <p:nvGrpSpPr>
          <p:cNvPr id="144387" name="Group 18"/>
          <p:cNvGrpSpPr>
            <a:grpSpLocks/>
          </p:cNvGrpSpPr>
          <p:nvPr/>
        </p:nvGrpSpPr>
        <p:grpSpPr bwMode="auto">
          <a:xfrm>
            <a:off x="8382000" y="1143000"/>
            <a:ext cx="485775" cy="533400"/>
            <a:chOff x="5280" y="720"/>
            <a:chExt cx="306" cy="336"/>
          </a:xfrm>
        </p:grpSpPr>
        <p:sp>
          <p:nvSpPr>
            <p:cNvPr id="144399" name="Text Box 7"/>
            <p:cNvSpPr txBox="1">
              <a:spLocks noChangeArrowheads="1"/>
            </p:cNvSpPr>
            <p:nvPr/>
          </p:nvSpPr>
          <p:spPr bwMode="auto">
            <a:xfrm>
              <a:off x="5280" y="729"/>
              <a:ext cx="306" cy="327"/>
            </a:xfrm>
            <a:prstGeom prst="rect">
              <a:avLst/>
            </a:prstGeom>
            <a:noFill/>
            <a:ln w="9525">
              <a:noFill/>
              <a:miter lim="800000"/>
              <a:headEnd/>
              <a:tailEnd/>
            </a:ln>
          </p:spPr>
          <p:txBody>
            <a:bodyPr wrap="none">
              <a:spAutoFit/>
            </a:bodyPr>
            <a:lstStyle/>
            <a:p>
              <a:pPr eaLnBrk="0" hangingPunct="0"/>
              <a:r>
                <a:rPr lang="en-US" sz="2800" b="1"/>
                <a:t>N</a:t>
              </a:r>
            </a:p>
          </p:txBody>
        </p:sp>
        <p:sp>
          <p:nvSpPr>
            <p:cNvPr id="144400" name="Line 8"/>
            <p:cNvSpPr>
              <a:spLocks noChangeShapeType="1"/>
            </p:cNvSpPr>
            <p:nvPr/>
          </p:nvSpPr>
          <p:spPr bwMode="auto">
            <a:xfrm flipV="1">
              <a:off x="5424" y="720"/>
              <a:ext cx="0" cy="315"/>
            </a:xfrm>
            <a:prstGeom prst="line">
              <a:avLst/>
            </a:prstGeom>
            <a:noFill/>
            <a:ln w="38100">
              <a:solidFill>
                <a:schemeClr val="tx1"/>
              </a:solidFill>
              <a:round/>
              <a:headEnd/>
              <a:tailEnd type="triangle" w="med" len="med"/>
            </a:ln>
          </p:spPr>
          <p:txBody>
            <a:bodyPr/>
            <a:lstStyle/>
            <a:p>
              <a:endParaRPr lang="en-US"/>
            </a:p>
          </p:txBody>
        </p:sp>
      </p:grpSp>
      <p:sp>
        <p:nvSpPr>
          <p:cNvPr id="144388" name="Line 9"/>
          <p:cNvSpPr>
            <a:spLocks noChangeShapeType="1"/>
          </p:cNvSpPr>
          <p:nvPr/>
        </p:nvSpPr>
        <p:spPr bwMode="auto">
          <a:xfrm>
            <a:off x="2133600" y="4862513"/>
            <a:ext cx="1066800" cy="0"/>
          </a:xfrm>
          <a:prstGeom prst="line">
            <a:avLst/>
          </a:prstGeom>
          <a:noFill/>
          <a:ln w="76200">
            <a:solidFill>
              <a:schemeClr val="bg1"/>
            </a:solidFill>
            <a:round/>
            <a:headEnd/>
            <a:tailEnd/>
          </a:ln>
        </p:spPr>
        <p:txBody>
          <a:bodyPr/>
          <a:lstStyle/>
          <a:p>
            <a:endParaRPr lang="en-US"/>
          </a:p>
        </p:txBody>
      </p:sp>
      <p:sp>
        <p:nvSpPr>
          <p:cNvPr id="144389" name="Text Box 10"/>
          <p:cNvSpPr txBox="1">
            <a:spLocks noChangeArrowheads="1"/>
          </p:cNvSpPr>
          <p:nvPr/>
        </p:nvSpPr>
        <p:spPr bwMode="auto">
          <a:xfrm>
            <a:off x="2209800" y="4419600"/>
            <a:ext cx="806450" cy="366713"/>
          </a:xfrm>
          <a:prstGeom prst="rect">
            <a:avLst/>
          </a:prstGeom>
          <a:noFill/>
          <a:ln w="9525">
            <a:noFill/>
            <a:miter lim="800000"/>
            <a:headEnd/>
            <a:tailEnd/>
          </a:ln>
        </p:spPr>
        <p:txBody>
          <a:bodyPr wrap="none">
            <a:spAutoFit/>
          </a:bodyPr>
          <a:lstStyle/>
          <a:p>
            <a:pPr eaLnBrk="0" hangingPunct="0"/>
            <a:r>
              <a:rPr lang="en-US">
                <a:solidFill>
                  <a:schemeClr val="bg1"/>
                </a:solidFill>
              </a:rPr>
              <a:t>10 km</a:t>
            </a:r>
          </a:p>
        </p:txBody>
      </p:sp>
      <p:grpSp>
        <p:nvGrpSpPr>
          <p:cNvPr id="144390" name="Group 17"/>
          <p:cNvGrpSpPr>
            <a:grpSpLocks/>
          </p:cNvGrpSpPr>
          <p:nvPr/>
        </p:nvGrpSpPr>
        <p:grpSpPr bwMode="auto">
          <a:xfrm>
            <a:off x="144463" y="3689350"/>
            <a:ext cx="1227137" cy="1295400"/>
            <a:chOff x="528" y="3456"/>
            <a:chExt cx="773" cy="816"/>
          </a:xfrm>
        </p:grpSpPr>
        <p:sp>
          <p:nvSpPr>
            <p:cNvPr id="144394" name="Rectangle 15"/>
            <p:cNvSpPr>
              <a:spLocks noChangeArrowheads="1"/>
            </p:cNvSpPr>
            <p:nvPr/>
          </p:nvSpPr>
          <p:spPr bwMode="auto">
            <a:xfrm>
              <a:off x="528" y="3456"/>
              <a:ext cx="773" cy="816"/>
            </a:xfrm>
            <a:prstGeom prst="rect">
              <a:avLst/>
            </a:prstGeom>
            <a:solidFill>
              <a:srgbClr val="DDDDDD"/>
            </a:solidFill>
            <a:ln w="28575">
              <a:solidFill>
                <a:schemeClr val="tx1"/>
              </a:solidFill>
              <a:miter lim="800000"/>
              <a:headEnd/>
              <a:tailEnd/>
            </a:ln>
          </p:spPr>
          <p:txBody>
            <a:bodyPr wrap="none" anchor="ctr"/>
            <a:lstStyle/>
            <a:p>
              <a:pPr eaLnBrk="0" hangingPunct="0"/>
              <a:endParaRPr lang="en-US"/>
            </a:p>
          </p:txBody>
        </p:sp>
        <p:grpSp>
          <p:nvGrpSpPr>
            <p:cNvPr id="144395" name="Group 11"/>
            <p:cNvGrpSpPr>
              <a:grpSpLocks/>
            </p:cNvGrpSpPr>
            <p:nvPr/>
          </p:nvGrpSpPr>
          <p:grpSpPr bwMode="auto">
            <a:xfrm>
              <a:off x="624" y="3504"/>
              <a:ext cx="624" cy="702"/>
              <a:chOff x="96" y="3561"/>
              <a:chExt cx="624" cy="702"/>
            </a:xfrm>
          </p:grpSpPr>
          <p:pic>
            <p:nvPicPr>
              <p:cNvPr id="144396" name="Picture 12" descr="scale2"/>
              <p:cNvPicPr>
                <a:picLocks noChangeAspect="1" noChangeArrowheads="1"/>
              </p:cNvPicPr>
              <p:nvPr/>
            </p:nvPicPr>
            <p:blipFill>
              <a:blip r:embed="rId4"/>
              <a:srcRect/>
              <a:stretch>
                <a:fillRect/>
              </a:stretch>
            </p:blipFill>
            <p:spPr bwMode="auto">
              <a:xfrm>
                <a:off x="96" y="3620"/>
                <a:ext cx="221" cy="604"/>
              </a:xfrm>
              <a:prstGeom prst="rect">
                <a:avLst/>
              </a:prstGeom>
              <a:noFill/>
              <a:ln w="28575">
                <a:solidFill>
                  <a:srgbClr val="000000"/>
                </a:solidFill>
                <a:miter lim="800000"/>
                <a:headEnd/>
                <a:tailEnd/>
              </a:ln>
            </p:spPr>
          </p:pic>
          <p:sp>
            <p:nvSpPr>
              <p:cNvPr id="144397" name="Text Box 13"/>
              <p:cNvSpPr txBox="1">
                <a:spLocks noChangeArrowheads="1"/>
              </p:cNvSpPr>
              <p:nvPr/>
            </p:nvSpPr>
            <p:spPr bwMode="auto">
              <a:xfrm>
                <a:off x="336" y="4032"/>
                <a:ext cx="332" cy="231"/>
              </a:xfrm>
              <a:prstGeom prst="rect">
                <a:avLst/>
              </a:prstGeom>
              <a:noFill/>
              <a:ln w="9525">
                <a:noFill/>
                <a:miter lim="800000"/>
                <a:headEnd/>
                <a:tailEnd/>
              </a:ln>
            </p:spPr>
            <p:txBody>
              <a:bodyPr wrap="none">
                <a:spAutoFit/>
              </a:bodyPr>
              <a:lstStyle/>
              <a:p>
                <a:pPr eaLnBrk="0" hangingPunct="0"/>
                <a:r>
                  <a:rPr lang="en-US"/>
                  <a:t>low</a:t>
                </a:r>
              </a:p>
            </p:txBody>
          </p:sp>
          <p:sp>
            <p:nvSpPr>
              <p:cNvPr id="144398" name="Text Box 14"/>
              <p:cNvSpPr txBox="1">
                <a:spLocks noChangeArrowheads="1"/>
              </p:cNvSpPr>
              <p:nvPr/>
            </p:nvSpPr>
            <p:spPr bwMode="auto">
              <a:xfrm>
                <a:off x="332" y="3561"/>
                <a:ext cx="388" cy="231"/>
              </a:xfrm>
              <a:prstGeom prst="rect">
                <a:avLst/>
              </a:prstGeom>
              <a:noFill/>
              <a:ln w="9525">
                <a:noFill/>
                <a:miter lim="800000"/>
                <a:headEnd/>
                <a:tailEnd/>
              </a:ln>
            </p:spPr>
            <p:txBody>
              <a:bodyPr wrap="none">
                <a:spAutoFit/>
              </a:bodyPr>
              <a:lstStyle/>
              <a:p>
                <a:pPr eaLnBrk="0" hangingPunct="0"/>
                <a:r>
                  <a:rPr lang="en-US"/>
                  <a:t>high</a:t>
                </a:r>
              </a:p>
            </p:txBody>
          </p:sp>
        </p:grpSp>
      </p:grpSp>
      <p:grpSp>
        <p:nvGrpSpPr>
          <p:cNvPr id="144391" name="Group 19"/>
          <p:cNvGrpSpPr>
            <a:grpSpLocks/>
          </p:cNvGrpSpPr>
          <p:nvPr/>
        </p:nvGrpSpPr>
        <p:grpSpPr bwMode="auto">
          <a:xfrm>
            <a:off x="1371600" y="5562600"/>
            <a:ext cx="6781800" cy="990600"/>
            <a:chOff x="990600" y="5257800"/>
            <a:chExt cx="6781800" cy="990600"/>
          </a:xfrm>
        </p:grpSpPr>
        <p:sp>
          <p:nvSpPr>
            <p:cNvPr id="144392" name="Rectangle 19"/>
            <p:cNvSpPr>
              <a:spLocks noChangeArrowheads="1"/>
            </p:cNvSpPr>
            <p:nvPr/>
          </p:nvSpPr>
          <p:spPr bwMode="auto">
            <a:xfrm>
              <a:off x="990600" y="5257800"/>
              <a:ext cx="6781800" cy="990600"/>
            </a:xfrm>
            <a:prstGeom prst="rect">
              <a:avLst/>
            </a:prstGeom>
            <a:solidFill>
              <a:srgbClr val="DDDDDD"/>
            </a:solidFill>
            <a:ln w="9525">
              <a:solidFill>
                <a:schemeClr val="tx1"/>
              </a:solidFill>
              <a:miter lim="800000"/>
              <a:headEnd/>
              <a:tailEnd/>
            </a:ln>
          </p:spPr>
          <p:txBody>
            <a:bodyPr wrap="none" anchor="ctr"/>
            <a:lstStyle/>
            <a:p>
              <a:pPr eaLnBrk="0" hangingPunct="0"/>
              <a:endParaRPr lang="en-US"/>
            </a:p>
          </p:txBody>
        </p:sp>
        <p:sp>
          <p:nvSpPr>
            <p:cNvPr id="144393" name="Text Box 20"/>
            <p:cNvSpPr txBox="1">
              <a:spLocks noChangeArrowheads="1"/>
            </p:cNvSpPr>
            <p:nvPr/>
          </p:nvSpPr>
          <p:spPr bwMode="auto">
            <a:xfrm>
              <a:off x="1066800" y="5287962"/>
              <a:ext cx="6553200" cy="892552"/>
            </a:xfrm>
            <a:prstGeom prst="rect">
              <a:avLst/>
            </a:prstGeom>
            <a:noFill/>
            <a:ln w="9525">
              <a:noFill/>
              <a:miter lim="800000"/>
              <a:headEnd/>
              <a:tailEnd/>
            </a:ln>
          </p:spPr>
          <p:txBody>
            <a:bodyPr>
              <a:spAutoFit/>
            </a:bodyPr>
            <a:lstStyle/>
            <a:p>
              <a:pPr eaLnBrk="0" hangingPunct="0">
                <a:buFontTx/>
                <a:buChar char="•"/>
              </a:pPr>
              <a:r>
                <a:rPr lang="en-US" sz="2200">
                  <a:latin typeface="Arial Rounded MT Bold" pitchFamily="34" charset="0"/>
                </a:rPr>
                <a:t> </a:t>
              </a:r>
              <a:r>
                <a:rPr lang="en-US" sz="2000">
                  <a:latin typeface="Arial Rounded MT Bold" pitchFamily="34" charset="0"/>
                </a:rPr>
                <a:t>Hillslope angle increases from west to east</a:t>
              </a:r>
              <a:endParaRPr lang="en-US" sz="1000">
                <a:latin typeface="Arial Rounded MT Bold" pitchFamily="34" charset="0"/>
              </a:endParaRPr>
            </a:p>
            <a:p>
              <a:pPr eaLnBrk="0" hangingPunct="0"/>
              <a:endParaRPr lang="en-US" sz="1000">
                <a:latin typeface="Arial Rounded MT Bold" pitchFamily="34" charset="0"/>
              </a:endParaRPr>
            </a:p>
            <a:p>
              <a:pPr eaLnBrk="0" hangingPunct="0">
                <a:buFontTx/>
                <a:buChar char="•"/>
              </a:pPr>
              <a:r>
                <a:rPr lang="en-US" sz="2000">
                  <a:latin typeface="Arial Rounded MT Bold" pitchFamily="34" charset="0"/>
                </a:rPr>
                <a:t> Hillslopes tend to be very steep across the range!</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6" descr="Stationery"/>
          <p:cNvSpPr>
            <a:spLocks noChangeArrowheads="1"/>
          </p:cNvSpPr>
          <p:nvPr/>
        </p:nvSpPr>
        <p:spPr bwMode="auto">
          <a:xfrm>
            <a:off x="0" y="0"/>
            <a:ext cx="9144000" cy="762000"/>
          </a:xfrm>
          <a:prstGeom prst="rect">
            <a:avLst/>
          </a:prstGeom>
          <a:noFill/>
          <a:ln w="28575">
            <a:noFill/>
            <a:miter lim="800000"/>
            <a:headEnd/>
            <a:tailEnd/>
          </a:ln>
        </p:spPr>
        <p:txBody>
          <a:bodyPr anchor="ctr"/>
          <a:lstStyle/>
          <a:p>
            <a:pPr algn="ctr"/>
            <a:r>
              <a:rPr lang="en-US" sz="3200" b="1">
                <a:solidFill>
                  <a:schemeClr val="tx2"/>
                </a:solidFill>
              </a:rPr>
              <a:t>Catchment averaged erosion rates</a:t>
            </a:r>
          </a:p>
        </p:txBody>
      </p:sp>
      <p:pic>
        <p:nvPicPr>
          <p:cNvPr id="145410" name="Picture 11" descr="Figure 2 (Cosmo Basins, no labels)"/>
          <p:cNvPicPr>
            <a:picLocks noChangeAspect="1" noChangeArrowheads="1"/>
          </p:cNvPicPr>
          <p:nvPr/>
        </p:nvPicPr>
        <p:blipFill>
          <a:blip r:embed="rId3"/>
          <a:srcRect/>
          <a:stretch>
            <a:fillRect/>
          </a:stretch>
        </p:blipFill>
        <p:spPr bwMode="auto">
          <a:xfrm>
            <a:off x="152400" y="914400"/>
            <a:ext cx="8839200" cy="4281488"/>
          </a:xfrm>
          <a:prstGeom prst="rect">
            <a:avLst/>
          </a:prstGeom>
          <a:noFill/>
          <a:ln w="19050">
            <a:solidFill>
              <a:srgbClr val="000000"/>
            </a:solidFill>
            <a:miter lim="800000"/>
            <a:headEnd/>
            <a:tailEnd/>
          </a:ln>
        </p:spPr>
      </p:pic>
      <p:sp>
        <p:nvSpPr>
          <p:cNvPr id="145411" name="Text Box 15"/>
          <p:cNvSpPr txBox="1">
            <a:spLocks noChangeArrowheads="1"/>
          </p:cNvSpPr>
          <p:nvPr/>
        </p:nvSpPr>
        <p:spPr bwMode="auto">
          <a:xfrm>
            <a:off x="6411913" y="4864100"/>
            <a:ext cx="2317750" cy="307975"/>
          </a:xfrm>
          <a:prstGeom prst="rect">
            <a:avLst/>
          </a:prstGeom>
          <a:solidFill>
            <a:schemeClr val="bg1"/>
          </a:solidFill>
          <a:ln w="12700">
            <a:solidFill>
              <a:schemeClr val="tx1"/>
            </a:solidFill>
            <a:miter lim="800000"/>
            <a:headEnd/>
            <a:tailEnd/>
          </a:ln>
        </p:spPr>
        <p:txBody>
          <a:bodyPr wrap="none">
            <a:spAutoFit/>
          </a:bodyPr>
          <a:lstStyle/>
          <a:p>
            <a:pPr eaLnBrk="0" hangingPunct="0"/>
            <a:r>
              <a:rPr lang="en-US" sz="1400" b="1"/>
              <a:t>DiBiase et al., EPSL 2010</a:t>
            </a:r>
          </a:p>
        </p:txBody>
      </p:sp>
      <p:grpSp>
        <p:nvGrpSpPr>
          <p:cNvPr id="145412" name="Group 12"/>
          <p:cNvGrpSpPr>
            <a:grpSpLocks/>
          </p:cNvGrpSpPr>
          <p:nvPr/>
        </p:nvGrpSpPr>
        <p:grpSpPr bwMode="auto">
          <a:xfrm>
            <a:off x="1028700" y="5308600"/>
            <a:ext cx="7239000" cy="1524000"/>
            <a:chOff x="914400" y="5257800"/>
            <a:chExt cx="7239000" cy="1524000"/>
          </a:xfrm>
        </p:grpSpPr>
        <p:sp>
          <p:nvSpPr>
            <p:cNvPr id="145413" name="Rectangle 19"/>
            <p:cNvSpPr>
              <a:spLocks noChangeArrowheads="1"/>
            </p:cNvSpPr>
            <p:nvPr/>
          </p:nvSpPr>
          <p:spPr bwMode="auto">
            <a:xfrm>
              <a:off x="914400" y="5257800"/>
              <a:ext cx="7239000" cy="1524000"/>
            </a:xfrm>
            <a:prstGeom prst="rect">
              <a:avLst/>
            </a:prstGeom>
            <a:solidFill>
              <a:srgbClr val="DDDDDD"/>
            </a:solidFill>
            <a:ln w="9525">
              <a:solidFill>
                <a:schemeClr val="tx1"/>
              </a:solidFill>
              <a:miter lim="800000"/>
              <a:headEnd/>
              <a:tailEnd/>
            </a:ln>
          </p:spPr>
          <p:txBody>
            <a:bodyPr wrap="none" anchor="ctr"/>
            <a:lstStyle/>
            <a:p>
              <a:pPr eaLnBrk="0" hangingPunct="0"/>
              <a:endParaRPr lang="en-US"/>
            </a:p>
          </p:txBody>
        </p:sp>
        <p:sp>
          <p:nvSpPr>
            <p:cNvPr id="145414" name="Text Box 20"/>
            <p:cNvSpPr txBox="1">
              <a:spLocks noChangeArrowheads="1"/>
            </p:cNvSpPr>
            <p:nvPr/>
          </p:nvSpPr>
          <p:spPr bwMode="auto">
            <a:xfrm>
              <a:off x="990600" y="5303838"/>
              <a:ext cx="7162800" cy="1169551"/>
            </a:xfrm>
            <a:prstGeom prst="rect">
              <a:avLst/>
            </a:prstGeom>
            <a:noFill/>
            <a:ln w="9525">
              <a:noFill/>
              <a:miter lim="800000"/>
              <a:headEnd/>
              <a:tailEnd/>
            </a:ln>
          </p:spPr>
          <p:txBody>
            <a:bodyPr>
              <a:spAutoFit/>
            </a:bodyPr>
            <a:lstStyle/>
            <a:p>
              <a:pPr eaLnBrk="0" hangingPunct="0">
                <a:buFontTx/>
                <a:buChar char="•"/>
              </a:pPr>
              <a:r>
                <a:rPr lang="en-US" sz="2000">
                  <a:latin typeface="Arial Rounded MT Bold" pitchFamily="34" charset="0"/>
                </a:rPr>
                <a:t> Avg. E from [</a:t>
              </a:r>
              <a:r>
                <a:rPr lang="en-US" sz="2000" baseline="30000">
                  <a:latin typeface="Arial Rounded MT Bold" pitchFamily="34" charset="0"/>
                </a:rPr>
                <a:t>10</a:t>
              </a:r>
              <a:r>
                <a:rPr lang="en-US" sz="2000">
                  <a:latin typeface="Arial Rounded MT Bold" pitchFamily="34" charset="0"/>
                </a:rPr>
                <a:t>Be] in stream sediments</a:t>
              </a:r>
              <a:br>
                <a:rPr lang="en-US" sz="2000">
                  <a:latin typeface="Arial Rounded MT Bold" pitchFamily="34" charset="0"/>
                </a:rPr>
              </a:br>
              <a:endParaRPr lang="en-US" sz="2000">
                <a:latin typeface="Arial Rounded MT Bold" pitchFamily="34" charset="0"/>
              </a:endParaRPr>
            </a:p>
            <a:p>
              <a:pPr eaLnBrk="0" hangingPunct="0"/>
              <a:endParaRPr lang="en-US" sz="1000">
                <a:latin typeface="Arial Rounded MT Bold" pitchFamily="34" charset="0"/>
              </a:endParaRPr>
            </a:p>
            <a:p>
              <a:pPr eaLnBrk="0" hangingPunct="0">
                <a:buFontTx/>
                <a:buChar char="•"/>
              </a:pPr>
              <a:r>
                <a:rPr lang="en-US" sz="2000">
                  <a:latin typeface="Arial Rounded MT Bold" pitchFamily="34" charset="0"/>
                </a:rPr>
                <a:t> </a:t>
              </a:r>
              <a:r>
                <a:rPr lang="en-US" sz="2000" b="1">
                  <a:latin typeface="Arial Rounded MT Bold" pitchFamily="34" charset="0"/>
                </a:rPr>
                <a:t>70 catchments</a:t>
              </a:r>
              <a:r>
                <a:rPr lang="en-US" sz="2000">
                  <a:latin typeface="Arial Rounded MT Bold" pitchFamily="34" charset="0"/>
                </a:rPr>
                <a:t>: E = </a:t>
              </a:r>
              <a:r>
                <a:rPr lang="en-US" sz="2000" b="1">
                  <a:latin typeface="Arial Rounded MT Bold" pitchFamily="34" charset="0"/>
                </a:rPr>
                <a:t>30 – 1100</a:t>
              </a:r>
              <a:r>
                <a:rPr lang="en-US" sz="2000">
                  <a:latin typeface="Arial Rounded MT Bold" pitchFamily="34" charset="0"/>
                </a:rPr>
                <a:t> m/Ma, same pattern.</a:t>
              </a: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a:srcRect/>
          <a:stretch>
            <a:fillRect/>
          </a:stretch>
        </p:blipFill>
        <p:spPr bwMode="auto">
          <a:xfrm>
            <a:off x="-3175" y="0"/>
            <a:ext cx="9147175" cy="6858000"/>
          </a:xfrm>
          <a:prstGeom prst="rect">
            <a:avLst/>
          </a:prstGeom>
          <a:noFill/>
          <a:ln w="9525">
            <a:noFill/>
            <a:miter lim="800000"/>
            <a:headEnd/>
            <a:tailEnd/>
          </a:ln>
        </p:spPr>
      </p:pic>
      <p:sp>
        <p:nvSpPr>
          <p:cNvPr id="20482" name="TextBox 2"/>
          <p:cNvSpPr txBox="1">
            <a:spLocks noChangeArrowheads="1"/>
          </p:cNvSpPr>
          <p:nvPr/>
        </p:nvSpPr>
        <p:spPr bwMode="auto">
          <a:xfrm>
            <a:off x="4800600" y="304800"/>
            <a:ext cx="4343400" cy="4154488"/>
          </a:xfrm>
          <a:prstGeom prst="rect">
            <a:avLst/>
          </a:prstGeom>
          <a:solidFill>
            <a:srgbClr val="010000"/>
          </a:solidFill>
          <a:ln w="9525">
            <a:noFill/>
            <a:miter lim="800000"/>
            <a:headEnd/>
            <a:tailEnd/>
          </a:ln>
        </p:spPr>
        <p:txBody>
          <a:bodyPr>
            <a:spAutoFit/>
          </a:bodyPr>
          <a:lstStyle/>
          <a:p>
            <a:pPr algn="ctr" eaLnBrk="0" hangingPunct="0"/>
            <a:r>
              <a:rPr lang="en-US">
                <a:solidFill>
                  <a:schemeClr val="bg1"/>
                </a:solidFill>
              </a:rPr>
              <a:t>School of Earth and Space</a:t>
            </a:r>
          </a:p>
          <a:p>
            <a:pPr algn="ctr" eaLnBrk="0" hangingPunct="0"/>
            <a:r>
              <a:rPr lang="en-US">
                <a:solidFill>
                  <a:schemeClr val="bg1"/>
                </a:solidFill>
              </a:rPr>
              <a:t>Exploration (SESE):</a:t>
            </a:r>
          </a:p>
          <a:p>
            <a:pPr eaLnBrk="0" hangingPunct="0"/>
            <a:endParaRPr lang="en-US">
              <a:solidFill>
                <a:schemeClr val="bg1"/>
              </a:solidFill>
            </a:endParaRPr>
          </a:p>
          <a:p>
            <a:pPr eaLnBrk="0" hangingPunct="0"/>
            <a:r>
              <a:rPr lang="en-US" i="1">
                <a:solidFill>
                  <a:schemeClr val="bg1"/>
                </a:solidFill>
              </a:rPr>
              <a:t>Current Faculty Searches:</a:t>
            </a:r>
          </a:p>
          <a:p>
            <a:pPr eaLnBrk="0" hangingPunct="0"/>
            <a:endParaRPr lang="en-US" i="1">
              <a:solidFill>
                <a:schemeClr val="bg1"/>
              </a:solidFill>
            </a:endParaRPr>
          </a:p>
          <a:p>
            <a:pPr eaLnBrk="0" hangingPunct="0"/>
            <a:r>
              <a:rPr lang="en-US">
                <a:solidFill>
                  <a:schemeClr val="bg1"/>
                </a:solidFill>
              </a:rPr>
              <a:t>1) Earth Remote Sensing &amp;</a:t>
            </a:r>
            <a:br>
              <a:rPr lang="en-US">
                <a:solidFill>
                  <a:schemeClr val="bg1"/>
                </a:solidFill>
              </a:rPr>
            </a:br>
            <a:r>
              <a:rPr lang="en-US">
                <a:solidFill>
                  <a:schemeClr val="bg1"/>
                </a:solidFill>
              </a:rPr>
              <a:t>  Embedded Network Sensing, </a:t>
            </a:r>
          </a:p>
          <a:p>
            <a:pPr eaLnBrk="0" hangingPunct="0"/>
            <a:r>
              <a:rPr lang="en-US">
                <a:solidFill>
                  <a:schemeClr val="bg1"/>
                </a:solidFill>
              </a:rPr>
              <a:t>2) Extrasolar Planet Studies, </a:t>
            </a:r>
          </a:p>
          <a:p>
            <a:pPr eaLnBrk="0" hangingPunct="0"/>
            <a:r>
              <a:rPr lang="en-US">
                <a:solidFill>
                  <a:schemeClr val="bg1"/>
                </a:solidFill>
              </a:rPr>
              <a:t>3) Space Science Education</a:t>
            </a:r>
            <a:endParaRPr lang="en-US" i="1">
              <a:solidFill>
                <a:schemeClr val="bg1"/>
              </a:solidFill>
            </a:endParaRPr>
          </a:p>
          <a:p>
            <a:pPr eaLnBrk="0" hangingPunct="0"/>
            <a:endParaRPr lang="en-US" i="1">
              <a:solidFill>
                <a:schemeClr val="bg1"/>
              </a:solidFill>
            </a:endParaRPr>
          </a:p>
          <a:p>
            <a:pPr eaLnBrk="0" hangingPunct="0"/>
            <a:r>
              <a:rPr lang="en-US" i="1">
                <a:solidFill>
                  <a:schemeClr val="bg1"/>
                </a:solidFill>
              </a:rPr>
              <a:t>+ Student Opportunities!!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0" y="0"/>
            <a:ext cx="9144000" cy="762000"/>
          </a:xfrm>
        </p:spPr>
        <p:txBody>
          <a:bodyPr/>
          <a:lstStyle/>
          <a:p>
            <a:pPr eaLnBrk="1" hangingPunct="1"/>
            <a:r>
              <a:rPr lang="en-US" sz="2400" b="1" smtClean="0"/>
              <a:t>Hillslopes and erosion rates across a tectonic gradient</a:t>
            </a:r>
            <a:endParaRPr lang="en-US" sz="3200" b="1" smtClean="0">
              <a:latin typeface="Palatino"/>
            </a:endParaRPr>
          </a:p>
        </p:txBody>
      </p:sp>
      <p:sp>
        <p:nvSpPr>
          <p:cNvPr id="147458" name="Rectangle 3"/>
          <p:cNvSpPr>
            <a:spLocks noGrp="1" noChangeArrowheads="1"/>
          </p:cNvSpPr>
          <p:nvPr>
            <p:ph type="body" idx="1"/>
          </p:nvPr>
        </p:nvSpPr>
        <p:spPr>
          <a:xfrm>
            <a:off x="304800" y="990600"/>
            <a:ext cx="8686800" cy="2362200"/>
          </a:xfrm>
        </p:spPr>
        <p:txBody>
          <a:bodyPr/>
          <a:lstStyle/>
          <a:p>
            <a:pPr eaLnBrk="1" hangingPunct="1">
              <a:buFontTx/>
              <a:buNone/>
            </a:pPr>
            <a:r>
              <a:rPr lang="en-US" sz="2400" b="1" smtClean="0"/>
              <a:t>Hypotheses:</a:t>
            </a:r>
            <a:endParaRPr lang="en-US" sz="2600" smtClean="0"/>
          </a:p>
          <a:p>
            <a:pPr eaLnBrk="1" hangingPunct="1">
              <a:buFontTx/>
              <a:buNone/>
            </a:pPr>
            <a:r>
              <a:rPr lang="en-US" sz="2600" smtClean="0"/>
              <a:t>With increasing E, SLOPE steepens &amp; DEPTH decreases </a:t>
            </a:r>
          </a:p>
          <a:p>
            <a:pPr eaLnBrk="1" hangingPunct="1">
              <a:buFontTx/>
              <a:buNone/>
            </a:pPr>
            <a:endParaRPr lang="en-US" sz="2600" smtClean="0"/>
          </a:p>
          <a:p>
            <a:pPr eaLnBrk="1" hangingPunct="1">
              <a:buFontTx/>
              <a:buNone/>
            </a:pPr>
            <a:r>
              <a:rPr lang="en-US" sz="2600" smtClean="0"/>
              <a:t>But, if max </a:t>
            </a:r>
            <a:r>
              <a:rPr lang="en-US" sz="2600" u="sng" smtClean="0"/>
              <a:t>Soil Production Rate</a:t>
            </a:r>
            <a:r>
              <a:rPr lang="en-US" sz="2600" smtClean="0"/>
              <a:t> is exceeded, threshold slopes dominate.</a:t>
            </a:r>
          </a:p>
        </p:txBody>
      </p:sp>
      <p:pic>
        <p:nvPicPr>
          <p:cNvPr id="147459" name="Picture 4" descr="IMG_2115s"/>
          <p:cNvPicPr>
            <a:picLocks noChangeAspect="1" noChangeArrowheads="1"/>
          </p:cNvPicPr>
          <p:nvPr/>
        </p:nvPicPr>
        <p:blipFill>
          <a:blip r:embed="rId3"/>
          <a:srcRect/>
          <a:stretch>
            <a:fillRect/>
          </a:stretch>
        </p:blipFill>
        <p:spPr bwMode="auto">
          <a:xfrm>
            <a:off x="152400" y="3429000"/>
            <a:ext cx="4343400" cy="3257550"/>
          </a:xfrm>
          <a:prstGeom prst="rect">
            <a:avLst/>
          </a:prstGeom>
          <a:noFill/>
          <a:ln w="9525">
            <a:noFill/>
            <a:miter lim="800000"/>
            <a:headEnd/>
            <a:tailEnd/>
          </a:ln>
        </p:spPr>
      </p:pic>
      <p:pic>
        <p:nvPicPr>
          <p:cNvPr id="147460" name="Picture 5" descr="IMGP1707s"/>
          <p:cNvPicPr>
            <a:picLocks noChangeAspect="1" noChangeArrowheads="1"/>
          </p:cNvPicPr>
          <p:nvPr/>
        </p:nvPicPr>
        <p:blipFill>
          <a:blip r:embed="rId4"/>
          <a:srcRect/>
          <a:stretch>
            <a:fillRect/>
          </a:stretch>
        </p:blipFill>
        <p:spPr bwMode="auto">
          <a:xfrm>
            <a:off x="4648200" y="3429000"/>
            <a:ext cx="4343400" cy="3257550"/>
          </a:xfrm>
          <a:prstGeom prst="rect">
            <a:avLst/>
          </a:prstGeom>
          <a:noFill/>
          <a:ln w="9525">
            <a:noFill/>
            <a:miter lim="800000"/>
            <a:headEnd/>
            <a:tailEnd/>
          </a:ln>
        </p:spPr>
      </p:pic>
      <p:sp>
        <p:nvSpPr>
          <p:cNvPr id="147461" name="AutoShape 6"/>
          <p:cNvSpPr>
            <a:spLocks noChangeArrowheads="1"/>
          </p:cNvSpPr>
          <p:nvPr/>
        </p:nvSpPr>
        <p:spPr bwMode="auto">
          <a:xfrm rot="-5400000">
            <a:off x="1905000" y="6477000"/>
            <a:ext cx="457200" cy="304800"/>
          </a:xfrm>
          <a:prstGeom prst="right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0" hangingPunct="0"/>
            <a:endParaRPr lang="en-US"/>
          </a:p>
        </p:txBody>
      </p:sp>
      <p:sp>
        <p:nvSpPr>
          <p:cNvPr id="147462" name="AutoShape 7"/>
          <p:cNvSpPr>
            <a:spLocks noChangeArrowheads="1"/>
          </p:cNvSpPr>
          <p:nvPr/>
        </p:nvSpPr>
        <p:spPr bwMode="auto">
          <a:xfrm rot="-5400000">
            <a:off x="6438900" y="6134100"/>
            <a:ext cx="838200" cy="609600"/>
          </a:xfrm>
          <a:prstGeom prst="rightArrow">
            <a:avLst>
              <a:gd name="adj1" fmla="val 41667"/>
              <a:gd name="adj2" fmla="val 61200"/>
            </a:avLst>
          </a:prstGeom>
          <a:solidFill>
            <a:srgbClr val="FF0000"/>
          </a:solidFill>
          <a:ln w="9525">
            <a:solidFill>
              <a:srgbClr val="FF0000"/>
            </a:solid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26" name="Object 20"/>
          <p:cNvGraphicFramePr>
            <a:graphicFrameLocks noChangeAspect="1"/>
          </p:cNvGraphicFramePr>
          <p:nvPr>
            <p:ph/>
          </p:nvPr>
        </p:nvGraphicFramePr>
        <p:xfrm>
          <a:off x="457200" y="996950"/>
          <a:ext cx="8229600" cy="5099050"/>
        </p:xfrm>
        <a:graphic>
          <a:graphicData uri="http://schemas.openxmlformats.org/presentationml/2006/ole">
            <p:oleObj spid="_x0000_s180226" name="Worksheet" r:id="rId4" imgW="8763120" imgH="5429160" progId="Excel.Sheet.8">
              <p:embed/>
            </p:oleObj>
          </a:graphicData>
        </a:graphic>
      </p:graphicFrame>
      <p:sp>
        <p:nvSpPr>
          <p:cNvPr id="180227" name="Rectangle 8" descr="Stationery"/>
          <p:cNvSpPr>
            <a:spLocks noChangeArrowheads="1"/>
          </p:cNvSpPr>
          <p:nvPr/>
        </p:nvSpPr>
        <p:spPr bwMode="auto">
          <a:xfrm>
            <a:off x="0" y="0"/>
            <a:ext cx="9144000" cy="762000"/>
          </a:xfrm>
          <a:prstGeom prst="rect">
            <a:avLst/>
          </a:prstGeom>
          <a:noFill/>
          <a:ln w="28575">
            <a:noFill/>
            <a:miter lim="800000"/>
            <a:headEnd/>
            <a:tailEnd/>
          </a:ln>
        </p:spPr>
        <p:txBody>
          <a:bodyPr anchor="ctr"/>
          <a:lstStyle/>
          <a:p>
            <a:pPr algn="ctr"/>
            <a:r>
              <a:rPr lang="en-US" b="1">
                <a:solidFill>
                  <a:schemeClr val="tx2"/>
                </a:solidFill>
              </a:rPr>
              <a:t>Conventional Model: Erosion and Basin slope</a:t>
            </a:r>
          </a:p>
        </p:txBody>
      </p:sp>
      <p:grpSp>
        <p:nvGrpSpPr>
          <p:cNvPr id="2" name="Group 32"/>
          <p:cNvGrpSpPr>
            <a:grpSpLocks/>
          </p:cNvGrpSpPr>
          <p:nvPr/>
        </p:nvGrpSpPr>
        <p:grpSpPr bwMode="auto">
          <a:xfrm>
            <a:off x="1524000" y="1103313"/>
            <a:ext cx="4148138" cy="4114800"/>
            <a:chOff x="960" y="720"/>
            <a:chExt cx="2613" cy="2592"/>
          </a:xfrm>
        </p:grpSpPr>
        <p:sp>
          <p:nvSpPr>
            <p:cNvPr id="180231" name="Line 7"/>
            <p:cNvSpPr>
              <a:spLocks noChangeShapeType="1"/>
            </p:cNvSpPr>
            <p:nvPr/>
          </p:nvSpPr>
          <p:spPr bwMode="auto">
            <a:xfrm>
              <a:off x="1488" y="960"/>
              <a:ext cx="0" cy="2352"/>
            </a:xfrm>
            <a:prstGeom prst="line">
              <a:avLst/>
            </a:prstGeom>
            <a:noFill/>
            <a:ln w="57150">
              <a:solidFill>
                <a:srgbClr val="000000"/>
              </a:solidFill>
              <a:prstDash val="dash"/>
              <a:round/>
              <a:headEnd/>
              <a:tailEnd/>
            </a:ln>
          </p:spPr>
          <p:txBody>
            <a:bodyPr/>
            <a:lstStyle/>
            <a:p>
              <a:endParaRPr lang="en-US"/>
            </a:p>
          </p:txBody>
        </p:sp>
        <p:sp>
          <p:nvSpPr>
            <p:cNvPr id="180232" name="Text Box 30"/>
            <p:cNvSpPr txBox="1">
              <a:spLocks noChangeArrowheads="1"/>
            </p:cNvSpPr>
            <p:nvPr/>
          </p:nvSpPr>
          <p:spPr bwMode="auto">
            <a:xfrm>
              <a:off x="960" y="720"/>
              <a:ext cx="467" cy="288"/>
            </a:xfrm>
            <a:prstGeom prst="rect">
              <a:avLst/>
            </a:prstGeom>
            <a:noFill/>
            <a:ln w="9525">
              <a:noFill/>
              <a:miter lim="800000"/>
              <a:headEnd/>
              <a:tailEnd/>
            </a:ln>
          </p:spPr>
          <p:txBody>
            <a:bodyPr wrap="none">
              <a:spAutoFit/>
            </a:bodyPr>
            <a:lstStyle/>
            <a:p>
              <a:pPr eaLnBrk="0" hangingPunct="0"/>
              <a:r>
                <a:rPr lang="en-US" b="1"/>
                <a:t>Soil</a:t>
              </a:r>
            </a:p>
          </p:txBody>
        </p:sp>
        <p:sp>
          <p:nvSpPr>
            <p:cNvPr id="180233" name="Text Box 31"/>
            <p:cNvSpPr txBox="1">
              <a:spLocks noChangeArrowheads="1"/>
            </p:cNvSpPr>
            <p:nvPr/>
          </p:nvSpPr>
          <p:spPr bwMode="auto">
            <a:xfrm>
              <a:off x="2688" y="720"/>
              <a:ext cx="885" cy="288"/>
            </a:xfrm>
            <a:prstGeom prst="rect">
              <a:avLst/>
            </a:prstGeom>
            <a:noFill/>
            <a:ln w="9525">
              <a:noFill/>
              <a:miter lim="800000"/>
              <a:headEnd/>
              <a:tailEnd/>
            </a:ln>
          </p:spPr>
          <p:txBody>
            <a:bodyPr wrap="none">
              <a:spAutoFit/>
            </a:bodyPr>
            <a:lstStyle/>
            <a:p>
              <a:pPr eaLnBrk="0" hangingPunct="0"/>
              <a:r>
                <a:rPr lang="en-US" b="1"/>
                <a:t>Bedrock</a:t>
              </a:r>
            </a:p>
          </p:txBody>
        </p:sp>
      </p:grpSp>
      <p:sp>
        <p:nvSpPr>
          <p:cNvPr id="180229" name="Text Box 34"/>
          <p:cNvSpPr txBox="1">
            <a:spLocks noChangeArrowheads="1"/>
          </p:cNvSpPr>
          <p:nvPr/>
        </p:nvSpPr>
        <p:spPr bwMode="auto">
          <a:xfrm>
            <a:off x="6826250" y="6550025"/>
            <a:ext cx="2317750" cy="307975"/>
          </a:xfrm>
          <a:prstGeom prst="rect">
            <a:avLst/>
          </a:prstGeom>
          <a:solidFill>
            <a:schemeClr val="bg1"/>
          </a:solidFill>
          <a:ln w="12700">
            <a:solidFill>
              <a:schemeClr val="tx1"/>
            </a:solidFill>
            <a:miter lim="800000"/>
            <a:headEnd/>
            <a:tailEnd/>
          </a:ln>
        </p:spPr>
        <p:txBody>
          <a:bodyPr wrap="none">
            <a:spAutoFit/>
          </a:bodyPr>
          <a:lstStyle/>
          <a:p>
            <a:pPr eaLnBrk="0" hangingPunct="0"/>
            <a:r>
              <a:rPr lang="en-US" sz="1400" b="1"/>
              <a:t>DiBiase et al., EPSL 2010</a:t>
            </a:r>
          </a:p>
        </p:txBody>
      </p:sp>
      <p:sp>
        <p:nvSpPr>
          <p:cNvPr id="9251" name="Text Box 35"/>
          <p:cNvSpPr txBox="1">
            <a:spLocks noChangeArrowheads="1"/>
          </p:cNvSpPr>
          <p:nvPr/>
        </p:nvSpPr>
        <p:spPr bwMode="auto">
          <a:xfrm>
            <a:off x="533400" y="6083300"/>
            <a:ext cx="4267200" cy="774700"/>
          </a:xfrm>
          <a:prstGeom prst="rect">
            <a:avLst/>
          </a:prstGeom>
          <a:solidFill>
            <a:srgbClr val="DDDDDD"/>
          </a:solidFill>
          <a:ln w="12700">
            <a:solidFill>
              <a:schemeClr val="tx1"/>
            </a:solidFill>
            <a:miter lim="800000"/>
            <a:headEnd/>
            <a:tailEnd/>
          </a:ln>
        </p:spPr>
        <p:txBody>
          <a:bodyPr>
            <a:spAutoFit/>
          </a:bodyPr>
          <a:lstStyle/>
          <a:p>
            <a:pPr eaLnBrk="0" hangingPunct="0"/>
            <a:r>
              <a:rPr lang="en-US" sz="2200">
                <a:latin typeface="Arial Rounded MT Bold" pitchFamily="34" charset="0"/>
              </a:rPr>
              <a:t>Hillslope angle increases with erosion rate until ~200 m/Ma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5"/>
          <p:cNvPicPr>
            <a:picLocks noChangeAspect="1"/>
          </p:cNvPicPr>
          <p:nvPr/>
        </p:nvPicPr>
        <p:blipFill>
          <a:blip r:embed="rId2"/>
          <a:srcRect/>
          <a:stretch>
            <a:fillRect/>
          </a:stretch>
        </p:blipFill>
        <p:spPr bwMode="auto">
          <a:xfrm>
            <a:off x="-381000" y="438150"/>
            <a:ext cx="5765800" cy="5734050"/>
          </a:xfrm>
          <a:prstGeom prst="rect">
            <a:avLst/>
          </a:prstGeom>
          <a:noFill/>
          <a:ln w="9525">
            <a:noFill/>
            <a:miter lim="800000"/>
            <a:headEnd/>
            <a:tailEnd/>
          </a:ln>
        </p:spPr>
      </p:pic>
      <p:sp>
        <p:nvSpPr>
          <p:cNvPr id="182274" name="TextBox 4"/>
          <p:cNvSpPr txBox="1">
            <a:spLocks noChangeArrowheads="1"/>
          </p:cNvSpPr>
          <p:nvPr/>
        </p:nvSpPr>
        <p:spPr bwMode="auto">
          <a:xfrm>
            <a:off x="258763" y="228600"/>
            <a:ext cx="4160837" cy="400050"/>
          </a:xfrm>
          <a:prstGeom prst="rect">
            <a:avLst/>
          </a:prstGeom>
          <a:noFill/>
          <a:ln w="9525">
            <a:noFill/>
            <a:miter lim="800000"/>
            <a:headEnd/>
            <a:tailEnd/>
          </a:ln>
        </p:spPr>
        <p:txBody>
          <a:bodyPr wrap="none">
            <a:spAutoFit/>
          </a:bodyPr>
          <a:lstStyle/>
          <a:p>
            <a:pPr eaLnBrk="0" hangingPunct="0"/>
            <a:r>
              <a:rPr lang="en-US" sz="2000" b="1"/>
              <a:t>Soil Production Rates vs. Depth: </a:t>
            </a:r>
            <a:endParaRPr lang="en-US" sz="2000" b="1" i="1"/>
          </a:p>
        </p:txBody>
      </p:sp>
      <p:pic>
        <p:nvPicPr>
          <p:cNvPr id="182275" name="Picture 8" descr="L1040198.jpg"/>
          <p:cNvPicPr>
            <a:picLocks noChangeAspect="1"/>
          </p:cNvPicPr>
          <p:nvPr/>
        </p:nvPicPr>
        <p:blipFill>
          <a:blip r:embed="rId3"/>
          <a:srcRect/>
          <a:stretch>
            <a:fillRect/>
          </a:stretch>
        </p:blipFill>
        <p:spPr bwMode="auto">
          <a:xfrm>
            <a:off x="4724400" y="0"/>
            <a:ext cx="4419600" cy="3314700"/>
          </a:xfrm>
          <a:prstGeom prst="rect">
            <a:avLst/>
          </a:prstGeom>
          <a:noFill/>
          <a:ln w="9525">
            <a:noFill/>
            <a:miter lim="800000"/>
            <a:headEnd/>
            <a:tailEnd/>
          </a:ln>
        </p:spPr>
      </p:pic>
      <p:pic>
        <p:nvPicPr>
          <p:cNvPr id="182276" name="Picture 9" descr="L1010378.JPG"/>
          <p:cNvPicPr>
            <a:picLocks noChangeAspect="1"/>
          </p:cNvPicPr>
          <p:nvPr/>
        </p:nvPicPr>
        <p:blipFill>
          <a:blip r:embed="rId4"/>
          <a:srcRect/>
          <a:stretch>
            <a:fillRect/>
          </a:stretch>
        </p:blipFill>
        <p:spPr bwMode="auto">
          <a:xfrm>
            <a:off x="4724400" y="3505200"/>
            <a:ext cx="5961063" cy="3352800"/>
          </a:xfrm>
          <a:prstGeom prst="rect">
            <a:avLst/>
          </a:prstGeom>
          <a:noFill/>
          <a:ln w="9525">
            <a:noFill/>
            <a:miter lim="800000"/>
            <a:headEnd/>
            <a:tailEnd/>
          </a:ln>
        </p:spPr>
      </p:pic>
      <p:sp>
        <p:nvSpPr>
          <p:cNvPr id="8" name="Oval 7"/>
          <p:cNvSpPr/>
          <p:nvPr/>
        </p:nvSpPr>
        <p:spPr>
          <a:xfrm>
            <a:off x="519113" y="2189163"/>
            <a:ext cx="504825" cy="506412"/>
          </a:xfrm>
          <a:prstGeom prst="ellipse">
            <a:avLst/>
          </a:prstGeom>
          <a:noFill/>
          <a:ln w="317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 name="TextBox 12"/>
          <p:cNvSpPr txBox="1">
            <a:spLocks noChangeArrowheads="1"/>
          </p:cNvSpPr>
          <p:nvPr/>
        </p:nvSpPr>
        <p:spPr bwMode="auto">
          <a:xfrm>
            <a:off x="76200" y="1152525"/>
            <a:ext cx="3582988" cy="369888"/>
          </a:xfrm>
          <a:prstGeom prst="rect">
            <a:avLst/>
          </a:prstGeom>
          <a:noFill/>
          <a:ln w="9525">
            <a:noFill/>
            <a:miter lim="800000"/>
            <a:headEnd/>
            <a:tailEnd/>
          </a:ln>
        </p:spPr>
        <p:txBody>
          <a:bodyPr wrap="none">
            <a:spAutoFit/>
          </a:bodyPr>
          <a:lstStyle/>
          <a:p>
            <a:pPr eaLnBrk="0" hangingPunct="0"/>
            <a:r>
              <a:rPr lang="en-US" sz="1800" b="1">
                <a:solidFill>
                  <a:srgbClr val="FF0000"/>
                </a:solidFill>
              </a:rPr>
              <a:t>Max. Soil Pro Rate: ~ 220 m/Ma</a:t>
            </a:r>
          </a:p>
        </p:txBody>
      </p:sp>
      <p:cxnSp>
        <p:nvCxnSpPr>
          <p:cNvPr id="15" name="Straight Arrow Connector 14"/>
          <p:cNvCxnSpPr/>
          <p:nvPr/>
        </p:nvCxnSpPr>
        <p:spPr>
          <a:xfrm rot="10800000" flipV="1">
            <a:off x="920750" y="1522413"/>
            <a:ext cx="866775" cy="666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2280" name="TextBox 13"/>
          <p:cNvSpPr txBox="1">
            <a:spLocks noChangeArrowheads="1"/>
          </p:cNvSpPr>
          <p:nvPr/>
        </p:nvSpPr>
        <p:spPr bwMode="auto">
          <a:xfrm>
            <a:off x="0" y="6172200"/>
            <a:ext cx="3689350" cy="646113"/>
          </a:xfrm>
          <a:prstGeom prst="rect">
            <a:avLst/>
          </a:prstGeom>
          <a:noFill/>
          <a:ln w="9525">
            <a:noFill/>
            <a:miter lim="800000"/>
            <a:headEnd/>
            <a:tailEnd/>
          </a:ln>
        </p:spPr>
        <p:txBody>
          <a:bodyPr wrap="none">
            <a:spAutoFit/>
          </a:bodyPr>
          <a:lstStyle/>
          <a:p>
            <a:pPr eaLnBrk="0" hangingPunct="0"/>
            <a:r>
              <a:rPr lang="en-US" sz="1800"/>
              <a:t>58 Soil Production rates from </a:t>
            </a:r>
            <a:r>
              <a:rPr lang="en-US" sz="1800" baseline="30000"/>
              <a:t>10</a:t>
            </a:r>
            <a:r>
              <a:rPr lang="en-US" sz="1800"/>
              <a:t>Be</a:t>
            </a:r>
          </a:p>
          <a:p>
            <a:pPr eaLnBrk="0" hangingPunct="0"/>
            <a:r>
              <a:rPr lang="en-US" sz="1800" i="1"/>
              <a:t>Spanning the range</a:t>
            </a:r>
          </a:p>
        </p:txBody>
      </p:sp>
      <p:sp>
        <p:nvSpPr>
          <p:cNvPr id="11" name="TextBox 10"/>
          <p:cNvSpPr txBox="1">
            <a:spLocks noChangeArrowheads="1"/>
          </p:cNvSpPr>
          <p:nvPr/>
        </p:nvSpPr>
        <p:spPr bwMode="auto">
          <a:xfrm>
            <a:off x="5691188" y="2897188"/>
            <a:ext cx="2341562" cy="1201737"/>
          </a:xfrm>
          <a:prstGeom prst="rect">
            <a:avLst/>
          </a:prstGeom>
          <a:solidFill>
            <a:srgbClr val="C0504D">
              <a:alpha val="52940"/>
            </a:srgbClr>
          </a:solidFill>
          <a:ln w="19050" algn="ctr">
            <a:solidFill>
              <a:srgbClr val="4F81BD"/>
            </a:solidFill>
            <a:round/>
            <a:headEnd/>
            <a:tailEnd/>
          </a:ln>
        </p:spPr>
        <p:txBody>
          <a:bodyPr wrap="none">
            <a:spAutoFit/>
          </a:bodyPr>
          <a:lstStyle/>
          <a:p>
            <a:pPr eaLnBrk="0" hangingPunct="0"/>
            <a:r>
              <a:rPr lang="en-US" sz="1800"/>
              <a:t>2 questions:</a:t>
            </a:r>
          </a:p>
          <a:p>
            <a:pPr eaLnBrk="0" hangingPunct="0"/>
            <a:endParaRPr lang="en-US" sz="1800"/>
          </a:p>
          <a:p>
            <a:pPr eaLnBrk="0" hangingPunct="0"/>
            <a:r>
              <a:rPr lang="en-US" sz="1800"/>
              <a:t>Is the threshold real?</a:t>
            </a:r>
          </a:p>
          <a:p>
            <a:pPr eaLnBrk="0" hangingPunct="0"/>
            <a:r>
              <a:rPr lang="en-US" sz="1800"/>
              <a:t>Process changes?</a:t>
            </a:r>
          </a:p>
        </p:txBody>
      </p:sp>
      <p:cxnSp>
        <p:nvCxnSpPr>
          <p:cNvPr id="17" name="Straight Arrow Connector 16"/>
          <p:cNvCxnSpPr/>
          <p:nvPr/>
        </p:nvCxnSpPr>
        <p:spPr>
          <a:xfrm rot="5400000">
            <a:off x="4565650" y="3468688"/>
            <a:ext cx="1884363" cy="1587"/>
          </a:xfrm>
          <a:prstGeom prst="straightConnector1">
            <a:avLst/>
          </a:prstGeom>
          <a:ln w="38100" cap="flat" cmpd="sng" algn="ctr">
            <a:solidFill>
              <a:srgbClr val="FF0000"/>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Box 2"/>
          <p:cNvSpPr txBox="1">
            <a:spLocks noChangeArrowheads="1"/>
          </p:cNvSpPr>
          <p:nvPr/>
        </p:nvSpPr>
        <p:spPr bwMode="auto">
          <a:xfrm>
            <a:off x="454025" y="90488"/>
            <a:ext cx="7783513" cy="400050"/>
          </a:xfrm>
          <a:prstGeom prst="rect">
            <a:avLst/>
          </a:prstGeom>
          <a:noFill/>
          <a:ln w="9525">
            <a:noFill/>
            <a:miter lim="800000"/>
            <a:headEnd/>
            <a:tailEnd/>
          </a:ln>
        </p:spPr>
        <p:txBody>
          <a:bodyPr wrap="none">
            <a:spAutoFit/>
          </a:bodyPr>
          <a:lstStyle/>
          <a:p>
            <a:pPr eaLnBrk="0" hangingPunct="0"/>
            <a:r>
              <a:rPr lang="en-US" sz="2000"/>
              <a:t>Testing the Soil vs. Bedrock landscape with an independent metric:</a:t>
            </a:r>
          </a:p>
        </p:txBody>
      </p:sp>
      <p:sp>
        <p:nvSpPr>
          <p:cNvPr id="183298" name="TextBox 3"/>
          <p:cNvSpPr txBox="1">
            <a:spLocks noChangeArrowheads="1"/>
          </p:cNvSpPr>
          <p:nvPr/>
        </p:nvSpPr>
        <p:spPr bwMode="auto">
          <a:xfrm>
            <a:off x="893763" y="5181600"/>
            <a:ext cx="8007350" cy="1754188"/>
          </a:xfrm>
          <a:prstGeom prst="rect">
            <a:avLst/>
          </a:prstGeom>
          <a:noFill/>
          <a:ln w="9525">
            <a:noFill/>
            <a:miter lim="800000"/>
            <a:headEnd/>
            <a:tailEnd/>
          </a:ln>
        </p:spPr>
        <p:txBody>
          <a:bodyPr wrap="none">
            <a:spAutoFit/>
          </a:bodyPr>
          <a:lstStyle/>
          <a:p>
            <a:pPr eaLnBrk="0" hangingPunct="0"/>
            <a:r>
              <a:rPr lang="en-US" sz="1800"/>
              <a:t>LIDAR data for 300 km</a:t>
            </a:r>
            <a:r>
              <a:rPr lang="en-US" sz="1800" baseline="30000"/>
              <a:t>2</a:t>
            </a:r>
            <a:r>
              <a:rPr lang="en-US" sz="1800"/>
              <a:t> spanning the erosional gradient across the range:</a:t>
            </a:r>
          </a:p>
          <a:p>
            <a:pPr eaLnBrk="0" hangingPunct="0"/>
            <a:r>
              <a:rPr lang="en-US" sz="1800"/>
              <a:t>										</a:t>
            </a:r>
            <a:r>
              <a:rPr lang="en-US" sz="1800" b="1"/>
              <a:t>(</a:t>
            </a:r>
            <a:r>
              <a:rPr lang="en-US" sz="1800" b="1" i="1"/>
              <a:t>thanks to NCALM!</a:t>
            </a:r>
            <a:r>
              <a:rPr lang="en-US" sz="1800" b="1"/>
              <a:t>)</a:t>
            </a:r>
            <a:endParaRPr lang="en-US" sz="1800"/>
          </a:p>
          <a:p>
            <a:pPr lvl="2" eaLnBrk="0" hangingPunct="0">
              <a:buFont typeface="Arial" charset="0"/>
              <a:buChar char="•"/>
            </a:pPr>
            <a:r>
              <a:rPr lang="en-US" sz="1800"/>
              <a:t> Map curvature across basins</a:t>
            </a:r>
          </a:p>
          <a:p>
            <a:pPr lvl="2" eaLnBrk="0" hangingPunct="0">
              <a:buFont typeface="Arial" charset="0"/>
              <a:buChar char="•"/>
            </a:pPr>
            <a:r>
              <a:rPr lang="en-US" sz="1800"/>
              <a:t> Curvature &gt; 0.3 m</a:t>
            </a:r>
            <a:r>
              <a:rPr lang="en-US" sz="1800" baseline="30000"/>
              <a:t>-1 </a:t>
            </a:r>
            <a:r>
              <a:rPr lang="en-US" sz="1800"/>
              <a:t>= rocky “knife-edge” ridges, big outcrops (tors)</a:t>
            </a:r>
            <a:endParaRPr lang="en-US" sz="1800" baseline="30000"/>
          </a:p>
          <a:p>
            <a:pPr lvl="2" eaLnBrk="0" hangingPunct="0">
              <a:buFont typeface="Arial" charset="0"/>
              <a:buChar char="•"/>
            </a:pPr>
            <a:r>
              <a:rPr lang="en-US" sz="1800" baseline="30000"/>
              <a:t> </a:t>
            </a:r>
            <a:r>
              <a:rPr lang="en-US" sz="1800"/>
              <a:t>Plot % basin </a:t>
            </a:r>
            <a:r>
              <a:rPr lang="en-US" sz="1800" i="1"/>
              <a:t>high curvature </a:t>
            </a:r>
            <a:r>
              <a:rPr lang="en-US" sz="1800"/>
              <a:t>vs. E</a:t>
            </a:r>
            <a:endParaRPr lang="en-US" sz="1800" baseline="30000"/>
          </a:p>
        </p:txBody>
      </p:sp>
      <p:pic>
        <p:nvPicPr>
          <p:cNvPr id="183299" name="Picture 4" descr="overview_map.jpg"/>
          <p:cNvPicPr>
            <a:picLocks noChangeAspect="1"/>
          </p:cNvPicPr>
          <p:nvPr/>
        </p:nvPicPr>
        <p:blipFill>
          <a:blip r:embed="rId2"/>
          <a:srcRect/>
          <a:stretch>
            <a:fillRect/>
          </a:stretch>
        </p:blipFill>
        <p:spPr bwMode="auto">
          <a:xfrm>
            <a:off x="457200" y="457200"/>
            <a:ext cx="8458200" cy="474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p:cNvPicPr>
            <a:picLocks/>
          </p:cNvPicPr>
          <p:nvPr/>
        </p:nvPicPr>
        <p:blipFill>
          <a:blip r:embed="rId2"/>
          <a:srcRect/>
          <a:stretch>
            <a:fillRect/>
          </a:stretch>
        </p:blipFill>
        <p:spPr bwMode="auto">
          <a:xfrm>
            <a:off x="23813" y="484188"/>
            <a:ext cx="9144000" cy="6373812"/>
          </a:xfrm>
          <a:prstGeom prst="rect">
            <a:avLst/>
          </a:prstGeom>
          <a:noFill/>
          <a:ln w="25400" algn="ctr">
            <a:solidFill>
              <a:schemeClr val="tx1"/>
            </a:solidFill>
            <a:round/>
            <a:headEnd/>
            <a:tailEnd/>
          </a:ln>
        </p:spPr>
      </p:pic>
      <p:sp>
        <p:nvSpPr>
          <p:cNvPr id="184322" name="TextBox 2"/>
          <p:cNvSpPr txBox="1">
            <a:spLocks noChangeArrowheads="1"/>
          </p:cNvSpPr>
          <p:nvPr/>
        </p:nvSpPr>
        <p:spPr bwMode="auto">
          <a:xfrm>
            <a:off x="1647825" y="50800"/>
            <a:ext cx="6189663" cy="400050"/>
          </a:xfrm>
          <a:prstGeom prst="rect">
            <a:avLst/>
          </a:prstGeom>
          <a:noFill/>
          <a:ln w="9525">
            <a:noFill/>
            <a:miter lim="800000"/>
            <a:headEnd/>
            <a:tailEnd/>
          </a:ln>
        </p:spPr>
        <p:txBody>
          <a:bodyPr wrap="none">
            <a:spAutoFit/>
          </a:bodyPr>
          <a:lstStyle/>
          <a:p>
            <a:pPr eaLnBrk="0" hangingPunct="0"/>
            <a:r>
              <a:rPr lang="en-US" sz="2000" b="1"/>
              <a:t>Basins where we have LIDAR as well as </a:t>
            </a:r>
            <a:r>
              <a:rPr lang="en-US" sz="2000" b="1" baseline="30000"/>
              <a:t>10</a:t>
            </a:r>
            <a:r>
              <a:rPr lang="en-US" sz="2000" b="1"/>
              <a:t>Be erosion rates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copter_2.JPG"/>
          <p:cNvPicPr>
            <a:picLocks noChangeAspect="1"/>
          </p:cNvPicPr>
          <p:nvPr/>
        </p:nvPicPr>
        <p:blipFill>
          <a:blip r:embed="rId2"/>
          <a:srcRect/>
          <a:stretch>
            <a:fillRect/>
          </a:stretch>
        </p:blipFill>
        <p:spPr bwMode="auto">
          <a:xfrm>
            <a:off x="0" y="1600200"/>
            <a:ext cx="7010400" cy="5257800"/>
          </a:xfrm>
          <a:prstGeom prst="rect">
            <a:avLst/>
          </a:prstGeom>
          <a:noFill/>
          <a:ln w="9525">
            <a:noFill/>
            <a:miter lim="800000"/>
            <a:headEnd/>
            <a:tailEnd/>
          </a:ln>
        </p:spPr>
      </p:pic>
      <p:pic>
        <p:nvPicPr>
          <p:cNvPr id="185346" name="Picture 7" descr="L30.bmp"/>
          <p:cNvPicPr>
            <a:picLocks noChangeAspect="1"/>
          </p:cNvPicPr>
          <p:nvPr/>
        </p:nvPicPr>
        <p:blipFill>
          <a:blip r:embed="rId3"/>
          <a:srcRect/>
          <a:stretch>
            <a:fillRect/>
          </a:stretch>
        </p:blipFill>
        <p:spPr bwMode="auto">
          <a:xfrm>
            <a:off x="4953000" y="0"/>
            <a:ext cx="4191000" cy="4191000"/>
          </a:xfrm>
          <a:prstGeom prst="rect">
            <a:avLst/>
          </a:prstGeom>
          <a:noFill/>
          <a:ln w="9525">
            <a:noFill/>
            <a:miter lim="800000"/>
            <a:headEnd/>
            <a:tailEnd/>
          </a:ln>
        </p:spPr>
      </p:pic>
      <p:sp>
        <p:nvSpPr>
          <p:cNvPr id="185347" name="TextBox 8"/>
          <p:cNvSpPr txBox="1">
            <a:spLocks noChangeArrowheads="1"/>
          </p:cNvSpPr>
          <p:nvPr/>
        </p:nvSpPr>
        <p:spPr bwMode="auto">
          <a:xfrm>
            <a:off x="304800" y="228600"/>
            <a:ext cx="3943350" cy="1200150"/>
          </a:xfrm>
          <a:prstGeom prst="rect">
            <a:avLst/>
          </a:prstGeom>
          <a:noFill/>
          <a:ln w="9525">
            <a:noFill/>
            <a:miter lim="800000"/>
            <a:headEnd/>
            <a:tailEnd/>
          </a:ln>
        </p:spPr>
        <p:txBody>
          <a:bodyPr wrap="none">
            <a:spAutoFit/>
          </a:bodyPr>
          <a:lstStyle/>
          <a:p>
            <a:pPr eaLnBrk="0" hangingPunct="0"/>
            <a:r>
              <a:rPr lang="en-US"/>
              <a:t>“Low”: E &lt; 100 m/Ma</a:t>
            </a:r>
          </a:p>
          <a:p>
            <a:pPr eaLnBrk="0" hangingPunct="0"/>
            <a:endParaRPr lang="en-US"/>
          </a:p>
          <a:p>
            <a:pPr eaLnBrk="0" hangingPunct="0"/>
            <a:r>
              <a:rPr lang="en-US"/>
              <a:t>Almost entirely soil mantled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williamson.JPG"/>
          <p:cNvPicPr>
            <a:picLocks noChangeAspect="1"/>
          </p:cNvPicPr>
          <p:nvPr/>
        </p:nvPicPr>
        <p:blipFill>
          <a:blip r:embed="rId2"/>
          <a:srcRect/>
          <a:stretch>
            <a:fillRect/>
          </a:stretch>
        </p:blipFill>
        <p:spPr bwMode="auto">
          <a:xfrm>
            <a:off x="0" y="1714500"/>
            <a:ext cx="9144000" cy="5143500"/>
          </a:xfrm>
          <a:prstGeom prst="rect">
            <a:avLst/>
          </a:prstGeom>
          <a:noFill/>
          <a:ln w="9525">
            <a:noFill/>
            <a:miter lim="800000"/>
            <a:headEnd/>
            <a:tailEnd/>
          </a:ln>
        </p:spPr>
      </p:pic>
      <p:pic>
        <p:nvPicPr>
          <p:cNvPr id="186370" name="Picture 3" descr="M30.bmp"/>
          <p:cNvPicPr>
            <a:picLocks noChangeAspect="1"/>
          </p:cNvPicPr>
          <p:nvPr/>
        </p:nvPicPr>
        <p:blipFill>
          <a:blip r:embed="rId3"/>
          <a:srcRect/>
          <a:stretch>
            <a:fillRect/>
          </a:stretch>
        </p:blipFill>
        <p:spPr bwMode="auto">
          <a:xfrm>
            <a:off x="5105400" y="0"/>
            <a:ext cx="4038600" cy="4038600"/>
          </a:xfrm>
          <a:prstGeom prst="rect">
            <a:avLst/>
          </a:prstGeom>
          <a:noFill/>
          <a:ln w="9525">
            <a:noFill/>
            <a:miter lim="800000"/>
            <a:headEnd/>
            <a:tailEnd/>
          </a:ln>
        </p:spPr>
      </p:pic>
      <p:sp>
        <p:nvSpPr>
          <p:cNvPr id="186371" name="TextBox 4"/>
          <p:cNvSpPr txBox="1">
            <a:spLocks noChangeArrowheads="1"/>
          </p:cNvSpPr>
          <p:nvPr/>
        </p:nvSpPr>
        <p:spPr bwMode="auto">
          <a:xfrm>
            <a:off x="304800" y="228600"/>
            <a:ext cx="4195763" cy="1200150"/>
          </a:xfrm>
          <a:prstGeom prst="rect">
            <a:avLst/>
          </a:prstGeom>
          <a:noFill/>
          <a:ln w="9525">
            <a:noFill/>
            <a:miter lim="800000"/>
            <a:headEnd/>
            <a:tailEnd/>
          </a:ln>
        </p:spPr>
        <p:txBody>
          <a:bodyPr wrap="none">
            <a:spAutoFit/>
          </a:bodyPr>
          <a:lstStyle/>
          <a:p>
            <a:pPr eaLnBrk="0" hangingPunct="0"/>
            <a:r>
              <a:rPr lang="en-US"/>
              <a:t>“Medium”: E = 100-200 m/Ma</a:t>
            </a:r>
          </a:p>
          <a:p>
            <a:pPr eaLnBrk="0" hangingPunct="0"/>
            <a:endParaRPr lang="en-US"/>
          </a:p>
          <a:p>
            <a:pPr eaLnBrk="0" hangingPunct="0"/>
            <a:r>
              <a:rPr lang="en-US"/>
              <a:t>Planar slopes, transitioning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L1040251.JPG"/>
          <p:cNvPicPr>
            <a:picLocks noChangeAspect="1"/>
          </p:cNvPicPr>
          <p:nvPr/>
        </p:nvPicPr>
        <p:blipFill>
          <a:blip r:embed="rId2"/>
          <a:srcRect/>
          <a:stretch>
            <a:fillRect/>
          </a:stretch>
        </p:blipFill>
        <p:spPr bwMode="auto">
          <a:xfrm>
            <a:off x="1371600" y="1717675"/>
            <a:ext cx="7772400" cy="5140325"/>
          </a:xfrm>
          <a:prstGeom prst="rect">
            <a:avLst/>
          </a:prstGeom>
          <a:noFill/>
          <a:ln w="9525">
            <a:noFill/>
            <a:miter lim="800000"/>
            <a:headEnd/>
            <a:tailEnd/>
          </a:ln>
        </p:spPr>
      </p:pic>
      <p:pic>
        <p:nvPicPr>
          <p:cNvPr id="187394" name="Picture 3" descr="H30.bmp"/>
          <p:cNvPicPr>
            <a:picLocks noChangeAspect="1"/>
          </p:cNvPicPr>
          <p:nvPr/>
        </p:nvPicPr>
        <p:blipFill>
          <a:blip r:embed="rId3"/>
          <a:srcRect/>
          <a:stretch>
            <a:fillRect/>
          </a:stretch>
        </p:blipFill>
        <p:spPr bwMode="auto">
          <a:xfrm>
            <a:off x="0" y="0"/>
            <a:ext cx="4114800" cy="4114800"/>
          </a:xfrm>
          <a:prstGeom prst="rect">
            <a:avLst/>
          </a:prstGeom>
          <a:noFill/>
          <a:ln w="9525">
            <a:noFill/>
            <a:miter lim="800000"/>
            <a:headEnd/>
            <a:tailEnd/>
          </a:ln>
        </p:spPr>
      </p:pic>
      <p:sp>
        <p:nvSpPr>
          <p:cNvPr id="187395" name="TextBox 4"/>
          <p:cNvSpPr txBox="1">
            <a:spLocks noChangeArrowheads="1"/>
          </p:cNvSpPr>
          <p:nvPr/>
        </p:nvSpPr>
        <p:spPr bwMode="auto">
          <a:xfrm>
            <a:off x="4800600" y="152400"/>
            <a:ext cx="3130550" cy="1200150"/>
          </a:xfrm>
          <a:prstGeom prst="rect">
            <a:avLst/>
          </a:prstGeom>
          <a:noFill/>
          <a:ln w="9525">
            <a:noFill/>
            <a:miter lim="800000"/>
            <a:headEnd/>
            <a:tailEnd/>
          </a:ln>
        </p:spPr>
        <p:txBody>
          <a:bodyPr wrap="none">
            <a:spAutoFit/>
          </a:bodyPr>
          <a:lstStyle/>
          <a:p>
            <a:pPr eaLnBrk="0" hangingPunct="0"/>
            <a:r>
              <a:rPr lang="en-US"/>
              <a:t>“High”: E &gt; 220 m/Ma</a:t>
            </a:r>
          </a:p>
          <a:p>
            <a:pPr eaLnBrk="0" hangingPunct="0"/>
            <a:endParaRPr lang="en-US"/>
          </a:p>
          <a:p>
            <a:pPr eaLnBrk="0" hangingPunct="0"/>
            <a:r>
              <a:rPr lang="en-US"/>
              <a:t>Almost entirely rocky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p:cNvPicPr>
            <a:picLocks noChangeAspect="1"/>
          </p:cNvPicPr>
          <p:nvPr/>
        </p:nvPicPr>
        <p:blipFill>
          <a:blip r:embed="rId2"/>
          <a:srcRect/>
          <a:stretch>
            <a:fillRect/>
          </a:stretch>
        </p:blipFill>
        <p:spPr bwMode="auto">
          <a:xfrm>
            <a:off x="869950" y="39688"/>
            <a:ext cx="7512050" cy="681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extBox 6"/>
          <p:cNvSpPr txBox="1">
            <a:spLocks noChangeArrowheads="1"/>
          </p:cNvSpPr>
          <p:nvPr/>
        </p:nvSpPr>
        <p:spPr bwMode="auto">
          <a:xfrm>
            <a:off x="381000" y="228600"/>
            <a:ext cx="5694363" cy="461963"/>
          </a:xfrm>
          <a:prstGeom prst="rect">
            <a:avLst/>
          </a:prstGeom>
          <a:noFill/>
          <a:ln w="9525">
            <a:noFill/>
            <a:miter lim="800000"/>
            <a:headEnd/>
            <a:tailEnd/>
          </a:ln>
        </p:spPr>
        <p:txBody>
          <a:bodyPr wrap="none">
            <a:spAutoFit/>
          </a:bodyPr>
          <a:lstStyle/>
          <a:p>
            <a:pPr eaLnBrk="0" hangingPunct="0"/>
            <a:r>
              <a:rPr lang="en-US"/>
              <a:t>Separate Soil Production by Local Slope</a:t>
            </a:r>
          </a:p>
        </p:txBody>
      </p:sp>
      <p:sp>
        <p:nvSpPr>
          <p:cNvPr id="189442" name="TextBox 7"/>
          <p:cNvSpPr txBox="1">
            <a:spLocks noChangeArrowheads="1"/>
          </p:cNvSpPr>
          <p:nvPr/>
        </p:nvSpPr>
        <p:spPr bwMode="auto">
          <a:xfrm>
            <a:off x="5770563" y="1295400"/>
            <a:ext cx="3373437" cy="3786188"/>
          </a:xfrm>
          <a:prstGeom prst="rect">
            <a:avLst/>
          </a:prstGeom>
          <a:noFill/>
          <a:ln w="9525">
            <a:noFill/>
            <a:miter lim="800000"/>
            <a:headEnd/>
            <a:tailEnd/>
          </a:ln>
        </p:spPr>
        <p:txBody>
          <a:bodyPr>
            <a:spAutoFit/>
          </a:bodyPr>
          <a:lstStyle/>
          <a:p>
            <a:pPr eaLnBrk="0" hangingPunct="0"/>
            <a:r>
              <a:rPr lang="en-US" sz="2000"/>
              <a:t>New concept model?</a:t>
            </a:r>
          </a:p>
          <a:p>
            <a:pPr eaLnBrk="0" hangingPunct="0"/>
            <a:endParaRPr lang="en-US" sz="2000"/>
          </a:p>
          <a:p>
            <a:pPr eaLnBrk="0" hangingPunct="0"/>
            <a:r>
              <a:rPr lang="en-US" sz="2000"/>
              <a:t>(i.e. hillslope to explain response to increasing E)</a:t>
            </a:r>
          </a:p>
          <a:p>
            <a:pPr eaLnBrk="0" hangingPunct="0"/>
            <a:endParaRPr lang="en-US" sz="2000"/>
          </a:p>
          <a:p>
            <a:pPr eaLnBrk="0" hangingPunct="0">
              <a:buFont typeface="Arial" charset="0"/>
              <a:buChar char="•"/>
            </a:pPr>
            <a:r>
              <a:rPr lang="en-US" sz="2000"/>
              <a:t> Universal function?</a:t>
            </a:r>
          </a:p>
          <a:p>
            <a:pPr eaLnBrk="0" hangingPunct="0">
              <a:buFont typeface="Arial" charset="0"/>
              <a:buChar char="•"/>
            </a:pPr>
            <a:endParaRPr lang="en-US" sz="2000"/>
          </a:p>
          <a:p>
            <a:pPr eaLnBrk="0" hangingPunct="0">
              <a:buFont typeface="Arial" charset="0"/>
              <a:buChar char="•"/>
            </a:pPr>
            <a:r>
              <a:rPr lang="en-US" sz="2000"/>
              <a:t> Separate functions?</a:t>
            </a:r>
          </a:p>
          <a:p>
            <a:pPr eaLnBrk="0" hangingPunct="0">
              <a:buFont typeface="Arial" charset="0"/>
              <a:buChar char="•"/>
            </a:pPr>
            <a:endParaRPr lang="en-US" sz="2000"/>
          </a:p>
          <a:p>
            <a:pPr eaLnBrk="0" hangingPunct="0">
              <a:buFont typeface="Arial" charset="0"/>
              <a:buChar char="•"/>
            </a:pPr>
            <a:r>
              <a:rPr lang="en-US" sz="2000"/>
              <a:t> Chemical weathering?</a:t>
            </a:r>
          </a:p>
          <a:p>
            <a:pPr eaLnBrk="0" hangingPunct="0">
              <a:buFont typeface="Arial" charset="0"/>
              <a:buChar char="•"/>
            </a:pPr>
            <a:endParaRPr lang="en-US" sz="2000"/>
          </a:p>
          <a:p>
            <a:pPr eaLnBrk="0" hangingPunct="0">
              <a:buFont typeface="Arial" charset="0"/>
              <a:buChar char="•"/>
            </a:pPr>
            <a:r>
              <a:rPr lang="en-US" sz="2000"/>
              <a:t> Process transitions?</a:t>
            </a:r>
          </a:p>
        </p:txBody>
      </p:sp>
      <p:pic>
        <p:nvPicPr>
          <p:cNvPr id="189443" name="Picture 8"/>
          <p:cNvPicPr>
            <a:picLocks noChangeAspect="1"/>
          </p:cNvPicPr>
          <p:nvPr/>
        </p:nvPicPr>
        <p:blipFill>
          <a:blip r:embed="rId2"/>
          <a:srcRect/>
          <a:stretch>
            <a:fillRect/>
          </a:stretch>
        </p:blipFill>
        <p:spPr bwMode="auto">
          <a:xfrm>
            <a:off x="0" y="1219200"/>
            <a:ext cx="5826125" cy="5067300"/>
          </a:xfrm>
          <a:prstGeom prst="rect">
            <a:avLst/>
          </a:prstGeom>
          <a:noFill/>
          <a:ln w="9525">
            <a:noFill/>
            <a:miter lim="800000"/>
            <a:headEnd/>
            <a:tailEnd/>
          </a:ln>
        </p:spPr>
      </p:pic>
      <p:sp>
        <p:nvSpPr>
          <p:cNvPr id="189444" name="TextBox 2"/>
          <p:cNvSpPr txBox="1">
            <a:spLocks noChangeArrowheads="1"/>
          </p:cNvSpPr>
          <p:nvPr/>
        </p:nvSpPr>
        <p:spPr bwMode="auto">
          <a:xfrm>
            <a:off x="1524000" y="4572000"/>
            <a:ext cx="1706563" cy="523875"/>
          </a:xfrm>
          <a:prstGeom prst="rect">
            <a:avLst/>
          </a:prstGeom>
          <a:noFill/>
          <a:ln w="9525">
            <a:noFill/>
            <a:miter lim="800000"/>
            <a:headEnd/>
            <a:tailEnd/>
          </a:ln>
        </p:spPr>
        <p:txBody>
          <a:bodyPr wrap="none">
            <a:spAutoFit/>
          </a:bodyPr>
          <a:lstStyle/>
          <a:p>
            <a:pPr eaLnBrk="0" hangingPunct="0"/>
            <a:r>
              <a:rPr lang="en-US" sz="1400"/>
              <a:t>High: &gt; 30 degrees</a:t>
            </a:r>
          </a:p>
          <a:p>
            <a:pPr eaLnBrk="0" hangingPunct="0"/>
            <a:r>
              <a:rPr lang="en-US" sz="1400"/>
              <a:t>Low: &lt; 30 degrees</a:t>
            </a:r>
          </a:p>
        </p:txBody>
      </p:sp>
      <p:sp>
        <p:nvSpPr>
          <p:cNvPr id="189445" name="Oval 3"/>
          <p:cNvSpPr>
            <a:spLocks noChangeArrowheads="1"/>
          </p:cNvSpPr>
          <p:nvPr/>
        </p:nvSpPr>
        <p:spPr bwMode="auto">
          <a:xfrm>
            <a:off x="1371600" y="4648200"/>
            <a:ext cx="152400" cy="152400"/>
          </a:xfrm>
          <a:prstGeom prst="ellipse">
            <a:avLst/>
          </a:prstGeom>
          <a:solidFill>
            <a:srgbClr val="FF0000"/>
          </a:solidFill>
          <a:ln w="9525" algn="ctr">
            <a:solidFill>
              <a:srgbClr val="FF0000"/>
            </a:solidFill>
            <a:round/>
            <a:headEnd/>
            <a:tailEnd/>
          </a:ln>
        </p:spPr>
        <p:txBody>
          <a:bodyPr/>
          <a:lstStyle/>
          <a:p>
            <a:pPr eaLnBrk="0" hangingPunct="0"/>
            <a:endParaRPr lang="en-US"/>
          </a:p>
        </p:txBody>
      </p:sp>
      <p:sp>
        <p:nvSpPr>
          <p:cNvPr id="189446" name="Oval 4"/>
          <p:cNvSpPr>
            <a:spLocks noChangeArrowheads="1"/>
          </p:cNvSpPr>
          <p:nvPr/>
        </p:nvSpPr>
        <p:spPr bwMode="auto">
          <a:xfrm>
            <a:off x="1371600" y="4876800"/>
            <a:ext cx="152400" cy="152400"/>
          </a:xfrm>
          <a:prstGeom prst="ellipse">
            <a:avLst/>
          </a:prstGeom>
          <a:solidFill>
            <a:srgbClr val="00FF00"/>
          </a:solidFill>
          <a:ln w="9525" algn="ctr">
            <a:solidFill>
              <a:srgbClr val="00FF00"/>
            </a:solidFill>
            <a:round/>
            <a:headEnd/>
            <a:tailEnd/>
          </a:ln>
        </p:spPr>
        <p:txBody>
          <a:bodyPr/>
          <a:lstStyle/>
          <a:p>
            <a:pPr eaLnBrk="0" hangingPunct="0"/>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152400" y="152400"/>
            <a:ext cx="8915400" cy="4495800"/>
          </a:xfrm>
          <a:prstGeom prst="rect">
            <a:avLst/>
          </a:prstGeom>
          <a:noFill/>
          <a:ln w="9525">
            <a:solidFill>
              <a:schemeClr val="folHlink"/>
            </a:solidFill>
            <a:miter lim="800000"/>
            <a:headEnd/>
            <a:tailEnd/>
          </a:ln>
        </p:spPr>
      </p:pic>
      <p:sp>
        <p:nvSpPr>
          <p:cNvPr id="21507" name="Text Box 3"/>
          <p:cNvSpPr txBox="1">
            <a:spLocks noChangeArrowheads="1"/>
          </p:cNvSpPr>
          <p:nvPr/>
        </p:nvSpPr>
        <p:spPr bwMode="auto">
          <a:xfrm>
            <a:off x="304800" y="2955925"/>
            <a:ext cx="2209800" cy="854075"/>
          </a:xfrm>
          <a:prstGeom prst="rect">
            <a:avLst/>
          </a:prstGeom>
          <a:noFill/>
          <a:ln w="9525">
            <a:noFill/>
            <a:miter lim="800000"/>
            <a:headEnd/>
            <a:tailEnd/>
          </a:ln>
        </p:spPr>
        <p:txBody>
          <a:bodyPr>
            <a:spAutoFit/>
          </a:bodyPr>
          <a:lstStyle/>
          <a:p>
            <a:pPr algn="ctr" eaLnBrk="0" hangingPunct="0"/>
            <a:r>
              <a:rPr lang="en-US" sz="2500" b="1">
                <a:solidFill>
                  <a:srgbClr val="FF0000"/>
                </a:solidFill>
                <a:latin typeface="GoudyHvyface BT"/>
              </a:rPr>
              <a:t>EARTH AT NIGHT</a:t>
            </a:r>
          </a:p>
        </p:txBody>
      </p:sp>
      <p:grpSp>
        <p:nvGrpSpPr>
          <p:cNvPr id="21508" name="Group 4"/>
          <p:cNvGrpSpPr>
            <a:grpSpLocks/>
          </p:cNvGrpSpPr>
          <p:nvPr/>
        </p:nvGrpSpPr>
        <p:grpSpPr bwMode="auto">
          <a:xfrm>
            <a:off x="457200" y="1143000"/>
            <a:ext cx="8458200" cy="5500688"/>
            <a:chOff x="288" y="768"/>
            <a:chExt cx="5328" cy="3465"/>
          </a:xfrm>
        </p:grpSpPr>
        <p:pic>
          <p:nvPicPr>
            <p:cNvPr id="21513" name="Picture 5"/>
            <p:cNvPicPr>
              <a:picLocks noChangeAspect="1" noChangeArrowheads="1"/>
            </p:cNvPicPr>
            <p:nvPr/>
          </p:nvPicPr>
          <p:blipFill>
            <a:blip r:embed="rId3"/>
            <a:srcRect l="14583" t="16946" r="65756" b="55931"/>
            <a:stretch>
              <a:fillRect/>
            </a:stretch>
          </p:blipFill>
          <p:spPr bwMode="auto">
            <a:xfrm>
              <a:off x="3120" y="2496"/>
              <a:ext cx="2496" cy="1737"/>
            </a:xfrm>
            <a:prstGeom prst="rect">
              <a:avLst/>
            </a:prstGeom>
            <a:noFill/>
            <a:ln w="9525">
              <a:solidFill>
                <a:schemeClr val="folHlink"/>
              </a:solidFill>
              <a:miter lim="800000"/>
              <a:headEnd/>
              <a:tailEnd/>
            </a:ln>
          </p:spPr>
        </p:pic>
        <p:sp>
          <p:nvSpPr>
            <p:cNvPr id="21514" name="Line 6"/>
            <p:cNvSpPr>
              <a:spLocks noChangeShapeType="1"/>
            </p:cNvSpPr>
            <p:nvPr/>
          </p:nvSpPr>
          <p:spPr bwMode="auto">
            <a:xfrm>
              <a:off x="1872" y="768"/>
              <a:ext cx="3504" cy="2112"/>
            </a:xfrm>
            <a:prstGeom prst="line">
              <a:avLst/>
            </a:prstGeom>
            <a:noFill/>
            <a:ln w="9525">
              <a:solidFill>
                <a:schemeClr val="bg1"/>
              </a:solidFill>
              <a:round/>
              <a:headEnd/>
              <a:tailEnd/>
            </a:ln>
          </p:spPr>
          <p:txBody>
            <a:bodyPr wrap="none" anchor="ctr"/>
            <a:lstStyle/>
            <a:p>
              <a:endParaRPr lang="en-US"/>
            </a:p>
          </p:txBody>
        </p:sp>
        <p:sp>
          <p:nvSpPr>
            <p:cNvPr id="21515" name="Line 7"/>
            <p:cNvSpPr>
              <a:spLocks noChangeShapeType="1"/>
            </p:cNvSpPr>
            <p:nvPr/>
          </p:nvSpPr>
          <p:spPr bwMode="auto">
            <a:xfrm>
              <a:off x="1008" y="960"/>
              <a:ext cx="2400" cy="2448"/>
            </a:xfrm>
            <a:prstGeom prst="line">
              <a:avLst/>
            </a:prstGeom>
            <a:noFill/>
            <a:ln w="9525">
              <a:solidFill>
                <a:schemeClr val="bg1"/>
              </a:solidFill>
              <a:round/>
              <a:headEnd/>
              <a:tailEnd/>
            </a:ln>
          </p:spPr>
          <p:txBody>
            <a:bodyPr wrap="none" anchor="ctr"/>
            <a:lstStyle/>
            <a:p>
              <a:endParaRPr lang="en-US"/>
            </a:p>
          </p:txBody>
        </p:sp>
        <p:sp>
          <p:nvSpPr>
            <p:cNvPr id="21516" name="Text Box 8"/>
            <p:cNvSpPr txBox="1">
              <a:spLocks noChangeArrowheads="1"/>
            </p:cNvSpPr>
            <p:nvPr/>
          </p:nvSpPr>
          <p:spPr bwMode="auto">
            <a:xfrm>
              <a:off x="288" y="3168"/>
              <a:ext cx="2592" cy="978"/>
            </a:xfrm>
            <a:prstGeom prst="rect">
              <a:avLst/>
            </a:prstGeom>
            <a:noFill/>
            <a:ln w="9525">
              <a:noFill/>
              <a:miter lim="800000"/>
              <a:headEnd/>
              <a:tailEnd/>
            </a:ln>
          </p:spPr>
          <p:txBody>
            <a:bodyPr>
              <a:spAutoFit/>
            </a:bodyPr>
            <a:lstStyle/>
            <a:p>
              <a:pPr eaLnBrk="0" hangingPunct="0"/>
              <a:r>
                <a:rPr lang="en-US" i="1">
                  <a:solidFill>
                    <a:srgbClr val="FFFF99"/>
                  </a:solidFill>
                  <a:latin typeface="Helvetica" pitchFamily="34" charset="0"/>
                </a:rPr>
                <a:t>Challenge: to understand and quantify how the </a:t>
              </a:r>
            </a:p>
            <a:p>
              <a:pPr eaLnBrk="0" hangingPunct="0"/>
              <a:r>
                <a:rPr lang="en-US" i="1">
                  <a:solidFill>
                    <a:srgbClr val="FF0000"/>
                  </a:solidFill>
                  <a:latin typeface="Helvetica" pitchFamily="34" charset="0"/>
                </a:rPr>
                <a:t>Earth responds to human perturbations…inclu. Climate</a:t>
              </a:r>
              <a:endParaRPr lang="en-US" sz="2500" i="1">
                <a:solidFill>
                  <a:srgbClr val="FFFF99"/>
                </a:solidFill>
                <a:latin typeface="Helvetica" pitchFamily="34" charset="0"/>
              </a:endParaRPr>
            </a:p>
          </p:txBody>
        </p:sp>
      </p:grpSp>
      <p:pic>
        <p:nvPicPr>
          <p:cNvPr id="126985" name="Picture 9"/>
          <p:cNvPicPr>
            <a:picLocks noChangeAspect="1" noChangeArrowheads="1"/>
          </p:cNvPicPr>
          <p:nvPr/>
        </p:nvPicPr>
        <p:blipFill>
          <a:blip r:embed="rId4"/>
          <a:srcRect t="9433" b="16978"/>
          <a:stretch>
            <a:fillRect/>
          </a:stretch>
        </p:blipFill>
        <p:spPr bwMode="auto">
          <a:xfrm>
            <a:off x="3581400" y="0"/>
            <a:ext cx="5562600" cy="3070225"/>
          </a:xfrm>
          <a:prstGeom prst="rect">
            <a:avLst/>
          </a:prstGeom>
          <a:noFill/>
          <a:ln w="9525">
            <a:solidFill>
              <a:schemeClr val="tx1"/>
            </a:solidFill>
            <a:miter lim="800000"/>
            <a:headEnd/>
            <a:tailEnd/>
          </a:ln>
        </p:spPr>
      </p:pic>
      <p:sp>
        <p:nvSpPr>
          <p:cNvPr id="126986" name="Text Box 10"/>
          <p:cNvSpPr txBox="1">
            <a:spLocks noChangeArrowheads="1"/>
          </p:cNvSpPr>
          <p:nvPr/>
        </p:nvSpPr>
        <p:spPr bwMode="auto">
          <a:xfrm>
            <a:off x="7620000" y="2667000"/>
            <a:ext cx="1376363" cy="244475"/>
          </a:xfrm>
          <a:prstGeom prst="rect">
            <a:avLst/>
          </a:prstGeom>
          <a:noFill/>
          <a:ln w="9525">
            <a:noFill/>
            <a:miter lim="800000"/>
            <a:headEnd/>
            <a:tailEnd/>
          </a:ln>
        </p:spPr>
        <p:txBody>
          <a:bodyPr wrap="none">
            <a:spAutoFit/>
          </a:bodyPr>
          <a:lstStyle/>
          <a:p>
            <a:pPr eaLnBrk="0" hangingPunct="0"/>
            <a:r>
              <a:rPr lang="en-US" sz="1000" i="1">
                <a:solidFill>
                  <a:schemeClr val="bg1"/>
                </a:solidFill>
              </a:rPr>
              <a:t>Copley Dam, CT Riv.</a:t>
            </a:r>
          </a:p>
        </p:txBody>
      </p:sp>
      <p:pic>
        <p:nvPicPr>
          <p:cNvPr id="126990" name="Picture 14" descr="Slope processes23 low"/>
          <p:cNvPicPr>
            <a:picLocks noChangeAspect="1" noChangeArrowheads="1"/>
          </p:cNvPicPr>
          <p:nvPr/>
        </p:nvPicPr>
        <p:blipFill>
          <a:blip r:embed="rId5"/>
          <a:srcRect/>
          <a:stretch>
            <a:fillRect/>
          </a:stretch>
        </p:blipFill>
        <p:spPr bwMode="auto">
          <a:xfrm>
            <a:off x="0" y="3054350"/>
            <a:ext cx="5562600" cy="3803650"/>
          </a:xfrm>
          <a:prstGeom prst="rect">
            <a:avLst/>
          </a:prstGeom>
          <a:noFill/>
          <a:ln w="22225">
            <a:solidFill>
              <a:schemeClr val="tx1"/>
            </a:solidFill>
            <a:miter lim="800000"/>
            <a:headEnd/>
            <a:tailEnd/>
          </a:ln>
        </p:spPr>
      </p:pic>
      <p:sp>
        <p:nvSpPr>
          <p:cNvPr id="126991" name="Text Box 15"/>
          <p:cNvSpPr txBox="1">
            <a:spLocks noChangeArrowheads="1"/>
          </p:cNvSpPr>
          <p:nvPr/>
        </p:nvSpPr>
        <p:spPr bwMode="auto">
          <a:xfrm>
            <a:off x="4267200" y="6613525"/>
            <a:ext cx="1228725" cy="244475"/>
          </a:xfrm>
          <a:prstGeom prst="rect">
            <a:avLst/>
          </a:prstGeom>
          <a:noFill/>
          <a:ln w="9525">
            <a:noFill/>
            <a:miter lim="800000"/>
            <a:headEnd/>
            <a:tailEnd/>
          </a:ln>
        </p:spPr>
        <p:txBody>
          <a:bodyPr wrap="none">
            <a:spAutoFit/>
          </a:bodyPr>
          <a:lstStyle/>
          <a:p>
            <a:pPr eaLnBrk="0" hangingPunct="0"/>
            <a:r>
              <a:rPr lang="en-US" sz="1000" i="1">
                <a:solidFill>
                  <a:schemeClr val="bg1"/>
                </a:solidFill>
              </a:rPr>
              <a:t>Roseburg, Oregon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69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69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1269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269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6" grpId="0" build="p" autoUpdateAnimBg="0"/>
      <p:bldP spid="12699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2"/>
          <p:cNvSpPr txBox="1">
            <a:spLocks noChangeArrowheads="1"/>
          </p:cNvSpPr>
          <p:nvPr/>
        </p:nvSpPr>
        <p:spPr bwMode="auto">
          <a:xfrm>
            <a:off x="6019800" y="5715000"/>
            <a:ext cx="2505075" cy="1169988"/>
          </a:xfrm>
          <a:prstGeom prst="rect">
            <a:avLst/>
          </a:prstGeom>
          <a:noFill/>
          <a:ln w="9525">
            <a:noFill/>
            <a:miter lim="800000"/>
            <a:headEnd/>
            <a:tailEnd/>
          </a:ln>
        </p:spPr>
        <p:txBody>
          <a:bodyPr wrap="none">
            <a:spAutoFit/>
          </a:bodyPr>
          <a:lstStyle/>
          <a:p>
            <a:pPr eaLnBrk="0" hangingPunct="0"/>
            <a:r>
              <a:rPr lang="en-US" sz="1400"/>
              <a:t>SG: San Gabriel Mtns. &gt;200 </a:t>
            </a:r>
          </a:p>
          <a:p>
            <a:pPr eaLnBrk="0" hangingPunct="0"/>
            <a:r>
              <a:rPr lang="en-US" sz="1400"/>
              <a:t>PR: Point Reyes ~100 </a:t>
            </a:r>
          </a:p>
          <a:p>
            <a:pPr eaLnBrk="0" hangingPunct="0"/>
            <a:r>
              <a:rPr lang="en-US" sz="1400"/>
              <a:t>TV: Tennessee Valley ~80  </a:t>
            </a:r>
          </a:p>
          <a:p>
            <a:pPr eaLnBrk="0" hangingPunct="0"/>
            <a:r>
              <a:rPr lang="en-US" sz="1400"/>
              <a:t>NR: Nunnock Riv. OZ ~50 </a:t>
            </a:r>
          </a:p>
          <a:p>
            <a:pPr eaLnBrk="0" hangingPunct="0"/>
            <a:r>
              <a:rPr lang="en-US" sz="1400"/>
              <a:t>TCC: Tin Camp Cr. OZ ~20 </a:t>
            </a:r>
          </a:p>
        </p:txBody>
      </p:sp>
      <p:sp>
        <p:nvSpPr>
          <p:cNvPr id="190466" name="TextBox 6"/>
          <p:cNvSpPr txBox="1">
            <a:spLocks noChangeArrowheads="1"/>
          </p:cNvSpPr>
          <p:nvPr/>
        </p:nvSpPr>
        <p:spPr bwMode="auto">
          <a:xfrm>
            <a:off x="381000" y="228600"/>
            <a:ext cx="7877175" cy="461963"/>
          </a:xfrm>
          <a:prstGeom prst="rect">
            <a:avLst/>
          </a:prstGeom>
          <a:noFill/>
          <a:ln w="9525">
            <a:noFill/>
            <a:miter lim="800000"/>
            <a:headEnd/>
            <a:tailEnd/>
          </a:ln>
        </p:spPr>
        <p:txBody>
          <a:bodyPr wrap="none">
            <a:spAutoFit/>
          </a:bodyPr>
          <a:lstStyle/>
          <a:p>
            <a:pPr eaLnBrk="0" hangingPunct="0"/>
            <a:r>
              <a:rPr lang="en-US"/>
              <a:t>Separate Soil Production by REGION-Avg. Erosion Rate</a:t>
            </a:r>
          </a:p>
        </p:txBody>
      </p:sp>
      <p:sp>
        <p:nvSpPr>
          <p:cNvPr id="190467" name="TextBox 7"/>
          <p:cNvSpPr txBox="1">
            <a:spLocks noChangeArrowheads="1"/>
          </p:cNvSpPr>
          <p:nvPr/>
        </p:nvSpPr>
        <p:spPr bwMode="auto">
          <a:xfrm>
            <a:off x="5770563" y="1295400"/>
            <a:ext cx="3373437" cy="3786188"/>
          </a:xfrm>
          <a:prstGeom prst="rect">
            <a:avLst/>
          </a:prstGeom>
          <a:noFill/>
          <a:ln w="9525">
            <a:noFill/>
            <a:miter lim="800000"/>
            <a:headEnd/>
            <a:tailEnd/>
          </a:ln>
        </p:spPr>
        <p:txBody>
          <a:bodyPr>
            <a:spAutoFit/>
          </a:bodyPr>
          <a:lstStyle/>
          <a:p>
            <a:pPr eaLnBrk="0" hangingPunct="0"/>
            <a:r>
              <a:rPr lang="en-US" sz="2000"/>
              <a:t>Which concept model?</a:t>
            </a:r>
          </a:p>
          <a:p>
            <a:pPr eaLnBrk="0" hangingPunct="0"/>
            <a:endParaRPr lang="en-US" sz="2000"/>
          </a:p>
          <a:p>
            <a:pPr eaLnBrk="0" hangingPunct="0"/>
            <a:r>
              <a:rPr lang="en-US" sz="2000"/>
              <a:t>(i.e. hillslope to explain response to increasing E)</a:t>
            </a:r>
          </a:p>
          <a:p>
            <a:pPr eaLnBrk="0" hangingPunct="0"/>
            <a:endParaRPr lang="en-US" sz="2000"/>
          </a:p>
          <a:p>
            <a:pPr eaLnBrk="0" hangingPunct="0">
              <a:buFont typeface="Arial" charset="0"/>
              <a:buChar char="•"/>
            </a:pPr>
            <a:r>
              <a:rPr lang="en-US" sz="2000"/>
              <a:t> Universal function form?</a:t>
            </a:r>
          </a:p>
          <a:p>
            <a:pPr eaLnBrk="0" hangingPunct="0">
              <a:buFont typeface="Arial" charset="0"/>
              <a:buChar char="•"/>
            </a:pPr>
            <a:endParaRPr lang="en-US" sz="2000"/>
          </a:p>
          <a:p>
            <a:pPr eaLnBrk="0" hangingPunct="0">
              <a:buFont typeface="Arial" charset="0"/>
              <a:buChar char="•"/>
            </a:pPr>
            <a:r>
              <a:rPr lang="en-US" sz="2000"/>
              <a:t> Separate functions?</a:t>
            </a:r>
          </a:p>
          <a:p>
            <a:pPr eaLnBrk="0" hangingPunct="0">
              <a:buFont typeface="Arial" charset="0"/>
              <a:buChar char="•"/>
            </a:pPr>
            <a:endParaRPr lang="en-US" sz="2000"/>
          </a:p>
          <a:p>
            <a:pPr eaLnBrk="0" hangingPunct="0">
              <a:buFont typeface="Arial" charset="0"/>
              <a:buChar char="•"/>
            </a:pPr>
            <a:r>
              <a:rPr lang="en-US" sz="2000"/>
              <a:t> Chemical weathering?</a:t>
            </a:r>
          </a:p>
          <a:p>
            <a:pPr eaLnBrk="0" hangingPunct="0">
              <a:buFont typeface="Arial" charset="0"/>
              <a:buChar char="•"/>
            </a:pPr>
            <a:endParaRPr lang="en-US" sz="2000"/>
          </a:p>
          <a:p>
            <a:pPr eaLnBrk="0" hangingPunct="0">
              <a:buFont typeface="Arial" charset="0"/>
              <a:buChar char="•"/>
            </a:pPr>
            <a:r>
              <a:rPr lang="en-US" sz="2000"/>
              <a:t> Process transitions?</a:t>
            </a:r>
          </a:p>
        </p:txBody>
      </p:sp>
      <p:pic>
        <p:nvPicPr>
          <p:cNvPr id="190468" name="Picture 10"/>
          <p:cNvPicPr>
            <a:picLocks noChangeAspect="1"/>
          </p:cNvPicPr>
          <p:nvPr/>
        </p:nvPicPr>
        <p:blipFill>
          <a:blip r:embed="rId2"/>
          <a:srcRect/>
          <a:stretch>
            <a:fillRect/>
          </a:stretch>
        </p:blipFill>
        <p:spPr bwMode="auto">
          <a:xfrm>
            <a:off x="44450" y="990600"/>
            <a:ext cx="5756275"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IMG_040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91490" name="Text Box 6"/>
          <p:cNvSpPr txBox="1">
            <a:spLocks noChangeArrowheads="1"/>
          </p:cNvSpPr>
          <p:nvPr/>
        </p:nvSpPr>
        <p:spPr bwMode="auto">
          <a:xfrm>
            <a:off x="6858000" y="6553200"/>
            <a:ext cx="2174875"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From camp in the San Gabes</a:t>
            </a:r>
          </a:p>
        </p:txBody>
      </p:sp>
      <p:sp>
        <p:nvSpPr>
          <p:cNvPr id="191491" name="TextBox 4"/>
          <p:cNvSpPr txBox="1">
            <a:spLocks noChangeArrowheads="1"/>
          </p:cNvSpPr>
          <p:nvPr/>
        </p:nvSpPr>
        <p:spPr bwMode="auto">
          <a:xfrm>
            <a:off x="2873375" y="19050"/>
            <a:ext cx="3052763" cy="461963"/>
          </a:xfrm>
          <a:prstGeom prst="rect">
            <a:avLst/>
          </a:prstGeom>
          <a:noFill/>
          <a:ln w="9525">
            <a:noFill/>
            <a:miter lim="800000"/>
            <a:headEnd/>
            <a:tailEnd/>
          </a:ln>
        </p:spPr>
        <p:txBody>
          <a:bodyPr wrap="none">
            <a:spAutoFit/>
          </a:bodyPr>
          <a:lstStyle/>
          <a:p>
            <a:pPr algn="ctr" eaLnBrk="0" hangingPunct="0"/>
            <a:r>
              <a:rPr lang="en-US" b="1">
                <a:latin typeface="Calibri" pitchFamily="34" charset="0"/>
              </a:rPr>
              <a:t>Conclusions/Summary</a:t>
            </a:r>
          </a:p>
        </p:txBody>
      </p:sp>
      <p:sp>
        <p:nvSpPr>
          <p:cNvPr id="191492" name="TextBox 5"/>
          <p:cNvSpPr txBox="1">
            <a:spLocks noChangeArrowheads="1"/>
          </p:cNvSpPr>
          <p:nvPr/>
        </p:nvSpPr>
        <p:spPr bwMode="auto">
          <a:xfrm>
            <a:off x="565150" y="1131888"/>
            <a:ext cx="7880350" cy="5170487"/>
          </a:xfrm>
          <a:prstGeom prst="rect">
            <a:avLst/>
          </a:prstGeom>
          <a:noFill/>
          <a:ln w="9525">
            <a:noFill/>
            <a:miter lim="800000"/>
            <a:headEnd/>
            <a:tailEnd/>
          </a:ln>
        </p:spPr>
        <p:txBody>
          <a:bodyPr wrap="none">
            <a:spAutoFit/>
          </a:bodyPr>
          <a:lstStyle/>
          <a:p>
            <a:pPr eaLnBrk="0" hangingPunct="0">
              <a:spcAft>
                <a:spcPts val="600"/>
              </a:spcAft>
              <a:buFont typeface="Arial" charset="0"/>
              <a:buChar char="•"/>
            </a:pPr>
            <a:r>
              <a:rPr lang="en-US" sz="1800">
                <a:latin typeface="Calibri" pitchFamily="34" charset="0"/>
              </a:rPr>
              <a:t> Average basin slope increases linearly with E until ~ 200 m/Ma</a:t>
            </a:r>
          </a:p>
          <a:p>
            <a:pPr eaLnBrk="0" hangingPunct="0">
              <a:spcAft>
                <a:spcPts val="600"/>
              </a:spcAft>
              <a:buFont typeface="Arial" charset="0"/>
              <a:buChar char="•"/>
            </a:pPr>
            <a:r>
              <a:rPr lang="en-US" sz="1800">
                <a:latin typeface="Calibri" pitchFamily="34" charset="0"/>
              </a:rPr>
              <a:t> Slopes are at threshold above this rate (invariant with increasing E)</a:t>
            </a:r>
          </a:p>
          <a:p>
            <a:pPr eaLnBrk="0" hangingPunct="0">
              <a:spcAft>
                <a:spcPts val="600"/>
              </a:spcAft>
              <a:buFont typeface="Arial" charset="0"/>
              <a:buChar char="•"/>
            </a:pPr>
            <a:r>
              <a:rPr lang="en-US" sz="1800">
                <a:latin typeface="Calibri" pitchFamily="34" charset="0"/>
              </a:rPr>
              <a:t> Landscapes transition from soil to bedrock dominated above this rate</a:t>
            </a:r>
          </a:p>
          <a:p>
            <a:pPr eaLnBrk="0" hangingPunct="0">
              <a:spcAft>
                <a:spcPts val="600"/>
              </a:spcAft>
              <a:buFont typeface="Arial" charset="0"/>
              <a:buChar char="•"/>
            </a:pPr>
            <a:r>
              <a:rPr lang="en-US" sz="1800">
                <a:latin typeface="Calibri" pitchFamily="34" charset="0"/>
              </a:rPr>
              <a:t> Soil production rates decrease with increasing soil thickness</a:t>
            </a:r>
          </a:p>
          <a:p>
            <a:pPr eaLnBrk="0" hangingPunct="0">
              <a:spcAft>
                <a:spcPts val="600"/>
              </a:spcAft>
              <a:buFont typeface="Arial" charset="0"/>
              <a:buChar char="•"/>
            </a:pPr>
            <a:r>
              <a:rPr lang="en-US" sz="1800">
                <a:latin typeface="Calibri" pitchFamily="34" charset="0"/>
              </a:rPr>
              <a:t> Peak soil production rates increase with increasing E</a:t>
            </a:r>
          </a:p>
          <a:p>
            <a:pPr eaLnBrk="0" hangingPunct="0">
              <a:spcAft>
                <a:spcPts val="600"/>
              </a:spcAft>
              <a:buFont typeface="Arial" charset="0"/>
              <a:buChar char="•"/>
            </a:pPr>
            <a:r>
              <a:rPr lang="en-US" sz="1800">
                <a:latin typeface="Calibri" pitchFamily="34" charset="0"/>
              </a:rPr>
              <a:t> This peak rate thus defines a critical threshold for retaining a soil mantle</a:t>
            </a:r>
          </a:p>
          <a:p>
            <a:pPr eaLnBrk="0" hangingPunct="0">
              <a:spcAft>
                <a:spcPts val="600"/>
              </a:spcAft>
              <a:buFont typeface="Arial" charset="0"/>
              <a:buChar char="•"/>
            </a:pPr>
            <a:r>
              <a:rPr lang="en-US" sz="1800">
                <a:latin typeface="Calibri" pitchFamily="34" charset="0"/>
              </a:rPr>
              <a:t> Quantifying a “roughness index” shows predictable gradient with increasing E</a:t>
            </a:r>
            <a:br>
              <a:rPr lang="en-US" sz="1800">
                <a:latin typeface="Calibri" pitchFamily="34" charset="0"/>
              </a:rPr>
            </a:br>
            <a:endParaRPr lang="en-US" sz="1800">
              <a:solidFill>
                <a:srgbClr val="FFFFFF"/>
              </a:solidFill>
              <a:latin typeface="Calibri" pitchFamily="34" charset="0"/>
            </a:endParaRPr>
          </a:p>
          <a:p>
            <a:pPr eaLnBrk="0" hangingPunct="0">
              <a:spcAft>
                <a:spcPts val="600"/>
              </a:spcAft>
              <a:buFont typeface="Arial" charset="0"/>
              <a:buChar char="•"/>
            </a:pPr>
            <a:r>
              <a:rPr lang="en-US" sz="1800">
                <a:solidFill>
                  <a:srgbClr val="FFFFFF"/>
                </a:solidFill>
                <a:latin typeface="Calibri" pitchFamily="34" charset="0"/>
              </a:rPr>
              <a:t> Process transition across this threshold: slope-dependent to nonlinear/stochastic</a:t>
            </a:r>
          </a:p>
          <a:p>
            <a:pPr eaLnBrk="0" hangingPunct="0">
              <a:spcAft>
                <a:spcPts val="600"/>
              </a:spcAft>
              <a:buFont typeface="Arial" charset="0"/>
              <a:buChar char="•"/>
            </a:pPr>
            <a:r>
              <a:rPr lang="en-US" sz="1800">
                <a:solidFill>
                  <a:srgbClr val="FFFFFF"/>
                </a:solidFill>
                <a:latin typeface="Calibri" pitchFamily="34" charset="0"/>
              </a:rPr>
              <a:t> Chemical weathering changes predictably as slopes steepen</a:t>
            </a:r>
          </a:p>
          <a:p>
            <a:pPr eaLnBrk="0" hangingPunct="0">
              <a:spcAft>
                <a:spcPts val="600"/>
              </a:spcAft>
              <a:buFont typeface="Arial" charset="0"/>
              <a:buChar char="•"/>
            </a:pPr>
            <a:r>
              <a:rPr lang="en-US" sz="1800">
                <a:solidFill>
                  <a:srgbClr val="FFFFFF"/>
                </a:solidFill>
                <a:latin typeface="Calibri" pitchFamily="34" charset="0"/>
              </a:rPr>
              <a:t> CWR increases with increasing slope and Erosion as soils thin for S &lt; 30 deg.</a:t>
            </a:r>
          </a:p>
          <a:p>
            <a:pPr eaLnBrk="0" hangingPunct="0">
              <a:spcAft>
                <a:spcPts val="600"/>
              </a:spcAft>
              <a:buFont typeface="Arial" charset="0"/>
              <a:buChar char="•"/>
            </a:pPr>
            <a:r>
              <a:rPr lang="en-US" sz="1800">
                <a:solidFill>
                  <a:srgbClr val="FFFFFF"/>
                </a:solidFill>
                <a:latin typeface="Calibri" pitchFamily="34" charset="0"/>
              </a:rPr>
              <a:t> As slopes steepen &gt; 30 deg CWR decreases with increasing E and thinning soils</a:t>
            </a:r>
          </a:p>
          <a:p>
            <a:pPr eaLnBrk="0" hangingPunct="0">
              <a:spcAft>
                <a:spcPts val="600"/>
              </a:spcAft>
              <a:buFont typeface="Arial" charset="0"/>
              <a:buChar char="•"/>
            </a:pPr>
            <a:endParaRPr lang="en-US" sz="1800">
              <a:latin typeface="Calibri" pitchFamily="34" charset="0"/>
            </a:endParaRPr>
          </a:p>
          <a:p>
            <a:pPr eaLnBrk="0" hangingPunct="0">
              <a:spcAft>
                <a:spcPts val="600"/>
              </a:spcAft>
              <a:buFont typeface="Arial" charset="0"/>
              <a:buChar char="•"/>
            </a:pPr>
            <a:r>
              <a:rPr lang="en-US" sz="1800">
                <a:solidFill>
                  <a:schemeClr val="bg1"/>
                </a:solidFill>
                <a:latin typeface="Calibri" pitchFamily="34" charset="0"/>
              </a:rPr>
              <a:t> Marks a process shift: physical mixing to stochastic</a:t>
            </a:r>
            <a:br>
              <a:rPr lang="en-US" sz="1800">
                <a:solidFill>
                  <a:schemeClr val="bg1"/>
                </a:solidFill>
                <a:latin typeface="Calibri" pitchFamily="34" charset="0"/>
              </a:rPr>
            </a:br>
            <a:r>
              <a:rPr lang="en-US" sz="1800">
                <a:solidFill>
                  <a:schemeClr val="bg1"/>
                </a:solidFill>
                <a:latin typeface="Calibri" pitchFamily="34" charset="0"/>
              </a:rPr>
              <a:t>	(</a:t>
            </a:r>
            <a:r>
              <a:rPr lang="en-US" sz="1800" i="1">
                <a:solidFill>
                  <a:schemeClr val="bg1"/>
                </a:solidFill>
                <a:latin typeface="Calibri" pitchFamily="34" charset="0"/>
              </a:rPr>
              <a:t>quantified w/ </a:t>
            </a:r>
            <a:r>
              <a:rPr lang="en-US" sz="1800" i="1" baseline="30000">
                <a:solidFill>
                  <a:schemeClr val="bg1"/>
                </a:solidFill>
                <a:latin typeface="Calibri" pitchFamily="34" charset="0"/>
              </a:rPr>
              <a:t>210</a:t>
            </a:r>
            <a:r>
              <a:rPr lang="en-US" sz="1800" i="1">
                <a:solidFill>
                  <a:schemeClr val="bg1"/>
                </a:solidFill>
                <a:latin typeface="Calibri" pitchFamily="34" charset="0"/>
              </a:rPr>
              <a:t>Pb and </a:t>
            </a:r>
            <a:r>
              <a:rPr lang="en-US" sz="1800" i="1" baseline="30000">
                <a:solidFill>
                  <a:schemeClr val="bg1"/>
                </a:solidFill>
                <a:latin typeface="Calibri" pitchFamily="34" charset="0"/>
              </a:rPr>
              <a:t>137</a:t>
            </a:r>
            <a:r>
              <a:rPr lang="en-US" sz="1800" i="1">
                <a:solidFill>
                  <a:schemeClr val="bg1"/>
                </a:solidFill>
                <a:latin typeface="Calibri" pitchFamily="34" charset="0"/>
              </a:rPr>
              <a:t>Cs</a:t>
            </a:r>
            <a:r>
              <a:rPr lang="en-US" sz="1800">
                <a:solidFill>
                  <a:schemeClr val="bg1"/>
                </a:solidFill>
                <a:latin typeface="Calibri" pitchFamily="34" charset="0"/>
              </a:rPr>
              <a: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p:cNvPicPr>
            <a:picLocks noChangeAspect="1" noChangeArrowheads="1"/>
          </p:cNvPicPr>
          <p:nvPr/>
        </p:nvPicPr>
        <p:blipFill>
          <a:blip r:embed="rId3">
            <a:lum bright="30000" contrast="-52000"/>
          </a:blip>
          <a:srcRect/>
          <a:stretch>
            <a:fillRect/>
          </a:stretch>
        </p:blipFill>
        <p:spPr bwMode="auto">
          <a:xfrm>
            <a:off x="0" y="0"/>
            <a:ext cx="10287000" cy="6858000"/>
          </a:xfrm>
          <a:prstGeom prst="rect">
            <a:avLst/>
          </a:prstGeom>
          <a:noFill/>
          <a:ln w="9525">
            <a:noFill/>
            <a:miter lim="800000"/>
            <a:headEnd/>
            <a:tailEnd/>
          </a:ln>
        </p:spPr>
      </p:pic>
      <p:sp>
        <p:nvSpPr>
          <p:cNvPr id="193538" name="Rectangle 3"/>
          <p:cNvSpPr>
            <a:spLocks noChangeArrowheads="1"/>
          </p:cNvSpPr>
          <p:nvPr/>
        </p:nvSpPr>
        <p:spPr bwMode="auto">
          <a:xfrm>
            <a:off x="685800" y="0"/>
            <a:ext cx="7954963" cy="6440488"/>
          </a:xfrm>
          <a:prstGeom prst="rect">
            <a:avLst/>
          </a:prstGeom>
          <a:noFill/>
          <a:ln w="9525">
            <a:noFill/>
            <a:miter lim="800000"/>
            <a:headEnd/>
            <a:tailEnd/>
          </a:ln>
        </p:spPr>
        <p:txBody>
          <a:bodyPr>
            <a:spAutoFit/>
          </a:bodyPr>
          <a:lstStyle/>
          <a:p>
            <a:pPr marL="457200" indent="-457200" eaLnBrk="0" hangingPunct="0"/>
            <a:r>
              <a:rPr lang="en-US" sz="2000"/>
              <a:t>			</a:t>
            </a:r>
            <a:r>
              <a:rPr lang="en-US" sz="2000" i="1">
                <a:solidFill>
                  <a:srgbClr val="0000FF"/>
                </a:solidFill>
              </a:rPr>
              <a:t>Promises</a:t>
            </a:r>
            <a:r>
              <a:rPr lang="en-US" sz="2000"/>
              <a:t> and </a:t>
            </a:r>
            <a:r>
              <a:rPr lang="en-US" sz="2000" i="1">
                <a:solidFill>
                  <a:srgbClr val="FF0000"/>
                </a:solidFill>
              </a:rPr>
              <a:t>Pitfalls </a:t>
            </a:r>
            <a:r>
              <a:rPr lang="en-US" sz="2000"/>
              <a:t>of the tools we use:</a:t>
            </a:r>
          </a:p>
          <a:p>
            <a:pPr marL="457200" indent="-457200" eaLnBrk="0" hangingPunct="0"/>
            <a:r>
              <a:rPr lang="en-US" sz="2000"/>
              <a:t>	</a:t>
            </a:r>
          </a:p>
          <a:p>
            <a:pPr marL="457200" indent="-457200" eaLnBrk="0" hangingPunct="0">
              <a:buFontTx/>
              <a:buChar char="•"/>
            </a:pPr>
            <a:r>
              <a:rPr lang="en-US" sz="1800"/>
              <a:t>Morphometry (LIDAR, GPS &amp; Laser surveys):</a:t>
            </a:r>
          </a:p>
          <a:p>
            <a:pPr marL="914400" lvl="1" indent="-457200" eaLnBrk="0" hangingPunct="0">
              <a:buFontTx/>
              <a:buChar char="•"/>
            </a:pPr>
            <a:r>
              <a:rPr lang="en-US" sz="1400">
                <a:solidFill>
                  <a:srgbClr val="0000FF"/>
                </a:solidFill>
              </a:rPr>
              <a:t>Cheap (and Fun!), class/summer projects, intuitive, model testing</a:t>
            </a:r>
            <a:endParaRPr lang="en-US" sz="1400"/>
          </a:p>
          <a:p>
            <a:pPr marL="914400" lvl="1" indent="-457200" eaLnBrk="0" hangingPunct="0">
              <a:buFontTx/>
              <a:buChar char="•"/>
            </a:pPr>
            <a:r>
              <a:rPr lang="en-US" sz="1400">
                <a:solidFill>
                  <a:srgbClr val="FF0000"/>
                </a:solidFill>
              </a:rPr>
              <a:t>No dates or rates, false security, limited process proof</a:t>
            </a:r>
            <a:endParaRPr lang="en-US" sz="1800"/>
          </a:p>
          <a:p>
            <a:pPr marL="457200" indent="-457200" eaLnBrk="0" hangingPunct="0">
              <a:buFontTx/>
              <a:buChar char="•"/>
            </a:pPr>
            <a:r>
              <a:rPr lang="en-US" sz="1800"/>
              <a:t>Cosmo (</a:t>
            </a:r>
            <a:r>
              <a:rPr lang="en-US" sz="1800" baseline="30000"/>
              <a:t>26</a:t>
            </a:r>
            <a:r>
              <a:rPr lang="en-US" sz="1800"/>
              <a:t>Al and </a:t>
            </a:r>
            <a:r>
              <a:rPr lang="en-US" sz="1800" baseline="30000"/>
              <a:t>10</a:t>
            </a:r>
            <a:r>
              <a:rPr lang="en-US" sz="1800"/>
              <a:t>Be):</a:t>
            </a:r>
          </a:p>
          <a:p>
            <a:pPr marL="914400" lvl="1" indent="-457200" eaLnBrk="0" hangingPunct="0">
              <a:buFontTx/>
              <a:buChar char="•"/>
            </a:pPr>
            <a:r>
              <a:rPr lang="en-US" sz="1400">
                <a:solidFill>
                  <a:srgbClr val="0000FF"/>
                </a:solidFill>
              </a:rPr>
              <a:t>Wide applications (erosion &amp; dating), mid-range timescales, </a:t>
            </a:r>
            <a:br>
              <a:rPr lang="en-US" sz="1400">
                <a:solidFill>
                  <a:srgbClr val="0000FF"/>
                </a:solidFill>
              </a:rPr>
            </a:br>
            <a:r>
              <a:rPr lang="en-US" sz="1400">
                <a:solidFill>
                  <a:srgbClr val="0000FF"/>
                </a:solidFill>
              </a:rPr>
              <a:t>Agreement between labs and accelerators</a:t>
            </a:r>
            <a:endParaRPr lang="en-US" sz="1400"/>
          </a:p>
          <a:p>
            <a:pPr marL="914400" lvl="1" indent="-457200" eaLnBrk="0" hangingPunct="0">
              <a:buFontTx/>
              <a:buChar char="•"/>
            </a:pPr>
            <a:r>
              <a:rPr lang="en-US" sz="1400">
                <a:solidFill>
                  <a:srgbClr val="FF0000"/>
                </a:solidFill>
              </a:rPr>
              <a:t>Resource intensive, exposure constraints, steady-state dependency,</a:t>
            </a:r>
            <a:br>
              <a:rPr lang="en-US" sz="1400">
                <a:solidFill>
                  <a:srgbClr val="FF0000"/>
                </a:solidFill>
              </a:rPr>
            </a:br>
            <a:r>
              <a:rPr lang="en-US" sz="1400">
                <a:solidFill>
                  <a:srgbClr val="FF0000"/>
                </a:solidFill>
              </a:rPr>
              <a:t>inheritance in big systems, stochastic and “large-scale” processes</a:t>
            </a:r>
            <a:endParaRPr lang="en-US" sz="1800"/>
          </a:p>
          <a:p>
            <a:pPr marL="457200" indent="-457200" eaLnBrk="0" hangingPunct="0">
              <a:spcBef>
                <a:spcPct val="30000"/>
              </a:spcBef>
              <a:buFontTx/>
              <a:buChar char="•"/>
            </a:pPr>
            <a:r>
              <a:rPr lang="en-US" sz="1800"/>
              <a:t>Short-lived isotopes (</a:t>
            </a:r>
            <a:r>
              <a:rPr lang="en-US" sz="1800" baseline="30000"/>
              <a:t>210</a:t>
            </a:r>
            <a:r>
              <a:rPr lang="en-US" sz="1800"/>
              <a:t>Pb, </a:t>
            </a:r>
            <a:r>
              <a:rPr lang="en-US" sz="1800" baseline="30000"/>
              <a:t>137</a:t>
            </a:r>
            <a:r>
              <a:rPr lang="en-US" sz="1800"/>
              <a:t>Cs, </a:t>
            </a:r>
            <a:r>
              <a:rPr lang="en-US" sz="1800" baseline="30000"/>
              <a:t>7</a:t>
            </a:r>
            <a:r>
              <a:rPr lang="en-US" sz="1800"/>
              <a:t>Be):</a:t>
            </a:r>
          </a:p>
          <a:p>
            <a:pPr marL="914400" lvl="1" indent="-457200" eaLnBrk="0" hangingPunct="0">
              <a:buFontTx/>
              <a:buChar char="•"/>
            </a:pPr>
            <a:r>
              <a:rPr lang="en-US" sz="1400">
                <a:solidFill>
                  <a:srgbClr val="0000FF"/>
                </a:solidFill>
              </a:rPr>
              <a:t>Short timescales (human), easy sample prep, rapid data turnaround</a:t>
            </a:r>
            <a:endParaRPr lang="en-US" sz="1400"/>
          </a:p>
          <a:p>
            <a:pPr marL="914400" lvl="1" indent="-457200" eaLnBrk="0" hangingPunct="0">
              <a:buFontTx/>
              <a:buChar char="•"/>
            </a:pPr>
            <a:r>
              <a:rPr lang="en-US" sz="1400">
                <a:solidFill>
                  <a:srgbClr val="FF0000"/>
                </a:solidFill>
              </a:rPr>
              <a:t>Input uncertainties, mobility potential, background correction</a:t>
            </a:r>
            <a:endParaRPr lang="en-US" sz="1800"/>
          </a:p>
          <a:p>
            <a:pPr marL="457200" indent="-457200" eaLnBrk="0" hangingPunct="0">
              <a:spcBef>
                <a:spcPct val="30000"/>
              </a:spcBef>
              <a:buFontTx/>
              <a:buChar char="•"/>
            </a:pPr>
            <a:r>
              <a:rPr lang="en-US" sz="1800"/>
              <a:t>Major and Trace Element Analyses:</a:t>
            </a:r>
          </a:p>
          <a:p>
            <a:pPr marL="914400" lvl="1" indent="-457200" eaLnBrk="0" hangingPunct="0">
              <a:buFontTx/>
              <a:buChar char="•"/>
            </a:pPr>
            <a:r>
              <a:rPr lang="en-US" sz="1400">
                <a:solidFill>
                  <a:srgbClr val="0000FF"/>
                </a:solidFill>
              </a:rPr>
              <a:t>Couples physical w/ chemical and hydro, reasonable lab work</a:t>
            </a:r>
          </a:p>
          <a:p>
            <a:pPr marL="914400" lvl="1" indent="-457200" eaLnBrk="0" hangingPunct="0">
              <a:buFontTx/>
              <a:buChar char="•"/>
            </a:pPr>
            <a:r>
              <a:rPr lang="en-US" sz="1400">
                <a:solidFill>
                  <a:srgbClr val="FF0000"/>
                </a:solidFill>
              </a:rPr>
              <a:t>Spatial variability, need TIME constraint, black-box approach</a:t>
            </a:r>
            <a:endParaRPr lang="en-US" sz="1800"/>
          </a:p>
          <a:p>
            <a:pPr marL="457200" indent="-457200" eaLnBrk="0" hangingPunct="0">
              <a:spcBef>
                <a:spcPct val="30000"/>
              </a:spcBef>
              <a:buFontTx/>
              <a:buChar char="•"/>
            </a:pPr>
            <a:r>
              <a:rPr lang="en-US" sz="1800"/>
              <a:t>OSL:</a:t>
            </a:r>
          </a:p>
          <a:p>
            <a:pPr marL="914400" lvl="1" indent="-457200" eaLnBrk="0" hangingPunct="0">
              <a:buFontTx/>
              <a:buChar char="•"/>
            </a:pPr>
            <a:r>
              <a:rPr lang="en-US" sz="1400">
                <a:solidFill>
                  <a:srgbClr val="0000FF"/>
                </a:solidFill>
              </a:rPr>
              <a:t>Large dating range, potential beyond cosmo, interdisciplinary,</a:t>
            </a:r>
            <a:endParaRPr lang="en-US" sz="1400"/>
          </a:p>
          <a:p>
            <a:pPr marL="914400" lvl="1" indent="-457200" eaLnBrk="0" hangingPunct="0">
              <a:buFontTx/>
              <a:buChar char="•"/>
            </a:pPr>
            <a:r>
              <a:rPr lang="en-US" sz="1400">
                <a:solidFill>
                  <a:srgbClr val="FF0000"/>
                </a:solidFill>
              </a:rPr>
              <a:t>Resource intensive, exposure constraints, transport dependent, limited labs</a:t>
            </a:r>
            <a:endParaRPr lang="en-US" sz="1800"/>
          </a:p>
          <a:p>
            <a:pPr marL="457200" indent="-457200" eaLnBrk="0" hangingPunct="0">
              <a:spcBef>
                <a:spcPct val="30000"/>
              </a:spcBef>
              <a:buFontTx/>
              <a:buChar char="•"/>
            </a:pPr>
            <a:r>
              <a:rPr lang="en-US" sz="1800"/>
              <a:t>Suspended sediment:</a:t>
            </a:r>
          </a:p>
          <a:p>
            <a:pPr marL="914400" lvl="1" indent="-457200" eaLnBrk="0" hangingPunct="0">
              <a:buFontTx/>
              <a:buChar char="•"/>
            </a:pPr>
            <a:r>
              <a:rPr lang="en-US" sz="1400">
                <a:solidFill>
                  <a:srgbClr val="0000FF"/>
                </a:solidFill>
              </a:rPr>
              <a:t>Enables temporal comparisons, human impacts and tectonic forcing</a:t>
            </a:r>
          </a:p>
          <a:p>
            <a:pPr marL="914400" lvl="1" indent="-457200" eaLnBrk="0" hangingPunct="0">
              <a:buFontTx/>
              <a:buChar char="•"/>
            </a:pPr>
            <a:r>
              <a:rPr lang="en-US" sz="1400">
                <a:solidFill>
                  <a:srgbClr val="FF0000"/>
                </a:solidFill>
              </a:rPr>
              <a:t>Bedload, extreme events, geotherm interpretation, source areas</a:t>
            </a:r>
            <a:endParaRPr lang="en-US" sz="1800"/>
          </a:p>
          <a:p>
            <a:pPr marL="457200" indent="-457200" eaLnBrk="0" hangingPunct="0">
              <a:spcBef>
                <a:spcPct val="30000"/>
              </a:spcBef>
              <a:buFontTx/>
              <a:buChar char="•"/>
            </a:pPr>
            <a:r>
              <a:rPr lang="en-US" sz="1800"/>
              <a:t>Field-based research:</a:t>
            </a:r>
          </a:p>
          <a:p>
            <a:pPr marL="914400" lvl="1" indent="-457200" eaLnBrk="0" hangingPunct="0">
              <a:buFontTx/>
              <a:buChar char="•"/>
            </a:pPr>
            <a:r>
              <a:rPr lang="en-US" sz="1400">
                <a:solidFill>
                  <a:srgbClr val="0000FF"/>
                </a:solidFill>
              </a:rPr>
              <a:t>Direct measures of dates and rates, real data</a:t>
            </a:r>
            <a:r>
              <a:rPr lang="en-US" sz="1400" i="1">
                <a:solidFill>
                  <a:srgbClr val="0000FF"/>
                </a:solidFill>
              </a:rPr>
              <a:t>, INVALUABLE!</a:t>
            </a:r>
            <a:endParaRPr lang="en-US" sz="1400"/>
          </a:p>
          <a:p>
            <a:pPr marL="914400" lvl="1" indent="-457200" eaLnBrk="0" hangingPunct="0">
              <a:buFontTx/>
              <a:buChar char="•"/>
            </a:pPr>
            <a:r>
              <a:rPr lang="en-US" sz="1400">
                <a:solidFill>
                  <a:srgbClr val="FF0000"/>
                </a:solidFill>
              </a:rPr>
              <a:t>Time and resource consuming, weather/politics dependent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Box 1"/>
          <p:cNvSpPr txBox="1">
            <a:spLocks noChangeArrowheads="1"/>
          </p:cNvSpPr>
          <p:nvPr/>
        </p:nvSpPr>
        <p:spPr bwMode="auto">
          <a:xfrm>
            <a:off x="115888" y="127000"/>
            <a:ext cx="8780462" cy="400050"/>
          </a:xfrm>
          <a:prstGeom prst="rect">
            <a:avLst/>
          </a:prstGeom>
          <a:noFill/>
          <a:ln w="9525">
            <a:noFill/>
            <a:miter lim="800000"/>
            <a:headEnd/>
            <a:tailEnd/>
          </a:ln>
        </p:spPr>
        <p:txBody>
          <a:bodyPr wrap="none">
            <a:spAutoFit/>
          </a:bodyPr>
          <a:lstStyle/>
          <a:p>
            <a:pPr eaLnBrk="0" hangingPunct="0"/>
            <a:r>
              <a:rPr lang="en-US" sz="2000"/>
              <a:t>Chemical weathering across the transition zone of soil – bedrock dominated</a:t>
            </a:r>
          </a:p>
        </p:txBody>
      </p:sp>
      <p:graphicFrame>
        <p:nvGraphicFramePr>
          <p:cNvPr id="3" name="Chart 2"/>
          <p:cNvGraphicFramePr/>
          <p:nvPr/>
        </p:nvGraphicFramePr>
        <p:xfrm>
          <a:off x="-288625" y="1524000"/>
          <a:ext cx="5295418" cy="4364182"/>
        </p:xfrm>
        <a:graphic>
          <a:graphicData uri="http://schemas.openxmlformats.org/drawingml/2006/chart">
            <c:chart xmlns:c="http://schemas.openxmlformats.org/drawingml/2006/chart" xmlns:r="http://schemas.openxmlformats.org/officeDocument/2006/relationships" r:id="rId2"/>
          </a:graphicData>
        </a:graphic>
      </p:graphicFrame>
      <p:sp>
        <p:nvSpPr>
          <p:cNvPr id="195587" name="TextBox 3"/>
          <p:cNvSpPr txBox="1">
            <a:spLocks noChangeArrowheads="1"/>
          </p:cNvSpPr>
          <p:nvPr/>
        </p:nvSpPr>
        <p:spPr bwMode="auto">
          <a:xfrm>
            <a:off x="5318125" y="1600200"/>
            <a:ext cx="3810000" cy="5016500"/>
          </a:xfrm>
          <a:prstGeom prst="rect">
            <a:avLst/>
          </a:prstGeom>
          <a:noFill/>
          <a:ln w="9525">
            <a:noFill/>
            <a:miter lim="800000"/>
            <a:headEnd/>
            <a:tailEnd/>
          </a:ln>
        </p:spPr>
        <p:txBody>
          <a:bodyPr>
            <a:spAutoFit/>
          </a:bodyPr>
          <a:lstStyle/>
          <a:p>
            <a:pPr eaLnBrk="0" hangingPunct="0"/>
            <a:r>
              <a:rPr lang="en-US" sz="1600" b="1"/>
              <a:t>Three sites crossing the threshold</a:t>
            </a:r>
          </a:p>
          <a:p>
            <a:pPr eaLnBrk="0" hangingPunct="0"/>
            <a:endParaRPr lang="en-US" sz="1600"/>
          </a:p>
          <a:p>
            <a:pPr eaLnBrk="0" hangingPunct="0"/>
            <a:endParaRPr lang="en-US" sz="1600"/>
          </a:p>
          <a:p>
            <a:pPr eaLnBrk="0" hangingPunct="0"/>
            <a:r>
              <a:rPr lang="en-US" sz="1600" b="1"/>
              <a:t>JLOW </a:t>
            </a:r>
            <a:r>
              <a:rPr lang="en-US" sz="1600"/>
              <a:t>(black) – low gradient, low relief, fully soil mantled</a:t>
            </a:r>
          </a:p>
          <a:p>
            <a:pPr eaLnBrk="0" hangingPunct="0"/>
            <a:endParaRPr lang="en-US" sz="1600"/>
          </a:p>
          <a:p>
            <a:pPr eaLnBrk="0" hangingPunct="0"/>
            <a:r>
              <a:rPr lang="en-US" sz="1600" b="1"/>
              <a:t>MFA &amp; SS</a:t>
            </a:r>
            <a:r>
              <a:rPr lang="en-US" sz="1600"/>
              <a:t> – low to high gradient transient hillslopes</a:t>
            </a:r>
          </a:p>
          <a:p>
            <a:pPr eaLnBrk="0" hangingPunct="0"/>
            <a:endParaRPr lang="en-US" sz="1600"/>
          </a:p>
          <a:p>
            <a:pPr eaLnBrk="0" hangingPunct="0"/>
            <a:endParaRPr lang="en-US" sz="1600"/>
          </a:p>
          <a:p>
            <a:pPr eaLnBrk="0" hangingPunct="0"/>
            <a:r>
              <a:rPr lang="en-US" sz="1600" b="1"/>
              <a:t>CWR </a:t>
            </a:r>
            <a:r>
              <a:rPr lang="en-US" sz="1600"/>
              <a:t>-</a:t>
            </a:r>
            <a:r>
              <a:rPr lang="en-US" sz="1600" b="1"/>
              <a:t> </a:t>
            </a:r>
            <a:r>
              <a:rPr lang="en-US" sz="1600"/>
              <a:t>from [Zr] using CDF and E</a:t>
            </a:r>
          </a:p>
          <a:p>
            <a:pPr eaLnBrk="0" hangingPunct="0"/>
            <a:endParaRPr lang="en-US" sz="1600"/>
          </a:p>
          <a:p>
            <a:pPr eaLnBrk="0" hangingPunct="0"/>
            <a:r>
              <a:rPr lang="en-US" sz="1600" b="1"/>
              <a:t>E </a:t>
            </a:r>
            <a:r>
              <a:rPr lang="en-US" sz="1600"/>
              <a:t>= </a:t>
            </a:r>
            <a:r>
              <a:rPr lang="en-US" sz="1600" baseline="30000"/>
              <a:t>10</a:t>
            </a:r>
            <a:r>
              <a:rPr lang="en-US" sz="1600"/>
              <a:t>Be Soil Production Rate</a:t>
            </a:r>
          </a:p>
          <a:p>
            <a:pPr eaLnBrk="0" hangingPunct="0"/>
            <a:endParaRPr lang="en-US" sz="1600"/>
          </a:p>
          <a:p>
            <a:pPr eaLnBrk="0" hangingPunct="0"/>
            <a:endParaRPr lang="en-US" sz="1600"/>
          </a:p>
          <a:p>
            <a:pPr eaLnBrk="0" hangingPunct="0"/>
            <a:r>
              <a:rPr lang="en-US" sz="1600" b="1"/>
              <a:t>NEXT: </a:t>
            </a:r>
            <a:r>
              <a:rPr lang="en-US" sz="1600"/>
              <a:t/>
            </a:r>
            <a:br>
              <a:rPr lang="en-US" sz="1600"/>
            </a:br>
            <a:r>
              <a:rPr lang="en-US" sz="1600"/>
              <a:t>Ferrier &amp; Kirchner (2008) model; </a:t>
            </a:r>
            <a:br>
              <a:rPr lang="en-US" sz="1600"/>
            </a:br>
            <a:r>
              <a:rPr lang="en-US" sz="1600" b="1"/>
              <a:t>Inputs</a:t>
            </a:r>
            <a:r>
              <a:rPr lang="en-US" sz="1600"/>
              <a:t>: mineralogy, SPR, depth, kinetic dissolution rates for suite of primary minerals in the soils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246909"/>
          <a:ext cx="4826000" cy="4535632"/>
        </p:xfrm>
        <a:graphic>
          <a:graphicData uri="http://schemas.openxmlformats.org/drawingml/2006/chart">
            <c:chart xmlns:c="http://schemas.openxmlformats.org/drawingml/2006/chart" xmlns:r="http://schemas.openxmlformats.org/officeDocument/2006/relationships" r:id="rId2"/>
          </a:graphicData>
        </a:graphic>
      </p:graphicFrame>
      <p:sp>
        <p:nvSpPr>
          <p:cNvPr id="196610" name="TextBox 3"/>
          <p:cNvSpPr txBox="1">
            <a:spLocks noChangeArrowheads="1"/>
          </p:cNvSpPr>
          <p:nvPr/>
        </p:nvSpPr>
        <p:spPr bwMode="auto">
          <a:xfrm>
            <a:off x="5318125" y="796925"/>
            <a:ext cx="3810000" cy="5754688"/>
          </a:xfrm>
          <a:prstGeom prst="rect">
            <a:avLst/>
          </a:prstGeom>
          <a:noFill/>
          <a:ln w="9525">
            <a:noFill/>
            <a:miter lim="800000"/>
            <a:headEnd/>
            <a:tailEnd/>
          </a:ln>
        </p:spPr>
        <p:txBody>
          <a:bodyPr>
            <a:spAutoFit/>
          </a:bodyPr>
          <a:lstStyle/>
          <a:p>
            <a:pPr eaLnBrk="0" hangingPunct="0"/>
            <a:r>
              <a:rPr lang="en-US" sz="1600" b="1">
                <a:latin typeface="Calibri" pitchFamily="34" charset="0"/>
              </a:rPr>
              <a:t>Separate data by slope:</a:t>
            </a:r>
          </a:p>
          <a:p>
            <a:pPr eaLnBrk="0" hangingPunct="0"/>
            <a:endParaRPr lang="en-US" sz="1600">
              <a:latin typeface="Calibri" pitchFamily="34" charset="0"/>
            </a:endParaRPr>
          </a:p>
          <a:p>
            <a:pPr eaLnBrk="0" hangingPunct="0"/>
            <a:r>
              <a:rPr lang="en-US" sz="1600" b="1">
                <a:latin typeface="Calibri" pitchFamily="34" charset="0"/>
              </a:rPr>
              <a:t>(dashed line) – </a:t>
            </a:r>
            <a:r>
              <a:rPr lang="en-US" sz="1600">
                <a:latin typeface="Calibri" pitchFamily="34" charset="0"/>
              </a:rPr>
              <a:t>Ferrier &amp; Kirchner model</a:t>
            </a:r>
          </a:p>
          <a:p>
            <a:pPr eaLnBrk="0" hangingPunct="0"/>
            <a:endParaRPr lang="en-US" sz="1600">
              <a:latin typeface="Calibri" pitchFamily="34" charset="0"/>
            </a:endParaRPr>
          </a:p>
          <a:p>
            <a:pPr eaLnBrk="0" hangingPunct="0"/>
            <a:r>
              <a:rPr lang="en-US" sz="1600">
                <a:latin typeface="Calibri" pitchFamily="34" charset="0"/>
              </a:rPr>
              <a:t>Slopes increase w/ distance from the crest:</a:t>
            </a:r>
          </a:p>
          <a:p>
            <a:pPr eaLnBrk="0" hangingPunct="0"/>
            <a:endParaRPr lang="en-US" sz="1600">
              <a:latin typeface="Calibri" pitchFamily="34" charset="0"/>
            </a:endParaRPr>
          </a:p>
          <a:p>
            <a:pPr eaLnBrk="0" hangingPunct="0"/>
            <a:r>
              <a:rPr lang="en-US" sz="1600">
                <a:latin typeface="Calibri" pitchFamily="34" charset="0"/>
              </a:rPr>
              <a:t>~30 deg. transition to rockier, planar slopes with increasing rock fragments. </a:t>
            </a:r>
          </a:p>
          <a:p>
            <a:pPr eaLnBrk="0" hangingPunct="0"/>
            <a:endParaRPr lang="en-US" sz="1600">
              <a:latin typeface="Calibri" pitchFamily="34" charset="0"/>
            </a:endParaRPr>
          </a:p>
          <a:p>
            <a:pPr eaLnBrk="0" hangingPunct="0"/>
            <a:r>
              <a:rPr lang="en-US" sz="1600">
                <a:latin typeface="Calibri" pitchFamily="34" charset="0"/>
              </a:rPr>
              <a:t>Note that the high gradient slopes are on the declining end of the CWR-E curve.</a:t>
            </a:r>
          </a:p>
          <a:p>
            <a:pPr eaLnBrk="0" hangingPunct="0"/>
            <a:endParaRPr lang="en-US" sz="1600">
              <a:latin typeface="Calibri" pitchFamily="34" charset="0"/>
            </a:endParaRPr>
          </a:p>
          <a:p>
            <a:pPr eaLnBrk="0" hangingPunct="0"/>
            <a:r>
              <a:rPr lang="en-US" sz="1600">
                <a:latin typeface="Calibri" pitchFamily="34" charset="0"/>
              </a:rPr>
              <a:t>The </a:t>
            </a:r>
            <a:r>
              <a:rPr lang="en-US" sz="1600" b="1" i="1">
                <a:latin typeface="Calibri" pitchFamily="34" charset="0"/>
              </a:rPr>
              <a:t>hump </a:t>
            </a:r>
            <a:r>
              <a:rPr lang="en-US" sz="1600">
                <a:latin typeface="Calibri" pitchFamily="34" charset="0"/>
              </a:rPr>
              <a:t>in the curve explains the chemical weathering tradeoff btwn:</a:t>
            </a:r>
          </a:p>
          <a:p>
            <a:pPr eaLnBrk="0" hangingPunct="0"/>
            <a:r>
              <a:rPr lang="en-US" sz="1600" b="1">
                <a:solidFill>
                  <a:srgbClr val="FF0000"/>
                </a:solidFill>
                <a:latin typeface="Calibri" pitchFamily="34" charset="0"/>
              </a:rPr>
              <a:t>increased fresh mineral supply</a:t>
            </a:r>
            <a:r>
              <a:rPr lang="en-US" sz="1600">
                <a:latin typeface="Calibri" pitchFamily="34" charset="0"/>
              </a:rPr>
              <a:t> &amp; </a:t>
            </a:r>
            <a:r>
              <a:rPr lang="en-US" sz="1600" b="1">
                <a:solidFill>
                  <a:srgbClr val="FF0000"/>
                </a:solidFill>
                <a:latin typeface="Calibri" pitchFamily="34" charset="0"/>
              </a:rPr>
              <a:t>decreased soil residence time</a:t>
            </a:r>
            <a:r>
              <a:rPr lang="en-US" sz="1600">
                <a:latin typeface="Calibri" pitchFamily="34" charset="0"/>
              </a:rPr>
              <a:t> </a:t>
            </a:r>
          </a:p>
          <a:p>
            <a:pPr eaLnBrk="0" hangingPunct="0"/>
            <a:r>
              <a:rPr lang="en-US" sz="1600">
                <a:latin typeface="Calibri" pitchFamily="34" charset="0"/>
              </a:rPr>
              <a:t>Driven by increasing erosion rates</a:t>
            </a:r>
          </a:p>
          <a:p>
            <a:pPr eaLnBrk="0" hangingPunct="0"/>
            <a:endParaRPr lang="en-US" sz="1600">
              <a:latin typeface="Calibri" pitchFamily="34" charset="0"/>
            </a:endParaRPr>
          </a:p>
          <a:p>
            <a:pPr eaLnBrk="0" hangingPunct="0"/>
            <a:r>
              <a:rPr lang="en-US" sz="1600">
                <a:latin typeface="Calibri" pitchFamily="34" charset="0"/>
              </a:rPr>
              <a:t>High gradient slopes are more rapidly eroding, with thinner soils, and lower chemical weathering rates than predicted from low-gradient, diffusively eroding counterparts. </a:t>
            </a:r>
          </a:p>
        </p:txBody>
      </p:sp>
      <p:sp>
        <p:nvSpPr>
          <p:cNvPr id="196611" name="TextBox 4"/>
          <p:cNvSpPr txBox="1">
            <a:spLocks noChangeArrowheads="1"/>
          </p:cNvSpPr>
          <p:nvPr/>
        </p:nvSpPr>
        <p:spPr bwMode="auto">
          <a:xfrm>
            <a:off x="115888" y="11113"/>
            <a:ext cx="8780462" cy="400050"/>
          </a:xfrm>
          <a:prstGeom prst="rect">
            <a:avLst/>
          </a:prstGeom>
          <a:noFill/>
          <a:ln w="9525">
            <a:noFill/>
            <a:miter lim="800000"/>
            <a:headEnd/>
            <a:tailEnd/>
          </a:ln>
        </p:spPr>
        <p:txBody>
          <a:bodyPr wrap="none">
            <a:spAutoFit/>
          </a:bodyPr>
          <a:lstStyle/>
          <a:p>
            <a:pPr eaLnBrk="0" hangingPunct="0"/>
            <a:r>
              <a:rPr lang="en-US" sz="2000"/>
              <a:t>Chemical weathering across the transition zone of soil – bedrock dominated</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Figure 2 crop"/>
          <p:cNvPicPr>
            <a:picLocks noChangeAspect="1" noChangeArrowheads="1"/>
          </p:cNvPicPr>
          <p:nvPr/>
        </p:nvPicPr>
        <p:blipFill>
          <a:blip r:embed="rId3"/>
          <a:srcRect/>
          <a:stretch>
            <a:fillRect/>
          </a:stretch>
        </p:blipFill>
        <p:spPr bwMode="auto">
          <a:xfrm>
            <a:off x="0" y="1066800"/>
            <a:ext cx="9144000" cy="5292725"/>
          </a:xfrm>
          <a:prstGeom prst="rect">
            <a:avLst/>
          </a:prstGeom>
          <a:noFill/>
          <a:ln w="9525">
            <a:noFill/>
            <a:miter lim="800000"/>
            <a:headEnd/>
            <a:tailEnd/>
          </a:ln>
        </p:spPr>
      </p:pic>
      <p:sp>
        <p:nvSpPr>
          <p:cNvPr id="197634" name="Text Box 3"/>
          <p:cNvSpPr txBox="1">
            <a:spLocks noChangeArrowheads="1"/>
          </p:cNvSpPr>
          <p:nvPr/>
        </p:nvSpPr>
        <p:spPr bwMode="auto">
          <a:xfrm>
            <a:off x="2359025" y="809625"/>
            <a:ext cx="536575" cy="396875"/>
          </a:xfrm>
          <a:prstGeom prst="rect">
            <a:avLst/>
          </a:prstGeom>
          <a:noFill/>
          <a:ln w="9525">
            <a:noFill/>
            <a:miter lim="800000"/>
            <a:headEnd/>
            <a:tailEnd/>
          </a:ln>
        </p:spPr>
        <p:txBody>
          <a:bodyPr wrap="none">
            <a:spAutoFit/>
          </a:bodyPr>
          <a:lstStyle/>
          <a:p>
            <a:r>
              <a:rPr lang="en-US" sz="2000"/>
              <a:t>PR</a:t>
            </a:r>
          </a:p>
        </p:txBody>
      </p:sp>
      <p:sp>
        <p:nvSpPr>
          <p:cNvPr id="197635" name="Text Box 4"/>
          <p:cNvSpPr txBox="1">
            <a:spLocks noChangeArrowheads="1"/>
          </p:cNvSpPr>
          <p:nvPr/>
        </p:nvSpPr>
        <p:spPr bwMode="auto">
          <a:xfrm>
            <a:off x="6629400" y="838200"/>
            <a:ext cx="1497013" cy="396875"/>
          </a:xfrm>
          <a:prstGeom prst="rect">
            <a:avLst/>
          </a:prstGeom>
          <a:noFill/>
          <a:ln w="9525">
            <a:noFill/>
            <a:miter lim="800000"/>
            <a:headEnd/>
            <a:tailEnd/>
          </a:ln>
        </p:spPr>
        <p:txBody>
          <a:bodyPr wrap="none">
            <a:spAutoFit/>
          </a:bodyPr>
          <a:lstStyle/>
          <a:p>
            <a:r>
              <a:rPr lang="en-US" sz="2000"/>
              <a:t>PR with NR</a:t>
            </a:r>
          </a:p>
        </p:txBody>
      </p:sp>
      <p:sp>
        <p:nvSpPr>
          <p:cNvPr id="197636" name="Text Box 5"/>
          <p:cNvSpPr txBox="1">
            <a:spLocks noChangeArrowheads="1"/>
          </p:cNvSpPr>
          <p:nvPr/>
        </p:nvSpPr>
        <p:spPr bwMode="auto">
          <a:xfrm>
            <a:off x="152400" y="152400"/>
            <a:ext cx="8839200" cy="396875"/>
          </a:xfrm>
          <a:prstGeom prst="rect">
            <a:avLst/>
          </a:prstGeom>
          <a:noFill/>
          <a:ln w="9525">
            <a:noFill/>
            <a:miter lim="800000"/>
            <a:headEnd/>
            <a:tailEnd/>
          </a:ln>
        </p:spPr>
        <p:txBody>
          <a:bodyPr>
            <a:spAutoFit/>
          </a:bodyPr>
          <a:lstStyle/>
          <a:p>
            <a:r>
              <a:rPr lang="en-US" sz="2000"/>
              <a:t>If </a:t>
            </a:r>
            <a:r>
              <a:rPr lang="en-US" sz="2000" b="1" i="1"/>
              <a:t>Qs = K*S</a:t>
            </a:r>
            <a:r>
              <a:rPr lang="en-US" sz="2000"/>
              <a:t> --- </a:t>
            </a:r>
            <a:r>
              <a:rPr lang="en-US" sz="2000" b="1" i="1"/>
              <a:t>E = K*d</a:t>
            </a:r>
            <a:r>
              <a:rPr lang="en-US" sz="2000" b="1" i="1" baseline="30000"/>
              <a:t>2</a:t>
            </a:r>
            <a:r>
              <a:rPr lang="en-US" sz="2000" b="1" i="1"/>
              <a:t>z</a:t>
            </a:r>
            <a:r>
              <a:rPr lang="en-US" sz="2000"/>
              <a:t>;      </a:t>
            </a:r>
            <a:r>
              <a:rPr lang="en-US" sz="2000" i="1"/>
              <a:t>E = Soil Pro. if dh/dt = 0.          </a:t>
            </a:r>
            <a:r>
              <a:rPr lang="en-US" sz="2000"/>
              <a:t>Thus… </a:t>
            </a:r>
            <a:endParaRPr lang="en-US"/>
          </a:p>
        </p:txBody>
      </p:sp>
      <p:sp>
        <p:nvSpPr>
          <p:cNvPr id="197637" name="Rectangle 6"/>
          <p:cNvSpPr>
            <a:spLocks noChangeArrowheads="1"/>
          </p:cNvSpPr>
          <p:nvPr/>
        </p:nvSpPr>
        <p:spPr bwMode="auto">
          <a:xfrm>
            <a:off x="7210425" y="6608763"/>
            <a:ext cx="1857375" cy="244475"/>
          </a:xfrm>
          <a:prstGeom prst="rect">
            <a:avLst/>
          </a:prstGeom>
          <a:noFill/>
          <a:ln w="9525">
            <a:noFill/>
            <a:miter lim="800000"/>
            <a:headEnd/>
            <a:tailEnd/>
          </a:ln>
        </p:spPr>
        <p:txBody>
          <a:bodyPr wrap="none">
            <a:spAutoFit/>
          </a:bodyPr>
          <a:lstStyle/>
          <a:p>
            <a:pPr eaLnBrk="0" hangingPunct="0"/>
            <a:r>
              <a:rPr lang="en-US" sz="1000" i="1"/>
              <a:t>Heimsath et al. Geology 2005</a:t>
            </a:r>
          </a:p>
        </p:txBody>
      </p:sp>
      <p:sp>
        <p:nvSpPr>
          <p:cNvPr id="197638" name="Rectangle 7"/>
          <p:cNvSpPr>
            <a:spLocks noChangeArrowheads="1"/>
          </p:cNvSpPr>
          <p:nvPr/>
        </p:nvSpPr>
        <p:spPr bwMode="auto">
          <a:xfrm>
            <a:off x="0" y="6188075"/>
            <a:ext cx="7556500" cy="517525"/>
          </a:xfrm>
          <a:prstGeom prst="rect">
            <a:avLst/>
          </a:prstGeom>
          <a:noFill/>
          <a:ln w="9525">
            <a:noFill/>
            <a:miter lim="800000"/>
            <a:headEnd/>
            <a:tailEnd/>
          </a:ln>
        </p:spPr>
        <p:txBody>
          <a:bodyPr wrap="none">
            <a:spAutoFit/>
          </a:bodyPr>
          <a:lstStyle/>
          <a:p>
            <a:pPr eaLnBrk="0" hangingPunct="0"/>
            <a:r>
              <a:rPr lang="en-US" sz="1400">
                <a:solidFill>
                  <a:srgbClr val="996633"/>
                </a:solidFill>
              </a:rPr>
              <a:t>Soils thicken with distance downslope -- transition from Convex-up to Concave-up topography</a:t>
            </a:r>
            <a:endParaRPr lang="en-US" sz="1400"/>
          </a:p>
          <a:p>
            <a:pPr eaLnBrk="0" hangingPunct="0"/>
            <a:r>
              <a:rPr lang="en-US" sz="1400">
                <a:solidFill>
                  <a:srgbClr val="FF0000"/>
                </a:solidFill>
              </a:rPr>
              <a:t>Mediates both physical and chemical processes active at the soil-bedrock boundary</a:t>
            </a:r>
            <a:endParaRPr lang="en-US" sz="1400"/>
          </a:p>
        </p:txBody>
      </p:sp>
      <p:sp>
        <p:nvSpPr>
          <p:cNvPr id="24584" name="Oval 8"/>
          <p:cNvSpPr>
            <a:spLocks noChangeArrowheads="1"/>
          </p:cNvSpPr>
          <p:nvPr/>
        </p:nvSpPr>
        <p:spPr bwMode="auto">
          <a:xfrm>
            <a:off x="6858000" y="3962400"/>
            <a:ext cx="1905000" cy="990600"/>
          </a:xfrm>
          <a:prstGeom prst="ellipse">
            <a:avLst/>
          </a:prstGeom>
          <a:noFill/>
          <a:ln w="38100">
            <a:solidFill>
              <a:srgbClr val="FF0000"/>
            </a:solidFill>
            <a:round/>
            <a:headEnd/>
            <a:tailEnd/>
          </a:ln>
        </p:spPr>
        <p:txBody>
          <a:bodyPr wrap="none" anchor="ctr"/>
          <a:lstStyle/>
          <a:p>
            <a:pPr eaLnBrk="0" hangingPunct="0"/>
            <a:endParaRPr lang="en-US"/>
          </a:p>
        </p:txBody>
      </p:sp>
      <p:sp>
        <p:nvSpPr>
          <p:cNvPr id="24585" name="Line 9"/>
          <p:cNvSpPr>
            <a:spLocks noChangeShapeType="1"/>
          </p:cNvSpPr>
          <p:nvPr/>
        </p:nvSpPr>
        <p:spPr bwMode="auto">
          <a:xfrm flipH="1" flipV="1">
            <a:off x="5029200" y="4191000"/>
            <a:ext cx="1828800" cy="228600"/>
          </a:xfrm>
          <a:prstGeom prst="line">
            <a:avLst/>
          </a:prstGeom>
          <a:noFill/>
          <a:ln w="34925">
            <a:solidFill>
              <a:srgbClr val="FF0000"/>
            </a:solidFill>
            <a:round/>
            <a:headEnd/>
            <a:tailEnd type="triangle" w="med" len="med"/>
          </a:ln>
        </p:spPr>
        <p:txBody>
          <a:bodyPr wrap="none" anchor="ctr"/>
          <a:lstStyle/>
          <a:p>
            <a:endParaRPr lang="en-US"/>
          </a:p>
        </p:txBody>
      </p:sp>
      <p:sp>
        <p:nvSpPr>
          <p:cNvPr id="24586" name="Text Box 10"/>
          <p:cNvSpPr txBox="1">
            <a:spLocks noChangeArrowheads="1"/>
          </p:cNvSpPr>
          <p:nvPr/>
        </p:nvSpPr>
        <p:spPr bwMode="auto">
          <a:xfrm>
            <a:off x="3352800" y="3810000"/>
            <a:ext cx="2646363" cy="369888"/>
          </a:xfrm>
          <a:prstGeom prst="rect">
            <a:avLst/>
          </a:prstGeom>
          <a:noFill/>
          <a:ln w="9525">
            <a:noFill/>
            <a:miter lim="800000"/>
            <a:headEnd/>
            <a:tailEnd/>
          </a:ln>
        </p:spPr>
        <p:txBody>
          <a:bodyPr wrap="none">
            <a:spAutoFit/>
          </a:bodyPr>
          <a:lstStyle/>
          <a:p>
            <a:r>
              <a:rPr lang="en-US" sz="1800" b="1" i="1">
                <a:solidFill>
                  <a:srgbClr val="FF0000"/>
                </a:solidFill>
              </a:rPr>
              <a:t>Led to 3 diff. projects!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5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nimBg="1"/>
      <p:bldP spid="24585" grpId="0" animBg="1"/>
      <p:bldP spid="24586"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Figure 1 crop"/>
          <p:cNvPicPr>
            <a:picLocks noChangeAspect="1" noChangeArrowheads="1"/>
          </p:cNvPicPr>
          <p:nvPr/>
        </p:nvPicPr>
        <p:blipFill>
          <a:blip r:embed="rId3"/>
          <a:srcRect/>
          <a:stretch>
            <a:fillRect/>
          </a:stretch>
        </p:blipFill>
        <p:spPr bwMode="auto">
          <a:xfrm>
            <a:off x="0" y="1501775"/>
            <a:ext cx="9144000" cy="5356225"/>
          </a:xfrm>
          <a:prstGeom prst="rect">
            <a:avLst/>
          </a:prstGeom>
          <a:noFill/>
          <a:ln w="9525">
            <a:noFill/>
            <a:miter lim="800000"/>
            <a:headEnd/>
            <a:tailEnd/>
          </a:ln>
        </p:spPr>
      </p:pic>
      <p:sp>
        <p:nvSpPr>
          <p:cNvPr id="199682" name="Text Box 3"/>
          <p:cNvSpPr txBox="1">
            <a:spLocks noChangeArrowheads="1"/>
          </p:cNvSpPr>
          <p:nvPr/>
        </p:nvSpPr>
        <p:spPr bwMode="auto">
          <a:xfrm>
            <a:off x="1524000" y="1219200"/>
            <a:ext cx="2012950" cy="457200"/>
          </a:xfrm>
          <a:prstGeom prst="rect">
            <a:avLst/>
          </a:prstGeom>
          <a:noFill/>
          <a:ln w="9525">
            <a:noFill/>
            <a:miter lim="800000"/>
            <a:headEnd/>
            <a:tailEnd/>
          </a:ln>
        </p:spPr>
        <p:txBody>
          <a:bodyPr wrap="none">
            <a:spAutoFit/>
          </a:bodyPr>
          <a:lstStyle/>
          <a:p>
            <a:r>
              <a:rPr lang="en-US"/>
              <a:t>Pt Reyes, CA</a:t>
            </a:r>
          </a:p>
        </p:txBody>
      </p:sp>
      <p:sp>
        <p:nvSpPr>
          <p:cNvPr id="199683" name="Rectangle 5"/>
          <p:cNvSpPr>
            <a:spLocks noChangeArrowheads="1"/>
          </p:cNvSpPr>
          <p:nvPr/>
        </p:nvSpPr>
        <p:spPr bwMode="auto">
          <a:xfrm>
            <a:off x="1258888" y="312738"/>
            <a:ext cx="184150" cy="457200"/>
          </a:xfrm>
          <a:prstGeom prst="rect">
            <a:avLst/>
          </a:prstGeom>
          <a:noFill/>
          <a:ln w="9525">
            <a:noFill/>
            <a:miter lim="800000"/>
            <a:headEnd/>
            <a:tailEnd/>
          </a:ln>
        </p:spPr>
        <p:txBody>
          <a:bodyPr wrap="none">
            <a:spAutoFit/>
          </a:bodyPr>
          <a:lstStyle/>
          <a:p>
            <a:endParaRPr lang="en-US">
              <a:latin typeface="Times New Roman" pitchFamily="18" charset="0"/>
            </a:endParaRPr>
          </a:p>
        </p:txBody>
      </p:sp>
      <p:sp>
        <p:nvSpPr>
          <p:cNvPr id="199684" name="Text Box 6"/>
          <p:cNvSpPr txBox="1">
            <a:spLocks noChangeArrowheads="1"/>
          </p:cNvSpPr>
          <p:nvPr/>
        </p:nvSpPr>
        <p:spPr bwMode="auto">
          <a:xfrm>
            <a:off x="457200" y="152400"/>
            <a:ext cx="8305800" cy="854075"/>
          </a:xfrm>
          <a:prstGeom prst="rect">
            <a:avLst/>
          </a:prstGeom>
          <a:noFill/>
          <a:ln w="9525">
            <a:noFill/>
            <a:miter lim="800000"/>
            <a:headEnd/>
            <a:tailEnd/>
          </a:ln>
        </p:spPr>
        <p:txBody>
          <a:bodyPr>
            <a:spAutoFit/>
          </a:bodyPr>
          <a:lstStyle/>
          <a:p>
            <a:r>
              <a:rPr lang="en-US" sz="2000"/>
              <a:t>Test the hypothesis: Soil Production functions (</a:t>
            </a:r>
            <a:r>
              <a:rPr lang="en-US" sz="2000" baseline="30000"/>
              <a:t>10</a:t>
            </a:r>
            <a:r>
              <a:rPr lang="en-US" sz="2000"/>
              <a:t>Be and </a:t>
            </a:r>
            <a:r>
              <a:rPr lang="en-US" sz="2000" baseline="30000"/>
              <a:t>26</a:t>
            </a:r>
            <a:r>
              <a:rPr lang="en-US" sz="2000"/>
              <a:t>Al)</a:t>
            </a:r>
            <a:r>
              <a:rPr lang="en-US" sz="1000"/>
              <a:t/>
            </a:r>
            <a:br>
              <a:rPr lang="en-US" sz="1000"/>
            </a:br>
            <a:endParaRPr lang="en-US" sz="1000"/>
          </a:p>
          <a:p>
            <a:r>
              <a:rPr lang="en-US" sz="2000">
                <a:solidFill>
                  <a:srgbClr val="FF0000"/>
                </a:solidFill>
              </a:rPr>
              <a:t>  - </a:t>
            </a:r>
            <a:r>
              <a:rPr lang="en-US" sz="2000" i="1">
                <a:solidFill>
                  <a:srgbClr val="FF0000"/>
                </a:solidFill>
              </a:rPr>
              <a:t>Morphometry (LIDAR &amp; Survey) supports below (P = K*d</a:t>
            </a:r>
            <a:r>
              <a:rPr lang="en-US" sz="2000" i="1" baseline="30000">
                <a:solidFill>
                  <a:srgbClr val="FF0000"/>
                </a:solidFill>
              </a:rPr>
              <a:t>2</a:t>
            </a:r>
            <a:r>
              <a:rPr lang="en-US" sz="2000" i="1">
                <a:solidFill>
                  <a:srgbClr val="FF0000"/>
                </a:solidFill>
              </a:rPr>
              <a:t>z)</a:t>
            </a:r>
            <a:endParaRPr lang="en-US"/>
          </a:p>
        </p:txBody>
      </p:sp>
      <p:sp>
        <p:nvSpPr>
          <p:cNvPr id="199685" name="Rectangle 7"/>
          <p:cNvSpPr>
            <a:spLocks noChangeArrowheads="1"/>
          </p:cNvSpPr>
          <p:nvPr/>
        </p:nvSpPr>
        <p:spPr bwMode="auto">
          <a:xfrm>
            <a:off x="6858000" y="6608763"/>
            <a:ext cx="1857375" cy="244475"/>
          </a:xfrm>
          <a:prstGeom prst="rect">
            <a:avLst/>
          </a:prstGeom>
          <a:noFill/>
          <a:ln w="9525">
            <a:noFill/>
            <a:miter lim="800000"/>
            <a:headEnd/>
            <a:tailEnd/>
          </a:ln>
        </p:spPr>
        <p:txBody>
          <a:bodyPr wrap="none">
            <a:spAutoFit/>
          </a:bodyPr>
          <a:lstStyle/>
          <a:p>
            <a:pPr eaLnBrk="0" hangingPunct="0"/>
            <a:r>
              <a:rPr lang="en-US" sz="1000" i="1"/>
              <a:t>Heimsath et al. Geology 2005</a:t>
            </a:r>
          </a:p>
        </p:txBody>
      </p:sp>
      <p:sp>
        <p:nvSpPr>
          <p:cNvPr id="199686" name="Rectangle 10"/>
          <p:cNvSpPr>
            <a:spLocks noChangeArrowheads="1"/>
          </p:cNvSpPr>
          <p:nvPr/>
        </p:nvSpPr>
        <p:spPr bwMode="auto">
          <a:xfrm>
            <a:off x="4724400" y="1600200"/>
            <a:ext cx="4419600" cy="4953000"/>
          </a:xfrm>
          <a:prstGeom prst="rect">
            <a:avLst/>
          </a:prstGeom>
          <a:solidFill>
            <a:srgbClr val="FFFFFF"/>
          </a:solidFill>
          <a:ln w="9525" algn="ctr">
            <a:solidFill>
              <a:srgbClr val="FFFFFF"/>
            </a:solidFill>
            <a:round/>
            <a:headEnd/>
            <a:tailEnd/>
          </a:ln>
        </p:spPr>
        <p:txBody>
          <a:bodyPr/>
          <a:lstStyle/>
          <a:p>
            <a:pPr eaLnBrk="0" hangingPunct="0"/>
            <a:endParaRPr lang="en-US">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Figure 1 crop"/>
          <p:cNvPicPr>
            <a:picLocks noChangeAspect="1" noChangeArrowheads="1"/>
          </p:cNvPicPr>
          <p:nvPr/>
        </p:nvPicPr>
        <p:blipFill>
          <a:blip r:embed="rId3"/>
          <a:srcRect/>
          <a:stretch>
            <a:fillRect/>
          </a:stretch>
        </p:blipFill>
        <p:spPr bwMode="auto">
          <a:xfrm>
            <a:off x="0" y="1501775"/>
            <a:ext cx="9144000" cy="5356225"/>
          </a:xfrm>
          <a:prstGeom prst="rect">
            <a:avLst/>
          </a:prstGeom>
          <a:noFill/>
          <a:ln w="9525">
            <a:noFill/>
            <a:miter lim="800000"/>
            <a:headEnd/>
            <a:tailEnd/>
          </a:ln>
        </p:spPr>
      </p:pic>
      <p:sp>
        <p:nvSpPr>
          <p:cNvPr id="201730" name="Text Box 3"/>
          <p:cNvSpPr txBox="1">
            <a:spLocks noChangeArrowheads="1"/>
          </p:cNvSpPr>
          <p:nvPr/>
        </p:nvSpPr>
        <p:spPr bwMode="auto">
          <a:xfrm>
            <a:off x="1524000" y="1219200"/>
            <a:ext cx="2012950" cy="457200"/>
          </a:xfrm>
          <a:prstGeom prst="rect">
            <a:avLst/>
          </a:prstGeom>
          <a:noFill/>
          <a:ln w="9525">
            <a:noFill/>
            <a:miter lim="800000"/>
            <a:headEnd/>
            <a:tailEnd/>
          </a:ln>
        </p:spPr>
        <p:txBody>
          <a:bodyPr wrap="none">
            <a:spAutoFit/>
          </a:bodyPr>
          <a:lstStyle/>
          <a:p>
            <a:r>
              <a:rPr lang="en-US"/>
              <a:t>Pt Reyes, CA</a:t>
            </a:r>
          </a:p>
        </p:txBody>
      </p:sp>
      <p:sp>
        <p:nvSpPr>
          <p:cNvPr id="201731" name="Text Box 4"/>
          <p:cNvSpPr txBox="1">
            <a:spLocks noChangeArrowheads="1"/>
          </p:cNvSpPr>
          <p:nvPr/>
        </p:nvSpPr>
        <p:spPr bwMode="auto">
          <a:xfrm>
            <a:off x="5030788" y="1219200"/>
            <a:ext cx="4113212" cy="457200"/>
          </a:xfrm>
          <a:prstGeom prst="rect">
            <a:avLst/>
          </a:prstGeom>
          <a:noFill/>
          <a:ln w="9525">
            <a:noFill/>
            <a:miter lim="800000"/>
            <a:headEnd/>
            <a:tailEnd/>
          </a:ln>
        </p:spPr>
        <p:txBody>
          <a:bodyPr wrap="none">
            <a:spAutoFit/>
          </a:bodyPr>
          <a:lstStyle/>
          <a:p>
            <a:r>
              <a:rPr lang="en-US"/>
              <a:t>PR, TV (grey), NR (open sq.)</a:t>
            </a:r>
          </a:p>
        </p:txBody>
      </p:sp>
      <p:sp>
        <p:nvSpPr>
          <p:cNvPr id="201732" name="Rectangle 5"/>
          <p:cNvSpPr>
            <a:spLocks noChangeArrowheads="1"/>
          </p:cNvSpPr>
          <p:nvPr/>
        </p:nvSpPr>
        <p:spPr bwMode="auto">
          <a:xfrm>
            <a:off x="1258888" y="312738"/>
            <a:ext cx="184150" cy="457200"/>
          </a:xfrm>
          <a:prstGeom prst="rect">
            <a:avLst/>
          </a:prstGeom>
          <a:noFill/>
          <a:ln w="9525">
            <a:noFill/>
            <a:miter lim="800000"/>
            <a:headEnd/>
            <a:tailEnd/>
          </a:ln>
        </p:spPr>
        <p:txBody>
          <a:bodyPr wrap="none">
            <a:spAutoFit/>
          </a:bodyPr>
          <a:lstStyle/>
          <a:p>
            <a:endParaRPr lang="en-US">
              <a:latin typeface="Times New Roman" pitchFamily="18" charset="0"/>
            </a:endParaRPr>
          </a:p>
        </p:txBody>
      </p:sp>
      <p:sp>
        <p:nvSpPr>
          <p:cNvPr id="201733" name="Text Box 6"/>
          <p:cNvSpPr txBox="1">
            <a:spLocks noChangeArrowheads="1"/>
          </p:cNvSpPr>
          <p:nvPr/>
        </p:nvSpPr>
        <p:spPr bwMode="auto">
          <a:xfrm>
            <a:off x="457200" y="152400"/>
            <a:ext cx="8305800" cy="854075"/>
          </a:xfrm>
          <a:prstGeom prst="rect">
            <a:avLst/>
          </a:prstGeom>
          <a:noFill/>
          <a:ln w="9525">
            <a:noFill/>
            <a:miter lim="800000"/>
            <a:headEnd/>
            <a:tailEnd/>
          </a:ln>
        </p:spPr>
        <p:txBody>
          <a:bodyPr>
            <a:spAutoFit/>
          </a:bodyPr>
          <a:lstStyle/>
          <a:p>
            <a:r>
              <a:rPr lang="en-US" sz="2000"/>
              <a:t>Test the hypothesis: Soil Production functions (</a:t>
            </a:r>
            <a:r>
              <a:rPr lang="en-US" sz="2000" baseline="30000"/>
              <a:t>10</a:t>
            </a:r>
            <a:r>
              <a:rPr lang="en-US" sz="2000"/>
              <a:t>Be and </a:t>
            </a:r>
            <a:r>
              <a:rPr lang="en-US" sz="2000" baseline="30000"/>
              <a:t>26</a:t>
            </a:r>
            <a:r>
              <a:rPr lang="en-US" sz="2000"/>
              <a:t>Al)</a:t>
            </a:r>
            <a:r>
              <a:rPr lang="en-US" sz="1000"/>
              <a:t/>
            </a:r>
            <a:br>
              <a:rPr lang="en-US" sz="1000"/>
            </a:br>
            <a:endParaRPr lang="en-US" sz="1000"/>
          </a:p>
          <a:p>
            <a:r>
              <a:rPr lang="en-US" sz="2000">
                <a:solidFill>
                  <a:srgbClr val="FF0000"/>
                </a:solidFill>
              </a:rPr>
              <a:t>  - </a:t>
            </a:r>
            <a:r>
              <a:rPr lang="en-US" sz="2000" i="1">
                <a:solidFill>
                  <a:srgbClr val="FF0000"/>
                </a:solidFill>
              </a:rPr>
              <a:t>Morphometry (LIDAR &amp; Survey) supports below (P = K*d</a:t>
            </a:r>
            <a:r>
              <a:rPr lang="en-US" sz="2000" i="1" baseline="30000">
                <a:solidFill>
                  <a:srgbClr val="FF0000"/>
                </a:solidFill>
              </a:rPr>
              <a:t>2</a:t>
            </a:r>
            <a:r>
              <a:rPr lang="en-US" sz="2000" i="1">
                <a:solidFill>
                  <a:srgbClr val="FF0000"/>
                </a:solidFill>
              </a:rPr>
              <a:t>z)</a:t>
            </a:r>
            <a:endParaRPr lang="en-US"/>
          </a:p>
        </p:txBody>
      </p:sp>
      <p:sp>
        <p:nvSpPr>
          <p:cNvPr id="201734" name="Rectangle 7"/>
          <p:cNvSpPr>
            <a:spLocks noChangeArrowheads="1"/>
          </p:cNvSpPr>
          <p:nvPr/>
        </p:nvSpPr>
        <p:spPr bwMode="auto">
          <a:xfrm>
            <a:off x="6858000" y="6608763"/>
            <a:ext cx="1857375" cy="244475"/>
          </a:xfrm>
          <a:prstGeom prst="rect">
            <a:avLst/>
          </a:prstGeom>
          <a:noFill/>
          <a:ln w="9525">
            <a:noFill/>
            <a:miter lim="800000"/>
            <a:headEnd/>
            <a:tailEnd/>
          </a:ln>
        </p:spPr>
        <p:txBody>
          <a:bodyPr wrap="none">
            <a:spAutoFit/>
          </a:bodyPr>
          <a:lstStyle/>
          <a:p>
            <a:pPr eaLnBrk="0" hangingPunct="0"/>
            <a:r>
              <a:rPr lang="en-US" sz="1000" i="1"/>
              <a:t>Heimsath et al. Geology 2005</a:t>
            </a:r>
          </a:p>
        </p:txBody>
      </p:sp>
      <p:sp>
        <p:nvSpPr>
          <p:cNvPr id="8" name="Oval 8"/>
          <p:cNvSpPr>
            <a:spLocks noChangeArrowheads="1"/>
          </p:cNvSpPr>
          <p:nvPr/>
        </p:nvSpPr>
        <p:spPr bwMode="auto">
          <a:xfrm>
            <a:off x="5029200" y="2286000"/>
            <a:ext cx="914400" cy="1524000"/>
          </a:xfrm>
          <a:prstGeom prst="ellipse">
            <a:avLst/>
          </a:prstGeom>
          <a:noFill/>
          <a:ln w="38100">
            <a:solidFill>
              <a:srgbClr val="FF0000"/>
            </a:solidFill>
            <a:round/>
            <a:headEnd/>
            <a:tailEnd/>
          </a:ln>
        </p:spPr>
        <p:txBody>
          <a:bodyPr wrap="none" anchor="ctr"/>
          <a:lstStyle/>
          <a:p>
            <a:pPr eaLnBrk="0" hangingPunct="0"/>
            <a:endParaRPr lang="en-US"/>
          </a:p>
        </p:txBody>
      </p:sp>
      <p:sp>
        <p:nvSpPr>
          <p:cNvPr id="9" name="Line 9"/>
          <p:cNvSpPr>
            <a:spLocks noChangeShapeType="1"/>
          </p:cNvSpPr>
          <p:nvPr/>
        </p:nvSpPr>
        <p:spPr bwMode="auto">
          <a:xfrm flipH="1" flipV="1">
            <a:off x="4419600" y="2514600"/>
            <a:ext cx="685800" cy="76200"/>
          </a:xfrm>
          <a:prstGeom prst="line">
            <a:avLst/>
          </a:prstGeom>
          <a:noFill/>
          <a:ln w="34925">
            <a:solidFill>
              <a:srgbClr val="FF0000"/>
            </a:solidFill>
            <a:round/>
            <a:headEnd/>
            <a:tailEnd type="triangle" w="med" len="med"/>
          </a:ln>
        </p:spPr>
        <p:txBody>
          <a:bodyPr wrap="none" anchor="ctr"/>
          <a:lstStyle/>
          <a:p>
            <a:endParaRPr lang="en-US"/>
          </a:p>
        </p:txBody>
      </p:sp>
      <p:sp>
        <p:nvSpPr>
          <p:cNvPr id="10" name="Text Box 10"/>
          <p:cNvSpPr txBox="1">
            <a:spLocks noChangeArrowheads="1"/>
          </p:cNvSpPr>
          <p:nvPr/>
        </p:nvSpPr>
        <p:spPr bwMode="auto">
          <a:xfrm>
            <a:off x="2127250" y="2057400"/>
            <a:ext cx="2901950" cy="369888"/>
          </a:xfrm>
          <a:prstGeom prst="rect">
            <a:avLst/>
          </a:prstGeom>
          <a:noFill/>
          <a:ln w="9525">
            <a:noFill/>
            <a:miter lim="800000"/>
            <a:headEnd/>
            <a:tailEnd/>
          </a:ln>
        </p:spPr>
        <p:txBody>
          <a:bodyPr wrap="none">
            <a:spAutoFit/>
          </a:bodyPr>
          <a:lstStyle/>
          <a:p>
            <a:r>
              <a:rPr lang="en-US" sz="1800" b="1" i="1">
                <a:solidFill>
                  <a:srgbClr val="FF0000"/>
                </a:solidFill>
              </a:rPr>
              <a:t>Note different intercepts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ChangeArrowheads="1"/>
          </p:cNvSpPr>
          <p:nvPr/>
        </p:nvSpPr>
        <p:spPr bwMode="auto">
          <a:xfrm>
            <a:off x="228600" y="-3175"/>
            <a:ext cx="8763000" cy="1679575"/>
          </a:xfrm>
          <a:prstGeom prst="rect">
            <a:avLst/>
          </a:prstGeom>
          <a:noFill/>
          <a:ln w="9525">
            <a:noFill/>
            <a:miter lim="800000"/>
            <a:headEnd/>
            <a:tailEnd/>
          </a:ln>
        </p:spPr>
        <p:txBody>
          <a:bodyPr>
            <a:spAutoFit/>
          </a:bodyPr>
          <a:lstStyle/>
          <a:p>
            <a:pPr eaLnBrk="0" hangingPunct="0"/>
            <a:r>
              <a:rPr lang="en-US" sz="2000" i="1"/>
              <a:t>Short-lived isotopes to test hypotheses: Soil Pits</a:t>
            </a:r>
            <a:endParaRPr lang="en-US" sz="2000"/>
          </a:p>
          <a:p>
            <a:pPr eaLnBrk="0" hangingPunct="0"/>
            <a:r>
              <a:rPr lang="en-US" sz="2000"/>
              <a:t>	</a:t>
            </a:r>
            <a:r>
              <a:rPr lang="en-US" sz="1600" baseline="30000"/>
              <a:t>210</a:t>
            </a:r>
            <a:r>
              <a:rPr lang="en-US" sz="1600"/>
              <a:t>Pb -- Open circles</a:t>
            </a:r>
          </a:p>
          <a:p>
            <a:pPr eaLnBrk="0" hangingPunct="0"/>
            <a:r>
              <a:rPr lang="en-US" sz="1600"/>
              <a:t>	</a:t>
            </a:r>
            <a:r>
              <a:rPr lang="en-US" sz="1600" baseline="30000"/>
              <a:t>137</a:t>
            </a:r>
            <a:r>
              <a:rPr lang="en-US" sz="1600"/>
              <a:t>Cs -- Stars</a:t>
            </a:r>
          </a:p>
          <a:p>
            <a:pPr eaLnBrk="0" hangingPunct="0"/>
            <a:r>
              <a:rPr lang="en-US" sz="1600"/>
              <a:t>		 </a:t>
            </a:r>
            <a:r>
              <a:rPr lang="en-US" sz="1600">
                <a:solidFill>
                  <a:srgbClr val="FF0000"/>
                </a:solidFill>
              </a:rPr>
              <a:t>Depth profiles at NR -- </a:t>
            </a:r>
            <a:r>
              <a:rPr lang="en-US" sz="1600" b="1" i="1">
                <a:solidFill>
                  <a:srgbClr val="FF0000"/>
                </a:solidFill>
              </a:rPr>
              <a:t>coupling transport &amp; weathering</a:t>
            </a:r>
            <a:endParaRPr lang="en-US" sz="1600"/>
          </a:p>
          <a:p>
            <a:pPr eaLnBrk="0" hangingPunct="0"/>
            <a:endParaRPr lang="en-US" sz="1600"/>
          </a:p>
          <a:p>
            <a:pPr eaLnBrk="0" hangingPunct="0"/>
            <a:r>
              <a:rPr lang="en-US" sz="1600"/>
              <a:t> 	    </a:t>
            </a:r>
            <a:r>
              <a:rPr lang="en-US" sz="1600" i="1">
                <a:solidFill>
                  <a:srgbClr val="FF0000"/>
                </a:solidFill>
              </a:rPr>
              <a:t>CREST 		    SIDESLOPE 		       SWALE</a:t>
            </a:r>
            <a:endParaRPr lang="en-US" sz="1600" i="1">
              <a:solidFill>
                <a:schemeClr val="accent2"/>
              </a:solidFill>
            </a:endParaRPr>
          </a:p>
        </p:txBody>
      </p:sp>
      <p:pic>
        <p:nvPicPr>
          <p:cNvPr id="203778" name="Picture 3"/>
          <p:cNvPicPr>
            <a:picLocks noChangeAspect="1" noChangeArrowheads="1"/>
          </p:cNvPicPr>
          <p:nvPr/>
        </p:nvPicPr>
        <p:blipFill>
          <a:blip r:embed="rId3"/>
          <a:srcRect/>
          <a:stretch>
            <a:fillRect/>
          </a:stretch>
        </p:blipFill>
        <p:spPr bwMode="auto">
          <a:xfrm>
            <a:off x="0" y="1752600"/>
            <a:ext cx="9144000" cy="3425825"/>
          </a:xfrm>
          <a:prstGeom prst="rect">
            <a:avLst/>
          </a:prstGeom>
          <a:noFill/>
          <a:ln w="9525">
            <a:noFill/>
            <a:miter lim="800000"/>
            <a:headEnd/>
            <a:tailEnd/>
          </a:ln>
        </p:spPr>
      </p:pic>
      <p:sp>
        <p:nvSpPr>
          <p:cNvPr id="203779" name="Rectangle 4"/>
          <p:cNvSpPr>
            <a:spLocks noChangeArrowheads="1"/>
          </p:cNvSpPr>
          <p:nvPr/>
        </p:nvSpPr>
        <p:spPr bwMode="auto">
          <a:xfrm>
            <a:off x="0" y="5500688"/>
            <a:ext cx="8999538" cy="1281112"/>
          </a:xfrm>
          <a:prstGeom prst="rect">
            <a:avLst/>
          </a:prstGeom>
          <a:noFill/>
          <a:ln w="9525">
            <a:noFill/>
            <a:miter lim="800000"/>
            <a:headEnd/>
            <a:tailEnd/>
          </a:ln>
        </p:spPr>
        <p:txBody>
          <a:bodyPr wrap="none">
            <a:spAutoFit/>
          </a:bodyPr>
          <a:lstStyle/>
          <a:p>
            <a:pPr eaLnBrk="0" hangingPunct="0"/>
            <a:r>
              <a:rPr lang="en-US" sz="1800">
                <a:solidFill>
                  <a:srgbClr val="996633"/>
                </a:solidFill>
              </a:rPr>
              <a:t>		Soil mixing dominant process across convex-up noses</a:t>
            </a:r>
            <a:endParaRPr lang="en-US" sz="1800"/>
          </a:p>
          <a:p>
            <a:pPr eaLnBrk="0" hangingPunct="0"/>
            <a:endParaRPr lang="en-US" sz="1000"/>
          </a:p>
          <a:p>
            <a:pPr eaLnBrk="0" hangingPunct="0"/>
            <a:r>
              <a:rPr lang="en-US" sz="1000">
                <a:solidFill>
                  <a:schemeClr val="accent2"/>
                </a:solidFill>
              </a:rPr>
              <a:t>	</a:t>
            </a:r>
            <a:r>
              <a:rPr lang="en-US" sz="1800">
                <a:solidFill>
                  <a:schemeClr val="accent2"/>
                </a:solidFill>
              </a:rPr>
              <a:t>	Overland flow is dominant process in concave-up swales</a:t>
            </a:r>
            <a:endParaRPr lang="en-US" sz="1800"/>
          </a:p>
          <a:p>
            <a:pPr eaLnBrk="0" hangingPunct="0"/>
            <a:endParaRPr lang="en-US" sz="1800"/>
          </a:p>
          <a:p>
            <a:pPr eaLnBrk="0" hangingPunct="0"/>
            <a:r>
              <a:rPr lang="en-US" sz="1400" i="1"/>
              <a:t>Also, </a:t>
            </a:r>
            <a:r>
              <a:rPr lang="en-US" sz="1400" b="1" i="1" u="sng"/>
              <a:t>Konza Prairie</a:t>
            </a:r>
            <a:r>
              <a:rPr lang="en-US" sz="1400" i="1"/>
              <a:t> (Kaste et al., 2006); </a:t>
            </a:r>
            <a:r>
              <a:rPr lang="en-US" sz="1400" b="1" i="1" u="sng"/>
              <a:t>N. CA</a:t>
            </a:r>
            <a:r>
              <a:rPr lang="en-US" sz="1400" i="1"/>
              <a:t> (O’Farrell et al., 2006); </a:t>
            </a:r>
            <a:r>
              <a:rPr lang="en-US" sz="1400" b="1" i="1" u="sng"/>
              <a:t>S. Sierra Nevada</a:t>
            </a:r>
            <a:r>
              <a:rPr lang="en-US" sz="1400" i="1"/>
              <a:t> (Dixon et al., 2010</a:t>
            </a:r>
            <a:r>
              <a:rPr lang="en-US" sz="1400"/>
              <a:t>)</a:t>
            </a:r>
            <a:r>
              <a:rPr lang="en-US" sz="1400" i="1"/>
              <a:t> </a:t>
            </a:r>
            <a:endParaRPr lang="en-US" sz="1800"/>
          </a:p>
        </p:txBody>
      </p:sp>
      <p:sp>
        <p:nvSpPr>
          <p:cNvPr id="34821" name="Oval 5"/>
          <p:cNvSpPr>
            <a:spLocks noChangeArrowheads="1"/>
          </p:cNvSpPr>
          <p:nvPr/>
        </p:nvSpPr>
        <p:spPr bwMode="auto">
          <a:xfrm>
            <a:off x="76200" y="1676400"/>
            <a:ext cx="3429000" cy="3657600"/>
          </a:xfrm>
          <a:prstGeom prst="ellipse">
            <a:avLst/>
          </a:prstGeom>
          <a:noFill/>
          <a:ln w="28575">
            <a:solidFill>
              <a:srgbClr val="FF0000"/>
            </a:solidFill>
            <a:round/>
            <a:headEnd/>
            <a:tailEnd/>
          </a:ln>
        </p:spPr>
        <p:txBody>
          <a:bodyPr wrap="none" anchor="ctr"/>
          <a:lstStyle/>
          <a:p>
            <a:pPr eaLnBrk="0" hangingPunct="0"/>
            <a:endParaRPr lang="en-US"/>
          </a:p>
        </p:txBody>
      </p:sp>
      <p:sp>
        <p:nvSpPr>
          <p:cNvPr id="34822" name="Oval 6"/>
          <p:cNvSpPr>
            <a:spLocks noChangeArrowheads="1"/>
          </p:cNvSpPr>
          <p:nvPr/>
        </p:nvSpPr>
        <p:spPr bwMode="auto">
          <a:xfrm>
            <a:off x="3048000" y="1676400"/>
            <a:ext cx="3429000" cy="3657600"/>
          </a:xfrm>
          <a:prstGeom prst="ellipse">
            <a:avLst/>
          </a:prstGeom>
          <a:noFill/>
          <a:ln w="28575">
            <a:solidFill>
              <a:srgbClr val="FF0000"/>
            </a:solidFill>
            <a:round/>
            <a:headEnd/>
            <a:tailEnd/>
          </a:ln>
        </p:spPr>
        <p:txBody>
          <a:bodyPr wrap="none" anchor="ctr"/>
          <a:lstStyle/>
          <a:p>
            <a:pPr eaLnBrk="0" hangingPunct="0"/>
            <a:endParaRPr lang="en-US"/>
          </a:p>
        </p:txBody>
      </p:sp>
      <p:sp>
        <p:nvSpPr>
          <p:cNvPr id="34823" name="Oval 7"/>
          <p:cNvSpPr>
            <a:spLocks noChangeArrowheads="1"/>
          </p:cNvSpPr>
          <p:nvPr/>
        </p:nvSpPr>
        <p:spPr bwMode="auto">
          <a:xfrm>
            <a:off x="5715000" y="1676400"/>
            <a:ext cx="3429000" cy="3657600"/>
          </a:xfrm>
          <a:prstGeom prst="ellipse">
            <a:avLst/>
          </a:prstGeom>
          <a:noFill/>
          <a:ln w="28575">
            <a:solidFill>
              <a:srgbClr val="FF0000"/>
            </a:solidFill>
            <a:round/>
            <a:headEnd/>
            <a:tailEnd/>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subTnLst>
                                    <p:set>
                                      <p:cBhvr override="childStyle">
                                        <p:cTn dur="1" fill="hold" display="0" masterRel="nextClick" afterEffect="1"/>
                                        <p:tgtEl>
                                          <p:spTgt spid="348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2"/>
                                        </p:tgtEl>
                                        <p:attrNameLst>
                                          <p:attrName>style.visibility</p:attrName>
                                        </p:attrNameLst>
                                      </p:cBhvr>
                                      <p:to>
                                        <p:strVal val="visible"/>
                                      </p:to>
                                    </p:set>
                                  </p:childTnLst>
                                  <p:subTnLst>
                                    <p:set>
                                      <p:cBhvr override="childStyle">
                                        <p:cTn dur="1" fill="hold" display="0" masterRel="nextClick" afterEffect="1"/>
                                        <p:tgtEl>
                                          <p:spTgt spid="348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P spid="34822" grpId="0" animBg="1"/>
      <p:bldP spid="348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4"/>
          <p:cNvSpPr>
            <a:spLocks noChangeArrowheads="1"/>
          </p:cNvSpPr>
          <p:nvPr/>
        </p:nvSpPr>
        <p:spPr bwMode="auto">
          <a:xfrm>
            <a:off x="7205663" y="6583363"/>
            <a:ext cx="1938337" cy="274637"/>
          </a:xfrm>
          <a:prstGeom prst="rect">
            <a:avLst/>
          </a:prstGeom>
          <a:noFill/>
          <a:ln w="9525">
            <a:noFill/>
            <a:miter lim="800000"/>
            <a:headEnd/>
            <a:tailEnd/>
          </a:ln>
        </p:spPr>
        <p:txBody>
          <a:bodyPr wrap="none">
            <a:spAutoFit/>
          </a:bodyPr>
          <a:lstStyle/>
          <a:p>
            <a:pPr eaLnBrk="0" hangingPunct="0"/>
            <a:r>
              <a:rPr lang="en-US" sz="1200" i="1"/>
              <a:t>Kaste et al. Geology 2007</a:t>
            </a:r>
            <a:endParaRPr lang="en-US" sz="1200" i="1">
              <a:latin typeface="Times" pitchFamily="18" charset="0"/>
            </a:endParaRPr>
          </a:p>
        </p:txBody>
      </p:sp>
      <p:pic>
        <p:nvPicPr>
          <p:cNvPr id="205826" name="Picture 5"/>
          <p:cNvPicPr>
            <a:picLocks noChangeAspect="1" noChangeArrowheads="1"/>
          </p:cNvPicPr>
          <p:nvPr/>
        </p:nvPicPr>
        <p:blipFill>
          <a:blip r:embed="rId3"/>
          <a:srcRect/>
          <a:stretch>
            <a:fillRect/>
          </a:stretch>
        </p:blipFill>
        <p:spPr bwMode="auto">
          <a:xfrm>
            <a:off x="0" y="1371600"/>
            <a:ext cx="4953000" cy="4459288"/>
          </a:xfrm>
          <a:prstGeom prst="rect">
            <a:avLst/>
          </a:prstGeom>
          <a:noFill/>
          <a:ln w="38100">
            <a:solidFill>
              <a:srgbClr val="FF0000"/>
            </a:solidFill>
            <a:miter lim="800000"/>
            <a:headEnd/>
            <a:tailEnd/>
          </a:ln>
        </p:spPr>
      </p:pic>
      <p:sp>
        <p:nvSpPr>
          <p:cNvPr id="205827" name="Text Box 7"/>
          <p:cNvSpPr txBox="1">
            <a:spLocks noChangeArrowheads="1"/>
          </p:cNvSpPr>
          <p:nvPr/>
        </p:nvSpPr>
        <p:spPr bwMode="auto">
          <a:xfrm>
            <a:off x="4098925" y="3962400"/>
            <a:ext cx="184150" cy="457200"/>
          </a:xfrm>
          <a:prstGeom prst="rect">
            <a:avLst/>
          </a:prstGeom>
          <a:noFill/>
          <a:ln w="9525">
            <a:noFill/>
            <a:miter lim="800000"/>
            <a:headEnd/>
            <a:tailEnd/>
          </a:ln>
        </p:spPr>
        <p:txBody>
          <a:bodyPr wrap="none">
            <a:spAutoFit/>
          </a:bodyPr>
          <a:lstStyle/>
          <a:p>
            <a:pPr eaLnBrk="0" hangingPunct="0"/>
            <a:endParaRPr lang="en-US"/>
          </a:p>
        </p:txBody>
      </p:sp>
      <p:sp>
        <p:nvSpPr>
          <p:cNvPr id="205828" name="Rectangle 8"/>
          <p:cNvSpPr>
            <a:spLocks noChangeArrowheads="1"/>
          </p:cNvSpPr>
          <p:nvPr/>
        </p:nvSpPr>
        <p:spPr bwMode="auto">
          <a:xfrm>
            <a:off x="5410200" y="1625600"/>
            <a:ext cx="3733800" cy="4246563"/>
          </a:xfrm>
          <a:prstGeom prst="rect">
            <a:avLst/>
          </a:prstGeom>
          <a:noFill/>
          <a:ln w="9525">
            <a:noFill/>
            <a:miter lim="800000"/>
            <a:headEnd/>
            <a:tailEnd/>
          </a:ln>
        </p:spPr>
        <p:txBody>
          <a:bodyPr>
            <a:spAutoFit/>
          </a:bodyPr>
          <a:lstStyle/>
          <a:p>
            <a:pPr algn="ctr" eaLnBrk="0" hangingPunct="0"/>
            <a:r>
              <a:rPr lang="en-US" sz="1800" i="1"/>
              <a:t>Long-term denudation rates</a:t>
            </a:r>
            <a:endParaRPr lang="en-US" sz="1800"/>
          </a:p>
          <a:p>
            <a:pPr algn="ctr" eaLnBrk="0" hangingPunct="0"/>
            <a:r>
              <a:rPr lang="en-US" sz="1800"/>
              <a:t>(cosmogenic &amp; sediment traps)</a:t>
            </a:r>
          </a:p>
          <a:p>
            <a:pPr algn="ctr" eaLnBrk="0" hangingPunct="0"/>
            <a:r>
              <a:rPr lang="en-US" sz="1800" i="1"/>
              <a:t>~</a:t>
            </a:r>
            <a:endParaRPr lang="en-US" sz="1800"/>
          </a:p>
          <a:p>
            <a:pPr algn="ctr" eaLnBrk="0" hangingPunct="0"/>
            <a:r>
              <a:rPr lang="en-US" sz="1800" i="1"/>
              <a:t>short-term</a:t>
            </a:r>
            <a:r>
              <a:rPr lang="en-US" sz="1800"/>
              <a:t> soil mixing rates</a:t>
            </a:r>
          </a:p>
          <a:p>
            <a:pPr algn="ctr" eaLnBrk="0" hangingPunct="0"/>
            <a:r>
              <a:rPr lang="en-US" sz="1800"/>
              <a:t>(</a:t>
            </a:r>
            <a:r>
              <a:rPr lang="en-US" sz="1800" baseline="30000"/>
              <a:t>137</a:t>
            </a:r>
            <a:r>
              <a:rPr lang="en-US" sz="1800"/>
              <a:t>Cs &amp; </a:t>
            </a:r>
            <a:r>
              <a:rPr lang="en-US" sz="1800" baseline="30000"/>
              <a:t>210</a:t>
            </a:r>
            <a:r>
              <a:rPr lang="en-US" sz="1800"/>
              <a:t>Pb)</a:t>
            </a:r>
          </a:p>
          <a:p>
            <a:pPr eaLnBrk="0" hangingPunct="0"/>
            <a:endParaRPr lang="en-US" sz="1800" b="1" i="1"/>
          </a:p>
          <a:p>
            <a:pPr algn="ctr" eaLnBrk="0" hangingPunct="0"/>
            <a:endParaRPr lang="en-US" sz="1800" b="1" i="1"/>
          </a:p>
          <a:p>
            <a:pPr algn="ctr" eaLnBrk="0" hangingPunct="0"/>
            <a:r>
              <a:rPr lang="en-US" sz="1800" b="1" i="1"/>
              <a:t>E = constant * D</a:t>
            </a:r>
          </a:p>
          <a:p>
            <a:pPr eaLnBrk="0" hangingPunct="0"/>
            <a:endParaRPr lang="en-US" sz="1800" i="1"/>
          </a:p>
          <a:p>
            <a:pPr eaLnBrk="0" hangingPunct="0"/>
            <a:endParaRPr lang="en-US" sz="1800" i="1"/>
          </a:p>
          <a:p>
            <a:pPr eaLnBrk="0" hangingPunct="0"/>
            <a:r>
              <a:rPr lang="en-US" sz="1800" i="1"/>
              <a:t>Short-term mixing processes may limit erosion rates, and there may be a steady-state…</a:t>
            </a:r>
          </a:p>
          <a:p>
            <a:pPr eaLnBrk="0" hangingPunct="0"/>
            <a:endParaRPr lang="en-US" sz="1800" i="1"/>
          </a:p>
          <a:p>
            <a:pPr algn="ctr" eaLnBrk="0" hangingPunct="0"/>
            <a:r>
              <a:rPr lang="en-US" sz="1800" i="1"/>
              <a:t>IN UNDISTURBED SYSTEMS</a:t>
            </a:r>
            <a:endParaRPr lang="en-US" sz="1800"/>
          </a:p>
        </p:txBody>
      </p:sp>
      <p:sp>
        <p:nvSpPr>
          <p:cNvPr id="205829" name="Rectangle 9"/>
          <p:cNvSpPr>
            <a:spLocks noChangeArrowheads="1"/>
          </p:cNvSpPr>
          <p:nvPr/>
        </p:nvSpPr>
        <p:spPr bwMode="auto">
          <a:xfrm>
            <a:off x="2590800" y="228600"/>
            <a:ext cx="3233738" cy="396875"/>
          </a:xfrm>
          <a:prstGeom prst="rect">
            <a:avLst/>
          </a:prstGeom>
          <a:noFill/>
          <a:ln w="9525">
            <a:noFill/>
            <a:miter lim="800000"/>
            <a:headEnd/>
            <a:tailEnd/>
          </a:ln>
        </p:spPr>
        <p:txBody>
          <a:bodyPr wrap="none">
            <a:spAutoFit/>
          </a:bodyPr>
          <a:lstStyle/>
          <a:p>
            <a:pPr eaLnBrk="0" hangingPunct="0"/>
            <a:r>
              <a:rPr lang="en-US" sz="2000" i="1"/>
              <a:t>Short vs Long-term rates…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2"/>
          <p:cNvSpPr txBox="1">
            <a:spLocks noChangeArrowheads="1"/>
          </p:cNvSpPr>
          <p:nvPr/>
        </p:nvSpPr>
        <p:spPr bwMode="auto">
          <a:xfrm>
            <a:off x="228600" y="123825"/>
            <a:ext cx="5464175" cy="396875"/>
          </a:xfrm>
          <a:prstGeom prst="rect">
            <a:avLst/>
          </a:prstGeom>
          <a:noFill/>
          <a:ln w="9525">
            <a:noFill/>
            <a:miter lim="800000"/>
            <a:headEnd/>
            <a:tailEnd/>
          </a:ln>
        </p:spPr>
        <p:txBody>
          <a:bodyPr wrap="none">
            <a:spAutoFit/>
          </a:bodyPr>
          <a:lstStyle/>
          <a:p>
            <a:pPr eaLnBrk="0" hangingPunct="0"/>
            <a:r>
              <a:rPr lang="en-US" sz="2000" i="1"/>
              <a:t>The Himalayan Dilemma</a:t>
            </a:r>
            <a:r>
              <a:rPr lang="en-US" sz="2000"/>
              <a:t>: a super crisis or not?</a:t>
            </a:r>
          </a:p>
        </p:txBody>
      </p:sp>
      <p:pic>
        <p:nvPicPr>
          <p:cNvPr id="23554" name="Picture 3"/>
          <p:cNvPicPr>
            <a:picLocks noChangeAspect="1" noChangeArrowheads="1"/>
          </p:cNvPicPr>
          <p:nvPr/>
        </p:nvPicPr>
        <p:blipFill>
          <a:blip r:embed="rId3"/>
          <a:srcRect/>
          <a:stretch>
            <a:fillRect/>
          </a:stretch>
        </p:blipFill>
        <p:spPr bwMode="auto">
          <a:xfrm>
            <a:off x="0" y="654050"/>
            <a:ext cx="9144000" cy="6203950"/>
          </a:xfrm>
          <a:prstGeom prst="rect">
            <a:avLst/>
          </a:prstGeom>
          <a:noFill/>
          <a:ln w="25400">
            <a:solidFill>
              <a:schemeClr val="tx1"/>
            </a:solidFill>
            <a:miter lim="800000"/>
            <a:headEnd/>
            <a:tailEnd/>
          </a:ln>
        </p:spPr>
      </p:pic>
      <p:sp>
        <p:nvSpPr>
          <p:cNvPr id="23555" name="Text Box 4"/>
          <p:cNvSpPr txBox="1">
            <a:spLocks noChangeArrowheads="1"/>
          </p:cNvSpPr>
          <p:nvPr/>
        </p:nvSpPr>
        <p:spPr bwMode="auto">
          <a:xfrm>
            <a:off x="6580188" y="642938"/>
            <a:ext cx="2563812" cy="2100262"/>
          </a:xfrm>
          <a:prstGeom prst="rect">
            <a:avLst/>
          </a:prstGeom>
          <a:solidFill>
            <a:srgbClr val="ABFFA1">
              <a:alpha val="49019"/>
            </a:srgbClr>
          </a:solidFill>
          <a:ln w="9525">
            <a:noFill/>
            <a:miter lim="800000"/>
            <a:headEnd/>
            <a:tailEnd/>
          </a:ln>
        </p:spPr>
        <p:txBody>
          <a:bodyPr wrap="none">
            <a:spAutoFit/>
          </a:bodyPr>
          <a:lstStyle/>
          <a:p>
            <a:pPr eaLnBrk="0" hangingPunct="0"/>
            <a:r>
              <a:rPr lang="en-US" sz="1200" i="1"/>
              <a:t>Deforestation leads to:</a:t>
            </a:r>
            <a:endParaRPr lang="en-US" sz="1200"/>
          </a:p>
          <a:p>
            <a:pPr eaLnBrk="0" hangingPunct="0"/>
            <a:r>
              <a:rPr lang="en-US" sz="1200"/>
              <a:t>-- Landslides (i.e. increase erosion)</a:t>
            </a:r>
          </a:p>
          <a:p>
            <a:pPr eaLnBrk="0" hangingPunct="0"/>
            <a:r>
              <a:rPr lang="en-US" sz="1200"/>
              <a:t>-- Downstream flooding</a:t>
            </a:r>
          </a:p>
          <a:p>
            <a:pPr eaLnBrk="0" hangingPunct="0"/>
            <a:r>
              <a:rPr lang="en-US" sz="1200"/>
              <a:t>-- Dam infilling</a:t>
            </a:r>
          </a:p>
          <a:p>
            <a:pPr eaLnBrk="0" hangingPunct="0"/>
            <a:r>
              <a:rPr lang="en-US" sz="1200"/>
              <a:t>-- Loss of fertility/arable land</a:t>
            </a:r>
          </a:p>
          <a:p>
            <a:pPr eaLnBrk="0" hangingPunct="0"/>
            <a:r>
              <a:rPr lang="en-US" sz="1200"/>
              <a:t>-- Loss of habitat</a:t>
            </a:r>
          </a:p>
          <a:p>
            <a:pPr eaLnBrk="0" hangingPunct="0"/>
            <a:endParaRPr lang="en-US" sz="1200"/>
          </a:p>
          <a:p>
            <a:pPr eaLnBrk="0" hangingPunct="0"/>
            <a:r>
              <a:rPr lang="en-US" sz="1200"/>
              <a:t>Is this due to overpopulation?</a:t>
            </a:r>
          </a:p>
          <a:p>
            <a:pPr eaLnBrk="0" hangingPunct="0"/>
            <a:r>
              <a:rPr lang="en-US" sz="1200"/>
              <a:t>Poor resource stewardship?</a:t>
            </a:r>
          </a:p>
          <a:p>
            <a:pPr eaLnBrk="0" hangingPunct="0"/>
            <a:endParaRPr lang="en-US" sz="1200"/>
          </a:p>
          <a:p>
            <a:pPr eaLnBrk="0" hangingPunct="0"/>
            <a:r>
              <a:rPr lang="en-US" sz="1200"/>
              <a:t>Or, do humans have no impact?</a:t>
            </a:r>
          </a:p>
        </p:txBody>
      </p:sp>
      <p:sp>
        <p:nvSpPr>
          <p:cNvPr id="23556" name="Text Box 5"/>
          <p:cNvSpPr txBox="1">
            <a:spLocks noChangeArrowheads="1"/>
          </p:cNvSpPr>
          <p:nvPr/>
        </p:nvSpPr>
        <p:spPr bwMode="auto">
          <a:xfrm>
            <a:off x="76200" y="6454775"/>
            <a:ext cx="1655763" cy="304800"/>
          </a:xfrm>
          <a:prstGeom prst="rect">
            <a:avLst/>
          </a:prstGeom>
          <a:noFill/>
          <a:ln w="9525">
            <a:noFill/>
            <a:miter lim="800000"/>
            <a:headEnd/>
            <a:tailEnd/>
          </a:ln>
        </p:spPr>
        <p:txBody>
          <a:bodyPr wrap="none">
            <a:spAutoFit/>
          </a:bodyPr>
          <a:lstStyle/>
          <a:p>
            <a:pPr eaLnBrk="0" hangingPunct="0"/>
            <a:r>
              <a:rPr lang="en-US" sz="1400" i="1">
                <a:solidFill>
                  <a:schemeClr val="bg1"/>
                </a:solidFill>
              </a:rPr>
              <a:t>Middle Hills, Nepal</a:t>
            </a:r>
          </a:p>
        </p:txBody>
      </p:sp>
      <p:sp>
        <p:nvSpPr>
          <p:cNvPr id="23557" name="Text Box 6"/>
          <p:cNvSpPr txBox="1">
            <a:spLocks noChangeArrowheads="1"/>
          </p:cNvSpPr>
          <p:nvPr/>
        </p:nvSpPr>
        <p:spPr bwMode="auto">
          <a:xfrm>
            <a:off x="2200275" y="3101975"/>
            <a:ext cx="995363" cy="304800"/>
          </a:xfrm>
          <a:prstGeom prst="rect">
            <a:avLst/>
          </a:prstGeom>
          <a:noFill/>
          <a:ln w="9525">
            <a:noFill/>
            <a:miter lim="800000"/>
            <a:headEnd/>
            <a:tailEnd/>
          </a:ln>
        </p:spPr>
        <p:txBody>
          <a:bodyPr wrap="none">
            <a:spAutoFit/>
          </a:bodyPr>
          <a:lstStyle/>
          <a:p>
            <a:pPr eaLnBrk="0" hangingPunct="0"/>
            <a:r>
              <a:rPr lang="en-US" sz="1400" i="1"/>
              <a:t>1997 slide</a:t>
            </a:r>
          </a:p>
        </p:txBody>
      </p:sp>
      <p:sp>
        <p:nvSpPr>
          <p:cNvPr id="23558" name="Text Box 7"/>
          <p:cNvSpPr txBox="1">
            <a:spLocks noChangeArrowheads="1"/>
          </p:cNvSpPr>
          <p:nvPr/>
        </p:nvSpPr>
        <p:spPr bwMode="auto">
          <a:xfrm>
            <a:off x="228600" y="2819400"/>
            <a:ext cx="1557338"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Abandoned terraces</a:t>
            </a:r>
          </a:p>
        </p:txBody>
      </p:sp>
      <p:sp>
        <p:nvSpPr>
          <p:cNvPr id="23559" name="Text Box 8"/>
          <p:cNvSpPr txBox="1">
            <a:spLocks noChangeArrowheads="1"/>
          </p:cNvSpPr>
          <p:nvPr/>
        </p:nvSpPr>
        <p:spPr bwMode="auto">
          <a:xfrm>
            <a:off x="3505200" y="2286000"/>
            <a:ext cx="1285875"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Current terraces</a:t>
            </a:r>
          </a:p>
        </p:txBody>
      </p:sp>
      <p:sp>
        <p:nvSpPr>
          <p:cNvPr id="23560" name="Text Box 9"/>
          <p:cNvSpPr txBox="1">
            <a:spLocks noChangeArrowheads="1"/>
          </p:cNvSpPr>
          <p:nvPr/>
        </p:nvSpPr>
        <p:spPr bwMode="auto">
          <a:xfrm>
            <a:off x="3962400" y="5257800"/>
            <a:ext cx="995363" cy="304800"/>
          </a:xfrm>
          <a:prstGeom prst="rect">
            <a:avLst/>
          </a:prstGeom>
          <a:noFill/>
          <a:ln w="9525">
            <a:noFill/>
            <a:miter lim="800000"/>
            <a:headEnd/>
            <a:tailEnd/>
          </a:ln>
        </p:spPr>
        <p:txBody>
          <a:bodyPr wrap="none">
            <a:spAutoFit/>
          </a:bodyPr>
          <a:lstStyle/>
          <a:p>
            <a:pPr eaLnBrk="0" hangingPunct="0"/>
            <a:r>
              <a:rPr lang="en-US" sz="1400" i="1"/>
              <a:t>1996 slide</a:t>
            </a:r>
          </a:p>
        </p:txBody>
      </p:sp>
      <p:sp>
        <p:nvSpPr>
          <p:cNvPr id="23561" name="Text Box 10"/>
          <p:cNvSpPr txBox="1">
            <a:spLocks noChangeArrowheads="1"/>
          </p:cNvSpPr>
          <p:nvPr/>
        </p:nvSpPr>
        <p:spPr bwMode="auto">
          <a:xfrm>
            <a:off x="7239000" y="5867400"/>
            <a:ext cx="1539875"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Old slide restoration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1"/>
          <p:cNvSpPr>
            <a:spLocks noChangeArrowheads="1"/>
          </p:cNvSpPr>
          <p:nvPr/>
        </p:nvSpPr>
        <p:spPr bwMode="auto">
          <a:xfrm>
            <a:off x="76200" y="4953000"/>
            <a:ext cx="8991600" cy="1752600"/>
          </a:xfrm>
          <a:prstGeom prst="rect">
            <a:avLst/>
          </a:prstGeom>
          <a:solidFill>
            <a:srgbClr val="DDDDDD"/>
          </a:solidFill>
          <a:ln w="9525">
            <a:solidFill>
              <a:schemeClr val="tx1"/>
            </a:solidFill>
            <a:miter lim="800000"/>
            <a:headEnd/>
            <a:tailEnd/>
          </a:ln>
        </p:spPr>
        <p:txBody>
          <a:bodyPr wrap="none" anchor="ctr"/>
          <a:lstStyle/>
          <a:p>
            <a:pPr eaLnBrk="0" hangingPunct="0"/>
            <a:endParaRPr lang="en-US"/>
          </a:p>
        </p:txBody>
      </p:sp>
      <p:pic>
        <p:nvPicPr>
          <p:cNvPr id="207874" name="Picture 6" descr="Relief_print_2"/>
          <p:cNvPicPr>
            <a:picLocks noChangeAspect="1" noChangeArrowheads="1"/>
          </p:cNvPicPr>
          <p:nvPr/>
        </p:nvPicPr>
        <p:blipFill>
          <a:blip r:embed="rId3"/>
          <a:srcRect/>
          <a:stretch>
            <a:fillRect/>
          </a:stretch>
        </p:blipFill>
        <p:spPr bwMode="auto">
          <a:xfrm>
            <a:off x="152400" y="887413"/>
            <a:ext cx="8839200" cy="3913187"/>
          </a:xfrm>
          <a:prstGeom prst="rect">
            <a:avLst/>
          </a:prstGeom>
          <a:noFill/>
          <a:ln w="19050">
            <a:solidFill>
              <a:srgbClr val="000000"/>
            </a:solidFill>
            <a:miter lim="800000"/>
            <a:headEnd/>
            <a:tailEnd/>
          </a:ln>
        </p:spPr>
      </p:pic>
      <p:sp>
        <p:nvSpPr>
          <p:cNvPr id="207875" name="Rectangle 7" descr="Stationery"/>
          <p:cNvSpPr>
            <a:spLocks noChangeArrowheads="1"/>
          </p:cNvSpPr>
          <p:nvPr/>
        </p:nvSpPr>
        <p:spPr bwMode="auto">
          <a:xfrm>
            <a:off x="0" y="0"/>
            <a:ext cx="9144000" cy="762000"/>
          </a:xfrm>
          <a:prstGeom prst="rect">
            <a:avLst/>
          </a:prstGeom>
          <a:noFill/>
          <a:ln w="28575">
            <a:noFill/>
            <a:miter lim="800000"/>
            <a:headEnd/>
            <a:tailEnd/>
          </a:ln>
        </p:spPr>
        <p:txBody>
          <a:bodyPr anchor="ctr"/>
          <a:lstStyle/>
          <a:p>
            <a:pPr algn="ctr"/>
            <a:r>
              <a:rPr lang="en-US" sz="3200" b="1">
                <a:solidFill>
                  <a:schemeClr val="tx2"/>
                </a:solidFill>
              </a:rPr>
              <a:t>Relief Gradient &amp; Channel Steepness Index</a:t>
            </a:r>
          </a:p>
        </p:txBody>
      </p:sp>
      <p:sp>
        <p:nvSpPr>
          <p:cNvPr id="207876" name="Text Box 9"/>
          <p:cNvSpPr txBox="1">
            <a:spLocks noChangeArrowheads="1"/>
          </p:cNvSpPr>
          <p:nvPr/>
        </p:nvSpPr>
        <p:spPr bwMode="auto">
          <a:xfrm>
            <a:off x="6411913" y="4495800"/>
            <a:ext cx="2317750" cy="307975"/>
          </a:xfrm>
          <a:prstGeom prst="rect">
            <a:avLst/>
          </a:prstGeom>
          <a:solidFill>
            <a:schemeClr val="bg1"/>
          </a:solidFill>
          <a:ln w="12700">
            <a:solidFill>
              <a:schemeClr val="tx1"/>
            </a:solidFill>
            <a:miter lim="800000"/>
            <a:headEnd/>
            <a:tailEnd/>
          </a:ln>
        </p:spPr>
        <p:txBody>
          <a:bodyPr wrap="none">
            <a:spAutoFit/>
          </a:bodyPr>
          <a:lstStyle/>
          <a:p>
            <a:pPr eaLnBrk="0" hangingPunct="0"/>
            <a:r>
              <a:rPr lang="en-US" sz="1400" b="1"/>
              <a:t>DiBiase et al., EPSL 2010</a:t>
            </a:r>
          </a:p>
        </p:txBody>
      </p:sp>
      <p:sp>
        <p:nvSpPr>
          <p:cNvPr id="207877" name="Text Box 10"/>
          <p:cNvSpPr txBox="1">
            <a:spLocks noChangeArrowheads="1"/>
          </p:cNvSpPr>
          <p:nvPr/>
        </p:nvSpPr>
        <p:spPr bwMode="auto">
          <a:xfrm>
            <a:off x="52388" y="4997450"/>
            <a:ext cx="9144000" cy="1570038"/>
          </a:xfrm>
          <a:prstGeom prst="rect">
            <a:avLst/>
          </a:prstGeom>
          <a:noFill/>
          <a:ln w="9525">
            <a:noFill/>
            <a:miter lim="800000"/>
            <a:headEnd/>
            <a:tailEnd/>
          </a:ln>
        </p:spPr>
        <p:txBody>
          <a:bodyPr>
            <a:spAutoFit/>
          </a:bodyPr>
          <a:lstStyle/>
          <a:p>
            <a:pPr eaLnBrk="0" hangingPunct="0">
              <a:buFontTx/>
              <a:buChar char="•"/>
            </a:pPr>
            <a:r>
              <a:rPr lang="en-US" sz="2200"/>
              <a:t> </a:t>
            </a:r>
            <a:r>
              <a:rPr lang="en-US" sz="2000">
                <a:latin typeface="Arial Rounded MT Bold" pitchFamily="34" charset="0"/>
              </a:rPr>
              <a:t>Relief increases from west to east – </a:t>
            </a:r>
            <a:r>
              <a:rPr lang="en-US" sz="2000" i="1">
                <a:latin typeface="Arial Rounded MT Bold" pitchFamily="34" charset="0"/>
              </a:rPr>
              <a:t>b/w shading</a:t>
            </a:r>
            <a:r>
              <a:rPr lang="en-US" sz="2000">
                <a:latin typeface="Arial Rounded MT Bold" pitchFamily="34" charset="0"/>
              </a:rPr>
              <a:t>.</a:t>
            </a:r>
          </a:p>
          <a:p>
            <a:pPr eaLnBrk="0" hangingPunct="0">
              <a:buFontTx/>
              <a:buChar char="•"/>
            </a:pPr>
            <a:r>
              <a:rPr lang="en-US" sz="2000">
                <a:latin typeface="Arial Rounded MT Bold" pitchFamily="34" charset="0"/>
              </a:rPr>
              <a:t> Channel steepness does as well – </a:t>
            </a:r>
            <a:r>
              <a:rPr lang="en-US" sz="2000" i="1">
                <a:latin typeface="Arial Rounded MT Bold" pitchFamily="34" charset="0"/>
              </a:rPr>
              <a:t>color squiggles</a:t>
            </a:r>
            <a:r>
              <a:rPr lang="en-US" sz="2000">
                <a:latin typeface="Arial Rounded MT Bold" pitchFamily="34" charset="0"/>
              </a:rPr>
              <a:t>. </a:t>
            </a:r>
            <a:br>
              <a:rPr lang="en-US" sz="2000">
                <a:latin typeface="Arial Rounded MT Bold" pitchFamily="34" charset="0"/>
              </a:rPr>
            </a:br>
            <a:endParaRPr lang="en-US" sz="2800" b="1">
              <a:latin typeface="Arial Rounded MT Bold" pitchFamily="34" charset="0"/>
            </a:endParaRPr>
          </a:p>
          <a:p>
            <a:pPr eaLnBrk="0" hangingPunct="0">
              <a:buFontTx/>
              <a:buChar char="•"/>
            </a:pPr>
            <a:r>
              <a:rPr lang="en-US" sz="2000">
                <a:latin typeface="Arial Rounded MT Bold" pitchFamily="34" charset="0"/>
              </a:rPr>
              <a:t> </a:t>
            </a:r>
            <a:r>
              <a:rPr lang="en-US" sz="2600" b="1" i="1">
                <a:latin typeface="Times New Roman" pitchFamily="18" charset="0"/>
                <a:cs typeface="Times New Roman" pitchFamily="18" charset="0"/>
              </a:rPr>
              <a:t>k</a:t>
            </a:r>
            <a:r>
              <a:rPr lang="en-US" sz="2600" b="1" i="1" baseline="-25000">
                <a:latin typeface="Times New Roman" pitchFamily="18" charset="0"/>
                <a:cs typeface="Times New Roman" pitchFamily="18" charset="0"/>
              </a:rPr>
              <a:t>s</a:t>
            </a:r>
            <a:r>
              <a:rPr lang="en-US" sz="2000">
                <a:latin typeface="Arial Rounded MT Bold" pitchFamily="34" charset="0"/>
              </a:rPr>
              <a:t> depends on rock uplift rate, rock strength, and climate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Object 18"/>
          <p:cNvGraphicFramePr>
            <a:graphicFrameLocks noChangeAspect="1"/>
          </p:cNvGraphicFramePr>
          <p:nvPr/>
        </p:nvGraphicFramePr>
        <p:xfrm>
          <a:off x="457200" y="1143000"/>
          <a:ext cx="8229600" cy="4984750"/>
        </p:xfrm>
        <a:graphic>
          <a:graphicData uri="http://schemas.openxmlformats.org/presentationml/2006/ole">
            <p:oleObj spid="_x0000_s178178" name="Chart" r:id="rId4" imgW="8744043" imgH="5295776" progId="Excel.Sheet.8">
              <p:embed/>
            </p:oleObj>
          </a:graphicData>
        </a:graphic>
      </p:graphicFrame>
      <p:sp>
        <p:nvSpPr>
          <p:cNvPr id="178180" name="Rectangle 5" descr="Stationery"/>
          <p:cNvSpPr>
            <a:spLocks noChangeArrowheads="1"/>
          </p:cNvSpPr>
          <p:nvPr/>
        </p:nvSpPr>
        <p:spPr bwMode="auto">
          <a:xfrm>
            <a:off x="0" y="0"/>
            <a:ext cx="9144000" cy="762000"/>
          </a:xfrm>
          <a:prstGeom prst="rect">
            <a:avLst/>
          </a:prstGeom>
          <a:blipFill dpi="0" rotWithShape="1">
            <a:blip r:embed="rId5"/>
            <a:srcRect/>
            <a:tile tx="0" ty="0" sx="100000" sy="100000" flip="none" algn="tl"/>
          </a:blipFill>
          <a:ln w="28575">
            <a:solidFill>
              <a:schemeClr val="tx1"/>
            </a:solidFill>
            <a:miter lim="800000"/>
            <a:headEnd/>
            <a:tailEnd/>
          </a:ln>
        </p:spPr>
        <p:txBody>
          <a:bodyPr anchor="ctr"/>
          <a:lstStyle/>
          <a:p>
            <a:pPr algn="ctr"/>
            <a:r>
              <a:rPr lang="en-US" sz="3200" b="1">
                <a:solidFill>
                  <a:schemeClr val="tx2"/>
                </a:solidFill>
              </a:rPr>
              <a:t>Erosion and channel steepness index</a:t>
            </a:r>
          </a:p>
        </p:txBody>
      </p:sp>
      <p:graphicFrame>
        <p:nvGraphicFramePr>
          <p:cNvPr id="178179" name="Object 3"/>
          <p:cNvGraphicFramePr>
            <a:graphicFrameLocks noChangeAspect="1"/>
          </p:cNvGraphicFramePr>
          <p:nvPr/>
        </p:nvGraphicFramePr>
        <p:xfrm>
          <a:off x="457200" y="914400"/>
          <a:ext cx="8229600" cy="5213350"/>
        </p:xfrm>
        <a:graphic>
          <a:graphicData uri="http://schemas.openxmlformats.org/presentationml/2006/ole">
            <p:oleObj spid="_x0000_s178179" name="Chart" r:id="rId6" imgW="8744043" imgH="5295776" progId="Excel.Sheet.8">
              <p:embed/>
            </p:oleObj>
          </a:graphicData>
        </a:graphic>
      </p:graphicFrame>
      <p:sp>
        <p:nvSpPr>
          <p:cNvPr id="29701" name="Line 14"/>
          <p:cNvSpPr>
            <a:spLocks noChangeShapeType="1"/>
          </p:cNvSpPr>
          <p:nvPr/>
        </p:nvSpPr>
        <p:spPr bwMode="auto">
          <a:xfrm>
            <a:off x="2362200" y="1466850"/>
            <a:ext cx="0" cy="3733800"/>
          </a:xfrm>
          <a:prstGeom prst="line">
            <a:avLst/>
          </a:prstGeom>
          <a:noFill/>
          <a:ln w="57150">
            <a:solidFill>
              <a:schemeClr val="bg2"/>
            </a:solidFill>
            <a:prstDash val="dash"/>
            <a:round/>
            <a:headEnd/>
            <a:tailEnd/>
          </a:ln>
        </p:spPr>
        <p:txBody>
          <a:bodyPr/>
          <a:lstStyle/>
          <a:p>
            <a:endParaRPr lang="en-US"/>
          </a:p>
        </p:txBody>
      </p:sp>
      <p:sp>
        <p:nvSpPr>
          <p:cNvPr id="29703" name="Text Box 19"/>
          <p:cNvSpPr txBox="1">
            <a:spLocks noChangeArrowheads="1"/>
          </p:cNvSpPr>
          <p:nvPr/>
        </p:nvSpPr>
        <p:spPr bwMode="auto">
          <a:xfrm>
            <a:off x="4572000" y="3962400"/>
            <a:ext cx="4572000" cy="1108075"/>
          </a:xfrm>
          <a:prstGeom prst="rect">
            <a:avLst/>
          </a:prstGeom>
          <a:solidFill>
            <a:srgbClr val="DDDDDD"/>
          </a:solidFill>
          <a:ln w="12700">
            <a:solidFill>
              <a:schemeClr val="tx1"/>
            </a:solidFill>
            <a:miter lim="800000"/>
            <a:headEnd/>
            <a:tailEnd/>
          </a:ln>
        </p:spPr>
        <p:txBody>
          <a:bodyPr>
            <a:spAutoFit/>
          </a:bodyPr>
          <a:lstStyle/>
          <a:p>
            <a:pPr eaLnBrk="0" hangingPunct="0"/>
            <a:r>
              <a:rPr lang="en-US" sz="2200">
                <a:latin typeface="Arial Rounded MT Bold" pitchFamily="34" charset="0"/>
              </a:rPr>
              <a:t>Relationship rolls over at high E; channels become more efficient as they steepen </a:t>
            </a:r>
          </a:p>
        </p:txBody>
      </p:sp>
      <p:sp>
        <p:nvSpPr>
          <p:cNvPr id="178183" name="Text Box 20"/>
          <p:cNvSpPr txBox="1">
            <a:spLocks noChangeArrowheads="1"/>
          </p:cNvSpPr>
          <p:nvPr/>
        </p:nvSpPr>
        <p:spPr bwMode="auto">
          <a:xfrm>
            <a:off x="6475413" y="6388100"/>
            <a:ext cx="2317750" cy="307975"/>
          </a:xfrm>
          <a:prstGeom prst="rect">
            <a:avLst/>
          </a:prstGeom>
          <a:solidFill>
            <a:schemeClr val="bg1"/>
          </a:solidFill>
          <a:ln w="12700">
            <a:solidFill>
              <a:schemeClr val="tx1"/>
            </a:solidFill>
            <a:miter lim="800000"/>
            <a:headEnd/>
            <a:tailEnd/>
          </a:ln>
        </p:spPr>
        <p:txBody>
          <a:bodyPr wrap="none">
            <a:spAutoFit/>
          </a:bodyPr>
          <a:lstStyle/>
          <a:p>
            <a:pPr eaLnBrk="0" hangingPunct="0"/>
            <a:r>
              <a:rPr lang="en-US" sz="1400" b="1"/>
              <a:t>DiBiase et al., EPSL 2010</a:t>
            </a:r>
          </a:p>
        </p:txBody>
      </p:sp>
      <p:sp>
        <p:nvSpPr>
          <p:cNvPr id="29705" name="Text Box 21"/>
          <p:cNvSpPr txBox="1">
            <a:spLocks noChangeArrowheads="1"/>
          </p:cNvSpPr>
          <p:nvPr/>
        </p:nvSpPr>
        <p:spPr bwMode="auto">
          <a:xfrm>
            <a:off x="4953000" y="2971800"/>
            <a:ext cx="4191000" cy="769938"/>
          </a:xfrm>
          <a:prstGeom prst="rect">
            <a:avLst/>
          </a:prstGeom>
          <a:solidFill>
            <a:srgbClr val="DDDDDD"/>
          </a:solidFill>
          <a:ln w="12700">
            <a:solidFill>
              <a:schemeClr val="tx1"/>
            </a:solidFill>
            <a:miter lim="800000"/>
            <a:headEnd/>
            <a:tailEnd/>
          </a:ln>
        </p:spPr>
        <p:txBody>
          <a:bodyPr>
            <a:spAutoFit/>
          </a:bodyPr>
          <a:lstStyle/>
          <a:p>
            <a:pPr eaLnBrk="0" hangingPunct="0"/>
            <a:r>
              <a:rPr lang="en-US" sz="2200">
                <a:latin typeface="Arial Rounded MT Bold" pitchFamily="34" charset="0"/>
              </a:rPr>
              <a:t>Channel steepness increases </a:t>
            </a:r>
            <a:r>
              <a:rPr lang="en-US" sz="2200" b="1">
                <a:latin typeface="Arial Rounded MT Bold" pitchFamily="34" charset="0"/>
              </a:rPr>
              <a:t>beyond</a:t>
            </a:r>
            <a:r>
              <a:rPr lang="en-US" sz="2200">
                <a:latin typeface="Arial Rounded MT Bold" pitchFamily="34" charset="0"/>
              </a:rPr>
              <a:t>  hillslope threshold</a:t>
            </a:r>
          </a:p>
        </p:txBody>
      </p:sp>
      <p:sp>
        <p:nvSpPr>
          <p:cNvPr id="29706" name="Text Box 30"/>
          <p:cNvSpPr txBox="1">
            <a:spLocks noChangeArrowheads="1"/>
          </p:cNvSpPr>
          <p:nvPr/>
        </p:nvSpPr>
        <p:spPr bwMode="auto">
          <a:xfrm>
            <a:off x="1524000" y="990600"/>
            <a:ext cx="741363" cy="457200"/>
          </a:xfrm>
          <a:prstGeom prst="rect">
            <a:avLst/>
          </a:prstGeom>
          <a:noFill/>
          <a:ln w="9525">
            <a:noFill/>
            <a:miter lim="800000"/>
            <a:headEnd/>
            <a:tailEnd/>
          </a:ln>
        </p:spPr>
        <p:txBody>
          <a:bodyPr wrap="none">
            <a:spAutoFit/>
          </a:bodyPr>
          <a:lstStyle/>
          <a:p>
            <a:pPr eaLnBrk="0" hangingPunct="0"/>
            <a:r>
              <a:rPr lang="en-US" b="1"/>
              <a:t>Soil</a:t>
            </a:r>
          </a:p>
        </p:txBody>
      </p:sp>
      <p:sp>
        <p:nvSpPr>
          <p:cNvPr id="29707" name="Text Box 31"/>
          <p:cNvSpPr txBox="1">
            <a:spLocks noChangeArrowheads="1"/>
          </p:cNvSpPr>
          <p:nvPr/>
        </p:nvSpPr>
        <p:spPr bwMode="auto">
          <a:xfrm>
            <a:off x="4267200" y="990600"/>
            <a:ext cx="1404938" cy="457200"/>
          </a:xfrm>
          <a:prstGeom prst="rect">
            <a:avLst/>
          </a:prstGeom>
          <a:noFill/>
          <a:ln w="9525">
            <a:noFill/>
            <a:miter lim="800000"/>
            <a:headEnd/>
            <a:tailEnd/>
          </a:ln>
        </p:spPr>
        <p:txBody>
          <a:bodyPr wrap="none">
            <a:spAutoFit/>
          </a:bodyPr>
          <a:lstStyle/>
          <a:p>
            <a:pPr eaLnBrk="0" hangingPunct="0"/>
            <a:r>
              <a:rPr lang="en-US" b="1"/>
              <a:t>Bedrock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7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3" grpId="0" animBg="1"/>
      <p:bldP spid="29705" grpId="0" animBg="1"/>
      <p:bldP spid="29706" grpId="0"/>
      <p:bldP spid="2970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noChangeArrowheads="1"/>
          </p:cNvPicPr>
          <p:nvPr/>
        </p:nvPicPr>
        <p:blipFill>
          <a:blip r:embed="rId3"/>
          <a:srcRect/>
          <a:stretch>
            <a:fillRect/>
          </a:stretch>
        </p:blipFill>
        <p:spPr bwMode="auto">
          <a:xfrm>
            <a:off x="0" y="838200"/>
            <a:ext cx="4876800" cy="3876675"/>
          </a:xfrm>
          <a:prstGeom prst="rect">
            <a:avLst/>
          </a:prstGeom>
          <a:noFill/>
          <a:ln w="19050">
            <a:solidFill>
              <a:schemeClr val="tx1"/>
            </a:solidFill>
            <a:miter lim="800000"/>
            <a:headEnd/>
            <a:tailEnd/>
          </a:ln>
        </p:spPr>
      </p:pic>
      <p:pic>
        <p:nvPicPr>
          <p:cNvPr id="211970" name="Picture 3"/>
          <p:cNvPicPr>
            <a:picLocks noChangeAspect="1" noChangeArrowheads="1"/>
          </p:cNvPicPr>
          <p:nvPr/>
        </p:nvPicPr>
        <p:blipFill>
          <a:blip r:embed="rId4"/>
          <a:srcRect/>
          <a:stretch>
            <a:fillRect/>
          </a:stretch>
        </p:blipFill>
        <p:spPr bwMode="auto">
          <a:xfrm>
            <a:off x="0" y="4724400"/>
            <a:ext cx="2209800" cy="2133600"/>
          </a:xfrm>
          <a:prstGeom prst="rect">
            <a:avLst/>
          </a:prstGeom>
          <a:noFill/>
          <a:ln w="9525">
            <a:noFill/>
            <a:miter lim="800000"/>
            <a:headEnd/>
            <a:tailEnd/>
          </a:ln>
        </p:spPr>
      </p:pic>
      <p:sp>
        <p:nvSpPr>
          <p:cNvPr id="211971" name="Rectangle 4"/>
          <p:cNvSpPr>
            <a:spLocks noChangeArrowheads="1"/>
          </p:cNvSpPr>
          <p:nvPr/>
        </p:nvSpPr>
        <p:spPr bwMode="auto">
          <a:xfrm>
            <a:off x="0" y="128588"/>
            <a:ext cx="8597900" cy="396875"/>
          </a:xfrm>
          <a:prstGeom prst="rect">
            <a:avLst/>
          </a:prstGeom>
          <a:noFill/>
          <a:ln w="9525">
            <a:noFill/>
            <a:miter lim="800000"/>
            <a:headEnd/>
            <a:tailEnd/>
          </a:ln>
        </p:spPr>
        <p:txBody>
          <a:bodyPr wrap="none">
            <a:spAutoFit/>
          </a:bodyPr>
          <a:lstStyle/>
          <a:p>
            <a:pPr eaLnBrk="0" hangingPunct="0"/>
            <a:r>
              <a:rPr lang="en-US" sz="2000" i="1" u="sng"/>
              <a:t>Climate</a:t>
            </a:r>
            <a:r>
              <a:rPr lang="en-US" sz="2000" i="1"/>
              <a:t> and erosion - coupling chemical and physical, southern Sierra, CA</a:t>
            </a:r>
          </a:p>
        </p:txBody>
      </p:sp>
      <p:pic>
        <p:nvPicPr>
          <p:cNvPr id="141317" name="Picture 5"/>
          <p:cNvPicPr>
            <a:picLocks noChangeAspect="1" noChangeArrowheads="1"/>
          </p:cNvPicPr>
          <p:nvPr/>
        </p:nvPicPr>
        <p:blipFill>
          <a:blip r:embed="rId5"/>
          <a:srcRect/>
          <a:stretch>
            <a:fillRect/>
          </a:stretch>
        </p:blipFill>
        <p:spPr bwMode="auto">
          <a:xfrm>
            <a:off x="6248400" y="533400"/>
            <a:ext cx="2895600" cy="2206625"/>
          </a:xfrm>
          <a:prstGeom prst="rect">
            <a:avLst/>
          </a:prstGeom>
          <a:noFill/>
          <a:ln w="9525">
            <a:noFill/>
            <a:miter lim="800000"/>
            <a:headEnd/>
            <a:tailEnd/>
          </a:ln>
        </p:spPr>
      </p:pic>
      <p:pic>
        <p:nvPicPr>
          <p:cNvPr id="141318" name="Picture 6"/>
          <p:cNvPicPr>
            <a:picLocks noChangeAspect="1" noChangeArrowheads="1"/>
          </p:cNvPicPr>
          <p:nvPr/>
        </p:nvPicPr>
        <p:blipFill>
          <a:blip r:embed="rId6"/>
          <a:srcRect/>
          <a:stretch>
            <a:fillRect/>
          </a:stretch>
        </p:blipFill>
        <p:spPr bwMode="auto">
          <a:xfrm>
            <a:off x="6248400" y="2743200"/>
            <a:ext cx="2895600" cy="2192338"/>
          </a:xfrm>
          <a:prstGeom prst="rect">
            <a:avLst/>
          </a:prstGeom>
          <a:noFill/>
          <a:ln w="9525">
            <a:noFill/>
            <a:miter lim="800000"/>
            <a:headEnd/>
            <a:tailEnd/>
          </a:ln>
        </p:spPr>
      </p:pic>
      <p:pic>
        <p:nvPicPr>
          <p:cNvPr id="141319" name="Picture 7"/>
          <p:cNvPicPr>
            <a:picLocks noChangeAspect="1" noChangeArrowheads="1"/>
          </p:cNvPicPr>
          <p:nvPr/>
        </p:nvPicPr>
        <p:blipFill>
          <a:blip r:embed="rId7"/>
          <a:srcRect/>
          <a:stretch>
            <a:fillRect/>
          </a:stretch>
        </p:blipFill>
        <p:spPr bwMode="auto">
          <a:xfrm>
            <a:off x="3886200" y="4419600"/>
            <a:ext cx="2419350" cy="2438400"/>
          </a:xfrm>
          <a:prstGeom prst="rect">
            <a:avLst/>
          </a:prstGeom>
          <a:noFill/>
          <a:ln w="9525">
            <a:noFill/>
            <a:miter lim="800000"/>
            <a:headEnd/>
            <a:tailEnd/>
          </a:ln>
        </p:spPr>
      </p:pic>
      <p:pic>
        <p:nvPicPr>
          <p:cNvPr id="141320" name="Picture 8"/>
          <p:cNvPicPr>
            <a:picLocks noChangeAspect="1" noChangeArrowheads="1"/>
          </p:cNvPicPr>
          <p:nvPr/>
        </p:nvPicPr>
        <p:blipFill>
          <a:blip r:embed="rId8"/>
          <a:srcRect/>
          <a:stretch>
            <a:fillRect/>
          </a:stretch>
        </p:blipFill>
        <p:spPr bwMode="auto">
          <a:xfrm>
            <a:off x="0" y="4383088"/>
            <a:ext cx="3886200" cy="2474912"/>
          </a:xfrm>
          <a:prstGeom prst="rect">
            <a:avLst/>
          </a:prstGeom>
          <a:noFill/>
          <a:ln w="9525">
            <a:noFill/>
            <a:miter lim="800000"/>
            <a:headEnd/>
            <a:tailEnd/>
          </a:ln>
        </p:spPr>
      </p:pic>
      <p:sp>
        <p:nvSpPr>
          <p:cNvPr id="141321" name="Line 9"/>
          <p:cNvSpPr>
            <a:spLocks noChangeShapeType="1"/>
          </p:cNvSpPr>
          <p:nvPr/>
        </p:nvSpPr>
        <p:spPr bwMode="auto">
          <a:xfrm>
            <a:off x="2895600" y="1676400"/>
            <a:ext cx="3581400" cy="0"/>
          </a:xfrm>
          <a:prstGeom prst="line">
            <a:avLst/>
          </a:prstGeom>
          <a:noFill/>
          <a:ln w="38100">
            <a:solidFill>
              <a:srgbClr val="FF0000"/>
            </a:solidFill>
            <a:round/>
            <a:headEnd/>
            <a:tailEnd type="triangle" w="med" len="med"/>
          </a:ln>
        </p:spPr>
        <p:txBody>
          <a:bodyPr wrap="none" anchor="ctr"/>
          <a:lstStyle/>
          <a:p>
            <a:endParaRPr lang="en-US"/>
          </a:p>
        </p:txBody>
      </p:sp>
      <p:sp>
        <p:nvSpPr>
          <p:cNvPr id="141322" name="Line 10"/>
          <p:cNvSpPr>
            <a:spLocks noChangeShapeType="1"/>
          </p:cNvSpPr>
          <p:nvPr/>
        </p:nvSpPr>
        <p:spPr bwMode="auto">
          <a:xfrm>
            <a:off x="3352800" y="2133600"/>
            <a:ext cx="3200400" cy="1295400"/>
          </a:xfrm>
          <a:prstGeom prst="line">
            <a:avLst/>
          </a:prstGeom>
          <a:noFill/>
          <a:ln w="38100">
            <a:solidFill>
              <a:srgbClr val="FF0000"/>
            </a:solidFill>
            <a:round/>
            <a:headEnd/>
            <a:tailEnd type="triangle" w="med" len="med"/>
          </a:ln>
        </p:spPr>
        <p:txBody>
          <a:bodyPr wrap="none" anchor="ctr"/>
          <a:lstStyle/>
          <a:p>
            <a:endParaRPr lang="en-US"/>
          </a:p>
        </p:txBody>
      </p:sp>
      <p:sp>
        <p:nvSpPr>
          <p:cNvPr id="141323" name="Line 11"/>
          <p:cNvSpPr>
            <a:spLocks noChangeShapeType="1"/>
          </p:cNvSpPr>
          <p:nvPr/>
        </p:nvSpPr>
        <p:spPr bwMode="auto">
          <a:xfrm>
            <a:off x="3352800" y="2438400"/>
            <a:ext cx="838200" cy="2286000"/>
          </a:xfrm>
          <a:prstGeom prst="line">
            <a:avLst/>
          </a:prstGeom>
          <a:noFill/>
          <a:ln w="38100">
            <a:solidFill>
              <a:srgbClr val="FF0000"/>
            </a:solidFill>
            <a:round/>
            <a:headEnd/>
            <a:tailEnd type="triangle" w="med" len="med"/>
          </a:ln>
        </p:spPr>
        <p:txBody>
          <a:bodyPr wrap="none" anchor="ctr"/>
          <a:lstStyle/>
          <a:p>
            <a:endParaRPr lang="en-US"/>
          </a:p>
        </p:txBody>
      </p:sp>
      <p:sp>
        <p:nvSpPr>
          <p:cNvPr id="141324" name="Line 12"/>
          <p:cNvSpPr>
            <a:spLocks noChangeShapeType="1"/>
          </p:cNvSpPr>
          <p:nvPr/>
        </p:nvSpPr>
        <p:spPr bwMode="auto">
          <a:xfrm flipH="1">
            <a:off x="2438400" y="3581400"/>
            <a:ext cx="0" cy="1066800"/>
          </a:xfrm>
          <a:prstGeom prst="line">
            <a:avLst/>
          </a:prstGeom>
          <a:noFill/>
          <a:ln w="38100">
            <a:solidFill>
              <a:srgbClr val="FF0000"/>
            </a:solidFill>
            <a:round/>
            <a:headEnd/>
            <a:tailEnd type="triangle" w="med" len="med"/>
          </a:ln>
        </p:spPr>
        <p:txBody>
          <a:bodyPr wrap="none" anchor="ctr"/>
          <a:lstStyle/>
          <a:p>
            <a:endParaRPr lang="en-US"/>
          </a:p>
        </p:txBody>
      </p:sp>
      <p:sp>
        <p:nvSpPr>
          <p:cNvPr id="141325" name="Text Box 13"/>
          <p:cNvSpPr txBox="1">
            <a:spLocks noChangeArrowheads="1"/>
          </p:cNvSpPr>
          <p:nvPr/>
        </p:nvSpPr>
        <p:spPr bwMode="auto">
          <a:xfrm>
            <a:off x="4965700" y="1371600"/>
            <a:ext cx="1157288" cy="304800"/>
          </a:xfrm>
          <a:prstGeom prst="rect">
            <a:avLst/>
          </a:prstGeom>
          <a:noFill/>
          <a:ln w="9525">
            <a:noFill/>
            <a:miter lim="800000"/>
            <a:headEnd/>
            <a:tailEnd/>
          </a:ln>
        </p:spPr>
        <p:txBody>
          <a:bodyPr wrap="none">
            <a:spAutoFit/>
          </a:bodyPr>
          <a:lstStyle/>
          <a:p>
            <a:pPr eaLnBrk="0" hangingPunct="0"/>
            <a:r>
              <a:rPr lang="en-US" sz="1400"/>
              <a:t>~3000 m asl</a:t>
            </a:r>
            <a:endParaRPr lang="en-US"/>
          </a:p>
        </p:txBody>
      </p:sp>
      <p:sp>
        <p:nvSpPr>
          <p:cNvPr id="141326" name="Text Box 14"/>
          <p:cNvSpPr txBox="1">
            <a:spLocks noChangeArrowheads="1"/>
          </p:cNvSpPr>
          <p:nvPr/>
        </p:nvSpPr>
        <p:spPr bwMode="auto">
          <a:xfrm>
            <a:off x="5105400" y="2514600"/>
            <a:ext cx="1157288" cy="304800"/>
          </a:xfrm>
          <a:prstGeom prst="rect">
            <a:avLst/>
          </a:prstGeom>
          <a:noFill/>
          <a:ln w="9525">
            <a:noFill/>
            <a:miter lim="800000"/>
            <a:headEnd/>
            <a:tailEnd/>
          </a:ln>
        </p:spPr>
        <p:txBody>
          <a:bodyPr wrap="none">
            <a:spAutoFit/>
          </a:bodyPr>
          <a:lstStyle/>
          <a:p>
            <a:pPr eaLnBrk="0" hangingPunct="0"/>
            <a:r>
              <a:rPr lang="en-US" sz="1400"/>
              <a:t>~2000 m asl</a:t>
            </a:r>
            <a:endParaRPr lang="en-US"/>
          </a:p>
        </p:txBody>
      </p:sp>
      <p:sp>
        <p:nvSpPr>
          <p:cNvPr id="141327" name="Text Box 15"/>
          <p:cNvSpPr txBox="1">
            <a:spLocks noChangeArrowheads="1"/>
          </p:cNvSpPr>
          <p:nvPr/>
        </p:nvSpPr>
        <p:spPr bwMode="auto">
          <a:xfrm>
            <a:off x="4953000" y="4114800"/>
            <a:ext cx="1157288" cy="304800"/>
          </a:xfrm>
          <a:prstGeom prst="rect">
            <a:avLst/>
          </a:prstGeom>
          <a:noFill/>
          <a:ln w="9525">
            <a:noFill/>
            <a:miter lim="800000"/>
            <a:headEnd/>
            <a:tailEnd/>
          </a:ln>
        </p:spPr>
        <p:txBody>
          <a:bodyPr wrap="none">
            <a:spAutoFit/>
          </a:bodyPr>
          <a:lstStyle/>
          <a:p>
            <a:pPr eaLnBrk="0" hangingPunct="0"/>
            <a:r>
              <a:rPr lang="en-US" sz="1400"/>
              <a:t>~1200 m asl</a:t>
            </a:r>
            <a:endParaRPr lang="en-US"/>
          </a:p>
        </p:txBody>
      </p:sp>
      <p:sp>
        <p:nvSpPr>
          <p:cNvPr id="141328" name="Text Box 16"/>
          <p:cNvSpPr txBox="1">
            <a:spLocks noChangeArrowheads="1"/>
          </p:cNvSpPr>
          <p:nvPr/>
        </p:nvSpPr>
        <p:spPr bwMode="auto">
          <a:xfrm>
            <a:off x="304800" y="4114800"/>
            <a:ext cx="1058863" cy="304800"/>
          </a:xfrm>
          <a:prstGeom prst="rect">
            <a:avLst/>
          </a:prstGeom>
          <a:noFill/>
          <a:ln w="9525">
            <a:noFill/>
            <a:miter lim="800000"/>
            <a:headEnd/>
            <a:tailEnd/>
          </a:ln>
        </p:spPr>
        <p:txBody>
          <a:bodyPr wrap="none">
            <a:spAutoFit/>
          </a:bodyPr>
          <a:lstStyle/>
          <a:p>
            <a:pPr eaLnBrk="0" hangingPunct="0"/>
            <a:r>
              <a:rPr lang="en-US" sz="1400"/>
              <a:t>~200 m asl</a:t>
            </a:r>
            <a:endParaRPr lang="en-US"/>
          </a:p>
        </p:txBody>
      </p:sp>
      <p:sp>
        <p:nvSpPr>
          <p:cNvPr id="211984" name="Rectangle 17"/>
          <p:cNvSpPr>
            <a:spLocks noChangeArrowheads="1"/>
          </p:cNvSpPr>
          <p:nvPr/>
        </p:nvSpPr>
        <p:spPr bwMode="auto">
          <a:xfrm>
            <a:off x="6324600" y="4994275"/>
            <a:ext cx="2882900" cy="1878013"/>
          </a:xfrm>
          <a:prstGeom prst="rect">
            <a:avLst/>
          </a:prstGeom>
          <a:noFill/>
          <a:ln w="9525">
            <a:noFill/>
            <a:miter lim="800000"/>
            <a:headEnd/>
            <a:tailEnd/>
          </a:ln>
        </p:spPr>
        <p:txBody>
          <a:bodyPr wrap="none">
            <a:spAutoFit/>
          </a:bodyPr>
          <a:lstStyle/>
          <a:p>
            <a:pPr eaLnBrk="0" hangingPunct="0"/>
            <a:r>
              <a:rPr lang="en-US" sz="1600"/>
              <a:t>Climo-sequence similar to:</a:t>
            </a:r>
          </a:p>
          <a:p>
            <a:pPr eaLnBrk="0" hangingPunct="0"/>
            <a:r>
              <a:rPr lang="en-US" sz="1400"/>
              <a:t>Trumbore et al., 1996</a:t>
            </a:r>
          </a:p>
          <a:p>
            <a:pPr eaLnBrk="0" hangingPunct="0"/>
            <a:r>
              <a:rPr lang="en-US" sz="1400"/>
              <a:t>Dahlgren et al., 1997</a:t>
            </a:r>
          </a:p>
          <a:p>
            <a:pPr eaLnBrk="0" hangingPunct="0"/>
            <a:r>
              <a:rPr lang="en-US" sz="1400"/>
              <a:t>(w/ Chadwick, Amundson…)</a:t>
            </a:r>
            <a:endParaRPr lang="en-US" sz="1600"/>
          </a:p>
          <a:p>
            <a:pPr eaLnBrk="0" hangingPunct="0"/>
            <a:endParaRPr lang="en-US" sz="1600"/>
          </a:p>
          <a:p>
            <a:pPr eaLnBrk="0" hangingPunct="0"/>
            <a:r>
              <a:rPr lang="en-US" sz="1400"/>
              <a:t>Vegetation/climate zone changes.</a:t>
            </a:r>
          </a:p>
          <a:p>
            <a:pPr eaLnBrk="0" hangingPunct="0"/>
            <a:endParaRPr lang="en-US" sz="1400"/>
          </a:p>
          <a:p>
            <a:pPr eaLnBrk="0" hangingPunct="0"/>
            <a:r>
              <a:rPr lang="en-US" sz="1200" i="1">
                <a:solidFill>
                  <a:schemeClr val="accent2"/>
                </a:solidFill>
              </a:rPr>
              <a:t>Dixon et al., Geology, ESPL, 2009</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1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132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413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413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4132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13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413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4132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413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499"/>
                                          </p:stCondLst>
                                        </p:cTn>
                                        <p:tgtEl>
                                          <p:spTgt spid="1413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413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413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1" grpId="0" animBg="1"/>
      <p:bldP spid="141322" grpId="0" animBg="1"/>
      <p:bldP spid="141323" grpId="0" animBg="1"/>
      <p:bldP spid="141324" grpId="0" animBg="1"/>
      <p:bldP spid="141325" grpId="0" build="p" autoUpdateAnimBg="0"/>
      <p:bldP spid="141326" grpId="0" build="p" autoUpdateAnimBg="0"/>
      <p:bldP spid="141327" grpId="0" build="p" autoUpdateAnimBg="0"/>
      <p:bldP spid="141328"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8"/>
          <p:cNvPicPr>
            <a:picLocks noChangeAspect="1" noChangeArrowheads="1"/>
          </p:cNvPicPr>
          <p:nvPr/>
        </p:nvPicPr>
        <p:blipFill>
          <a:blip r:embed="rId3"/>
          <a:srcRect/>
          <a:stretch>
            <a:fillRect/>
          </a:stretch>
        </p:blipFill>
        <p:spPr bwMode="auto">
          <a:xfrm>
            <a:off x="0" y="3184525"/>
            <a:ext cx="9144000" cy="3673475"/>
          </a:xfrm>
          <a:prstGeom prst="rect">
            <a:avLst/>
          </a:prstGeom>
          <a:noFill/>
          <a:ln w="22225">
            <a:solidFill>
              <a:schemeClr val="tx1"/>
            </a:solidFill>
            <a:miter lim="800000"/>
            <a:headEnd/>
            <a:tailEnd/>
          </a:ln>
        </p:spPr>
      </p:pic>
      <p:pic>
        <p:nvPicPr>
          <p:cNvPr id="214018" name="Picture 9"/>
          <p:cNvPicPr>
            <a:picLocks noChangeAspect="1" noChangeArrowheads="1"/>
          </p:cNvPicPr>
          <p:nvPr/>
        </p:nvPicPr>
        <p:blipFill>
          <a:blip r:embed="rId4"/>
          <a:srcRect/>
          <a:stretch>
            <a:fillRect/>
          </a:stretch>
        </p:blipFill>
        <p:spPr bwMode="auto">
          <a:xfrm>
            <a:off x="0" y="0"/>
            <a:ext cx="5105400" cy="3113088"/>
          </a:xfrm>
          <a:prstGeom prst="rect">
            <a:avLst/>
          </a:prstGeom>
          <a:noFill/>
          <a:ln w="19050">
            <a:solidFill>
              <a:schemeClr val="tx1"/>
            </a:solidFill>
            <a:miter lim="800000"/>
            <a:headEnd/>
            <a:tailEnd/>
          </a:ln>
        </p:spPr>
      </p:pic>
      <p:pic>
        <p:nvPicPr>
          <p:cNvPr id="206858" name="Picture 10"/>
          <p:cNvPicPr>
            <a:picLocks noChangeAspect="1" noChangeArrowheads="1"/>
          </p:cNvPicPr>
          <p:nvPr/>
        </p:nvPicPr>
        <p:blipFill>
          <a:blip r:embed="rId5"/>
          <a:srcRect/>
          <a:stretch>
            <a:fillRect/>
          </a:stretch>
        </p:blipFill>
        <p:spPr bwMode="auto">
          <a:xfrm>
            <a:off x="5029200" y="3140075"/>
            <a:ext cx="4114800" cy="3717925"/>
          </a:xfrm>
          <a:prstGeom prst="rect">
            <a:avLst/>
          </a:prstGeom>
          <a:noFill/>
          <a:ln w="22225">
            <a:solidFill>
              <a:schemeClr val="tx1"/>
            </a:solidFill>
            <a:miter lim="800000"/>
            <a:headEnd/>
            <a:tailEnd/>
          </a:ln>
        </p:spPr>
      </p:pic>
      <p:sp>
        <p:nvSpPr>
          <p:cNvPr id="214020" name="Rectangle 11"/>
          <p:cNvSpPr>
            <a:spLocks noChangeArrowheads="1"/>
          </p:cNvSpPr>
          <p:nvPr/>
        </p:nvSpPr>
        <p:spPr bwMode="auto">
          <a:xfrm>
            <a:off x="5216525" y="-20638"/>
            <a:ext cx="3927475" cy="2838451"/>
          </a:xfrm>
          <a:prstGeom prst="rect">
            <a:avLst/>
          </a:prstGeom>
          <a:noFill/>
          <a:ln w="9525">
            <a:noFill/>
            <a:miter lim="800000"/>
            <a:headEnd/>
            <a:tailEnd/>
          </a:ln>
        </p:spPr>
        <p:txBody>
          <a:bodyPr>
            <a:spAutoFit/>
          </a:bodyPr>
          <a:lstStyle/>
          <a:p>
            <a:pPr eaLnBrk="0" hangingPunct="0"/>
            <a:r>
              <a:rPr lang="en-US" sz="1800"/>
              <a:t>Measure D with </a:t>
            </a:r>
            <a:r>
              <a:rPr lang="en-US" sz="1800" baseline="30000"/>
              <a:t>10</a:t>
            </a:r>
            <a:r>
              <a:rPr lang="en-US" sz="1800"/>
              <a:t>Be</a:t>
            </a:r>
          </a:p>
          <a:p>
            <a:pPr eaLnBrk="0" hangingPunct="0"/>
            <a:endParaRPr lang="en-US" sz="1800"/>
          </a:p>
          <a:p>
            <a:pPr eaLnBrk="0" hangingPunct="0"/>
            <a:r>
              <a:rPr lang="en-US" sz="1800"/>
              <a:t>Measure major &amp; trace elements</a:t>
            </a:r>
          </a:p>
          <a:p>
            <a:pPr eaLnBrk="0" hangingPunct="0"/>
            <a:r>
              <a:rPr lang="en-US" sz="1800"/>
              <a:t>	</a:t>
            </a:r>
            <a:r>
              <a:rPr lang="en-US" sz="1800" i="1"/>
              <a:t>Soil, Saprolite, Rock</a:t>
            </a:r>
            <a:endParaRPr lang="en-US" sz="1800"/>
          </a:p>
          <a:p>
            <a:pPr eaLnBrk="0" hangingPunct="0"/>
            <a:endParaRPr lang="en-US" sz="1800"/>
          </a:p>
          <a:p>
            <a:pPr eaLnBrk="0" hangingPunct="0"/>
            <a:r>
              <a:rPr lang="en-US" sz="1800"/>
              <a:t>Use [Zr] to quantify chem. loss</a:t>
            </a:r>
          </a:p>
          <a:p>
            <a:pPr eaLnBrk="0" hangingPunct="0"/>
            <a:endParaRPr lang="en-US" sz="1800"/>
          </a:p>
          <a:p>
            <a:pPr eaLnBrk="0" hangingPunct="0"/>
            <a:r>
              <a:rPr lang="en-US" sz="1800"/>
              <a:t>Use majors to quantify chem extent</a:t>
            </a:r>
          </a:p>
          <a:p>
            <a:pPr eaLnBrk="0" hangingPunct="0"/>
            <a:endParaRPr lang="en-US" sz="1800"/>
          </a:p>
          <a:p>
            <a:pPr eaLnBrk="0" hangingPunct="0"/>
            <a:r>
              <a:rPr lang="en-US" sz="1800"/>
              <a:t>Processes w/ short-lived isotopes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858"/>
                                        </p:tgtEl>
                                        <p:attrNameLst>
                                          <p:attrName>style.visibility</p:attrName>
                                        </p:attrNameLst>
                                      </p:cBhvr>
                                      <p:to>
                                        <p:strVal val="visible"/>
                                      </p:to>
                                    </p:set>
                                    <p:animEffect transition="in" filter="fade">
                                      <p:cBhvr>
                                        <p:cTn id="7" dur="500"/>
                                        <p:tgtEl>
                                          <p:spTgt spid="206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4"/>
          <p:cNvPicPr>
            <a:picLocks noChangeAspect="1" noChangeArrowheads="1"/>
          </p:cNvPicPr>
          <p:nvPr/>
        </p:nvPicPr>
        <p:blipFill>
          <a:blip r:embed="rId3"/>
          <a:srcRect/>
          <a:stretch>
            <a:fillRect/>
          </a:stretch>
        </p:blipFill>
        <p:spPr bwMode="auto">
          <a:xfrm>
            <a:off x="0" y="3151188"/>
            <a:ext cx="9144000" cy="3706812"/>
          </a:xfrm>
          <a:prstGeom prst="rect">
            <a:avLst/>
          </a:prstGeom>
          <a:noFill/>
          <a:ln w="19050">
            <a:solidFill>
              <a:schemeClr val="tx1"/>
            </a:solidFill>
            <a:miter lim="800000"/>
            <a:headEnd/>
            <a:tailEnd/>
          </a:ln>
        </p:spPr>
      </p:pic>
      <p:sp>
        <p:nvSpPr>
          <p:cNvPr id="216066" name="Rectangle 5"/>
          <p:cNvSpPr>
            <a:spLocks noChangeArrowheads="1"/>
          </p:cNvSpPr>
          <p:nvPr/>
        </p:nvSpPr>
        <p:spPr bwMode="auto">
          <a:xfrm>
            <a:off x="517525" y="246063"/>
            <a:ext cx="6251575" cy="2862262"/>
          </a:xfrm>
          <a:prstGeom prst="rect">
            <a:avLst/>
          </a:prstGeom>
          <a:noFill/>
          <a:ln w="9525">
            <a:noFill/>
            <a:miter lim="800000"/>
            <a:headEnd/>
            <a:tailEnd/>
          </a:ln>
        </p:spPr>
        <p:txBody>
          <a:bodyPr wrap="none">
            <a:spAutoFit/>
          </a:bodyPr>
          <a:lstStyle/>
          <a:p>
            <a:pPr eaLnBrk="0" hangingPunct="0"/>
            <a:r>
              <a:rPr lang="en-US" sz="1800" i="1" u="sng"/>
              <a:t>Process transects</a:t>
            </a:r>
            <a:endParaRPr lang="en-US" sz="1800"/>
          </a:p>
          <a:p>
            <a:pPr eaLnBrk="0" hangingPunct="0"/>
            <a:endParaRPr lang="en-US" sz="1800"/>
          </a:p>
          <a:p>
            <a:pPr eaLnBrk="0" hangingPunct="0"/>
            <a:r>
              <a:rPr lang="en-US" sz="1800" baseline="30000"/>
              <a:t>210</a:t>
            </a:r>
            <a:r>
              <a:rPr lang="en-US" sz="1800"/>
              <a:t>Pb and </a:t>
            </a:r>
            <a:r>
              <a:rPr lang="en-US" sz="1800" baseline="30000"/>
              <a:t>137</a:t>
            </a:r>
            <a:r>
              <a:rPr lang="en-US" sz="1800"/>
              <a:t>Cs profiles quantify mixing rates/extent</a:t>
            </a:r>
          </a:p>
          <a:p>
            <a:pPr eaLnBrk="0" hangingPunct="0"/>
            <a:endParaRPr lang="en-US" sz="1800"/>
          </a:p>
          <a:p>
            <a:pPr eaLnBrk="0" hangingPunct="0"/>
            <a:r>
              <a:rPr lang="en-US" sz="1800"/>
              <a:t>Find:</a:t>
            </a:r>
          </a:p>
          <a:p>
            <a:pPr eaLnBrk="0" hangingPunct="0"/>
            <a:r>
              <a:rPr lang="en-US" sz="1800"/>
              <a:t>* Burrowing density decreases from low to high elevation</a:t>
            </a:r>
          </a:p>
          <a:p>
            <a:pPr eaLnBrk="0" hangingPunct="0"/>
            <a:endParaRPr lang="en-US" sz="1800"/>
          </a:p>
          <a:p>
            <a:pPr eaLnBrk="0" hangingPunct="0"/>
            <a:r>
              <a:rPr lang="en-US" sz="1800"/>
              <a:t>* Mixing depth decreases with elevation</a:t>
            </a:r>
          </a:p>
          <a:p>
            <a:pPr eaLnBrk="0" hangingPunct="0"/>
            <a:endParaRPr lang="en-US" sz="1800"/>
          </a:p>
          <a:p>
            <a:pPr eaLnBrk="0" hangingPunct="0"/>
            <a:r>
              <a:rPr lang="en-US" sz="1800"/>
              <a:t>* Extensive evidence of overland flow only at high elevation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5" descr="IMG_040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18114" name="Text Box 6"/>
          <p:cNvSpPr txBox="1">
            <a:spLocks noChangeArrowheads="1"/>
          </p:cNvSpPr>
          <p:nvPr/>
        </p:nvSpPr>
        <p:spPr bwMode="auto">
          <a:xfrm>
            <a:off x="6858000" y="6553200"/>
            <a:ext cx="2174875"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From camp in the San Gabes</a:t>
            </a:r>
          </a:p>
        </p:txBody>
      </p:sp>
      <p:sp>
        <p:nvSpPr>
          <p:cNvPr id="218115" name="Rectangle 7"/>
          <p:cNvSpPr>
            <a:spLocks noChangeArrowheads="1"/>
          </p:cNvSpPr>
          <p:nvPr/>
        </p:nvSpPr>
        <p:spPr bwMode="auto">
          <a:xfrm>
            <a:off x="3581400" y="76200"/>
            <a:ext cx="1743075" cy="457200"/>
          </a:xfrm>
          <a:prstGeom prst="rect">
            <a:avLst/>
          </a:prstGeom>
          <a:noFill/>
          <a:ln w="9525">
            <a:noFill/>
            <a:miter lim="800000"/>
            <a:headEnd/>
            <a:tailEnd/>
          </a:ln>
        </p:spPr>
        <p:txBody>
          <a:bodyPr wrap="none">
            <a:spAutoFit/>
          </a:bodyPr>
          <a:lstStyle/>
          <a:p>
            <a:pPr eaLnBrk="0" hangingPunct="0"/>
            <a:r>
              <a:rPr lang="en-US"/>
              <a:t>Thank You!</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srcRect/>
          <a:stretch>
            <a:fillRect/>
          </a:stretch>
        </p:blipFill>
        <p:spPr bwMode="auto">
          <a:xfrm>
            <a:off x="0" y="0"/>
            <a:ext cx="9144000" cy="6053138"/>
          </a:xfrm>
          <a:prstGeom prst="rect">
            <a:avLst/>
          </a:prstGeom>
          <a:noFill/>
          <a:ln w="25400">
            <a:solidFill>
              <a:schemeClr val="tx1"/>
            </a:solidFill>
            <a:miter lim="800000"/>
            <a:headEnd/>
            <a:tailEnd/>
          </a:ln>
        </p:spPr>
      </p:pic>
      <p:sp>
        <p:nvSpPr>
          <p:cNvPr id="25602" name="Rectangle 3"/>
          <p:cNvSpPr>
            <a:spLocks noChangeArrowheads="1"/>
          </p:cNvSpPr>
          <p:nvPr/>
        </p:nvSpPr>
        <p:spPr bwMode="auto">
          <a:xfrm>
            <a:off x="76200" y="6324600"/>
            <a:ext cx="9229725" cy="400050"/>
          </a:xfrm>
          <a:prstGeom prst="rect">
            <a:avLst/>
          </a:prstGeom>
          <a:noFill/>
          <a:ln w="9525">
            <a:noFill/>
            <a:miter lim="800000"/>
            <a:headEnd/>
            <a:tailEnd/>
          </a:ln>
        </p:spPr>
        <p:txBody>
          <a:bodyPr wrap="none">
            <a:spAutoFit/>
          </a:bodyPr>
          <a:lstStyle/>
          <a:p>
            <a:pPr eaLnBrk="0" hangingPunct="0"/>
            <a:r>
              <a:rPr lang="en-US" sz="2000" b="1" i="1"/>
              <a:t>Prediction</a:t>
            </a:r>
            <a:r>
              <a:rPr lang="en-US" sz="2000" i="1"/>
              <a:t> = f ( topography, soil production, transport, hydro, climate, lithology)</a:t>
            </a:r>
            <a:endParaRPr lang="en-US" sz="2000" i="1">
              <a:latin typeface="Times" pitchFamily="18" charset="0"/>
            </a:endParaRPr>
          </a:p>
        </p:txBody>
      </p:sp>
      <p:sp>
        <p:nvSpPr>
          <p:cNvPr id="25603" name="Text Box 4"/>
          <p:cNvSpPr txBox="1">
            <a:spLocks noChangeArrowheads="1"/>
          </p:cNvSpPr>
          <p:nvPr/>
        </p:nvSpPr>
        <p:spPr bwMode="auto">
          <a:xfrm>
            <a:off x="6400800" y="0"/>
            <a:ext cx="2708275" cy="274638"/>
          </a:xfrm>
          <a:prstGeom prst="rect">
            <a:avLst/>
          </a:prstGeom>
          <a:noFill/>
          <a:ln w="9525">
            <a:noFill/>
            <a:miter lim="800000"/>
            <a:headEnd/>
            <a:tailEnd/>
          </a:ln>
        </p:spPr>
        <p:txBody>
          <a:bodyPr wrap="none">
            <a:spAutoFit/>
          </a:bodyPr>
          <a:lstStyle/>
          <a:p>
            <a:pPr eaLnBrk="0" hangingPunct="0"/>
            <a:r>
              <a:rPr lang="en-US" sz="1200" i="1"/>
              <a:t>Rambrung  ridge, se of Annapurna IV</a:t>
            </a:r>
          </a:p>
        </p:txBody>
      </p:sp>
      <p:sp>
        <p:nvSpPr>
          <p:cNvPr id="25604" name="Text Box 5"/>
          <p:cNvSpPr txBox="1">
            <a:spLocks noChangeArrowheads="1"/>
          </p:cNvSpPr>
          <p:nvPr/>
        </p:nvSpPr>
        <p:spPr bwMode="auto">
          <a:xfrm>
            <a:off x="457200" y="1676400"/>
            <a:ext cx="1184275" cy="274638"/>
          </a:xfrm>
          <a:prstGeom prst="rect">
            <a:avLst/>
          </a:prstGeom>
          <a:noFill/>
          <a:ln w="9525">
            <a:noFill/>
            <a:miter lim="800000"/>
            <a:headEnd/>
            <a:tailEnd/>
          </a:ln>
        </p:spPr>
        <p:txBody>
          <a:bodyPr wrap="none">
            <a:spAutoFit/>
          </a:bodyPr>
          <a:lstStyle/>
          <a:p>
            <a:pPr eaLnBrk="0" hangingPunct="0"/>
            <a:r>
              <a:rPr lang="en-US" sz="1200" i="1"/>
              <a:t>Macchapuchre</a:t>
            </a:r>
          </a:p>
        </p:txBody>
      </p:sp>
      <p:sp>
        <p:nvSpPr>
          <p:cNvPr id="25605" name="Line 6"/>
          <p:cNvSpPr>
            <a:spLocks noChangeShapeType="1"/>
          </p:cNvSpPr>
          <p:nvPr/>
        </p:nvSpPr>
        <p:spPr bwMode="auto">
          <a:xfrm flipH="1">
            <a:off x="4343400" y="5715000"/>
            <a:ext cx="609600" cy="457200"/>
          </a:xfrm>
          <a:prstGeom prst="line">
            <a:avLst/>
          </a:prstGeom>
          <a:noFill/>
          <a:ln w="41275">
            <a:solidFill>
              <a:srgbClr val="FF0000"/>
            </a:solidFill>
            <a:round/>
            <a:headEnd/>
            <a:tailEnd type="triangle" w="med" len="med"/>
          </a:ln>
        </p:spPr>
        <p:txBody>
          <a:bodyPr wrap="none" anchor="ctr"/>
          <a:lstStyle/>
          <a:p>
            <a:endParaRPr lang="en-US"/>
          </a:p>
        </p:txBody>
      </p:sp>
      <p:sp>
        <p:nvSpPr>
          <p:cNvPr id="25606" name="Line 7"/>
          <p:cNvSpPr>
            <a:spLocks noChangeShapeType="1"/>
          </p:cNvSpPr>
          <p:nvPr/>
        </p:nvSpPr>
        <p:spPr bwMode="auto">
          <a:xfrm>
            <a:off x="3276600" y="4648200"/>
            <a:ext cx="1524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07" name="Line 8"/>
          <p:cNvSpPr>
            <a:spLocks noChangeShapeType="1"/>
          </p:cNvSpPr>
          <p:nvPr/>
        </p:nvSpPr>
        <p:spPr bwMode="auto">
          <a:xfrm>
            <a:off x="3733800" y="4267200"/>
            <a:ext cx="1524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08" name="Line 9"/>
          <p:cNvSpPr>
            <a:spLocks noChangeShapeType="1"/>
          </p:cNvSpPr>
          <p:nvPr/>
        </p:nvSpPr>
        <p:spPr bwMode="auto">
          <a:xfrm>
            <a:off x="3886200" y="3886200"/>
            <a:ext cx="1524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09" name="Line 10"/>
          <p:cNvSpPr>
            <a:spLocks noChangeShapeType="1"/>
          </p:cNvSpPr>
          <p:nvPr/>
        </p:nvSpPr>
        <p:spPr bwMode="auto">
          <a:xfrm>
            <a:off x="4419600" y="3810000"/>
            <a:ext cx="1524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10" name="Line 11"/>
          <p:cNvSpPr>
            <a:spLocks noChangeShapeType="1"/>
          </p:cNvSpPr>
          <p:nvPr/>
        </p:nvSpPr>
        <p:spPr bwMode="auto">
          <a:xfrm>
            <a:off x="5181600" y="3657600"/>
            <a:ext cx="1524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11" name="Line 12"/>
          <p:cNvSpPr>
            <a:spLocks noChangeShapeType="1"/>
          </p:cNvSpPr>
          <p:nvPr/>
        </p:nvSpPr>
        <p:spPr bwMode="auto">
          <a:xfrm>
            <a:off x="5867400" y="3276600"/>
            <a:ext cx="1524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12" name="Line 13"/>
          <p:cNvSpPr>
            <a:spLocks noChangeShapeType="1"/>
          </p:cNvSpPr>
          <p:nvPr/>
        </p:nvSpPr>
        <p:spPr bwMode="auto">
          <a:xfrm flipH="1">
            <a:off x="7239000" y="2971800"/>
            <a:ext cx="304800" cy="228600"/>
          </a:xfrm>
          <a:prstGeom prst="line">
            <a:avLst/>
          </a:prstGeom>
          <a:noFill/>
          <a:ln w="31750">
            <a:solidFill>
              <a:srgbClr val="66FF66"/>
            </a:solidFill>
            <a:round/>
            <a:headEnd/>
            <a:tailEnd type="triangle" w="med" len="med"/>
          </a:ln>
        </p:spPr>
        <p:txBody>
          <a:bodyPr wrap="none" anchor="ctr"/>
          <a:lstStyle/>
          <a:p>
            <a:endParaRPr lang="en-US"/>
          </a:p>
        </p:txBody>
      </p:sp>
      <p:sp>
        <p:nvSpPr>
          <p:cNvPr id="25613" name="Line 14"/>
          <p:cNvSpPr>
            <a:spLocks noChangeShapeType="1"/>
          </p:cNvSpPr>
          <p:nvPr/>
        </p:nvSpPr>
        <p:spPr bwMode="auto">
          <a:xfrm flipH="1">
            <a:off x="7086600" y="3657600"/>
            <a:ext cx="304800" cy="152400"/>
          </a:xfrm>
          <a:prstGeom prst="line">
            <a:avLst/>
          </a:prstGeom>
          <a:noFill/>
          <a:ln w="31750">
            <a:solidFill>
              <a:srgbClr val="66FF66"/>
            </a:solidFill>
            <a:round/>
            <a:headEnd/>
            <a:tailEnd type="triangle" w="med" len="med"/>
          </a:ln>
        </p:spPr>
        <p:txBody>
          <a:bodyPr wrap="none" anchor="ctr"/>
          <a:lstStyle/>
          <a:p>
            <a:endParaRPr lang="en-US"/>
          </a:p>
        </p:txBody>
      </p:sp>
      <p:sp>
        <p:nvSpPr>
          <p:cNvPr id="25614" name="Line 15"/>
          <p:cNvSpPr>
            <a:spLocks noChangeShapeType="1"/>
          </p:cNvSpPr>
          <p:nvPr/>
        </p:nvSpPr>
        <p:spPr bwMode="auto">
          <a:xfrm flipH="1">
            <a:off x="5867400" y="4800600"/>
            <a:ext cx="304800" cy="76200"/>
          </a:xfrm>
          <a:prstGeom prst="line">
            <a:avLst/>
          </a:prstGeom>
          <a:noFill/>
          <a:ln w="31750">
            <a:solidFill>
              <a:srgbClr val="66FF66"/>
            </a:solidFill>
            <a:round/>
            <a:headEnd/>
            <a:tailEnd type="triangle" w="med" len="med"/>
          </a:ln>
        </p:spPr>
        <p:txBody>
          <a:bodyPr wrap="none" anchor="ctr"/>
          <a:lstStyle/>
          <a:p>
            <a:endParaRPr lang="en-US"/>
          </a:p>
        </p:txBody>
      </p:sp>
      <p:sp>
        <p:nvSpPr>
          <p:cNvPr id="25615" name="Line 16"/>
          <p:cNvSpPr>
            <a:spLocks noChangeShapeType="1"/>
          </p:cNvSpPr>
          <p:nvPr/>
        </p:nvSpPr>
        <p:spPr bwMode="auto">
          <a:xfrm flipH="1">
            <a:off x="6400800" y="4267200"/>
            <a:ext cx="304800" cy="152400"/>
          </a:xfrm>
          <a:prstGeom prst="line">
            <a:avLst/>
          </a:prstGeom>
          <a:noFill/>
          <a:ln w="31750">
            <a:solidFill>
              <a:srgbClr val="66FF66"/>
            </a:solidFill>
            <a:round/>
            <a:headEnd/>
            <a:tailEnd type="triangle" w="med" len="med"/>
          </a:ln>
        </p:spPr>
        <p:txBody>
          <a:bodyPr wrap="none" anchor="ctr"/>
          <a:lstStyle/>
          <a:p>
            <a:endParaRPr lang="en-US"/>
          </a:p>
        </p:txBody>
      </p:sp>
      <p:sp>
        <p:nvSpPr>
          <p:cNvPr id="25616" name="Line 17"/>
          <p:cNvSpPr>
            <a:spLocks noChangeShapeType="1"/>
          </p:cNvSpPr>
          <p:nvPr/>
        </p:nvSpPr>
        <p:spPr bwMode="auto">
          <a:xfrm flipH="1">
            <a:off x="5257800" y="5257800"/>
            <a:ext cx="304800" cy="76200"/>
          </a:xfrm>
          <a:prstGeom prst="line">
            <a:avLst/>
          </a:prstGeom>
          <a:noFill/>
          <a:ln w="31750">
            <a:solidFill>
              <a:srgbClr val="66FF66"/>
            </a:solidFill>
            <a:round/>
            <a:headEnd/>
            <a:tailEnd type="triangle" w="med" len="med"/>
          </a:ln>
        </p:spPr>
        <p:txBody>
          <a:bodyPr wrap="none" anchor="ctr"/>
          <a:lstStyle/>
          <a:p>
            <a:endParaRPr lang="en-US"/>
          </a:p>
        </p:txBody>
      </p:sp>
      <p:sp>
        <p:nvSpPr>
          <p:cNvPr id="25617" name="Line 18"/>
          <p:cNvSpPr>
            <a:spLocks noChangeShapeType="1"/>
          </p:cNvSpPr>
          <p:nvPr/>
        </p:nvSpPr>
        <p:spPr bwMode="auto">
          <a:xfrm>
            <a:off x="49530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18" name="Line 19"/>
          <p:cNvSpPr>
            <a:spLocks noChangeShapeType="1"/>
          </p:cNvSpPr>
          <p:nvPr/>
        </p:nvSpPr>
        <p:spPr bwMode="auto">
          <a:xfrm>
            <a:off x="43434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19" name="Line 20"/>
          <p:cNvSpPr>
            <a:spLocks noChangeShapeType="1"/>
          </p:cNvSpPr>
          <p:nvPr/>
        </p:nvSpPr>
        <p:spPr bwMode="auto">
          <a:xfrm>
            <a:off x="54864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0" name="Line 21"/>
          <p:cNvSpPr>
            <a:spLocks noChangeShapeType="1"/>
          </p:cNvSpPr>
          <p:nvPr/>
        </p:nvSpPr>
        <p:spPr bwMode="auto">
          <a:xfrm>
            <a:off x="60960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1" name="Line 22"/>
          <p:cNvSpPr>
            <a:spLocks noChangeShapeType="1"/>
          </p:cNvSpPr>
          <p:nvPr/>
        </p:nvSpPr>
        <p:spPr bwMode="auto">
          <a:xfrm>
            <a:off x="67818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2" name="Line 23"/>
          <p:cNvSpPr>
            <a:spLocks noChangeShapeType="1"/>
          </p:cNvSpPr>
          <p:nvPr/>
        </p:nvSpPr>
        <p:spPr bwMode="auto">
          <a:xfrm>
            <a:off x="75438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3" name="Line 24"/>
          <p:cNvSpPr>
            <a:spLocks noChangeShapeType="1"/>
          </p:cNvSpPr>
          <p:nvPr/>
        </p:nvSpPr>
        <p:spPr bwMode="auto">
          <a:xfrm>
            <a:off x="82296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4" name="Line 25"/>
          <p:cNvSpPr>
            <a:spLocks noChangeShapeType="1"/>
          </p:cNvSpPr>
          <p:nvPr/>
        </p:nvSpPr>
        <p:spPr bwMode="auto">
          <a:xfrm>
            <a:off x="89154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5" name="Line 26"/>
          <p:cNvSpPr>
            <a:spLocks noChangeShapeType="1"/>
          </p:cNvSpPr>
          <p:nvPr/>
        </p:nvSpPr>
        <p:spPr bwMode="auto">
          <a:xfrm>
            <a:off x="25146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6" name="Line 27"/>
          <p:cNvSpPr>
            <a:spLocks noChangeShapeType="1"/>
          </p:cNvSpPr>
          <p:nvPr/>
        </p:nvSpPr>
        <p:spPr bwMode="auto">
          <a:xfrm>
            <a:off x="31242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7" name="Line 28"/>
          <p:cNvSpPr>
            <a:spLocks noChangeShapeType="1"/>
          </p:cNvSpPr>
          <p:nvPr/>
        </p:nvSpPr>
        <p:spPr bwMode="auto">
          <a:xfrm>
            <a:off x="3733800" y="1905000"/>
            <a:ext cx="0" cy="381000"/>
          </a:xfrm>
          <a:prstGeom prst="line">
            <a:avLst/>
          </a:prstGeom>
          <a:noFill/>
          <a:ln w="19050">
            <a:solidFill>
              <a:srgbClr val="00FFFF"/>
            </a:solidFill>
            <a:round/>
            <a:headEnd/>
            <a:tailEnd type="triangle" w="med" len="med"/>
          </a:ln>
        </p:spPr>
        <p:txBody>
          <a:bodyPr wrap="none" anchor="ctr"/>
          <a:lstStyle/>
          <a:p>
            <a:endParaRPr lang="en-US"/>
          </a:p>
        </p:txBody>
      </p:sp>
      <p:sp>
        <p:nvSpPr>
          <p:cNvPr id="25628" name="Text Box 29"/>
          <p:cNvSpPr txBox="1">
            <a:spLocks noChangeArrowheads="1"/>
          </p:cNvSpPr>
          <p:nvPr/>
        </p:nvSpPr>
        <p:spPr bwMode="auto">
          <a:xfrm>
            <a:off x="0" y="5715000"/>
            <a:ext cx="2360613"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Lesser/Greater Himalaya, Nepal</a:t>
            </a:r>
          </a:p>
        </p:txBody>
      </p:sp>
      <p:sp>
        <p:nvSpPr>
          <p:cNvPr id="25629" name="Text Box 30"/>
          <p:cNvSpPr txBox="1">
            <a:spLocks noChangeArrowheads="1"/>
          </p:cNvSpPr>
          <p:nvPr/>
        </p:nvSpPr>
        <p:spPr bwMode="auto">
          <a:xfrm>
            <a:off x="2663825" y="1371600"/>
            <a:ext cx="536575" cy="396875"/>
          </a:xfrm>
          <a:prstGeom prst="rect">
            <a:avLst/>
          </a:prstGeom>
          <a:noFill/>
          <a:ln w="9525">
            <a:noFill/>
            <a:miter lim="800000"/>
            <a:headEnd/>
            <a:tailEnd/>
          </a:ln>
        </p:spPr>
        <p:txBody>
          <a:bodyPr wrap="none">
            <a:spAutoFit/>
          </a:bodyPr>
          <a:lstStyle/>
          <a:p>
            <a:pPr eaLnBrk="0" hangingPunct="0"/>
            <a:r>
              <a:rPr lang="en-US" sz="2000">
                <a:solidFill>
                  <a:srgbClr val="00FFFF"/>
                </a:solidFill>
              </a:rPr>
              <a:t>ppt</a:t>
            </a:r>
            <a:endParaRPr lang="en-US"/>
          </a:p>
        </p:txBody>
      </p:sp>
      <p:sp>
        <p:nvSpPr>
          <p:cNvPr id="25630" name="Text Box 31"/>
          <p:cNvSpPr txBox="1">
            <a:spLocks noChangeArrowheads="1"/>
          </p:cNvSpPr>
          <p:nvPr/>
        </p:nvSpPr>
        <p:spPr bwMode="auto">
          <a:xfrm>
            <a:off x="4568825" y="1371600"/>
            <a:ext cx="536575" cy="396875"/>
          </a:xfrm>
          <a:prstGeom prst="rect">
            <a:avLst/>
          </a:prstGeom>
          <a:noFill/>
          <a:ln w="9525">
            <a:noFill/>
            <a:miter lim="800000"/>
            <a:headEnd/>
            <a:tailEnd/>
          </a:ln>
        </p:spPr>
        <p:txBody>
          <a:bodyPr wrap="none">
            <a:spAutoFit/>
          </a:bodyPr>
          <a:lstStyle/>
          <a:p>
            <a:pPr eaLnBrk="0" hangingPunct="0"/>
            <a:r>
              <a:rPr lang="en-US" sz="2000">
                <a:solidFill>
                  <a:srgbClr val="00FFFF"/>
                </a:solidFill>
              </a:rPr>
              <a:t>ppt</a:t>
            </a:r>
            <a:endParaRPr lang="en-US"/>
          </a:p>
        </p:txBody>
      </p:sp>
      <p:sp>
        <p:nvSpPr>
          <p:cNvPr id="25631" name="Text Box 32"/>
          <p:cNvSpPr txBox="1">
            <a:spLocks noChangeArrowheads="1"/>
          </p:cNvSpPr>
          <p:nvPr/>
        </p:nvSpPr>
        <p:spPr bwMode="auto">
          <a:xfrm>
            <a:off x="6553200" y="1371600"/>
            <a:ext cx="536575" cy="396875"/>
          </a:xfrm>
          <a:prstGeom prst="rect">
            <a:avLst/>
          </a:prstGeom>
          <a:noFill/>
          <a:ln w="9525">
            <a:noFill/>
            <a:miter lim="800000"/>
            <a:headEnd/>
            <a:tailEnd/>
          </a:ln>
        </p:spPr>
        <p:txBody>
          <a:bodyPr wrap="none">
            <a:spAutoFit/>
          </a:bodyPr>
          <a:lstStyle/>
          <a:p>
            <a:pPr eaLnBrk="0" hangingPunct="0"/>
            <a:r>
              <a:rPr lang="en-US" sz="2000">
                <a:solidFill>
                  <a:srgbClr val="00FFFF"/>
                </a:solidFill>
              </a:rPr>
              <a:t>ppt</a:t>
            </a:r>
            <a:endParaRPr lang="en-US"/>
          </a:p>
        </p:txBody>
      </p:sp>
      <p:sp>
        <p:nvSpPr>
          <p:cNvPr id="25632" name="Text Box 33"/>
          <p:cNvSpPr txBox="1">
            <a:spLocks noChangeArrowheads="1"/>
          </p:cNvSpPr>
          <p:nvPr/>
        </p:nvSpPr>
        <p:spPr bwMode="auto">
          <a:xfrm>
            <a:off x="8305800" y="1371600"/>
            <a:ext cx="536575" cy="396875"/>
          </a:xfrm>
          <a:prstGeom prst="rect">
            <a:avLst/>
          </a:prstGeom>
          <a:noFill/>
          <a:ln w="9525">
            <a:noFill/>
            <a:miter lim="800000"/>
            <a:headEnd/>
            <a:tailEnd/>
          </a:ln>
        </p:spPr>
        <p:txBody>
          <a:bodyPr wrap="none">
            <a:spAutoFit/>
          </a:bodyPr>
          <a:lstStyle/>
          <a:p>
            <a:pPr eaLnBrk="0" hangingPunct="0"/>
            <a:r>
              <a:rPr lang="en-US" sz="2000">
                <a:solidFill>
                  <a:srgbClr val="00FFFF"/>
                </a:solidFill>
              </a:rPr>
              <a:t>ppt</a:t>
            </a:r>
            <a:endParaRPr lang="en-US"/>
          </a:p>
        </p:txBody>
      </p:sp>
      <p:sp>
        <p:nvSpPr>
          <p:cNvPr id="25633" name="Text Box 34"/>
          <p:cNvSpPr txBox="1">
            <a:spLocks noChangeArrowheads="1"/>
          </p:cNvSpPr>
          <p:nvPr/>
        </p:nvSpPr>
        <p:spPr bwMode="auto">
          <a:xfrm>
            <a:off x="3124200" y="3810000"/>
            <a:ext cx="492125" cy="396875"/>
          </a:xfrm>
          <a:prstGeom prst="rect">
            <a:avLst/>
          </a:prstGeom>
          <a:noFill/>
          <a:ln w="9525">
            <a:noFill/>
            <a:miter lim="800000"/>
            <a:headEnd/>
            <a:tailEnd/>
          </a:ln>
        </p:spPr>
        <p:txBody>
          <a:bodyPr wrap="none">
            <a:spAutoFit/>
          </a:bodyPr>
          <a:lstStyle/>
          <a:p>
            <a:pPr eaLnBrk="0" hangingPunct="0"/>
            <a:r>
              <a:rPr lang="en-US" sz="2000" i="1">
                <a:solidFill>
                  <a:srgbClr val="66FF66"/>
                </a:solidFill>
              </a:rPr>
              <a:t>Q</a:t>
            </a:r>
            <a:r>
              <a:rPr lang="en-US" sz="2000" i="1" baseline="-25000">
                <a:solidFill>
                  <a:srgbClr val="66FF66"/>
                </a:solidFill>
              </a:rPr>
              <a:t>S</a:t>
            </a:r>
            <a:endParaRPr lang="en-US">
              <a:solidFill>
                <a:srgbClr val="66FF66"/>
              </a:solidFill>
            </a:endParaRPr>
          </a:p>
        </p:txBody>
      </p:sp>
      <p:sp>
        <p:nvSpPr>
          <p:cNvPr id="25634" name="Text Box 35"/>
          <p:cNvSpPr txBox="1">
            <a:spLocks noChangeArrowheads="1"/>
          </p:cNvSpPr>
          <p:nvPr/>
        </p:nvSpPr>
        <p:spPr bwMode="auto">
          <a:xfrm>
            <a:off x="4648200" y="3276600"/>
            <a:ext cx="492125" cy="396875"/>
          </a:xfrm>
          <a:prstGeom prst="rect">
            <a:avLst/>
          </a:prstGeom>
          <a:noFill/>
          <a:ln w="9525">
            <a:noFill/>
            <a:miter lim="800000"/>
            <a:headEnd/>
            <a:tailEnd/>
          </a:ln>
        </p:spPr>
        <p:txBody>
          <a:bodyPr wrap="none">
            <a:spAutoFit/>
          </a:bodyPr>
          <a:lstStyle/>
          <a:p>
            <a:pPr eaLnBrk="0" hangingPunct="0"/>
            <a:r>
              <a:rPr lang="en-US" sz="2000" i="1">
                <a:solidFill>
                  <a:srgbClr val="66FF66"/>
                </a:solidFill>
              </a:rPr>
              <a:t>Q</a:t>
            </a:r>
            <a:r>
              <a:rPr lang="en-US" sz="2000" i="1" baseline="-25000">
                <a:solidFill>
                  <a:srgbClr val="66FF66"/>
                </a:solidFill>
              </a:rPr>
              <a:t>S</a:t>
            </a:r>
            <a:endParaRPr lang="en-US">
              <a:solidFill>
                <a:srgbClr val="66FF66"/>
              </a:solidFill>
            </a:endParaRPr>
          </a:p>
        </p:txBody>
      </p:sp>
      <p:sp>
        <p:nvSpPr>
          <p:cNvPr id="25635" name="Text Box 36"/>
          <p:cNvSpPr txBox="1">
            <a:spLocks noChangeArrowheads="1"/>
          </p:cNvSpPr>
          <p:nvPr/>
        </p:nvSpPr>
        <p:spPr bwMode="auto">
          <a:xfrm>
            <a:off x="7543800" y="2667000"/>
            <a:ext cx="492125" cy="396875"/>
          </a:xfrm>
          <a:prstGeom prst="rect">
            <a:avLst/>
          </a:prstGeom>
          <a:noFill/>
          <a:ln w="9525">
            <a:noFill/>
            <a:miter lim="800000"/>
            <a:headEnd/>
            <a:tailEnd/>
          </a:ln>
        </p:spPr>
        <p:txBody>
          <a:bodyPr wrap="none">
            <a:spAutoFit/>
          </a:bodyPr>
          <a:lstStyle/>
          <a:p>
            <a:pPr eaLnBrk="0" hangingPunct="0"/>
            <a:r>
              <a:rPr lang="en-US" sz="2000" i="1">
                <a:solidFill>
                  <a:srgbClr val="66FF66"/>
                </a:solidFill>
              </a:rPr>
              <a:t>Q</a:t>
            </a:r>
            <a:r>
              <a:rPr lang="en-US" sz="2000" i="1" baseline="-25000">
                <a:solidFill>
                  <a:srgbClr val="66FF66"/>
                </a:solidFill>
              </a:rPr>
              <a:t>S</a:t>
            </a:r>
            <a:endParaRPr lang="en-US">
              <a:solidFill>
                <a:srgbClr val="66FF66"/>
              </a:solidFill>
            </a:endParaRPr>
          </a:p>
        </p:txBody>
      </p:sp>
      <p:sp>
        <p:nvSpPr>
          <p:cNvPr id="25636" name="Text Box 37"/>
          <p:cNvSpPr txBox="1">
            <a:spLocks noChangeArrowheads="1"/>
          </p:cNvSpPr>
          <p:nvPr/>
        </p:nvSpPr>
        <p:spPr bwMode="auto">
          <a:xfrm>
            <a:off x="6781800" y="4114800"/>
            <a:ext cx="492125" cy="396875"/>
          </a:xfrm>
          <a:prstGeom prst="rect">
            <a:avLst/>
          </a:prstGeom>
          <a:noFill/>
          <a:ln w="9525">
            <a:noFill/>
            <a:miter lim="800000"/>
            <a:headEnd/>
            <a:tailEnd/>
          </a:ln>
        </p:spPr>
        <p:txBody>
          <a:bodyPr wrap="none">
            <a:spAutoFit/>
          </a:bodyPr>
          <a:lstStyle/>
          <a:p>
            <a:pPr eaLnBrk="0" hangingPunct="0"/>
            <a:r>
              <a:rPr lang="en-US" sz="2000" i="1">
                <a:solidFill>
                  <a:srgbClr val="66FF66"/>
                </a:solidFill>
              </a:rPr>
              <a:t>Q</a:t>
            </a:r>
            <a:r>
              <a:rPr lang="en-US" sz="2000" i="1" baseline="-25000">
                <a:solidFill>
                  <a:srgbClr val="66FF66"/>
                </a:solidFill>
              </a:rPr>
              <a:t>S</a:t>
            </a:r>
            <a:endParaRPr lang="en-US">
              <a:solidFill>
                <a:srgbClr val="66FF66"/>
              </a:solidFill>
            </a:endParaRPr>
          </a:p>
        </p:txBody>
      </p:sp>
      <p:sp>
        <p:nvSpPr>
          <p:cNvPr id="25637" name="Text Box 38"/>
          <p:cNvSpPr txBox="1">
            <a:spLocks noChangeArrowheads="1"/>
          </p:cNvSpPr>
          <p:nvPr/>
        </p:nvSpPr>
        <p:spPr bwMode="auto">
          <a:xfrm>
            <a:off x="5715000" y="4953000"/>
            <a:ext cx="492125" cy="396875"/>
          </a:xfrm>
          <a:prstGeom prst="rect">
            <a:avLst/>
          </a:prstGeom>
          <a:noFill/>
          <a:ln w="9525">
            <a:noFill/>
            <a:miter lim="800000"/>
            <a:headEnd/>
            <a:tailEnd/>
          </a:ln>
        </p:spPr>
        <p:txBody>
          <a:bodyPr wrap="none">
            <a:spAutoFit/>
          </a:bodyPr>
          <a:lstStyle/>
          <a:p>
            <a:pPr eaLnBrk="0" hangingPunct="0"/>
            <a:r>
              <a:rPr lang="en-US" sz="2000" i="1">
                <a:solidFill>
                  <a:srgbClr val="66FF66"/>
                </a:solidFill>
              </a:rPr>
              <a:t>Q</a:t>
            </a:r>
            <a:r>
              <a:rPr lang="en-US" sz="2000" i="1" baseline="-25000">
                <a:solidFill>
                  <a:srgbClr val="66FF66"/>
                </a:solidFill>
              </a:rPr>
              <a:t>S</a:t>
            </a:r>
            <a:endParaRPr lang="en-US">
              <a:solidFill>
                <a:srgbClr val="66FF66"/>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a:srcRect/>
          <a:stretch>
            <a:fillRect/>
          </a:stretch>
        </p:blipFill>
        <p:spPr bwMode="auto">
          <a:xfrm>
            <a:off x="0" y="635000"/>
            <a:ext cx="9144000" cy="6223000"/>
          </a:xfrm>
          <a:prstGeom prst="rect">
            <a:avLst/>
          </a:prstGeom>
          <a:noFill/>
          <a:ln w="25400">
            <a:solidFill>
              <a:schemeClr val="tx1"/>
            </a:solidFill>
            <a:miter lim="800000"/>
            <a:headEnd/>
            <a:tailEnd/>
          </a:ln>
        </p:spPr>
      </p:pic>
      <p:sp>
        <p:nvSpPr>
          <p:cNvPr id="27650" name="Rectangle 3"/>
          <p:cNvSpPr>
            <a:spLocks noChangeArrowheads="1"/>
          </p:cNvSpPr>
          <p:nvPr/>
        </p:nvSpPr>
        <p:spPr bwMode="auto">
          <a:xfrm>
            <a:off x="152400" y="36513"/>
            <a:ext cx="9091613" cy="400050"/>
          </a:xfrm>
          <a:prstGeom prst="rect">
            <a:avLst/>
          </a:prstGeom>
          <a:noFill/>
          <a:ln w="9525">
            <a:noFill/>
            <a:miter lim="800000"/>
            <a:headEnd/>
            <a:tailEnd/>
          </a:ln>
        </p:spPr>
        <p:txBody>
          <a:bodyPr wrap="none">
            <a:spAutoFit/>
          </a:bodyPr>
          <a:lstStyle/>
          <a:p>
            <a:pPr eaLnBrk="0" hangingPunct="0"/>
            <a:r>
              <a:rPr lang="en-US" sz="2000" b="1" i="1"/>
              <a:t>Soil Sustainability</a:t>
            </a:r>
            <a:r>
              <a:rPr lang="en-US" sz="2000" i="1"/>
              <a:t> = f ( landuse, soil production, transport, climate, lithology )</a:t>
            </a:r>
          </a:p>
        </p:txBody>
      </p:sp>
      <p:sp>
        <p:nvSpPr>
          <p:cNvPr id="27651" name="Text Box 4"/>
          <p:cNvSpPr txBox="1">
            <a:spLocks noChangeArrowheads="1"/>
          </p:cNvSpPr>
          <p:nvPr/>
        </p:nvSpPr>
        <p:spPr bwMode="auto">
          <a:xfrm>
            <a:off x="0" y="6477000"/>
            <a:ext cx="1446213"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Middle Hills, Nepal</a:t>
            </a:r>
          </a:p>
        </p:txBody>
      </p:sp>
      <p:sp>
        <p:nvSpPr>
          <p:cNvPr id="27652" name="Text Box 5"/>
          <p:cNvSpPr txBox="1">
            <a:spLocks noChangeArrowheads="1"/>
          </p:cNvSpPr>
          <p:nvPr/>
        </p:nvSpPr>
        <p:spPr bwMode="auto">
          <a:xfrm>
            <a:off x="4876800" y="3124200"/>
            <a:ext cx="1133475"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Gullying/rilling</a:t>
            </a:r>
          </a:p>
        </p:txBody>
      </p:sp>
      <p:sp>
        <p:nvSpPr>
          <p:cNvPr id="27653" name="Text Box 6"/>
          <p:cNvSpPr txBox="1">
            <a:spLocks noChangeArrowheads="1"/>
          </p:cNvSpPr>
          <p:nvPr/>
        </p:nvSpPr>
        <p:spPr bwMode="auto">
          <a:xfrm>
            <a:off x="4800600" y="1219200"/>
            <a:ext cx="1481138"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Shallow landsliding</a:t>
            </a:r>
          </a:p>
        </p:txBody>
      </p:sp>
      <p:sp>
        <p:nvSpPr>
          <p:cNvPr id="27654" name="Text Box 7"/>
          <p:cNvSpPr txBox="1">
            <a:spLocks noChangeArrowheads="1"/>
          </p:cNvSpPr>
          <p:nvPr/>
        </p:nvSpPr>
        <p:spPr bwMode="auto">
          <a:xfrm>
            <a:off x="1371600" y="3657600"/>
            <a:ext cx="1116013"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Leached soils</a:t>
            </a:r>
          </a:p>
        </p:txBody>
      </p:sp>
      <p:sp>
        <p:nvSpPr>
          <p:cNvPr id="27655" name="Text Box 8"/>
          <p:cNvSpPr txBox="1">
            <a:spLocks noChangeArrowheads="1"/>
          </p:cNvSpPr>
          <p:nvPr/>
        </p:nvSpPr>
        <p:spPr bwMode="auto">
          <a:xfrm>
            <a:off x="838200" y="1371600"/>
            <a:ext cx="1379538" cy="274638"/>
          </a:xfrm>
          <a:prstGeom prst="rect">
            <a:avLst/>
          </a:prstGeom>
          <a:noFill/>
          <a:ln w="9525">
            <a:noFill/>
            <a:miter lim="800000"/>
            <a:headEnd/>
            <a:tailEnd/>
          </a:ln>
        </p:spPr>
        <p:txBody>
          <a:bodyPr wrap="none">
            <a:spAutoFit/>
          </a:bodyPr>
          <a:lstStyle/>
          <a:p>
            <a:pPr eaLnBrk="0" hangingPunct="0"/>
            <a:r>
              <a:rPr lang="en-US" sz="1200" i="1">
                <a:solidFill>
                  <a:schemeClr val="bg1"/>
                </a:solidFill>
              </a:rPr>
              <a:t>Denuded uplands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0" y="76200"/>
            <a:ext cx="8763000" cy="396875"/>
          </a:xfrm>
          <a:prstGeom prst="rect">
            <a:avLst/>
          </a:prstGeom>
          <a:noFill/>
          <a:ln w="9525">
            <a:noFill/>
            <a:miter lim="800000"/>
            <a:headEnd/>
            <a:tailEnd/>
          </a:ln>
        </p:spPr>
        <p:txBody>
          <a:bodyPr>
            <a:spAutoFit/>
          </a:bodyPr>
          <a:lstStyle/>
          <a:p>
            <a:pPr eaLnBrk="0" hangingPunct="0"/>
            <a:r>
              <a:rPr lang="en-US" sz="2000" i="1">
                <a:solidFill>
                  <a:srgbClr val="000000"/>
                </a:solidFill>
              </a:rPr>
              <a:t>A Potential Steady-State Landscape … soil production = surface denudation</a:t>
            </a:r>
            <a:r>
              <a:rPr lang="en-US" sz="2000">
                <a:solidFill>
                  <a:schemeClr val="tx2"/>
                </a:solidFill>
              </a:rPr>
              <a:t> </a:t>
            </a:r>
          </a:p>
        </p:txBody>
      </p:sp>
      <p:pic>
        <p:nvPicPr>
          <p:cNvPr id="29698" name="Picture 3"/>
          <p:cNvPicPr>
            <a:picLocks noGrp="1" noChangeAspect="1" noChangeArrowheads="1"/>
          </p:cNvPicPr>
          <p:nvPr>
            <p:ph/>
          </p:nvPr>
        </p:nvPicPr>
        <p:blipFill>
          <a:blip r:embed="rId3"/>
          <a:srcRect/>
          <a:stretch>
            <a:fillRect/>
          </a:stretch>
        </p:blipFill>
        <p:spPr>
          <a:xfrm>
            <a:off x="0" y="615950"/>
            <a:ext cx="9144000" cy="6242050"/>
          </a:xfrm>
          <a:ln w="25400">
            <a:solidFill>
              <a:schemeClr val="tx1"/>
            </a:solidFill>
          </a:ln>
        </p:spPr>
      </p:pic>
      <p:sp>
        <p:nvSpPr>
          <p:cNvPr id="20484" name="Freeform 4"/>
          <p:cNvSpPr>
            <a:spLocks/>
          </p:cNvSpPr>
          <p:nvPr/>
        </p:nvSpPr>
        <p:spPr bwMode="auto">
          <a:xfrm>
            <a:off x="1447800" y="2667000"/>
            <a:ext cx="2514600" cy="1295400"/>
          </a:xfrm>
          <a:custGeom>
            <a:avLst/>
            <a:gdLst>
              <a:gd name="T0" fmla="*/ 0 w 1584"/>
              <a:gd name="T1" fmla="*/ 0 h 816"/>
              <a:gd name="T2" fmla="*/ 432 w 1584"/>
              <a:gd name="T3" fmla="*/ 48 h 816"/>
              <a:gd name="T4" fmla="*/ 864 w 1584"/>
              <a:gd name="T5" fmla="*/ 192 h 816"/>
              <a:gd name="T6" fmla="*/ 1152 w 1584"/>
              <a:gd name="T7" fmla="*/ 384 h 816"/>
              <a:gd name="T8" fmla="*/ 1392 w 1584"/>
              <a:gd name="T9" fmla="*/ 576 h 816"/>
              <a:gd name="T10" fmla="*/ 1584 w 1584"/>
              <a:gd name="T11" fmla="*/ 816 h 816"/>
              <a:gd name="T12" fmla="*/ 0 60000 65536"/>
              <a:gd name="T13" fmla="*/ 0 60000 65536"/>
              <a:gd name="T14" fmla="*/ 0 60000 65536"/>
              <a:gd name="T15" fmla="*/ 0 60000 65536"/>
              <a:gd name="T16" fmla="*/ 0 60000 65536"/>
              <a:gd name="T17" fmla="*/ 0 60000 65536"/>
              <a:gd name="T18" fmla="*/ 0 w 1584"/>
              <a:gd name="T19" fmla="*/ 0 h 816"/>
              <a:gd name="T20" fmla="*/ 1584 w 1584"/>
              <a:gd name="T21" fmla="*/ 816 h 816"/>
            </a:gdLst>
            <a:ahLst/>
            <a:cxnLst>
              <a:cxn ang="T12">
                <a:pos x="T0" y="T1"/>
              </a:cxn>
              <a:cxn ang="T13">
                <a:pos x="T2" y="T3"/>
              </a:cxn>
              <a:cxn ang="T14">
                <a:pos x="T4" y="T5"/>
              </a:cxn>
              <a:cxn ang="T15">
                <a:pos x="T6" y="T7"/>
              </a:cxn>
              <a:cxn ang="T16">
                <a:pos x="T8" y="T9"/>
              </a:cxn>
              <a:cxn ang="T17">
                <a:pos x="T10" y="T11"/>
              </a:cxn>
            </a:cxnLst>
            <a:rect l="T18" t="T19" r="T20" b="T21"/>
            <a:pathLst>
              <a:path w="1584" h="816">
                <a:moveTo>
                  <a:pt x="0" y="0"/>
                </a:moveTo>
                <a:cubicBezTo>
                  <a:pt x="144" y="8"/>
                  <a:pt x="288" y="16"/>
                  <a:pt x="432" y="48"/>
                </a:cubicBezTo>
                <a:cubicBezTo>
                  <a:pt x="576" y="80"/>
                  <a:pt x="744" y="136"/>
                  <a:pt x="864" y="192"/>
                </a:cubicBezTo>
                <a:cubicBezTo>
                  <a:pt x="984" y="248"/>
                  <a:pt x="1064" y="320"/>
                  <a:pt x="1152" y="384"/>
                </a:cubicBezTo>
                <a:cubicBezTo>
                  <a:pt x="1240" y="448"/>
                  <a:pt x="1320" y="504"/>
                  <a:pt x="1392" y="576"/>
                </a:cubicBezTo>
                <a:cubicBezTo>
                  <a:pt x="1464" y="648"/>
                  <a:pt x="1552" y="776"/>
                  <a:pt x="1584" y="816"/>
                </a:cubicBezTo>
              </a:path>
            </a:pathLst>
          </a:custGeom>
          <a:noFill/>
          <a:ln w="25400">
            <a:solidFill>
              <a:srgbClr val="FF0000"/>
            </a:solidFill>
            <a:round/>
            <a:headEnd/>
            <a:tailEnd/>
          </a:ln>
        </p:spPr>
        <p:txBody>
          <a:bodyPr wrap="none" anchor="ctr"/>
          <a:lstStyle/>
          <a:p>
            <a:endParaRPr lang="en-US"/>
          </a:p>
        </p:txBody>
      </p:sp>
      <p:sp>
        <p:nvSpPr>
          <p:cNvPr id="20485" name="Freeform 5"/>
          <p:cNvSpPr>
            <a:spLocks/>
          </p:cNvSpPr>
          <p:nvPr/>
        </p:nvSpPr>
        <p:spPr bwMode="auto">
          <a:xfrm>
            <a:off x="1524000" y="2514600"/>
            <a:ext cx="2514600" cy="1295400"/>
          </a:xfrm>
          <a:custGeom>
            <a:avLst/>
            <a:gdLst>
              <a:gd name="T0" fmla="*/ 0 w 1584"/>
              <a:gd name="T1" fmla="*/ 0 h 816"/>
              <a:gd name="T2" fmla="*/ 432 w 1584"/>
              <a:gd name="T3" fmla="*/ 48 h 816"/>
              <a:gd name="T4" fmla="*/ 864 w 1584"/>
              <a:gd name="T5" fmla="*/ 192 h 816"/>
              <a:gd name="T6" fmla="*/ 1152 w 1584"/>
              <a:gd name="T7" fmla="*/ 384 h 816"/>
              <a:gd name="T8" fmla="*/ 1392 w 1584"/>
              <a:gd name="T9" fmla="*/ 576 h 816"/>
              <a:gd name="T10" fmla="*/ 1584 w 1584"/>
              <a:gd name="T11" fmla="*/ 816 h 816"/>
              <a:gd name="T12" fmla="*/ 0 60000 65536"/>
              <a:gd name="T13" fmla="*/ 0 60000 65536"/>
              <a:gd name="T14" fmla="*/ 0 60000 65536"/>
              <a:gd name="T15" fmla="*/ 0 60000 65536"/>
              <a:gd name="T16" fmla="*/ 0 60000 65536"/>
              <a:gd name="T17" fmla="*/ 0 60000 65536"/>
              <a:gd name="T18" fmla="*/ 0 w 1584"/>
              <a:gd name="T19" fmla="*/ 0 h 816"/>
              <a:gd name="T20" fmla="*/ 1584 w 1584"/>
              <a:gd name="T21" fmla="*/ 816 h 816"/>
            </a:gdLst>
            <a:ahLst/>
            <a:cxnLst>
              <a:cxn ang="T12">
                <a:pos x="T0" y="T1"/>
              </a:cxn>
              <a:cxn ang="T13">
                <a:pos x="T2" y="T3"/>
              </a:cxn>
              <a:cxn ang="T14">
                <a:pos x="T4" y="T5"/>
              </a:cxn>
              <a:cxn ang="T15">
                <a:pos x="T6" y="T7"/>
              </a:cxn>
              <a:cxn ang="T16">
                <a:pos x="T8" y="T9"/>
              </a:cxn>
              <a:cxn ang="T17">
                <a:pos x="T10" y="T11"/>
              </a:cxn>
            </a:cxnLst>
            <a:rect l="T18" t="T19" r="T20" b="T21"/>
            <a:pathLst>
              <a:path w="1584" h="816">
                <a:moveTo>
                  <a:pt x="0" y="0"/>
                </a:moveTo>
                <a:cubicBezTo>
                  <a:pt x="144" y="8"/>
                  <a:pt x="288" y="16"/>
                  <a:pt x="432" y="48"/>
                </a:cubicBezTo>
                <a:cubicBezTo>
                  <a:pt x="576" y="80"/>
                  <a:pt x="744" y="136"/>
                  <a:pt x="864" y="192"/>
                </a:cubicBezTo>
                <a:cubicBezTo>
                  <a:pt x="984" y="248"/>
                  <a:pt x="1064" y="320"/>
                  <a:pt x="1152" y="384"/>
                </a:cubicBezTo>
                <a:cubicBezTo>
                  <a:pt x="1240" y="448"/>
                  <a:pt x="1320" y="504"/>
                  <a:pt x="1392" y="576"/>
                </a:cubicBezTo>
                <a:cubicBezTo>
                  <a:pt x="1464" y="648"/>
                  <a:pt x="1552" y="776"/>
                  <a:pt x="1584" y="816"/>
                </a:cubicBezTo>
              </a:path>
            </a:pathLst>
          </a:custGeom>
          <a:noFill/>
          <a:ln w="25400">
            <a:solidFill>
              <a:srgbClr val="FF0000"/>
            </a:solidFill>
            <a:round/>
            <a:headEnd/>
            <a:tailEnd/>
          </a:ln>
        </p:spPr>
        <p:txBody>
          <a:bodyPr wrap="none" anchor="ctr"/>
          <a:lstStyle/>
          <a:p>
            <a:endParaRPr lang="en-US"/>
          </a:p>
        </p:txBody>
      </p:sp>
      <p:sp>
        <p:nvSpPr>
          <p:cNvPr id="20486" name="Line 6"/>
          <p:cNvSpPr>
            <a:spLocks noChangeShapeType="1"/>
          </p:cNvSpPr>
          <p:nvPr/>
        </p:nvSpPr>
        <p:spPr bwMode="auto">
          <a:xfrm flipV="1">
            <a:off x="1447800" y="1981200"/>
            <a:ext cx="0" cy="685800"/>
          </a:xfrm>
          <a:prstGeom prst="line">
            <a:avLst/>
          </a:prstGeom>
          <a:noFill/>
          <a:ln w="25400">
            <a:solidFill>
              <a:srgbClr val="FF0000"/>
            </a:solidFill>
            <a:round/>
            <a:headEnd type="triangle" w="med" len="med"/>
            <a:tailEnd/>
          </a:ln>
        </p:spPr>
        <p:txBody>
          <a:bodyPr wrap="none" anchor="ctr"/>
          <a:lstStyle/>
          <a:p>
            <a:endParaRPr lang="en-US"/>
          </a:p>
        </p:txBody>
      </p:sp>
      <p:sp>
        <p:nvSpPr>
          <p:cNvPr id="20487" name="Text Box 7"/>
          <p:cNvSpPr txBox="1">
            <a:spLocks noChangeArrowheads="1"/>
          </p:cNvSpPr>
          <p:nvPr/>
        </p:nvSpPr>
        <p:spPr bwMode="auto">
          <a:xfrm>
            <a:off x="1752600" y="2133600"/>
            <a:ext cx="1355725" cy="396875"/>
          </a:xfrm>
          <a:prstGeom prst="rect">
            <a:avLst/>
          </a:prstGeom>
          <a:noFill/>
          <a:ln w="9525">
            <a:noFill/>
            <a:miter lim="800000"/>
            <a:headEnd/>
            <a:tailEnd/>
          </a:ln>
        </p:spPr>
        <p:txBody>
          <a:bodyPr wrap="none">
            <a:spAutoFit/>
          </a:bodyPr>
          <a:lstStyle/>
          <a:p>
            <a:pPr eaLnBrk="0" hangingPunct="0"/>
            <a:r>
              <a:rPr lang="en-US" sz="2000" i="1"/>
              <a:t>in the past</a:t>
            </a:r>
            <a:endParaRPr lang="en-US" sz="2000" i="1">
              <a:latin typeface="Times" pitchFamily="18" charset="0"/>
            </a:endParaRPr>
          </a:p>
        </p:txBody>
      </p:sp>
      <p:sp>
        <p:nvSpPr>
          <p:cNvPr id="20488" name="Text Box 8"/>
          <p:cNvSpPr txBox="1">
            <a:spLocks noChangeArrowheads="1"/>
          </p:cNvSpPr>
          <p:nvPr/>
        </p:nvSpPr>
        <p:spPr bwMode="auto">
          <a:xfrm>
            <a:off x="1752600" y="2819400"/>
            <a:ext cx="804863" cy="396875"/>
          </a:xfrm>
          <a:prstGeom prst="rect">
            <a:avLst/>
          </a:prstGeom>
          <a:noFill/>
          <a:ln w="9525">
            <a:noFill/>
            <a:miter lim="800000"/>
            <a:headEnd/>
            <a:tailEnd/>
          </a:ln>
        </p:spPr>
        <p:txBody>
          <a:bodyPr wrap="none">
            <a:spAutoFit/>
          </a:bodyPr>
          <a:lstStyle/>
          <a:p>
            <a:pPr eaLnBrk="0" hangingPunct="0"/>
            <a:r>
              <a:rPr lang="en-US" sz="2000" i="1">
                <a:solidFill>
                  <a:srgbClr val="FFFF00"/>
                </a:solidFill>
              </a:rPr>
              <a:t>today</a:t>
            </a:r>
            <a:endParaRPr lang="en-US" sz="2000" i="1">
              <a:latin typeface="Times" pitchFamily="18" charset="0"/>
            </a:endParaRPr>
          </a:p>
        </p:txBody>
      </p:sp>
      <p:sp>
        <p:nvSpPr>
          <p:cNvPr id="20489" name="Text Box 9"/>
          <p:cNvSpPr txBox="1">
            <a:spLocks noChangeArrowheads="1"/>
          </p:cNvSpPr>
          <p:nvPr/>
        </p:nvSpPr>
        <p:spPr bwMode="auto">
          <a:xfrm>
            <a:off x="762000" y="1644650"/>
            <a:ext cx="1946275" cy="336550"/>
          </a:xfrm>
          <a:prstGeom prst="rect">
            <a:avLst/>
          </a:prstGeom>
          <a:noFill/>
          <a:ln w="9525">
            <a:noFill/>
            <a:miter lim="800000"/>
            <a:headEnd/>
            <a:tailEnd/>
          </a:ln>
        </p:spPr>
        <p:txBody>
          <a:bodyPr wrap="none">
            <a:spAutoFit/>
          </a:bodyPr>
          <a:lstStyle/>
          <a:p>
            <a:pPr eaLnBrk="0" hangingPunct="0"/>
            <a:r>
              <a:rPr lang="en-US" sz="1600" i="1">
                <a:solidFill>
                  <a:srgbClr val="FF0000"/>
                </a:solidFill>
              </a:rPr>
              <a:t>Surface denudation</a:t>
            </a:r>
            <a:endParaRPr lang="en-US" sz="1600" i="1">
              <a:solidFill>
                <a:srgbClr val="FF0000"/>
              </a:solidFill>
              <a:latin typeface="Times" pitchFamily="18" charset="0"/>
            </a:endParaRPr>
          </a:p>
        </p:txBody>
      </p:sp>
      <p:sp>
        <p:nvSpPr>
          <p:cNvPr id="20490" name="Line 10"/>
          <p:cNvSpPr>
            <a:spLocks noChangeShapeType="1"/>
          </p:cNvSpPr>
          <p:nvPr/>
        </p:nvSpPr>
        <p:spPr bwMode="auto">
          <a:xfrm>
            <a:off x="1524000" y="2514600"/>
            <a:ext cx="0" cy="152400"/>
          </a:xfrm>
          <a:prstGeom prst="line">
            <a:avLst/>
          </a:prstGeom>
          <a:noFill/>
          <a:ln w="25400">
            <a:solidFill>
              <a:srgbClr val="FFFF00"/>
            </a:solidFill>
            <a:round/>
            <a:headEnd/>
            <a:tailEnd/>
          </a:ln>
        </p:spPr>
        <p:txBody>
          <a:bodyPr wrap="none" anchor="ctr"/>
          <a:lstStyle/>
          <a:p>
            <a:endParaRPr lang="en-US"/>
          </a:p>
        </p:txBody>
      </p:sp>
      <p:sp>
        <p:nvSpPr>
          <p:cNvPr id="20491" name="Line 11"/>
          <p:cNvSpPr>
            <a:spLocks noChangeShapeType="1"/>
          </p:cNvSpPr>
          <p:nvPr/>
        </p:nvSpPr>
        <p:spPr bwMode="auto">
          <a:xfrm>
            <a:off x="2286000" y="2590800"/>
            <a:ext cx="0" cy="228600"/>
          </a:xfrm>
          <a:prstGeom prst="line">
            <a:avLst/>
          </a:prstGeom>
          <a:noFill/>
          <a:ln w="25400">
            <a:solidFill>
              <a:srgbClr val="FFFF00"/>
            </a:solidFill>
            <a:round/>
            <a:headEnd/>
            <a:tailEnd/>
          </a:ln>
        </p:spPr>
        <p:txBody>
          <a:bodyPr wrap="none" anchor="ctr"/>
          <a:lstStyle/>
          <a:p>
            <a:endParaRPr lang="en-US"/>
          </a:p>
        </p:txBody>
      </p:sp>
      <p:sp>
        <p:nvSpPr>
          <p:cNvPr id="20492" name="Line 12"/>
          <p:cNvSpPr>
            <a:spLocks noChangeShapeType="1"/>
          </p:cNvSpPr>
          <p:nvPr/>
        </p:nvSpPr>
        <p:spPr bwMode="auto">
          <a:xfrm>
            <a:off x="3048000" y="2895600"/>
            <a:ext cx="0" cy="228600"/>
          </a:xfrm>
          <a:prstGeom prst="line">
            <a:avLst/>
          </a:prstGeom>
          <a:noFill/>
          <a:ln w="25400">
            <a:solidFill>
              <a:srgbClr val="FFFF00"/>
            </a:solidFill>
            <a:round/>
            <a:headEnd/>
            <a:tailEnd/>
          </a:ln>
        </p:spPr>
        <p:txBody>
          <a:bodyPr wrap="none" anchor="ctr"/>
          <a:lstStyle/>
          <a:p>
            <a:endParaRPr lang="en-US"/>
          </a:p>
        </p:txBody>
      </p:sp>
      <p:sp>
        <p:nvSpPr>
          <p:cNvPr id="20493" name="Text Box 13"/>
          <p:cNvSpPr txBox="1">
            <a:spLocks noChangeArrowheads="1"/>
          </p:cNvSpPr>
          <p:nvPr/>
        </p:nvSpPr>
        <p:spPr bwMode="auto">
          <a:xfrm>
            <a:off x="7467600" y="762000"/>
            <a:ext cx="1420813" cy="635000"/>
          </a:xfrm>
          <a:prstGeom prst="rect">
            <a:avLst/>
          </a:prstGeom>
          <a:noFill/>
          <a:ln w="25400">
            <a:solidFill>
              <a:schemeClr val="tx1"/>
            </a:solidFill>
            <a:miter lim="800000"/>
            <a:headEnd/>
            <a:tailEnd/>
          </a:ln>
        </p:spPr>
        <p:txBody>
          <a:bodyPr wrap="none">
            <a:spAutoFit/>
          </a:bodyPr>
          <a:lstStyle/>
          <a:p>
            <a:pPr eaLnBrk="0" hangingPunct="0"/>
            <a:r>
              <a:rPr lang="en-US" sz="1000" i="1"/>
              <a:t>Simplest scenario:</a:t>
            </a:r>
          </a:p>
          <a:p>
            <a:pPr eaLnBrk="0" hangingPunct="0"/>
            <a:r>
              <a:rPr lang="en-US" i="1"/>
              <a:t>Q</a:t>
            </a:r>
            <a:r>
              <a:rPr lang="en-US" i="1" baseline="-25000"/>
              <a:t>s</a:t>
            </a:r>
            <a:r>
              <a:rPr lang="en-US" i="1"/>
              <a:t> = K*S</a:t>
            </a:r>
          </a:p>
        </p:txBody>
      </p:sp>
      <p:sp>
        <p:nvSpPr>
          <p:cNvPr id="20494" name="Line 14"/>
          <p:cNvSpPr>
            <a:spLocks noChangeShapeType="1"/>
          </p:cNvSpPr>
          <p:nvPr/>
        </p:nvSpPr>
        <p:spPr bwMode="auto">
          <a:xfrm flipH="1" flipV="1">
            <a:off x="1524000" y="2590800"/>
            <a:ext cx="304800" cy="0"/>
          </a:xfrm>
          <a:prstGeom prst="line">
            <a:avLst/>
          </a:prstGeom>
          <a:noFill/>
          <a:ln w="25400">
            <a:solidFill>
              <a:srgbClr val="FFFF00"/>
            </a:solidFill>
            <a:round/>
            <a:headEnd type="triangle" w="med" len="med"/>
            <a:tailEnd/>
          </a:ln>
        </p:spPr>
        <p:txBody>
          <a:bodyPr wrap="none" anchor="ctr"/>
          <a:lstStyle/>
          <a:p>
            <a:endParaRPr lang="en-US"/>
          </a:p>
        </p:txBody>
      </p:sp>
      <p:sp>
        <p:nvSpPr>
          <p:cNvPr id="20495" name="Line 15"/>
          <p:cNvSpPr>
            <a:spLocks noChangeShapeType="1"/>
          </p:cNvSpPr>
          <p:nvPr/>
        </p:nvSpPr>
        <p:spPr bwMode="auto">
          <a:xfrm flipH="1" flipV="1">
            <a:off x="2286000" y="2667000"/>
            <a:ext cx="533400" cy="228600"/>
          </a:xfrm>
          <a:prstGeom prst="line">
            <a:avLst/>
          </a:prstGeom>
          <a:noFill/>
          <a:ln w="25400">
            <a:solidFill>
              <a:srgbClr val="FFFF00"/>
            </a:solidFill>
            <a:round/>
            <a:headEnd type="triangle" w="med" len="med"/>
            <a:tailEnd/>
          </a:ln>
        </p:spPr>
        <p:txBody>
          <a:bodyPr wrap="none" anchor="ctr"/>
          <a:lstStyle/>
          <a:p>
            <a:endParaRPr lang="en-US"/>
          </a:p>
        </p:txBody>
      </p:sp>
      <p:sp>
        <p:nvSpPr>
          <p:cNvPr id="20496" name="Line 16"/>
          <p:cNvSpPr>
            <a:spLocks noChangeShapeType="1"/>
          </p:cNvSpPr>
          <p:nvPr/>
        </p:nvSpPr>
        <p:spPr bwMode="auto">
          <a:xfrm flipH="1" flipV="1">
            <a:off x="3048000" y="2971800"/>
            <a:ext cx="762000" cy="609600"/>
          </a:xfrm>
          <a:prstGeom prst="line">
            <a:avLst/>
          </a:prstGeom>
          <a:noFill/>
          <a:ln w="25400">
            <a:solidFill>
              <a:srgbClr val="FFFF00"/>
            </a:solidFill>
            <a:round/>
            <a:headEnd type="triangle" w="med" len="med"/>
            <a:tailEnd/>
          </a:ln>
        </p:spPr>
        <p:txBody>
          <a:bodyPr wrap="none" anchor="ctr"/>
          <a:lstStyle/>
          <a:p>
            <a:endParaRPr lang="en-US"/>
          </a:p>
        </p:txBody>
      </p:sp>
      <p:sp>
        <p:nvSpPr>
          <p:cNvPr id="20497" name="Text Box 17"/>
          <p:cNvSpPr txBox="1">
            <a:spLocks noChangeArrowheads="1"/>
          </p:cNvSpPr>
          <p:nvPr/>
        </p:nvSpPr>
        <p:spPr bwMode="auto">
          <a:xfrm>
            <a:off x="1524000" y="3733800"/>
            <a:ext cx="2222500" cy="336550"/>
          </a:xfrm>
          <a:prstGeom prst="rect">
            <a:avLst/>
          </a:prstGeom>
          <a:noFill/>
          <a:ln w="9525">
            <a:noFill/>
            <a:miter lim="800000"/>
            <a:headEnd/>
            <a:tailEnd/>
          </a:ln>
        </p:spPr>
        <p:txBody>
          <a:bodyPr wrap="none">
            <a:spAutoFit/>
          </a:bodyPr>
          <a:lstStyle/>
          <a:p>
            <a:pPr eaLnBrk="0" hangingPunct="0"/>
            <a:r>
              <a:rPr lang="en-US" sz="1600" i="1">
                <a:solidFill>
                  <a:srgbClr val="FFFF00"/>
                </a:solidFill>
              </a:rPr>
              <a:t>= Downslope transport</a:t>
            </a:r>
            <a:endParaRPr lang="en-US" sz="1600" i="1">
              <a:solidFill>
                <a:srgbClr val="FFFF00"/>
              </a:solidFill>
              <a:latin typeface="Times" pitchFamily="18" charset="0"/>
            </a:endParaRPr>
          </a:p>
        </p:txBody>
      </p:sp>
      <p:sp>
        <p:nvSpPr>
          <p:cNvPr id="29713" name="Text Box 18"/>
          <p:cNvSpPr txBox="1">
            <a:spLocks noChangeArrowheads="1"/>
          </p:cNvSpPr>
          <p:nvPr/>
        </p:nvSpPr>
        <p:spPr bwMode="auto">
          <a:xfrm>
            <a:off x="152400" y="6507163"/>
            <a:ext cx="1141413" cy="274637"/>
          </a:xfrm>
          <a:prstGeom prst="rect">
            <a:avLst/>
          </a:prstGeom>
          <a:noFill/>
          <a:ln w="9525">
            <a:noFill/>
            <a:miter lim="800000"/>
            <a:headEnd/>
            <a:tailEnd/>
          </a:ln>
        </p:spPr>
        <p:txBody>
          <a:bodyPr wrap="none">
            <a:spAutoFit/>
          </a:bodyPr>
          <a:lstStyle/>
          <a:p>
            <a:pPr eaLnBrk="0" hangingPunct="0"/>
            <a:r>
              <a:rPr lang="en-US" sz="1200" i="1">
                <a:solidFill>
                  <a:schemeClr val="bg1"/>
                </a:solidFill>
              </a:rPr>
              <a:t>Pt. Reyes, CA</a:t>
            </a:r>
          </a:p>
        </p:txBody>
      </p:sp>
      <p:sp>
        <p:nvSpPr>
          <p:cNvPr id="29714" name="Text Box 19"/>
          <p:cNvSpPr txBox="1">
            <a:spLocks noChangeArrowheads="1"/>
          </p:cNvSpPr>
          <p:nvPr/>
        </p:nvSpPr>
        <p:spPr bwMode="auto">
          <a:xfrm>
            <a:off x="7162800" y="5305425"/>
            <a:ext cx="1981200" cy="1552575"/>
          </a:xfrm>
          <a:prstGeom prst="rect">
            <a:avLst/>
          </a:prstGeom>
          <a:solidFill>
            <a:srgbClr val="ABFFA1">
              <a:alpha val="49019"/>
            </a:srgbClr>
          </a:solidFill>
          <a:ln w="15875" algn="ctr">
            <a:solidFill>
              <a:srgbClr val="010000"/>
            </a:solidFill>
            <a:miter lim="800000"/>
            <a:headEnd/>
            <a:tailEnd/>
          </a:ln>
        </p:spPr>
        <p:txBody>
          <a:bodyPr>
            <a:spAutoFit/>
          </a:bodyPr>
          <a:lstStyle/>
          <a:p>
            <a:pPr eaLnBrk="0" hangingPunct="0"/>
            <a:r>
              <a:rPr lang="en-US" sz="1200" b="1" i="1"/>
              <a:t>Soil-Mantled Landscape</a:t>
            </a:r>
          </a:p>
          <a:p>
            <a:pPr eaLnBrk="0" hangingPunct="0"/>
            <a:r>
              <a:rPr lang="en-US" sz="1200" b="1" i="1"/>
              <a:t>Motivated</a:t>
            </a:r>
            <a:r>
              <a:rPr lang="en-US" sz="1200" i="1"/>
              <a:t> </a:t>
            </a:r>
            <a:r>
              <a:rPr lang="en-US" sz="1200" b="1" i="1"/>
              <a:t>by</a:t>
            </a:r>
            <a:r>
              <a:rPr lang="en-US" sz="1200" i="1"/>
              <a:t>:</a:t>
            </a:r>
            <a:endParaRPr lang="en-US" sz="1200"/>
          </a:p>
          <a:p>
            <a:pPr eaLnBrk="0" hangingPunct="0"/>
            <a:r>
              <a:rPr lang="en-US" sz="1200"/>
              <a:t>-- Humans</a:t>
            </a:r>
          </a:p>
          <a:p>
            <a:pPr eaLnBrk="0" hangingPunct="0"/>
            <a:r>
              <a:rPr lang="en-US" sz="1200"/>
              <a:t>-- Toxic/pollutant cycling</a:t>
            </a:r>
          </a:p>
          <a:p>
            <a:pPr eaLnBrk="0" hangingPunct="0"/>
            <a:r>
              <a:rPr lang="en-US" sz="1200"/>
              <a:t>-- Atmosphere-Earth</a:t>
            </a:r>
          </a:p>
          <a:p>
            <a:pPr eaLnBrk="0" hangingPunct="0"/>
            <a:r>
              <a:rPr lang="en-US" sz="1200"/>
              <a:t>-- Hydrology</a:t>
            </a:r>
          </a:p>
          <a:p>
            <a:pPr eaLnBrk="0" hangingPunct="0"/>
            <a:r>
              <a:rPr lang="en-US" sz="1200"/>
              <a:t>-- Ecosystem function</a:t>
            </a:r>
          </a:p>
          <a:p>
            <a:pPr eaLnBrk="0" hangingPunct="0"/>
            <a:r>
              <a:rPr lang="en-US" sz="1200"/>
              <a:t>-- Climate (C, H</a:t>
            </a:r>
            <a:r>
              <a:rPr lang="en-US" sz="1200" baseline="-25000"/>
              <a:t>2</a:t>
            </a:r>
            <a:r>
              <a:rPr lang="en-US" sz="1200"/>
              <a:t>O)</a:t>
            </a:r>
          </a:p>
        </p:txBody>
      </p:sp>
      <p:sp>
        <p:nvSpPr>
          <p:cNvPr id="20500" name="Text Box 20"/>
          <p:cNvSpPr txBox="1">
            <a:spLocks noChangeArrowheads="1"/>
          </p:cNvSpPr>
          <p:nvPr/>
        </p:nvSpPr>
        <p:spPr bwMode="auto">
          <a:xfrm>
            <a:off x="5715000" y="1524000"/>
            <a:ext cx="3429000" cy="574675"/>
          </a:xfrm>
          <a:prstGeom prst="rect">
            <a:avLst/>
          </a:prstGeom>
          <a:noFill/>
          <a:ln w="25400">
            <a:solidFill>
              <a:schemeClr val="tx1"/>
            </a:solidFill>
            <a:miter lim="800000"/>
            <a:headEnd/>
            <a:tailEnd/>
          </a:ln>
        </p:spPr>
        <p:txBody>
          <a:bodyPr>
            <a:spAutoFit/>
          </a:bodyPr>
          <a:lstStyle/>
          <a:p>
            <a:pPr eaLnBrk="0" hangingPunct="0"/>
            <a:r>
              <a:rPr lang="en-US" sz="1000" i="1"/>
              <a:t>Geomorphology Simply:</a:t>
            </a:r>
          </a:p>
          <a:p>
            <a:pPr eaLnBrk="0" hangingPunct="0"/>
            <a:r>
              <a:rPr lang="en-US" sz="2000" i="1"/>
              <a:t>E = </a:t>
            </a:r>
            <a:r>
              <a:rPr lang="en-US" sz="1400" i="1"/>
              <a:t>Change in </a:t>
            </a:r>
            <a:r>
              <a:rPr lang="en-US" sz="2000" i="1"/>
              <a:t>Q</a:t>
            </a:r>
            <a:r>
              <a:rPr lang="en-US" sz="2000" i="1" baseline="-25000"/>
              <a:t>s</a:t>
            </a:r>
            <a:r>
              <a:rPr lang="en-US" sz="2000" i="1"/>
              <a:t> = K*</a:t>
            </a:r>
            <a:r>
              <a:rPr lang="en-US" sz="1400" i="1"/>
              <a:t>curvature</a:t>
            </a:r>
            <a:endParaRPr lang="en-US" i="1"/>
          </a:p>
        </p:txBody>
      </p:sp>
      <p:sp>
        <p:nvSpPr>
          <p:cNvPr id="20502" name="Line 22"/>
          <p:cNvSpPr>
            <a:spLocks noChangeShapeType="1"/>
          </p:cNvSpPr>
          <p:nvPr/>
        </p:nvSpPr>
        <p:spPr bwMode="auto">
          <a:xfrm flipH="1">
            <a:off x="3581400" y="4267200"/>
            <a:ext cx="457200" cy="1295400"/>
          </a:xfrm>
          <a:prstGeom prst="line">
            <a:avLst/>
          </a:prstGeom>
          <a:noFill/>
          <a:ln w="38100">
            <a:solidFill>
              <a:srgbClr val="FFFF00"/>
            </a:solidFill>
            <a:round/>
            <a:headEnd/>
            <a:tailEnd type="triangle" w="med" len="med"/>
          </a:ln>
        </p:spPr>
        <p:txBody>
          <a:bodyPr wrap="none" anchor="ctr"/>
          <a:lstStyle/>
          <a:p>
            <a:endParaRPr lang="en-US"/>
          </a:p>
        </p:txBody>
      </p:sp>
      <p:sp>
        <p:nvSpPr>
          <p:cNvPr id="20503" name="Text Box 23"/>
          <p:cNvSpPr txBox="1">
            <a:spLocks noChangeArrowheads="1"/>
          </p:cNvSpPr>
          <p:nvPr/>
        </p:nvSpPr>
        <p:spPr bwMode="auto">
          <a:xfrm>
            <a:off x="2362200" y="5562600"/>
            <a:ext cx="1833563" cy="336550"/>
          </a:xfrm>
          <a:prstGeom prst="rect">
            <a:avLst/>
          </a:prstGeom>
          <a:noFill/>
          <a:ln w="9525">
            <a:noFill/>
            <a:miter lim="800000"/>
            <a:headEnd/>
            <a:tailEnd/>
          </a:ln>
        </p:spPr>
        <p:txBody>
          <a:bodyPr wrap="none">
            <a:spAutoFit/>
          </a:bodyPr>
          <a:lstStyle/>
          <a:p>
            <a:pPr eaLnBrk="0" hangingPunct="0"/>
            <a:r>
              <a:rPr lang="en-US" sz="1600" i="1">
                <a:solidFill>
                  <a:srgbClr val="FFFF00"/>
                </a:solidFill>
              </a:rPr>
              <a:t>Total Flux delivery</a:t>
            </a:r>
            <a:endParaRPr lang="en-US" sz="1600" i="1">
              <a:solidFill>
                <a:srgbClr val="FFFF00"/>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048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048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0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048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04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4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049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04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04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04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204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20497">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205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2050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4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build="p" autoUpdateAnimBg="0"/>
      <p:bldP spid="20488" grpId="0" build="p" autoUpdateAnimBg="0"/>
      <p:bldP spid="20489" grpId="0" build="p" autoUpdateAnimBg="0"/>
      <p:bldP spid="20490" grpId="0" animBg="1"/>
      <p:bldP spid="20491" grpId="0" animBg="1"/>
      <p:bldP spid="20492" grpId="0" animBg="1"/>
      <p:bldP spid="20493" grpId="0" animBg="1" autoUpdateAnimBg="0"/>
      <p:bldP spid="20494" grpId="0" animBg="1"/>
      <p:bldP spid="20495" grpId="0" animBg="1"/>
      <p:bldP spid="20496" grpId="0" animBg="1"/>
      <p:bldP spid="20497" grpId="0" build="p" autoUpdateAnimBg="0"/>
      <p:bldP spid="20500" grpId="0" animBg="1" autoUpdateAnimBg="0"/>
      <p:bldP spid="20502" grpId="0" animBg="1"/>
      <p:bldP spid="2050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IMG_524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1746" name="Text Box 5"/>
          <p:cNvSpPr txBox="1">
            <a:spLocks noChangeArrowheads="1"/>
          </p:cNvSpPr>
          <p:nvPr/>
        </p:nvSpPr>
        <p:spPr bwMode="auto">
          <a:xfrm>
            <a:off x="0" y="95250"/>
            <a:ext cx="9366250" cy="400050"/>
          </a:xfrm>
          <a:prstGeom prst="rect">
            <a:avLst/>
          </a:prstGeom>
          <a:noFill/>
          <a:ln w="9525">
            <a:noFill/>
            <a:miter lim="800000"/>
            <a:headEnd/>
            <a:tailEnd/>
          </a:ln>
        </p:spPr>
        <p:txBody>
          <a:bodyPr wrap="none">
            <a:spAutoFit/>
          </a:bodyPr>
          <a:lstStyle/>
          <a:p>
            <a:pPr eaLnBrk="0" hangingPunct="0"/>
            <a:r>
              <a:rPr lang="en-US" sz="2000" i="1"/>
              <a:t>If such a landscape were a black box…with an outlet… (Think CRITICAL ZONE)</a:t>
            </a:r>
          </a:p>
        </p:txBody>
      </p:sp>
      <p:sp>
        <p:nvSpPr>
          <p:cNvPr id="14342" name="Freeform 6"/>
          <p:cNvSpPr>
            <a:spLocks/>
          </p:cNvSpPr>
          <p:nvPr/>
        </p:nvSpPr>
        <p:spPr bwMode="auto">
          <a:xfrm>
            <a:off x="3173413" y="1125538"/>
            <a:ext cx="5964237" cy="5732462"/>
          </a:xfrm>
          <a:custGeom>
            <a:avLst/>
            <a:gdLst>
              <a:gd name="T0" fmla="*/ 113 w 3757"/>
              <a:gd name="T1" fmla="*/ 3611 h 3611"/>
              <a:gd name="T2" fmla="*/ 70 w 3757"/>
              <a:gd name="T3" fmla="*/ 3488 h 3611"/>
              <a:gd name="T4" fmla="*/ 54 w 3757"/>
              <a:gd name="T5" fmla="*/ 3286 h 3611"/>
              <a:gd name="T6" fmla="*/ 70 w 3757"/>
              <a:gd name="T7" fmla="*/ 3179 h 3611"/>
              <a:gd name="T8" fmla="*/ 49 w 3757"/>
              <a:gd name="T9" fmla="*/ 3099 h 3611"/>
              <a:gd name="T10" fmla="*/ 60 w 3757"/>
              <a:gd name="T11" fmla="*/ 2998 h 3611"/>
              <a:gd name="T12" fmla="*/ 44 w 3757"/>
              <a:gd name="T13" fmla="*/ 2891 h 3611"/>
              <a:gd name="T14" fmla="*/ 76 w 3757"/>
              <a:gd name="T15" fmla="*/ 2571 h 3611"/>
              <a:gd name="T16" fmla="*/ 76 w 3757"/>
              <a:gd name="T17" fmla="*/ 2486 h 3611"/>
              <a:gd name="T18" fmla="*/ 81 w 3757"/>
              <a:gd name="T19" fmla="*/ 2368 h 3611"/>
              <a:gd name="T20" fmla="*/ 65 w 3757"/>
              <a:gd name="T21" fmla="*/ 2315 h 3611"/>
              <a:gd name="T22" fmla="*/ 60 w 3757"/>
              <a:gd name="T23" fmla="*/ 2091 h 3611"/>
              <a:gd name="T24" fmla="*/ 54 w 3757"/>
              <a:gd name="T25" fmla="*/ 1851 h 3611"/>
              <a:gd name="T26" fmla="*/ 86 w 3757"/>
              <a:gd name="T27" fmla="*/ 1606 h 3611"/>
              <a:gd name="T28" fmla="*/ 102 w 3757"/>
              <a:gd name="T29" fmla="*/ 1558 h 3611"/>
              <a:gd name="T30" fmla="*/ 124 w 3757"/>
              <a:gd name="T31" fmla="*/ 1526 h 3611"/>
              <a:gd name="T32" fmla="*/ 161 w 3757"/>
              <a:gd name="T33" fmla="*/ 1440 h 3611"/>
              <a:gd name="T34" fmla="*/ 204 w 3757"/>
              <a:gd name="T35" fmla="*/ 1387 h 3611"/>
              <a:gd name="T36" fmla="*/ 241 w 3757"/>
              <a:gd name="T37" fmla="*/ 1302 h 3611"/>
              <a:gd name="T38" fmla="*/ 273 w 3757"/>
              <a:gd name="T39" fmla="*/ 1227 h 3611"/>
              <a:gd name="T40" fmla="*/ 294 w 3757"/>
              <a:gd name="T41" fmla="*/ 1179 h 3611"/>
              <a:gd name="T42" fmla="*/ 300 w 3757"/>
              <a:gd name="T43" fmla="*/ 1147 h 3611"/>
              <a:gd name="T44" fmla="*/ 358 w 3757"/>
              <a:gd name="T45" fmla="*/ 1088 h 3611"/>
              <a:gd name="T46" fmla="*/ 374 w 3757"/>
              <a:gd name="T47" fmla="*/ 1040 h 3611"/>
              <a:gd name="T48" fmla="*/ 449 w 3757"/>
              <a:gd name="T49" fmla="*/ 1030 h 3611"/>
              <a:gd name="T50" fmla="*/ 513 w 3757"/>
              <a:gd name="T51" fmla="*/ 1019 h 3611"/>
              <a:gd name="T52" fmla="*/ 534 w 3757"/>
              <a:gd name="T53" fmla="*/ 1014 h 3611"/>
              <a:gd name="T54" fmla="*/ 1361 w 3757"/>
              <a:gd name="T55" fmla="*/ 779 h 3611"/>
              <a:gd name="T56" fmla="*/ 1697 w 3757"/>
              <a:gd name="T57" fmla="*/ 635 h 3611"/>
              <a:gd name="T58" fmla="*/ 1937 w 3757"/>
              <a:gd name="T59" fmla="*/ 491 h 3611"/>
              <a:gd name="T60" fmla="*/ 2129 w 3757"/>
              <a:gd name="T61" fmla="*/ 443 h 3611"/>
              <a:gd name="T62" fmla="*/ 2273 w 3757"/>
              <a:gd name="T63" fmla="*/ 395 h 3611"/>
              <a:gd name="T64" fmla="*/ 2369 w 3757"/>
              <a:gd name="T65" fmla="*/ 299 h 3611"/>
              <a:gd name="T66" fmla="*/ 2609 w 3757"/>
              <a:gd name="T67" fmla="*/ 203 h 3611"/>
              <a:gd name="T68" fmla="*/ 2705 w 3757"/>
              <a:gd name="T69" fmla="*/ 107 h 3611"/>
              <a:gd name="T70" fmla="*/ 2844 w 3757"/>
              <a:gd name="T71" fmla="*/ 91 h 3611"/>
              <a:gd name="T72" fmla="*/ 3164 w 3757"/>
              <a:gd name="T73" fmla="*/ 64 h 3611"/>
              <a:gd name="T74" fmla="*/ 3313 w 3757"/>
              <a:gd name="T75" fmla="*/ 86 h 3611"/>
              <a:gd name="T76" fmla="*/ 3473 w 3757"/>
              <a:gd name="T77" fmla="*/ 86 h 3611"/>
              <a:gd name="T78" fmla="*/ 3553 w 3757"/>
              <a:gd name="T79" fmla="*/ 107 h 3611"/>
              <a:gd name="T80" fmla="*/ 3596 w 3757"/>
              <a:gd name="T81" fmla="*/ 144 h 3611"/>
              <a:gd name="T82" fmla="*/ 3756 w 3757"/>
              <a:gd name="T83" fmla="*/ 155 h 36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57"/>
              <a:gd name="T127" fmla="*/ 0 h 3611"/>
              <a:gd name="T128" fmla="*/ 3757 w 3757"/>
              <a:gd name="T129" fmla="*/ 3611 h 36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57" h="3611">
                <a:moveTo>
                  <a:pt x="113" y="3611"/>
                </a:moveTo>
                <a:cubicBezTo>
                  <a:pt x="92" y="3572"/>
                  <a:pt x="85" y="3528"/>
                  <a:pt x="70" y="3488"/>
                </a:cubicBezTo>
                <a:cubicBezTo>
                  <a:pt x="82" y="3421"/>
                  <a:pt x="78" y="3351"/>
                  <a:pt x="54" y="3286"/>
                </a:cubicBezTo>
                <a:cubicBezTo>
                  <a:pt x="47" y="3216"/>
                  <a:pt x="52" y="3234"/>
                  <a:pt x="70" y="3179"/>
                </a:cubicBezTo>
                <a:cubicBezTo>
                  <a:pt x="65" y="3149"/>
                  <a:pt x="62" y="3125"/>
                  <a:pt x="49" y="3099"/>
                </a:cubicBezTo>
                <a:cubicBezTo>
                  <a:pt x="39" y="3060"/>
                  <a:pt x="13" y="3027"/>
                  <a:pt x="60" y="2998"/>
                </a:cubicBezTo>
                <a:cubicBezTo>
                  <a:pt x="55" y="2951"/>
                  <a:pt x="53" y="2930"/>
                  <a:pt x="44" y="2891"/>
                </a:cubicBezTo>
                <a:cubicBezTo>
                  <a:pt x="41" y="2821"/>
                  <a:pt x="0" y="2608"/>
                  <a:pt x="76" y="2571"/>
                </a:cubicBezTo>
                <a:cubicBezTo>
                  <a:pt x="91" y="2521"/>
                  <a:pt x="88" y="2549"/>
                  <a:pt x="76" y="2486"/>
                </a:cubicBezTo>
                <a:cubicBezTo>
                  <a:pt x="77" y="2446"/>
                  <a:pt x="83" y="2407"/>
                  <a:pt x="81" y="2368"/>
                </a:cubicBezTo>
                <a:cubicBezTo>
                  <a:pt x="79" y="2349"/>
                  <a:pt x="65" y="2315"/>
                  <a:pt x="65" y="2315"/>
                </a:cubicBezTo>
                <a:cubicBezTo>
                  <a:pt x="56" y="2213"/>
                  <a:pt x="54" y="2227"/>
                  <a:pt x="60" y="2091"/>
                </a:cubicBezTo>
                <a:cubicBezTo>
                  <a:pt x="52" y="2000"/>
                  <a:pt x="51" y="1947"/>
                  <a:pt x="54" y="1851"/>
                </a:cubicBezTo>
                <a:cubicBezTo>
                  <a:pt x="56" y="1768"/>
                  <a:pt x="7" y="1630"/>
                  <a:pt x="86" y="1606"/>
                </a:cubicBezTo>
                <a:cubicBezTo>
                  <a:pt x="91" y="1590"/>
                  <a:pt x="92" y="1571"/>
                  <a:pt x="102" y="1558"/>
                </a:cubicBezTo>
                <a:cubicBezTo>
                  <a:pt x="109" y="1547"/>
                  <a:pt x="124" y="1526"/>
                  <a:pt x="124" y="1526"/>
                </a:cubicBezTo>
                <a:cubicBezTo>
                  <a:pt x="133" y="1495"/>
                  <a:pt x="142" y="1466"/>
                  <a:pt x="161" y="1440"/>
                </a:cubicBezTo>
                <a:cubicBezTo>
                  <a:pt x="169" y="1413"/>
                  <a:pt x="178" y="1395"/>
                  <a:pt x="204" y="1387"/>
                </a:cubicBezTo>
                <a:cubicBezTo>
                  <a:pt x="213" y="1355"/>
                  <a:pt x="216" y="1326"/>
                  <a:pt x="241" y="1302"/>
                </a:cubicBezTo>
                <a:cubicBezTo>
                  <a:pt x="249" y="1274"/>
                  <a:pt x="249" y="1243"/>
                  <a:pt x="273" y="1227"/>
                </a:cubicBezTo>
                <a:cubicBezTo>
                  <a:pt x="278" y="1209"/>
                  <a:pt x="284" y="1194"/>
                  <a:pt x="294" y="1179"/>
                </a:cubicBezTo>
                <a:cubicBezTo>
                  <a:pt x="296" y="1168"/>
                  <a:pt x="295" y="1156"/>
                  <a:pt x="300" y="1147"/>
                </a:cubicBezTo>
                <a:cubicBezTo>
                  <a:pt x="311" y="1122"/>
                  <a:pt x="345" y="1113"/>
                  <a:pt x="358" y="1088"/>
                </a:cubicBezTo>
                <a:cubicBezTo>
                  <a:pt x="365" y="1072"/>
                  <a:pt x="357" y="1045"/>
                  <a:pt x="374" y="1040"/>
                </a:cubicBezTo>
                <a:cubicBezTo>
                  <a:pt x="408" y="1029"/>
                  <a:pt x="384" y="1035"/>
                  <a:pt x="449" y="1030"/>
                </a:cubicBezTo>
                <a:cubicBezTo>
                  <a:pt x="513" y="1015"/>
                  <a:pt x="432" y="1032"/>
                  <a:pt x="513" y="1019"/>
                </a:cubicBezTo>
                <a:cubicBezTo>
                  <a:pt x="520" y="1017"/>
                  <a:pt x="534" y="1014"/>
                  <a:pt x="534" y="1014"/>
                </a:cubicBezTo>
                <a:lnTo>
                  <a:pt x="1361" y="779"/>
                </a:lnTo>
                <a:lnTo>
                  <a:pt x="1697" y="635"/>
                </a:lnTo>
                <a:lnTo>
                  <a:pt x="1937" y="491"/>
                </a:lnTo>
                <a:lnTo>
                  <a:pt x="2129" y="443"/>
                </a:lnTo>
                <a:lnTo>
                  <a:pt x="2273" y="395"/>
                </a:lnTo>
                <a:lnTo>
                  <a:pt x="2369" y="299"/>
                </a:lnTo>
                <a:lnTo>
                  <a:pt x="2609" y="203"/>
                </a:lnTo>
                <a:lnTo>
                  <a:pt x="2705" y="107"/>
                </a:lnTo>
                <a:cubicBezTo>
                  <a:pt x="2755" y="103"/>
                  <a:pt x="2794" y="95"/>
                  <a:pt x="2844" y="91"/>
                </a:cubicBezTo>
                <a:cubicBezTo>
                  <a:pt x="2900" y="0"/>
                  <a:pt x="3056" y="66"/>
                  <a:pt x="3164" y="64"/>
                </a:cubicBezTo>
                <a:cubicBezTo>
                  <a:pt x="3208" y="68"/>
                  <a:pt x="3275" y="60"/>
                  <a:pt x="3313" y="86"/>
                </a:cubicBezTo>
                <a:cubicBezTo>
                  <a:pt x="3369" y="80"/>
                  <a:pt x="3418" y="70"/>
                  <a:pt x="3473" y="86"/>
                </a:cubicBezTo>
                <a:cubicBezTo>
                  <a:pt x="3497" y="101"/>
                  <a:pt x="3525" y="100"/>
                  <a:pt x="3553" y="107"/>
                </a:cubicBezTo>
                <a:cubicBezTo>
                  <a:pt x="3567" y="118"/>
                  <a:pt x="3577" y="142"/>
                  <a:pt x="3596" y="144"/>
                </a:cubicBezTo>
                <a:cubicBezTo>
                  <a:pt x="3757" y="154"/>
                  <a:pt x="3710" y="116"/>
                  <a:pt x="3756" y="155"/>
                </a:cubicBezTo>
              </a:path>
            </a:pathLst>
          </a:custGeom>
          <a:noFill/>
          <a:ln w="57150">
            <a:solidFill>
              <a:srgbClr val="FF0000"/>
            </a:solidFill>
            <a:round/>
            <a:headEnd/>
            <a:tailEnd/>
          </a:ln>
        </p:spPr>
        <p:txBody>
          <a:bodyPr wrap="none" anchor="ctr"/>
          <a:lstStyle/>
          <a:p>
            <a:endParaRPr lang="en-US"/>
          </a:p>
        </p:txBody>
      </p:sp>
      <p:sp>
        <p:nvSpPr>
          <p:cNvPr id="14343" name="Freeform 7"/>
          <p:cNvSpPr>
            <a:spLocks/>
          </p:cNvSpPr>
          <p:nvPr/>
        </p:nvSpPr>
        <p:spPr bwMode="auto">
          <a:xfrm>
            <a:off x="5900738" y="5740400"/>
            <a:ext cx="3243262" cy="1125538"/>
          </a:xfrm>
          <a:custGeom>
            <a:avLst/>
            <a:gdLst>
              <a:gd name="T0" fmla="*/ 0 w 2043"/>
              <a:gd name="T1" fmla="*/ 709 h 709"/>
              <a:gd name="T2" fmla="*/ 43 w 2043"/>
              <a:gd name="T3" fmla="*/ 704 h 709"/>
              <a:gd name="T4" fmla="*/ 59 w 2043"/>
              <a:gd name="T5" fmla="*/ 693 h 709"/>
              <a:gd name="T6" fmla="*/ 134 w 2043"/>
              <a:gd name="T7" fmla="*/ 677 h 709"/>
              <a:gd name="T8" fmla="*/ 198 w 2043"/>
              <a:gd name="T9" fmla="*/ 651 h 709"/>
              <a:gd name="T10" fmla="*/ 304 w 2043"/>
              <a:gd name="T11" fmla="*/ 640 h 709"/>
              <a:gd name="T12" fmla="*/ 395 w 2043"/>
              <a:gd name="T13" fmla="*/ 619 h 709"/>
              <a:gd name="T14" fmla="*/ 432 w 2043"/>
              <a:gd name="T15" fmla="*/ 608 h 709"/>
              <a:gd name="T16" fmla="*/ 448 w 2043"/>
              <a:gd name="T17" fmla="*/ 603 h 709"/>
              <a:gd name="T18" fmla="*/ 624 w 2043"/>
              <a:gd name="T19" fmla="*/ 549 h 709"/>
              <a:gd name="T20" fmla="*/ 763 w 2043"/>
              <a:gd name="T21" fmla="*/ 512 h 709"/>
              <a:gd name="T22" fmla="*/ 891 w 2043"/>
              <a:gd name="T23" fmla="*/ 459 h 709"/>
              <a:gd name="T24" fmla="*/ 971 w 2043"/>
              <a:gd name="T25" fmla="*/ 432 h 709"/>
              <a:gd name="T26" fmla="*/ 1046 w 2043"/>
              <a:gd name="T27" fmla="*/ 405 h 709"/>
              <a:gd name="T28" fmla="*/ 1099 w 2043"/>
              <a:gd name="T29" fmla="*/ 384 h 709"/>
              <a:gd name="T30" fmla="*/ 1232 w 2043"/>
              <a:gd name="T31" fmla="*/ 336 h 709"/>
              <a:gd name="T32" fmla="*/ 1286 w 2043"/>
              <a:gd name="T33" fmla="*/ 315 h 709"/>
              <a:gd name="T34" fmla="*/ 1360 w 2043"/>
              <a:gd name="T35" fmla="*/ 299 h 709"/>
              <a:gd name="T36" fmla="*/ 1414 w 2043"/>
              <a:gd name="T37" fmla="*/ 277 h 709"/>
              <a:gd name="T38" fmla="*/ 1488 w 2043"/>
              <a:gd name="T39" fmla="*/ 219 h 709"/>
              <a:gd name="T40" fmla="*/ 1504 w 2043"/>
              <a:gd name="T41" fmla="*/ 213 h 709"/>
              <a:gd name="T42" fmla="*/ 1536 w 2043"/>
              <a:gd name="T43" fmla="*/ 192 h 709"/>
              <a:gd name="T44" fmla="*/ 1590 w 2043"/>
              <a:gd name="T45" fmla="*/ 155 h 709"/>
              <a:gd name="T46" fmla="*/ 1766 w 2043"/>
              <a:gd name="T47" fmla="*/ 123 h 709"/>
              <a:gd name="T48" fmla="*/ 1942 w 2043"/>
              <a:gd name="T49" fmla="*/ 48 h 709"/>
              <a:gd name="T50" fmla="*/ 2043 w 2043"/>
              <a:gd name="T51" fmla="*/ 0 h 7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3"/>
              <a:gd name="T79" fmla="*/ 0 h 709"/>
              <a:gd name="T80" fmla="*/ 2043 w 2043"/>
              <a:gd name="T81" fmla="*/ 709 h 7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3" h="709">
                <a:moveTo>
                  <a:pt x="0" y="709"/>
                </a:moveTo>
                <a:cubicBezTo>
                  <a:pt x="14" y="707"/>
                  <a:pt x="29" y="707"/>
                  <a:pt x="43" y="704"/>
                </a:cubicBezTo>
                <a:cubicBezTo>
                  <a:pt x="49" y="702"/>
                  <a:pt x="52" y="694"/>
                  <a:pt x="59" y="693"/>
                </a:cubicBezTo>
                <a:cubicBezTo>
                  <a:pt x="86" y="684"/>
                  <a:pt x="108" y="686"/>
                  <a:pt x="134" y="677"/>
                </a:cubicBezTo>
                <a:cubicBezTo>
                  <a:pt x="153" y="669"/>
                  <a:pt x="177" y="654"/>
                  <a:pt x="198" y="651"/>
                </a:cubicBezTo>
                <a:cubicBezTo>
                  <a:pt x="232" y="644"/>
                  <a:pt x="268" y="645"/>
                  <a:pt x="304" y="640"/>
                </a:cubicBezTo>
                <a:cubicBezTo>
                  <a:pt x="333" y="635"/>
                  <a:pt x="365" y="625"/>
                  <a:pt x="395" y="619"/>
                </a:cubicBezTo>
                <a:cubicBezTo>
                  <a:pt x="407" y="616"/>
                  <a:pt x="419" y="611"/>
                  <a:pt x="432" y="608"/>
                </a:cubicBezTo>
                <a:cubicBezTo>
                  <a:pt x="437" y="606"/>
                  <a:pt x="448" y="603"/>
                  <a:pt x="448" y="603"/>
                </a:cubicBezTo>
                <a:cubicBezTo>
                  <a:pt x="498" y="568"/>
                  <a:pt x="564" y="560"/>
                  <a:pt x="624" y="549"/>
                </a:cubicBezTo>
                <a:cubicBezTo>
                  <a:pt x="670" y="540"/>
                  <a:pt x="716" y="523"/>
                  <a:pt x="763" y="512"/>
                </a:cubicBezTo>
                <a:cubicBezTo>
                  <a:pt x="787" y="487"/>
                  <a:pt x="856" y="464"/>
                  <a:pt x="891" y="459"/>
                </a:cubicBezTo>
                <a:cubicBezTo>
                  <a:pt x="920" y="438"/>
                  <a:pt x="933" y="436"/>
                  <a:pt x="971" y="432"/>
                </a:cubicBezTo>
                <a:cubicBezTo>
                  <a:pt x="996" y="421"/>
                  <a:pt x="1018" y="411"/>
                  <a:pt x="1046" y="405"/>
                </a:cubicBezTo>
                <a:cubicBezTo>
                  <a:pt x="1064" y="393"/>
                  <a:pt x="1078" y="388"/>
                  <a:pt x="1099" y="384"/>
                </a:cubicBezTo>
                <a:cubicBezTo>
                  <a:pt x="1143" y="354"/>
                  <a:pt x="1176" y="341"/>
                  <a:pt x="1232" y="336"/>
                </a:cubicBezTo>
                <a:cubicBezTo>
                  <a:pt x="1253" y="331"/>
                  <a:pt x="1266" y="322"/>
                  <a:pt x="1286" y="315"/>
                </a:cubicBezTo>
                <a:cubicBezTo>
                  <a:pt x="1309" y="306"/>
                  <a:pt x="1335" y="306"/>
                  <a:pt x="1360" y="299"/>
                </a:cubicBezTo>
                <a:cubicBezTo>
                  <a:pt x="1378" y="293"/>
                  <a:pt x="1395" y="283"/>
                  <a:pt x="1414" y="277"/>
                </a:cubicBezTo>
                <a:cubicBezTo>
                  <a:pt x="1437" y="257"/>
                  <a:pt x="1463" y="236"/>
                  <a:pt x="1488" y="219"/>
                </a:cubicBezTo>
                <a:cubicBezTo>
                  <a:pt x="1492" y="215"/>
                  <a:pt x="1499" y="215"/>
                  <a:pt x="1504" y="213"/>
                </a:cubicBezTo>
                <a:cubicBezTo>
                  <a:pt x="1515" y="206"/>
                  <a:pt x="1525" y="199"/>
                  <a:pt x="1536" y="192"/>
                </a:cubicBezTo>
                <a:cubicBezTo>
                  <a:pt x="1555" y="176"/>
                  <a:pt x="1565" y="163"/>
                  <a:pt x="1590" y="155"/>
                </a:cubicBezTo>
                <a:cubicBezTo>
                  <a:pt x="1648" y="134"/>
                  <a:pt x="1703" y="127"/>
                  <a:pt x="1766" y="123"/>
                </a:cubicBezTo>
                <a:cubicBezTo>
                  <a:pt x="1818" y="87"/>
                  <a:pt x="1881" y="66"/>
                  <a:pt x="1942" y="48"/>
                </a:cubicBezTo>
                <a:cubicBezTo>
                  <a:pt x="1976" y="25"/>
                  <a:pt x="1998" y="0"/>
                  <a:pt x="2043" y="0"/>
                </a:cubicBezTo>
              </a:path>
            </a:pathLst>
          </a:custGeom>
          <a:noFill/>
          <a:ln w="50800">
            <a:solidFill>
              <a:srgbClr val="FF0000"/>
            </a:solidFill>
            <a:round/>
            <a:headEnd/>
            <a:tailEnd/>
          </a:ln>
        </p:spPr>
        <p:txBody>
          <a:bodyPr wrap="none" anchor="ctr"/>
          <a:lstStyle/>
          <a:p>
            <a:endParaRPr lang="en-US"/>
          </a:p>
        </p:txBody>
      </p:sp>
      <p:sp>
        <p:nvSpPr>
          <p:cNvPr id="14344" name="Line 8"/>
          <p:cNvSpPr>
            <a:spLocks noChangeShapeType="1"/>
          </p:cNvSpPr>
          <p:nvPr/>
        </p:nvSpPr>
        <p:spPr bwMode="auto">
          <a:xfrm flipV="1">
            <a:off x="3581400" y="5791200"/>
            <a:ext cx="1752600" cy="1066800"/>
          </a:xfrm>
          <a:prstGeom prst="line">
            <a:avLst/>
          </a:prstGeom>
          <a:noFill/>
          <a:ln w="44450">
            <a:solidFill>
              <a:srgbClr val="FF0000"/>
            </a:solidFill>
            <a:round/>
            <a:headEnd type="triangle" w="med" len="med"/>
            <a:tailEnd/>
          </a:ln>
        </p:spPr>
        <p:txBody>
          <a:bodyPr wrap="none" anchor="ctr"/>
          <a:lstStyle/>
          <a:p>
            <a:endParaRPr lang="en-US"/>
          </a:p>
        </p:txBody>
      </p:sp>
      <p:sp>
        <p:nvSpPr>
          <p:cNvPr id="14346" name="Text Box 10"/>
          <p:cNvSpPr txBox="1">
            <a:spLocks noChangeArrowheads="1"/>
          </p:cNvSpPr>
          <p:nvPr/>
        </p:nvSpPr>
        <p:spPr bwMode="auto">
          <a:xfrm>
            <a:off x="409575" y="481013"/>
            <a:ext cx="6389688" cy="369887"/>
          </a:xfrm>
          <a:prstGeom prst="rect">
            <a:avLst/>
          </a:prstGeom>
          <a:noFill/>
          <a:ln w="9525">
            <a:noFill/>
            <a:miter lim="800000"/>
            <a:headEnd/>
            <a:tailEnd/>
          </a:ln>
        </p:spPr>
        <p:txBody>
          <a:bodyPr wrap="none">
            <a:spAutoFit/>
          </a:bodyPr>
          <a:lstStyle/>
          <a:p>
            <a:pPr eaLnBrk="0" hangingPunct="0"/>
            <a:r>
              <a:rPr lang="en-US" sz="1800" i="1">
                <a:solidFill>
                  <a:srgbClr val="FF0000"/>
                </a:solidFill>
              </a:rPr>
              <a:t>To mechanistically predict changes due to external forcing…</a:t>
            </a:r>
          </a:p>
        </p:txBody>
      </p:sp>
      <p:sp>
        <p:nvSpPr>
          <p:cNvPr id="31751" name="Text Box 11"/>
          <p:cNvSpPr txBox="1">
            <a:spLocks noChangeArrowheads="1"/>
          </p:cNvSpPr>
          <p:nvPr/>
        </p:nvSpPr>
        <p:spPr bwMode="auto">
          <a:xfrm>
            <a:off x="8002588" y="6583363"/>
            <a:ext cx="1141412" cy="274637"/>
          </a:xfrm>
          <a:prstGeom prst="rect">
            <a:avLst/>
          </a:prstGeom>
          <a:noFill/>
          <a:ln w="9525">
            <a:noFill/>
            <a:miter lim="800000"/>
            <a:headEnd/>
            <a:tailEnd/>
          </a:ln>
        </p:spPr>
        <p:txBody>
          <a:bodyPr wrap="none">
            <a:spAutoFit/>
          </a:bodyPr>
          <a:lstStyle/>
          <a:p>
            <a:pPr eaLnBrk="0" hangingPunct="0"/>
            <a:r>
              <a:rPr lang="en-US" sz="1200" i="1"/>
              <a:t>Pt. Reyes, CA</a:t>
            </a:r>
          </a:p>
        </p:txBody>
      </p:sp>
      <p:sp>
        <p:nvSpPr>
          <p:cNvPr id="14348" name="Line 12"/>
          <p:cNvSpPr>
            <a:spLocks noChangeShapeType="1"/>
          </p:cNvSpPr>
          <p:nvPr/>
        </p:nvSpPr>
        <p:spPr bwMode="auto">
          <a:xfrm>
            <a:off x="4038600" y="27432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14349" name="Line 13"/>
          <p:cNvSpPr>
            <a:spLocks noChangeShapeType="1"/>
          </p:cNvSpPr>
          <p:nvPr/>
        </p:nvSpPr>
        <p:spPr bwMode="auto">
          <a:xfrm>
            <a:off x="5334000" y="23622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14350" name="Line 14"/>
          <p:cNvSpPr>
            <a:spLocks noChangeShapeType="1"/>
          </p:cNvSpPr>
          <p:nvPr/>
        </p:nvSpPr>
        <p:spPr bwMode="auto">
          <a:xfrm>
            <a:off x="3276600" y="36576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14351" name="Line 15"/>
          <p:cNvSpPr>
            <a:spLocks noChangeShapeType="1"/>
          </p:cNvSpPr>
          <p:nvPr/>
        </p:nvSpPr>
        <p:spPr bwMode="auto">
          <a:xfrm>
            <a:off x="6324600" y="19050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14352" name="Line 16"/>
          <p:cNvSpPr>
            <a:spLocks noChangeShapeType="1"/>
          </p:cNvSpPr>
          <p:nvPr/>
        </p:nvSpPr>
        <p:spPr bwMode="auto">
          <a:xfrm>
            <a:off x="7239000" y="1447800"/>
            <a:ext cx="685800" cy="838200"/>
          </a:xfrm>
          <a:prstGeom prst="line">
            <a:avLst/>
          </a:prstGeom>
          <a:noFill/>
          <a:ln w="38100">
            <a:solidFill>
              <a:srgbClr val="FF0000"/>
            </a:solidFill>
            <a:round/>
            <a:headEnd/>
            <a:tailEnd type="triangle" w="med" len="med"/>
          </a:ln>
        </p:spPr>
        <p:txBody>
          <a:bodyPr wrap="none" anchor="ctr"/>
          <a:lstStyle/>
          <a:p>
            <a:endParaRPr lang="en-US"/>
          </a:p>
        </p:txBody>
      </p:sp>
      <p:sp>
        <p:nvSpPr>
          <p:cNvPr id="14353" name="Line 17"/>
          <p:cNvSpPr>
            <a:spLocks noChangeShapeType="1"/>
          </p:cNvSpPr>
          <p:nvPr/>
        </p:nvSpPr>
        <p:spPr bwMode="auto">
          <a:xfrm flipH="1" flipV="1">
            <a:off x="7162800" y="5562600"/>
            <a:ext cx="914400" cy="609600"/>
          </a:xfrm>
          <a:prstGeom prst="line">
            <a:avLst/>
          </a:prstGeom>
          <a:noFill/>
          <a:ln w="38100">
            <a:solidFill>
              <a:srgbClr val="FF0000"/>
            </a:solidFill>
            <a:round/>
            <a:headEnd/>
            <a:tailEnd type="triangle" w="med" len="med"/>
          </a:ln>
        </p:spPr>
        <p:txBody>
          <a:bodyPr wrap="none" anchor="ctr"/>
          <a:lstStyle/>
          <a:p>
            <a:endParaRPr lang="en-US"/>
          </a:p>
        </p:txBody>
      </p:sp>
      <p:sp>
        <p:nvSpPr>
          <p:cNvPr id="14354" name="Line 18"/>
          <p:cNvSpPr>
            <a:spLocks noChangeShapeType="1"/>
          </p:cNvSpPr>
          <p:nvPr/>
        </p:nvSpPr>
        <p:spPr bwMode="auto">
          <a:xfrm flipH="1" flipV="1">
            <a:off x="8229600" y="5105400"/>
            <a:ext cx="914400" cy="609600"/>
          </a:xfrm>
          <a:prstGeom prst="line">
            <a:avLst/>
          </a:prstGeom>
          <a:noFill/>
          <a:ln w="38100">
            <a:solidFill>
              <a:srgbClr val="FF0000"/>
            </a:solidFill>
            <a:round/>
            <a:headEnd/>
            <a:tailEnd type="triangle" w="med" len="med"/>
          </a:ln>
        </p:spPr>
        <p:txBody>
          <a:bodyPr wrap="none" anchor="ctr"/>
          <a:lstStyle/>
          <a:p>
            <a:endParaRPr lang="en-US"/>
          </a:p>
        </p:txBody>
      </p:sp>
      <p:sp>
        <p:nvSpPr>
          <p:cNvPr id="14355" name="Line 19"/>
          <p:cNvSpPr>
            <a:spLocks noChangeShapeType="1"/>
          </p:cNvSpPr>
          <p:nvPr/>
        </p:nvSpPr>
        <p:spPr bwMode="auto">
          <a:xfrm flipH="1" flipV="1">
            <a:off x="5562600" y="6096000"/>
            <a:ext cx="914400" cy="609600"/>
          </a:xfrm>
          <a:prstGeom prst="line">
            <a:avLst/>
          </a:prstGeom>
          <a:noFill/>
          <a:ln w="38100">
            <a:solidFill>
              <a:srgbClr val="FF0000"/>
            </a:solidFill>
            <a:round/>
            <a:headEnd/>
            <a:tailEnd type="triangle" w="med" len="med"/>
          </a:ln>
        </p:spPr>
        <p:txBody>
          <a:bodyPr wrap="none" anchor="ctr"/>
          <a:lstStyle/>
          <a:p>
            <a:endParaRPr lang="en-US"/>
          </a:p>
        </p:txBody>
      </p:sp>
      <p:sp>
        <p:nvSpPr>
          <p:cNvPr id="14356" name="Text Box 20"/>
          <p:cNvSpPr txBox="1">
            <a:spLocks noChangeArrowheads="1"/>
          </p:cNvSpPr>
          <p:nvPr/>
        </p:nvSpPr>
        <p:spPr bwMode="auto">
          <a:xfrm>
            <a:off x="5867400" y="31242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57" name="Text Box 21"/>
          <p:cNvSpPr txBox="1">
            <a:spLocks noChangeArrowheads="1"/>
          </p:cNvSpPr>
          <p:nvPr/>
        </p:nvSpPr>
        <p:spPr bwMode="auto">
          <a:xfrm>
            <a:off x="4572000" y="35052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58" name="Text Box 22"/>
          <p:cNvSpPr txBox="1">
            <a:spLocks noChangeArrowheads="1"/>
          </p:cNvSpPr>
          <p:nvPr/>
        </p:nvSpPr>
        <p:spPr bwMode="auto">
          <a:xfrm>
            <a:off x="5421313" y="5715000"/>
            <a:ext cx="522287"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59" name="Text Box 23"/>
          <p:cNvSpPr txBox="1">
            <a:spLocks noChangeArrowheads="1"/>
          </p:cNvSpPr>
          <p:nvPr/>
        </p:nvSpPr>
        <p:spPr bwMode="auto">
          <a:xfrm>
            <a:off x="6716713" y="5257800"/>
            <a:ext cx="522287"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60" name="Text Box 24"/>
          <p:cNvSpPr txBox="1">
            <a:spLocks noChangeArrowheads="1"/>
          </p:cNvSpPr>
          <p:nvPr/>
        </p:nvSpPr>
        <p:spPr bwMode="auto">
          <a:xfrm>
            <a:off x="7772400" y="48006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61" name="Text Box 25"/>
          <p:cNvSpPr txBox="1">
            <a:spLocks noChangeArrowheads="1"/>
          </p:cNvSpPr>
          <p:nvPr/>
        </p:nvSpPr>
        <p:spPr bwMode="auto">
          <a:xfrm>
            <a:off x="6869113" y="2667000"/>
            <a:ext cx="522287"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62" name="Text Box 26"/>
          <p:cNvSpPr txBox="1">
            <a:spLocks noChangeArrowheads="1"/>
          </p:cNvSpPr>
          <p:nvPr/>
        </p:nvSpPr>
        <p:spPr bwMode="auto">
          <a:xfrm>
            <a:off x="7772400" y="22098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63" name="Text Box 27"/>
          <p:cNvSpPr txBox="1">
            <a:spLocks noChangeArrowheads="1"/>
          </p:cNvSpPr>
          <p:nvPr/>
        </p:nvSpPr>
        <p:spPr bwMode="auto">
          <a:xfrm>
            <a:off x="3886200" y="4343400"/>
            <a:ext cx="522288" cy="457200"/>
          </a:xfrm>
          <a:prstGeom prst="rect">
            <a:avLst/>
          </a:prstGeom>
          <a:noFill/>
          <a:ln w="9525">
            <a:noFill/>
            <a:miter lim="800000"/>
            <a:headEnd/>
            <a:tailEnd/>
          </a:ln>
        </p:spPr>
        <p:txBody>
          <a:bodyPr wrap="none">
            <a:spAutoFit/>
          </a:bodyPr>
          <a:lstStyle/>
          <a:p>
            <a:pPr eaLnBrk="0" hangingPunct="0"/>
            <a:r>
              <a:rPr lang="en-US" i="1">
                <a:solidFill>
                  <a:srgbClr val="FF0000"/>
                </a:solidFill>
              </a:rPr>
              <a:t>Q</a:t>
            </a:r>
            <a:r>
              <a:rPr lang="en-US" i="1" baseline="-25000">
                <a:solidFill>
                  <a:srgbClr val="FF0000"/>
                </a:solidFill>
              </a:rPr>
              <a:t>s</a:t>
            </a:r>
          </a:p>
        </p:txBody>
      </p:sp>
      <p:sp>
        <p:nvSpPr>
          <p:cNvPr id="14364" name="Text Box 28"/>
          <p:cNvSpPr txBox="1">
            <a:spLocks noChangeArrowheads="1"/>
          </p:cNvSpPr>
          <p:nvPr/>
        </p:nvSpPr>
        <p:spPr bwMode="auto">
          <a:xfrm rot="-1962380">
            <a:off x="3913188" y="5715000"/>
            <a:ext cx="1420812" cy="457200"/>
          </a:xfrm>
          <a:prstGeom prst="rect">
            <a:avLst/>
          </a:prstGeom>
          <a:noFill/>
          <a:ln w="9525">
            <a:noFill/>
            <a:miter lim="800000"/>
            <a:headEnd/>
            <a:tailEnd/>
          </a:ln>
        </p:spPr>
        <p:txBody>
          <a:bodyPr wrap="none">
            <a:spAutoFit/>
          </a:bodyPr>
          <a:lstStyle/>
          <a:p>
            <a:pPr eaLnBrk="0" hangingPunct="0"/>
            <a:r>
              <a:rPr lang="en-US" i="1">
                <a:solidFill>
                  <a:srgbClr val="FF0000"/>
                </a:solidFill>
              </a:rPr>
              <a:t>Total flux</a:t>
            </a:r>
            <a:endParaRPr lang="en-US" i="1" baseline="-25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3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434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3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3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43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3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3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43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43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43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43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4360">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4359">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4358">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4363">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1435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14356">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14361">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14362">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14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P spid="14344" grpId="0" animBg="1"/>
      <p:bldP spid="14346" grpId="0" build="p" autoUpdateAnimBg="0"/>
      <p:bldP spid="14348" grpId="0" animBg="1"/>
      <p:bldP spid="14349" grpId="0" animBg="1"/>
      <p:bldP spid="14350" grpId="0" animBg="1"/>
      <p:bldP spid="14351" grpId="0" animBg="1"/>
      <p:bldP spid="14352" grpId="0" animBg="1"/>
      <p:bldP spid="14353" grpId="0" animBg="1"/>
      <p:bldP spid="14354" grpId="0" animBg="1"/>
      <p:bldP spid="14355" grpId="0" animBg="1"/>
      <p:bldP spid="14356" grpId="0" build="p" autoUpdateAnimBg="0"/>
      <p:bldP spid="14357" grpId="0" build="p" autoUpdateAnimBg="0"/>
      <p:bldP spid="14358" grpId="0" build="p" autoUpdateAnimBg="0"/>
      <p:bldP spid="14359" grpId="0" build="p" autoUpdateAnimBg="0"/>
      <p:bldP spid="14360" grpId="0" build="p" autoUpdateAnimBg="0"/>
      <p:bldP spid="14361" grpId="0" build="p" autoUpdateAnimBg="0"/>
      <p:bldP spid="14362" grpId="0" build="p" autoUpdateAnimBg="0"/>
      <p:bldP spid="14363" grpId="0" build="p" autoUpdateAnimBg="0"/>
      <p:bldP spid="14364"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10299</TotalTime>
  <Words>3250</Words>
  <Application>Microsoft Macintosh PowerPoint</Application>
  <PresentationFormat>On-screen Show (4:3)</PresentationFormat>
  <Paragraphs>547</Paragraphs>
  <Slides>55</Slides>
  <Notes>40</Notes>
  <HiddenSlides>0</HiddenSlides>
  <MMClips>0</MMClips>
  <ScaleCrop>false</ScaleCrop>
  <HeadingPairs>
    <vt:vector size="8" baseType="variant">
      <vt:variant>
        <vt:lpstr>Fonts Used</vt:lpstr>
      </vt:variant>
      <vt:variant>
        <vt:i4>11</vt:i4>
      </vt:variant>
      <vt:variant>
        <vt:lpstr>Design Template</vt:lpstr>
      </vt:variant>
      <vt:variant>
        <vt:i4>1</vt:i4>
      </vt:variant>
      <vt:variant>
        <vt:lpstr>Embedded OLE Servers</vt:lpstr>
      </vt:variant>
      <vt:variant>
        <vt:i4>4</vt:i4>
      </vt:variant>
      <vt:variant>
        <vt:lpstr>Slide Titles</vt:lpstr>
      </vt:variant>
      <vt:variant>
        <vt:i4>55</vt:i4>
      </vt:variant>
    </vt:vector>
  </HeadingPairs>
  <TitlesOfParts>
    <vt:vector size="71" baseType="lpstr">
      <vt:lpstr>Arial</vt:lpstr>
      <vt:lpstr>ＭＳ Ｐゴシック</vt:lpstr>
      <vt:lpstr>Garamond</vt:lpstr>
      <vt:lpstr>GoudyHvyface BT</vt:lpstr>
      <vt:lpstr>Helvetica</vt:lpstr>
      <vt:lpstr>Times</vt:lpstr>
      <vt:lpstr>Arial Rounded MT Bold</vt:lpstr>
      <vt:lpstr>Verdana</vt:lpstr>
      <vt:lpstr>Palatino</vt:lpstr>
      <vt:lpstr>Calibri</vt:lpstr>
      <vt:lpstr>Times New Roman</vt:lpstr>
      <vt:lpstr>Blank Presentation</vt:lpstr>
      <vt:lpstr>Document</vt:lpstr>
      <vt:lpstr>Equation</vt:lpstr>
      <vt:lpstr>Worksheet</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Hillslope angle</vt:lpstr>
      <vt:lpstr>Slide 29</vt:lpstr>
      <vt:lpstr>Hillslopes and erosion rates across a tectonic gradient</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Dartmouth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Arjun Heimsath</dc:creator>
  <cp:lastModifiedBy>Daly</cp:lastModifiedBy>
  <cp:revision>289</cp:revision>
  <dcterms:created xsi:type="dcterms:W3CDTF">2011-03-15T12:08:09Z</dcterms:created>
  <dcterms:modified xsi:type="dcterms:W3CDTF">2011-03-22T18:27:36Z</dcterms:modified>
</cp:coreProperties>
</file>