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8" r:id="rId2"/>
    <p:sldId id="259" r:id="rId3"/>
    <p:sldId id="263" r:id="rId4"/>
    <p:sldId id="262" r:id="rId5"/>
    <p:sldId id="261" r:id="rId6"/>
    <p:sldId id="264" r:id="rId7"/>
    <p:sldId id="265" r:id="rId8"/>
    <p:sldId id="257" r:id="rId9"/>
    <p:sldId id="267" r:id="rId10"/>
    <p:sldId id="268" r:id="rId11"/>
    <p:sldId id="271" r:id="rId12"/>
    <p:sldId id="325" r:id="rId13"/>
    <p:sldId id="316" r:id="rId14"/>
    <p:sldId id="320" r:id="rId15"/>
    <p:sldId id="321" r:id="rId16"/>
    <p:sldId id="318" r:id="rId17"/>
    <p:sldId id="322" r:id="rId18"/>
    <p:sldId id="319" r:id="rId19"/>
    <p:sldId id="324" r:id="rId20"/>
    <p:sldId id="270" r:id="rId21"/>
    <p:sldId id="326" r:id="rId22"/>
    <p:sldId id="272" r:id="rId23"/>
    <p:sldId id="293" r:id="rId24"/>
    <p:sldId id="274" r:id="rId25"/>
    <p:sldId id="294" r:id="rId26"/>
    <p:sldId id="295" r:id="rId27"/>
    <p:sldId id="296" r:id="rId28"/>
    <p:sldId id="301" r:id="rId29"/>
    <p:sldId id="300" r:id="rId30"/>
    <p:sldId id="299" r:id="rId31"/>
    <p:sldId id="302" r:id="rId32"/>
    <p:sldId id="275" r:id="rId33"/>
    <p:sldId id="276" r:id="rId34"/>
    <p:sldId id="277" r:id="rId35"/>
    <p:sldId id="278" r:id="rId36"/>
    <p:sldId id="279" r:id="rId37"/>
    <p:sldId id="280" r:id="rId38"/>
    <p:sldId id="281" r:id="rId39"/>
    <p:sldId id="282" r:id="rId40"/>
    <p:sldId id="283" r:id="rId41"/>
    <p:sldId id="284" r:id="rId42"/>
    <p:sldId id="285" r:id="rId43"/>
    <p:sldId id="288" r:id="rId44"/>
    <p:sldId id="286" r:id="rId45"/>
    <p:sldId id="289" r:id="rId46"/>
    <p:sldId id="298" r:id="rId47"/>
    <p:sldId id="287" r:id="rId48"/>
    <p:sldId id="314" r:id="rId4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105" d="100"/>
          <a:sy n="105" d="100"/>
        </p:scale>
        <p:origin x="-12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C9BB240-56E1-4517-8910-FB1F32A0D5E2}" type="datetimeFigureOut">
              <a:rPr lang="en-US"/>
              <a:pPr>
                <a:defRPr/>
              </a:pPr>
              <a:t>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1450DE2-A53B-4498-9BA8-910D7EDBA6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DA2E35-5460-46ED-B0E4-C51BA74EF28A}" type="slidenum">
              <a:rPr lang="en-US"/>
              <a:pPr fontAlgn="base">
                <a:spcBef>
                  <a:spcPct val="0"/>
                </a:spcBef>
                <a:spcAft>
                  <a:spcPct val="0"/>
                </a:spcAft>
              </a:pPr>
              <a:t>1</a:t>
            </a:fld>
            <a:endParaRPr lang="en-US"/>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ea typeface="ヒラギノ角ゴ Pro W3"/>
              <a:cs typeface="ヒラギノ角ゴ Pro W3"/>
            </a:endParaRPr>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BA8D39-0194-41DD-B593-C2CC04F507CD}" type="slidenum">
              <a:rPr lang="en-US">
                <a:ea typeface="ヒラギノ角ゴ Pro W3"/>
                <a:cs typeface="ヒラギノ角ゴ Pro W3"/>
              </a:rPr>
              <a:pPr fontAlgn="base">
                <a:spcBef>
                  <a:spcPct val="0"/>
                </a:spcBef>
                <a:spcAft>
                  <a:spcPct val="0"/>
                </a:spcAft>
              </a:pPr>
              <a:t>34</a:t>
            </a:fld>
            <a:endParaRPr lang="en-US">
              <a:ea typeface="ヒラギノ角ゴ Pro W3"/>
              <a:cs typeface="ヒラギノ角ゴ Pro W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03BDE6-C590-4081-8992-EE4A90606554}" type="slidenum">
              <a:rPr lang="en-US">
                <a:ea typeface="ヒラギノ角ゴ Pro W3"/>
                <a:cs typeface="ヒラギノ角ゴ Pro W3"/>
              </a:rPr>
              <a:pPr fontAlgn="base">
                <a:spcBef>
                  <a:spcPct val="0"/>
                </a:spcBef>
                <a:spcAft>
                  <a:spcPct val="0"/>
                </a:spcAft>
              </a:pPr>
              <a:t>40</a:t>
            </a:fld>
            <a:endParaRPr lang="en-US">
              <a:ea typeface="ヒラギノ角ゴ Pro W3"/>
              <a:cs typeface="ヒラギノ角ゴ Pro W3"/>
            </a:endParaRPr>
          </a:p>
        </p:txBody>
      </p:sp>
      <p:sp>
        <p:nvSpPr>
          <p:cNvPr id="6246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GB" smtClean="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3D7930-9923-4661-B4A6-09B356C0657C}"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DC3905-E999-4FB2-86DC-203D236C0EB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BD03FC-4DDA-477F-A904-ACBE0A892B28}"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4FC28-CA12-49ED-A184-B5D2B14BD4C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109214-6CAD-46B1-B91F-6DECB4ED49C2}"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1BFDA5-0559-46F2-894C-B763EB507CD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CE12DC-029A-414A-BB7B-0C112D0A661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07C990-845D-469D-BBF8-3392492EEE66}"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A418B7-10EA-44B7-8201-06D5AD0A0F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0AE1E9-E20F-42AA-A8FF-BB0A677BD798}"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410A3-C83D-4BFB-B18B-83C959CD657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578623-6733-4152-BA97-6BC5B4E99DC2}" type="datetimeFigureOut">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CC11E0-5F2A-4D75-B5C7-A37A0C69A0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58B1B2-8CDC-4E3C-A70D-205BA3B1AA22}" type="datetimeFigureOut">
              <a:rPr lang="en-US"/>
              <a:pPr>
                <a:defRPr/>
              </a:pPr>
              <a:t>3/1/2011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AED5811-DD7A-4267-801C-1465492D4B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E97231-231B-4090-B2FC-51B32ECE7C07}" type="datetimeFigureOut">
              <a:rPr lang="en-US"/>
              <a:pPr>
                <a:defRPr/>
              </a:pPr>
              <a:t>3/1/2011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3D31B7-ACBB-4CA0-9B20-01E67C7689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4685E-3AA2-4D8F-858F-6171FC907542}" type="datetimeFigureOut">
              <a:rPr lang="en-US"/>
              <a:pPr>
                <a:defRPr/>
              </a:pPr>
              <a:t>3/1/2011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F057BA-47C5-4534-99A4-0F66F86C270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7243DB-08BD-43E5-B6CC-0166F660133E}" type="datetimeFigureOut">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350BE1-C6F4-4180-971E-6E9CBAA4A9F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929EF7-CA30-4119-BDBD-CA6277EE882A}" type="datetimeFigureOut">
              <a:rPr lang="en-US"/>
              <a:pPr>
                <a:defRPr/>
              </a:pPr>
              <a:t>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7A8DE9-AA06-4F2F-9EE2-2DB80D0DC1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5B69002-74B4-4113-9103-2DA63BD44D56}" type="datetimeFigureOut">
              <a:rPr lang="en-US"/>
              <a:pPr>
                <a:defRPr/>
              </a:pPr>
              <a:t>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09876A6-2D06-4283-A283-CB82A0A91E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35.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5" descr="Zipingpu_Dam_North_of_Dujiangyan.jpg"/>
          <p:cNvPicPr>
            <a:picLocks noChangeAspect="1"/>
          </p:cNvPicPr>
          <p:nvPr/>
        </p:nvPicPr>
        <p:blipFill>
          <a:blip r:embed="rId3"/>
          <a:srcRect/>
          <a:stretch>
            <a:fillRect/>
          </a:stretch>
        </p:blipFill>
        <p:spPr bwMode="auto">
          <a:xfrm>
            <a:off x="0" y="0"/>
            <a:ext cx="9177338" cy="6143625"/>
          </a:xfrm>
          <a:prstGeom prst="rect">
            <a:avLst/>
          </a:prstGeom>
          <a:noFill/>
          <a:ln w="9525">
            <a:noFill/>
            <a:miter lim="800000"/>
            <a:headEnd/>
            <a:tailEnd/>
          </a:ln>
        </p:spPr>
      </p:pic>
      <p:sp>
        <p:nvSpPr>
          <p:cNvPr id="2050" name="Rectangle 2"/>
          <p:cNvSpPr>
            <a:spLocks noGrp="1" noChangeArrowheads="1"/>
          </p:cNvSpPr>
          <p:nvPr>
            <p:ph type="ctrTitle"/>
          </p:nvPr>
        </p:nvSpPr>
        <p:spPr>
          <a:xfrm>
            <a:off x="0" y="228600"/>
            <a:ext cx="9144000" cy="1143000"/>
          </a:xfrm>
        </p:spPr>
        <p:txBody>
          <a:bodyPr rtlCol="0">
            <a:normAutofit fontScale="90000"/>
          </a:bodyPr>
          <a:lstStyle/>
          <a:p>
            <a:pPr fontAlgn="auto">
              <a:spcAft>
                <a:spcPts val="0"/>
              </a:spcAft>
              <a:defRPr/>
            </a:pPr>
            <a:r>
              <a:rPr lang="en-US" sz="4000" dirty="0">
                <a:solidFill>
                  <a:srgbClr val="FFFFFF"/>
                </a:solidFill>
              </a:rPr>
              <a:t>Floods, Earthquakes, and Rivers:</a:t>
            </a:r>
            <a:r>
              <a:rPr lang="en-US" sz="4000" dirty="0" smtClean="0">
                <a:solidFill>
                  <a:srgbClr val="FFFFFF"/>
                </a:solidFill>
              </a:rPr>
              <a:t> </a:t>
            </a:r>
            <a:br>
              <a:rPr lang="en-US" sz="4000" dirty="0" smtClean="0">
                <a:solidFill>
                  <a:srgbClr val="FFFFFF"/>
                </a:solidFill>
              </a:rPr>
            </a:br>
            <a:r>
              <a:rPr lang="en-US" sz="4000" dirty="0" smtClean="0">
                <a:solidFill>
                  <a:srgbClr val="FFFFFF"/>
                </a:solidFill>
              </a:rPr>
              <a:t>The </a:t>
            </a:r>
            <a:r>
              <a:rPr lang="en-US" sz="4000" dirty="0">
                <a:solidFill>
                  <a:srgbClr val="FFFFFF"/>
                </a:solidFill>
              </a:rPr>
              <a:t>Effects of Rare Large Events on the Transfer of Sediment, Carbon, and More</a:t>
            </a:r>
            <a:endParaRPr lang="en-US" sz="4000" dirty="0">
              <a:solidFill>
                <a:srgbClr val="FFFFFF"/>
              </a:solidFill>
              <a:latin typeface="Palatino" pitchFamily="-65" charset="0"/>
            </a:endParaRPr>
          </a:p>
        </p:txBody>
      </p:sp>
      <p:sp>
        <p:nvSpPr>
          <p:cNvPr id="15364" name="Text Box 6"/>
          <p:cNvSpPr txBox="1">
            <a:spLocks noChangeArrowheads="1"/>
          </p:cNvSpPr>
          <p:nvPr/>
        </p:nvSpPr>
        <p:spPr bwMode="auto">
          <a:xfrm>
            <a:off x="136525" y="6143625"/>
            <a:ext cx="8855075" cy="646113"/>
          </a:xfrm>
          <a:prstGeom prst="rect">
            <a:avLst/>
          </a:prstGeom>
          <a:noFill/>
          <a:ln w="9525">
            <a:noFill/>
            <a:miter lim="800000"/>
            <a:headEnd/>
            <a:tailEnd/>
          </a:ln>
        </p:spPr>
        <p:txBody>
          <a:bodyPr>
            <a:spAutoFit/>
          </a:bodyPr>
          <a:lstStyle/>
          <a:p>
            <a:pPr algn="ctr"/>
            <a:r>
              <a:rPr lang="en-US">
                <a:solidFill>
                  <a:srgbClr val="FFFFFF"/>
                </a:solidFill>
                <a:latin typeface="Calibri" pitchFamily="34" charset="0"/>
              </a:rPr>
              <a:t>A. Joshua West</a:t>
            </a:r>
          </a:p>
          <a:p>
            <a:pPr algn="ctr"/>
            <a:r>
              <a:rPr lang="en-US">
                <a:solidFill>
                  <a:srgbClr val="FFFFFF"/>
                </a:solidFill>
                <a:latin typeface="Calibri" pitchFamily="34" charset="0"/>
              </a:rPr>
              <a:t>University of Southern California, Department of Earth Sciences, UK</a:t>
            </a:r>
          </a:p>
        </p:txBody>
      </p:sp>
      <p:sp>
        <p:nvSpPr>
          <p:cNvPr id="15365" name="Text Box 6"/>
          <p:cNvSpPr txBox="1">
            <a:spLocks noChangeArrowheads="1"/>
          </p:cNvSpPr>
          <p:nvPr/>
        </p:nvSpPr>
        <p:spPr bwMode="auto">
          <a:xfrm>
            <a:off x="0" y="5449888"/>
            <a:ext cx="3673475" cy="646112"/>
          </a:xfrm>
          <a:prstGeom prst="rect">
            <a:avLst/>
          </a:prstGeom>
          <a:noFill/>
          <a:ln w="9525">
            <a:noFill/>
            <a:miter lim="800000"/>
            <a:headEnd/>
            <a:tailEnd/>
          </a:ln>
        </p:spPr>
        <p:txBody>
          <a:bodyPr>
            <a:spAutoFit/>
          </a:bodyPr>
          <a:lstStyle/>
          <a:p>
            <a:r>
              <a:rPr lang="en-US" i="1">
                <a:solidFill>
                  <a:schemeClr val="bg1"/>
                </a:solidFill>
                <a:latin typeface="Calibri" pitchFamily="34" charset="0"/>
              </a:rPr>
              <a:t>Min Jiang below Zipingpu Dam, Sichuan, China</a:t>
            </a:r>
          </a:p>
        </p:txBody>
      </p:sp>
      <p:sp>
        <p:nvSpPr>
          <p:cNvPr id="15366" name="Text Box 6"/>
          <p:cNvSpPr txBox="1">
            <a:spLocks noChangeArrowheads="1"/>
          </p:cNvSpPr>
          <p:nvPr/>
        </p:nvSpPr>
        <p:spPr bwMode="auto">
          <a:xfrm>
            <a:off x="4495800" y="3810000"/>
            <a:ext cx="4681538" cy="2308225"/>
          </a:xfrm>
          <a:prstGeom prst="rect">
            <a:avLst/>
          </a:prstGeom>
          <a:noFill/>
          <a:ln w="9525">
            <a:noFill/>
            <a:miter lim="800000"/>
            <a:headEnd/>
            <a:tailEnd/>
          </a:ln>
        </p:spPr>
        <p:txBody>
          <a:bodyPr>
            <a:spAutoFit/>
          </a:bodyPr>
          <a:lstStyle/>
          <a:p>
            <a:r>
              <a:rPr lang="en-US" u="sng">
                <a:solidFill>
                  <a:schemeClr val="bg1"/>
                </a:solidFill>
                <a:latin typeface="Calibri" pitchFamily="34" charset="0"/>
              </a:rPr>
              <a:t>Collaborators:</a:t>
            </a:r>
          </a:p>
          <a:p>
            <a:r>
              <a:rPr lang="en-US">
                <a:solidFill>
                  <a:schemeClr val="bg1"/>
                </a:solidFill>
                <a:latin typeface="Calibri" pitchFamily="34" charset="0"/>
              </a:rPr>
              <a:t>Zhangdong Jin (CAS, Xi’an, China)</a:t>
            </a:r>
          </a:p>
          <a:p>
            <a:r>
              <a:rPr lang="en-US">
                <a:solidFill>
                  <a:schemeClr val="bg1"/>
                </a:solidFill>
                <a:latin typeface="Calibri" pitchFamily="34" charset="0"/>
              </a:rPr>
              <a:t>Ching-Weei Lin (NCKU, Taiwan)</a:t>
            </a:r>
          </a:p>
          <a:p>
            <a:r>
              <a:rPr lang="en-US">
                <a:solidFill>
                  <a:schemeClr val="bg1"/>
                </a:solidFill>
                <a:latin typeface="Calibri" pitchFamily="34" charset="0"/>
              </a:rPr>
              <a:t>Teng-Chiu Lin (NTNU, Taiwan)</a:t>
            </a:r>
          </a:p>
          <a:p>
            <a:r>
              <a:rPr lang="en-US">
                <a:solidFill>
                  <a:schemeClr val="bg1"/>
                </a:solidFill>
                <a:latin typeface="Calibri" pitchFamily="34" charset="0"/>
              </a:rPr>
              <a:t>Alex Densmore, Bob Hilton (Durham, UK)</a:t>
            </a:r>
          </a:p>
          <a:p>
            <a:r>
              <a:rPr lang="en-US">
                <a:solidFill>
                  <a:schemeClr val="bg1"/>
                </a:solidFill>
                <a:latin typeface="Calibri" pitchFamily="34" charset="0"/>
              </a:rPr>
              <a:t>Ralf Hetzel (Munster, Germany)</a:t>
            </a:r>
          </a:p>
          <a:p>
            <a:r>
              <a:rPr lang="en-US">
                <a:solidFill>
                  <a:schemeClr val="bg1"/>
                </a:solidFill>
                <a:latin typeface="Calibri" pitchFamily="34" charset="0"/>
              </a:rPr>
              <a:t>Niels Hovius, Albert Galy (Cambridge, UK)</a:t>
            </a:r>
          </a:p>
          <a:p>
            <a:r>
              <a:rPr lang="en-US">
                <a:solidFill>
                  <a:schemeClr val="bg1"/>
                </a:solidFill>
                <a:latin typeface="Calibri" pitchFamily="34" charset="0"/>
              </a:rPr>
              <a:t>And their students!!</a:t>
            </a:r>
          </a:p>
          <a:p>
            <a:endParaRPr lang="en-US">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6"/>
          <p:cNvSpPr txBox="1">
            <a:spLocks noChangeArrowheads="1"/>
          </p:cNvSpPr>
          <p:nvPr/>
        </p:nvSpPr>
        <p:spPr bwMode="auto">
          <a:xfrm>
            <a:off x="6958013" y="6477000"/>
            <a:ext cx="2239962" cy="369888"/>
          </a:xfrm>
          <a:prstGeom prst="rect">
            <a:avLst/>
          </a:prstGeom>
          <a:noFill/>
          <a:ln w="9525">
            <a:noFill/>
            <a:miter lim="800000"/>
            <a:headEnd/>
            <a:tailEnd/>
          </a:ln>
        </p:spPr>
        <p:txBody>
          <a:bodyPr wrap="none">
            <a:spAutoFit/>
          </a:bodyPr>
          <a:lstStyle/>
          <a:p>
            <a:r>
              <a:rPr lang="en-US" i="1">
                <a:latin typeface="Calibri" pitchFamily="34" charset="0"/>
              </a:rPr>
              <a:t>Kirchner et al. 2001</a:t>
            </a:r>
          </a:p>
        </p:txBody>
      </p:sp>
      <p:sp>
        <p:nvSpPr>
          <p:cNvPr id="28674" name="TextBox 4"/>
          <p:cNvSpPr txBox="1">
            <a:spLocks noChangeArrowheads="1"/>
          </p:cNvSpPr>
          <p:nvPr/>
        </p:nvSpPr>
        <p:spPr bwMode="auto">
          <a:xfrm>
            <a:off x="5181600" y="338138"/>
            <a:ext cx="3810000" cy="5632450"/>
          </a:xfrm>
          <a:prstGeom prst="rect">
            <a:avLst/>
          </a:prstGeom>
          <a:noFill/>
          <a:ln w="9525">
            <a:noFill/>
            <a:miter lim="800000"/>
            <a:headEnd/>
            <a:tailEnd/>
          </a:ln>
        </p:spPr>
        <p:txBody>
          <a:bodyPr>
            <a:spAutoFit/>
          </a:bodyPr>
          <a:lstStyle/>
          <a:p>
            <a:r>
              <a:rPr lang="en-US" sz="3000" i="1" u="sng">
                <a:latin typeface="Calibri" pitchFamily="34" charset="0"/>
              </a:rPr>
              <a:t>Denudation Rates of Idaho Batholith</a:t>
            </a:r>
          </a:p>
          <a:p>
            <a:endParaRPr lang="en-US" sz="3000">
              <a:latin typeface="Calibri" pitchFamily="34" charset="0"/>
            </a:endParaRPr>
          </a:p>
          <a:p>
            <a:r>
              <a:rPr lang="en-US" sz="3000">
                <a:latin typeface="Calibri" pitchFamily="34" charset="0"/>
              </a:rPr>
              <a:t>Long-terms rates much higher than short-term.</a:t>
            </a:r>
          </a:p>
          <a:p>
            <a:endParaRPr lang="en-US" sz="3000">
              <a:latin typeface="Calibri" pitchFamily="34" charset="0"/>
            </a:endParaRPr>
          </a:p>
          <a:p>
            <a:r>
              <a:rPr lang="en-US" sz="3000">
                <a:latin typeface="Calibri" pitchFamily="34" charset="0"/>
              </a:rPr>
              <a:t>Sediment fluxes overlook transport in catastrophic erosion events (e.g. debris flows in large storms)</a:t>
            </a:r>
          </a:p>
        </p:txBody>
      </p:sp>
      <p:pic>
        <p:nvPicPr>
          <p:cNvPr id="28675" name="Picture 7" descr="kirchner 1.jpg"/>
          <p:cNvPicPr>
            <a:picLocks noChangeAspect="1"/>
          </p:cNvPicPr>
          <p:nvPr/>
        </p:nvPicPr>
        <p:blipFill>
          <a:blip r:embed="rId2"/>
          <a:srcRect/>
          <a:stretch>
            <a:fillRect/>
          </a:stretch>
        </p:blipFill>
        <p:spPr bwMode="auto">
          <a:xfrm>
            <a:off x="0" y="0"/>
            <a:ext cx="4997450" cy="3200400"/>
          </a:xfrm>
          <a:prstGeom prst="rect">
            <a:avLst/>
          </a:prstGeom>
          <a:noFill/>
          <a:ln w="9525">
            <a:noFill/>
            <a:miter lim="800000"/>
            <a:headEnd/>
            <a:tailEnd/>
          </a:ln>
        </p:spPr>
      </p:pic>
      <p:pic>
        <p:nvPicPr>
          <p:cNvPr id="28676" name="Picture 8" descr="kirchner 2.jpg"/>
          <p:cNvPicPr>
            <a:picLocks noChangeAspect="1"/>
          </p:cNvPicPr>
          <p:nvPr/>
        </p:nvPicPr>
        <p:blipFill>
          <a:blip r:embed="rId3"/>
          <a:srcRect/>
          <a:stretch>
            <a:fillRect/>
          </a:stretch>
        </p:blipFill>
        <p:spPr bwMode="auto">
          <a:xfrm>
            <a:off x="0" y="3200400"/>
            <a:ext cx="4838700"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9144000" cy="1143000"/>
          </a:xfrm>
        </p:spPr>
        <p:txBody>
          <a:bodyPr rtlCol="0">
            <a:normAutofit fontScale="90000"/>
          </a:bodyPr>
          <a:lstStyle/>
          <a:p>
            <a:pPr fontAlgn="auto">
              <a:spcAft>
                <a:spcPts val="0"/>
              </a:spcAft>
              <a:defRPr/>
            </a:pPr>
            <a:r>
              <a:rPr lang="en-US" sz="3600" dirty="0" smtClean="0">
                <a:latin typeface="Palatino"/>
                <a:cs typeface="Palatino"/>
              </a:rPr>
              <a:t>Beyond the Basics: </a:t>
            </a:r>
            <a:br>
              <a:rPr lang="en-US" sz="3600" dirty="0" smtClean="0">
                <a:latin typeface="Palatino"/>
                <a:cs typeface="Palatino"/>
              </a:rPr>
            </a:br>
            <a:r>
              <a:rPr lang="en-US" sz="3600" dirty="0" smtClean="0">
                <a:latin typeface="Palatino"/>
                <a:cs typeface="Palatino"/>
              </a:rPr>
              <a:t>Can we better understand these impacts </a:t>
            </a:r>
            <a:br>
              <a:rPr lang="en-US" sz="3600" dirty="0" smtClean="0">
                <a:latin typeface="Palatino"/>
                <a:cs typeface="Palatino"/>
              </a:rPr>
            </a:br>
            <a:r>
              <a:rPr lang="en-US" sz="3600" dirty="0" smtClean="0">
                <a:latin typeface="Palatino"/>
                <a:cs typeface="Palatino"/>
              </a:rPr>
              <a:t>and their implications? </a:t>
            </a:r>
            <a:endParaRPr lang="en-US" sz="3200" dirty="0">
              <a:latin typeface="Palatino"/>
              <a:cs typeface="Palatino"/>
            </a:endParaRPr>
          </a:p>
        </p:txBody>
      </p:sp>
      <p:sp>
        <p:nvSpPr>
          <p:cNvPr id="5" name="Text Box 9"/>
          <p:cNvSpPr txBox="1">
            <a:spLocks noChangeArrowheads="1"/>
          </p:cNvSpPr>
          <p:nvPr/>
        </p:nvSpPr>
        <p:spPr bwMode="auto">
          <a:xfrm>
            <a:off x="4876800" y="1600200"/>
            <a:ext cx="4202113" cy="4894263"/>
          </a:xfrm>
          <a:prstGeom prst="rect">
            <a:avLst/>
          </a:prstGeom>
          <a:noFill/>
          <a:ln w="9525">
            <a:solidFill>
              <a:schemeClr val="tx1"/>
            </a:solidFill>
            <a:miter lim="800000"/>
            <a:headEnd/>
            <a:tailEnd/>
          </a:ln>
        </p:spPr>
        <p:txBody>
          <a:bodyPr>
            <a:spAutoFit/>
          </a:bodyPr>
          <a:lstStyle/>
          <a:p>
            <a:r>
              <a:rPr lang="en-US" sz="2400">
                <a:latin typeface="Calibri" pitchFamily="34" charset="0"/>
              </a:rPr>
              <a:t>How important are rare large events for sediment, but also carbon fluxes?</a:t>
            </a:r>
          </a:p>
          <a:p>
            <a:endParaRPr lang="en-US" sz="2400">
              <a:latin typeface="Calibri" pitchFamily="34" charset="0"/>
            </a:endParaRPr>
          </a:p>
          <a:p>
            <a:r>
              <a:rPr lang="en-US" sz="2400">
                <a:latin typeface="Calibri" pitchFamily="34" charset="0"/>
              </a:rPr>
              <a:t>What are the effects of these events on the tools we use to understand weathering and erosion?</a:t>
            </a:r>
          </a:p>
          <a:p>
            <a:endParaRPr lang="en-US" sz="2400">
              <a:latin typeface="Calibri" pitchFamily="34" charset="0"/>
            </a:endParaRPr>
          </a:p>
          <a:p>
            <a:r>
              <a:rPr lang="en-US" sz="2400">
                <a:latin typeface="Calibri" pitchFamily="34" charset="0"/>
              </a:rPr>
              <a:t>Is there further information in these events about weathering and erosion processes? </a:t>
            </a:r>
          </a:p>
          <a:p>
            <a:endParaRPr lang="en-US">
              <a:latin typeface="Calibri" pitchFamily="34" charset="0"/>
            </a:endParaRPr>
          </a:p>
        </p:txBody>
      </p:sp>
      <p:sp>
        <p:nvSpPr>
          <p:cNvPr id="29699" name="TextBox 6"/>
          <p:cNvSpPr txBox="1">
            <a:spLocks noChangeArrowheads="1"/>
          </p:cNvSpPr>
          <p:nvPr/>
        </p:nvSpPr>
        <p:spPr bwMode="auto">
          <a:xfrm>
            <a:off x="76200" y="5410200"/>
            <a:ext cx="4524375" cy="276225"/>
          </a:xfrm>
          <a:prstGeom prst="rect">
            <a:avLst/>
          </a:prstGeom>
          <a:noFill/>
          <a:ln w="9525">
            <a:noFill/>
            <a:miter lim="800000"/>
            <a:headEnd/>
            <a:tailEnd/>
          </a:ln>
        </p:spPr>
        <p:txBody>
          <a:bodyPr wrap="none">
            <a:spAutoFit/>
          </a:bodyPr>
          <a:lstStyle/>
          <a:p>
            <a:r>
              <a:rPr lang="en-US" sz="1200">
                <a:latin typeface="Calibri" pitchFamily="34" charset="0"/>
              </a:rPr>
              <a:t>Fugang harbor following Typhoon Morakot, Taiwan, August 2009</a:t>
            </a:r>
          </a:p>
        </p:txBody>
      </p:sp>
      <p:pic>
        <p:nvPicPr>
          <p:cNvPr id="29700" name="Picture 7" descr="typhoon_morakot_28.jpg"/>
          <p:cNvPicPr>
            <a:picLocks noChangeAspect="1"/>
          </p:cNvPicPr>
          <p:nvPr/>
        </p:nvPicPr>
        <p:blipFill>
          <a:blip r:embed="rId2"/>
          <a:srcRect/>
          <a:stretch>
            <a:fillRect/>
          </a:stretch>
        </p:blipFill>
        <p:spPr bwMode="auto">
          <a:xfrm>
            <a:off x="76200" y="2241550"/>
            <a:ext cx="4648200" cy="3168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3" descr="typhoon_morakot_17.jpg"/>
          <p:cNvPicPr>
            <a:picLocks noChangeAspect="1"/>
          </p:cNvPicPr>
          <p:nvPr/>
        </p:nvPicPr>
        <p:blipFill>
          <a:blip r:embed="rId2"/>
          <a:srcRect/>
          <a:stretch>
            <a:fillRect/>
          </a:stretch>
        </p:blipFill>
        <p:spPr bwMode="auto">
          <a:xfrm>
            <a:off x="46038" y="534988"/>
            <a:ext cx="9097962" cy="5816600"/>
          </a:xfrm>
          <a:prstGeom prst="rect">
            <a:avLst/>
          </a:prstGeom>
          <a:noFill/>
          <a:ln w="9525">
            <a:noFill/>
            <a:miter lim="800000"/>
            <a:headEnd/>
            <a:tailEnd/>
          </a:ln>
        </p:spPr>
      </p:pic>
      <p:sp>
        <p:nvSpPr>
          <p:cNvPr id="30723" name="Text Box 6"/>
          <p:cNvSpPr txBox="1">
            <a:spLocks noChangeArrowheads="1"/>
          </p:cNvSpPr>
          <p:nvPr/>
        </p:nvSpPr>
        <p:spPr bwMode="auto">
          <a:xfrm>
            <a:off x="0" y="2097088"/>
            <a:ext cx="9144000" cy="2246312"/>
          </a:xfrm>
          <a:prstGeom prst="rect">
            <a:avLst/>
          </a:prstGeom>
          <a:noFill/>
          <a:ln w="9525">
            <a:noFill/>
            <a:miter lim="800000"/>
            <a:headEnd/>
            <a:tailEnd/>
          </a:ln>
        </p:spPr>
        <p:txBody>
          <a:bodyPr>
            <a:spAutoFit/>
          </a:bodyPr>
          <a:lstStyle/>
          <a:p>
            <a:pPr marL="342900" indent="-342900">
              <a:buFontTx/>
              <a:buAutoNum type="arabicPeriod"/>
            </a:pPr>
            <a:r>
              <a:rPr lang="en-US" sz="2800">
                <a:solidFill>
                  <a:schemeClr val="bg1"/>
                </a:solidFill>
                <a:latin typeface="Calibri" pitchFamily="34" charset="0"/>
              </a:rPr>
              <a:t>Introduction to the problem and main questions</a:t>
            </a:r>
          </a:p>
          <a:p>
            <a:pPr marL="342900" indent="-342900">
              <a:buFontTx/>
              <a:buAutoNum type="arabicPeriod"/>
            </a:pPr>
            <a:endParaRPr lang="en-US" sz="2800" u="sng">
              <a:solidFill>
                <a:schemeClr val="bg1"/>
              </a:solidFill>
              <a:latin typeface="Calibri" pitchFamily="34" charset="0"/>
            </a:endParaRPr>
          </a:p>
          <a:p>
            <a:pPr marL="342900" indent="-342900">
              <a:buFontTx/>
              <a:buAutoNum type="arabicPeriod"/>
            </a:pPr>
            <a:r>
              <a:rPr lang="en-US" sz="2800" u="sng">
                <a:solidFill>
                  <a:schemeClr val="bg1"/>
                </a:solidFill>
                <a:latin typeface="Calibri" pitchFamily="34" charset="0"/>
              </a:rPr>
              <a:t>Carbon transport in Taiwan – the role of floods</a:t>
            </a:r>
          </a:p>
          <a:p>
            <a:pPr marL="342900" indent="-342900"/>
            <a:endParaRPr lang="en-US" sz="2800" u="sng">
              <a:solidFill>
                <a:schemeClr val="bg1"/>
              </a:solidFill>
              <a:latin typeface="Calibri" pitchFamily="34" charset="0"/>
            </a:endParaRPr>
          </a:p>
          <a:p>
            <a:pPr marL="342900" indent="-342900">
              <a:buFontTx/>
              <a:buAutoNum type="arabicPeriod"/>
            </a:pPr>
            <a:r>
              <a:rPr lang="en-US" sz="2800">
                <a:solidFill>
                  <a:schemeClr val="bg1"/>
                </a:solidFill>
                <a:latin typeface="Calibri" pitchFamily="34" charset="0"/>
              </a:rPr>
              <a:t>Weathering and carbon fluxes during floods in Taiwan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TextBox 6"/>
          <p:cNvSpPr txBox="1">
            <a:spLocks noChangeArrowheads="1"/>
          </p:cNvSpPr>
          <p:nvPr/>
        </p:nvSpPr>
        <p:spPr bwMode="auto">
          <a:xfrm>
            <a:off x="4953000" y="3886200"/>
            <a:ext cx="1100138" cy="338138"/>
          </a:xfrm>
          <a:prstGeom prst="rect">
            <a:avLst/>
          </a:prstGeom>
          <a:noFill/>
          <a:ln w="9525">
            <a:noFill/>
            <a:miter lim="800000"/>
            <a:headEnd/>
            <a:tailEnd/>
          </a:ln>
        </p:spPr>
        <p:txBody>
          <a:bodyPr wrap="none">
            <a:spAutoFit/>
          </a:bodyPr>
          <a:lstStyle/>
          <a:p>
            <a:r>
              <a:rPr lang="en-US" sz="1600" i="1">
                <a:solidFill>
                  <a:srgbClr val="FFFFFF"/>
                </a:solidFill>
                <a:latin typeface="Calibri" pitchFamily="34" charset="0"/>
              </a:rPr>
              <a:t>Shanghai</a:t>
            </a:r>
          </a:p>
        </p:txBody>
      </p:sp>
      <p:cxnSp>
        <p:nvCxnSpPr>
          <p:cNvPr id="10" name="Straight Connector 9"/>
          <p:cNvCxnSpPr/>
          <p:nvPr/>
        </p:nvCxnSpPr>
        <p:spPr>
          <a:xfrm flipV="1">
            <a:off x="5715000" y="3505200"/>
            <a:ext cx="45720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748" name="Text Box 6"/>
          <p:cNvSpPr txBox="1">
            <a:spLocks noChangeArrowheads="1"/>
          </p:cNvSpPr>
          <p:nvPr/>
        </p:nvSpPr>
        <p:spPr bwMode="auto">
          <a:xfrm>
            <a:off x="76200" y="119063"/>
            <a:ext cx="4267200" cy="1938337"/>
          </a:xfrm>
          <a:prstGeom prst="rect">
            <a:avLst/>
          </a:prstGeom>
          <a:noFill/>
          <a:ln w="9525">
            <a:noFill/>
            <a:miter lim="800000"/>
            <a:headEnd/>
            <a:tailEnd/>
          </a:ln>
        </p:spPr>
        <p:txBody>
          <a:bodyPr>
            <a:spAutoFit/>
          </a:bodyPr>
          <a:lstStyle/>
          <a:p>
            <a:r>
              <a:rPr lang="en-US" sz="2400" u="sng">
                <a:solidFill>
                  <a:schemeClr val="bg1"/>
                </a:solidFill>
                <a:latin typeface="Calibri" pitchFamily="34" charset="0"/>
              </a:rPr>
              <a:t>Taiwan</a:t>
            </a:r>
          </a:p>
          <a:p>
            <a:r>
              <a:rPr lang="en-US" sz="2400">
                <a:solidFill>
                  <a:schemeClr val="bg1"/>
                </a:solidFill>
                <a:latin typeface="Calibri" pitchFamily="34" charset="0"/>
              </a:rPr>
              <a:t>~4 typhoons per year</a:t>
            </a:r>
          </a:p>
          <a:p>
            <a:r>
              <a:rPr lang="en-US" sz="2400">
                <a:solidFill>
                  <a:schemeClr val="bg1"/>
                </a:solidFill>
                <a:latin typeface="Calibri" pitchFamily="34" charset="0"/>
              </a:rPr>
              <a:t>2-5 m rainfall per year</a:t>
            </a:r>
          </a:p>
          <a:p>
            <a:r>
              <a:rPr lang="en-US" sz="2400">
                <a:solidFill>
                  <a:schemeClr val="bg1"/>
                </a:solidFill>
                <a:latin typeface="Calibri" pitchFamily="34" charset="0"/>
              </a:rPr>
              <a:t>Steep mountain topography</a:t>
            </a:r>
          </a:p>
          <a:p>
            <a:r>
              <a:rPr lang="en-US" sz="2400">
                <a:solidFill>
                  <a:schemeClr val="bg1"/>
                </a:solidFill>
                <a:latin typeface="Calibri" pitchFamily="34" charset="0"/>
              </a:rPr>
              <a:t>Rapid physical erosion</a:t>
            </a:r>
          </a:p>
          <a:p>
            <a:endParaRPr lang="en-US" sz="2400">
              <a:solidFill>
                <a:schemeClr val="bg1"/>
              </a:solidFill>
              <a:latin typeface="Calibri" pitchFamily="34" charset="0"/>
            </a:endParaRPr>
          </a:p>
        </p:txBody>
      </p:sp>
      <p:pic>
        <p:nvPicPr>
          <p:cNvPr id="31749" name="Picture 8" descr="p9c-1.jpg"/>
          <p:cNvPicPr>
            <a:picLocks noChangeAspect="1"/>
          </p:cNvPicPr>
          <p:nvPr/>
        </p:nvPicPr>
        <p:blipFill>
          <a:blip r:embed="rId2"/>
          <a:srcRect/>
          <a:stretch>
            <a:fillRect/>
          </a:stretch>
        </p:blipFill>
        <p:spPr bwMode="auto">
          <a:xfrm>
            <a:off x="4648200" y="304800"/>
            <a:ext cx="4076700" cy="3062288"/>
          </a:xfrm>
          <a:prstGeom prst="rect">
            <a:avLst/>
          </a:prstGeom>
          <a:noFill/>
          <a:ln w="9525">
            <a:noFill/>
            <a:miter lim="800000"/>
            <a:headEnd/>
            <a:tailEnd/>
          </a:ln>
        </p:spPr>
      </p:pic>
      <p:pic>
        <p:nvPicPr>
          <p:cNvPr id="31750" name="Picture 5" descr="global_tropical_cyclone_tracks2.jpg"/>
          <p:cNvPicPr>
            <a:picLocks noChangeAspect="1"/>
          </p:cNvPicPr>
          <p:nvPr/>
        </p:nvPicPr>
        <p:blipFill>
          <a:blip r:embed="rId3"/>
          <a:srcRect/>
          <a:stretch>
            <a:fillRect/>
          </a:stretch>
        </p:blipFill>
        <p:spPr bwMode="auto">
          <a:xfrm>
            <a:off x="457200" y="2971800"/>
            <a:ext cx="7162800" cy="3581400"/>
          </a:xfrm>
          <a:prstGeom prst="rect">
            <a:avLst/>
          </a:prstGeom>
          <a:noFill/>
          <a:ln w="9525">
            <a:noFill/>
            <a:miter lim="800000"/>
            <a:headEnd/>
            <a:tailEnd/>
          </a:ln>
        </p:spPr>
      </p:pic>
      <p:sp>
        <p:nvSpPr>
          <p:cNvPr id="11" name="Rectangle 10"/>
          <p:cNvSpPr/>
          <p:nvPr/>
        </p:nvSpPr>
        <p:spPr>
          <a:xfrm>
            <a:off x="2514600" y="4148138"/>
            <a:ext cx="76200" cy="195262"/>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a:stCxn id="11" idx="0"/>
          </p:cNvCxnSpPr>
          <p:nvPr/>
        </p:nvCxnSpPr>
        <p:spPr>
          <a:xfrm rot="5400000" flipH="1" flipV="1">
            <a:off x="1678781" y="1178719"/>
            <a:ext cx="3843338" cy="2095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552700" y="3367088"/>
            <a:ext cx="6172200" cy="97631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extBox 6"/>
          <p:cNvSpPr txBox="1">
            <a:spLocks noChangeArrowheads="1"/>
          </p:cNvSpPr>
          <p:nvPr/>
        </p:nvSpPr>
        <p:spPr bwMode="auto">
          <a:xfrm>
            <a:off x="4953000" y="3886200"/>
            <a:ext cx="1100138" cy="338138"/>
          </a:xfrm>
          <a:prstGeom prst="rect">
            <a:avLst/>
          </a:prstGeom>
          <a:noFill/>
          <a:ln w="9525">
            <a:noFill/>
            <a:miter lim="800000"/>
            <a:headEnd/>
            <a:tailEnd/>
          </a:ln>
        </p:spPr>
        <p:txBody>
          <a:bodyPr wrap="none">
            <a:spAutoFit/>
          </a:bodyPr>
          <a:lstStyle/>
          <a:p>
            <a:r>
              <a:rPr lang="en-US" sz="1600" i="1">
                <a:solidFill>
                  <a:srgbClr val="FFFFFF"/>
                </a:solidFill>
                <a:latin typeface="Calibri" pitchFamily="34" charset="0"/>
              </a:rPr>
              <a:t>Shanghai</a:t>
            </a:r>
          </a:p>
        </p:txBody>
      </p:sp>
      <p:cxnSp>
        <p:nvCxnSpPr>
          <p:cNvPr id="10" name="Straight Connector 9"/>
          <p:cNvCxnSpPr/>
          <p:nvPr/>
        </p:nvCxnSpPr>
        <p:spPr>
          <a:xfrm flipV="1">
            <a:off x="5715000" y="3505200"/>
            <a:ext cx="45720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772" name="Text Box 6"/>
          <p:cNvSpPr txBox="1">
            <a:spLocks noChangeArrowheads="1"/>
          </p:cNvSpPr>
          <p:nvPr/>
        </p:nvSpPr>
        <p:spPr bwMode="auto">
          <a:xfrm>
            <a:off x="0" y="119063"/>
            <a:ext cx="9144000" cy="1200150"/>
          </a:xfrm>
          <a:prstGeom prst="rect">
            <a:avLst/>
          </a:prstGeom>
          <a:noFill/>
          <a:ln w="9525">
            <a:noFill/>
            <a:miter lim="800000"/>
            <a:headEnd/>
            <a:tailEnd/>
          </a:ln>
        </p:spPr>
        <p:txBody>
          <a:bodyPr>
            <a:spAutoFit/>
          </a:bodyPr>
          <a:lstStyle/>
          <a:p>
            <a:pPr algn="ctr"/>
            <a:r>
              <a:rPr lang="en-US" sz="2400" u="sng">
                <a:solidFill>
                  <a:schemeClr val="bg1"/>
                </a:solidFill>
                <a:latin typeface="Calibri" pitchFamily="34" charset="0"/>
              </a:rPr>
              <a:t>Importance of Flood Events</a:t>
            </a:r>
          </a:p>
          <a:p>
            <a:pPr algn="ctr"/>
            <a:r>
              <a:rPr lang="en-US" sz="2400">
                <a:solidFill>
                  <a:schemeClr val="bg1"/>
                </a:solidFill>
                <a:latin typeface="Calibri" pitchFamily="34" charset="0"/>
              </a:rPr>
              <a:t>Concentration of suspended sediment scales with discharge</a:t>
            </a:r>
          </a:p>
          <a:p>
            <a:pPr algn="ctr"/>
            <a:r>
              <a:rPr lang="en-US" sz="2400">
                <a:solidFill>
                  <a:schemeClr val="bg1"/>
                </a:solidFill>
                <a:latin typeface="Calibri" pitchFamily="34" charset="0"/>
              </a:rPr>
              <a:t>(e.g. Liwu River, Taiwan, Hilton et al. 2008 </a:t>
            </a:r>
            <a:r>
              <a:rPr lang="en-US" sz="2400" i="1">
                <a:solidFill>
                  <a:schemeClr val="bg1"/>
                </a:solidFill>
                <a:latin typeface="Calibri" pitchFamily="34" charset="0"/>
              </a:rPr>
              <a:t>Nat Geosc</a:t>
            </a:r>
            <a:r>
              <a:rPr lang="en-US" sz="2400">
                <a:solidFill>
                  <a:schemeClr val="bg1"/>
                </a:solidFill>
                <a:latin typeface="Calibri" pitchFamily="34" charset="0"/>
              </a:rPr>
              <a:t>)</a:t>
            </a:r>
          </a:p>
        </p:txBody>
      </p:sp>
      <p:pic>
        <p:nvPicPr>
          <p:cNvPr id="32773" name="Picture 12" descr="Untitled Image 4.jpg"/>
          <p:cNvPicPr>
            <a:picLocks noChangeAspect="1"/>
          </p:cNvPicPr>
          <p:nvPr/>
        </p:nvPicPr>
        <p:blipFill>
          <a:blip r:embed="rId2"/>
          <a:srcRect/>
          <a:stretch>
            <a:fillRect/>
          </a:stretch>
        </p:blipFill>
        <p:spPr bwMode="auto">
          <a:xfrm>
            <a:off x="1498600" y="1450975"/>
            <a:ext cx="5969000" cy="5102225"/>
          </a:xfrm>
          <a:prstGeom prst="rect">
            <a:avLst/>
          </a:prstGeom>
          <a:noFill/>
          <a:ln w="9525">
            <a:noFill/>
            <a:miter lim="800000"/>
            <a:headEnd/>
            <a:tailEnd/>
          </a:ln>
        </p:spPr>
      </p:pic>
      <p:sp>
        <p:nvSpPr>
          <p:cNvPr id="15" name="TextBox 14"/>
          <p:cNvSpPr txBox="1">
            <a:spLocks noChangeArrowheads="1"/>
          </p:cNvSpPr>
          <p:nvPr/>
        </p:nvSpPr>
        <p:spPr bwMode="auto">
          <a:xfrm>
            <a:off x="4648200" y="2044700"/>
            <a:ext cx="4191000" cy="1384300"/>
          </a:xfrm>
          <a:prstGeom prst="rect">
            <a:avLst/>
          </a:prstGeom>
          <a:solidFill>
            <a:srgbClr val="FFFFFF"/>
          </a:solidFill>
          <a:ln w="9525">
            <a:solidFill>
              <a:srgbClr val="FF0000"/>
            </a:solidFill>
            <a:miter lim="800000"/>
            <a:headEnd/>
            <a:tailEnd/>
          </a:ln>
        </p:spPr>
        <p:txBody>
          <a:bodyPr>
            <a:spAutoFit/>
          </a:bodyPr>
          <a:lstStyle/>
          <a:p>
            <a:pPr algn="ctr"/>
            <a:r>
              <a:rPr lang="en-US" sz="2800" b="1">
                <a:solidFill>
                  <a:srgbClr val="FF0000"/>
                </a:solidFill>
                <a:latin typeface="Palatino"/>
                <a:ea typeface="Palatino"/>
                <a:cs typeface="Palatino"/>
              </a:rPr>
              <a:t>Flux = </a:t>
            </a:r>
          </a:p>
          <a:p>
            <a:pPr algn="ctr"/>
            <a:r>
              <a:rPr lang="en-US" sz="2800" b="1">
                <a:solidFill>
                  <a:srgbClr val="FF0000"/>
                </a:solidFill>
                <a:latin typeface="Palatino"/>
                <a:ea typeface="Palatino"/>
                <a:cs typeface="Palatino"/>
              </a:rPr>
              <a:t>Concentration x Discharge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extBox 6"/>
          <p:cNvSpPr txBox="1">
            <a:spLocks noChangeArrowheads="1"/>
          </p:cNvSpPr>
          <p:nvPr/>
        </p:nvSpPr>
        <p:spPr bwMode="auto">
          <a:xfrm>
            <a:off x="4953000" y="3886200"/>
            <a:ext cx="1100138" cy="338138"/>
          </a:xfrm>
          <a:prstGeom prst="rect">
            <a:avLst/>
          </a:prstGeom>
          <a:noFill/>
          <a:ln w="9525">
            <a:noFill/>
            <a:miter lim="800000"/>
            <a:headEnd/>
            <a:tailEnd/>
          </a:ln>
        </p:spPr>
        <p:txBody>
          <a:bodyPr wrap="none">
            <a:spAutoFit/>
          </a:bodyPr>
          <a:lstStyle/>
          <a:p>
            <a:r>
              <a:rPr lang="en-US" sz="1600" i="1">
                <a:solidFill>
                  <a:srgbClr val="FFFFFF"/>
                </a:solidFill>
                <a:latin typeface="Calibri" pitchFamily="34" charset="0"/>
              </a:rPr>
              <a:t>Shanghai</a:t>
            </a:r>
          </a:p>
        </p:txBody>
      </p:sp>
      <p:cxnSp>
        <p:nvCxnSpPr>
          <p:cNvPr id="10" name="Straight Connector 9"/>
          <p:cNvCxnSpPr/>
          <p:nvPr/>
        </p:nvCxnSpPr>
        <p:spPr>
          <a:xfrm flipV="1">
            <a:off x="5715000" y="3505200"/>
            <a:ext cx="45720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796" name="Text Box 6"/>
          <p:cNvSpPr txBox="1">
            <a:spLocks noChangeArrowheads="1"/>
          </p:cNvSpPr>
          <p:nvPr/>
        </p:nvSpPr>
        <p:spPr bwMode="auto">
          <a:xfrm>
            <a:off x="0" y="119063"/>
            <a:ext cx="9144000" cy="1200150"/>
          </a:xfrm>
          <a:prstGeom prst="rect">
            <a:avLst/>
          </a:prstGeom>
          <a:noFill/>
          <a:ln w="9525">
            <a:noFill/>
            <a:miter lim="800000"/>
            <a:headEnd/>
            <a:tailEnd/>
          </a:ln>
        </p:spPr>
        <p:txBody>
          <a:bodyPr>
            <a:spAutoFit/>
          </a:bodyPr>
          <a:lstStyle/>
          <a:p>
            <a:pPr algn="ctr"/>
            <a:r>
              <a:rPr lang="en-US" sz="2400" u="sng">
                <a:solidFill>
                  <a:schemeClr val="bg1"/>
                </a:solidFill>
                <a:latin typeface="Calibri" pitchFamily="34" charset="0"/>
              </a:rPr>
              <a:t>Importance of Flood Events</a:t>
            </a:r>
          </a:p>
          <a:p>
            <a:pPr algn="ctr"/>
            <a:r>
              <a:rPr lang="en-US" sz="2400">
                <a:solidFill>
                  <a:schemeClr val="bg1"/>
                </a:solidFill>
                <a:latin typeface="Calibri" pitchFamily="34" charset="0"/>
              </a:rPr>
              <a:t>Concentration of particulate organic carbon scales with discharge</a:t>
            </a:r>
          </a:p>
          <a:p>
            <a:pPr algn="ctr"/>
            <a:r>
              <a:rPr lang="en-US" sz="2400">
                <a:solidFill>
                  <a:schemeClr val="bg1"/>
                </a:solidFill>
                <a:latin typeface="Calibri" pitchFamily="34" charset="0"/>
              </a:rPr>
              <a:t>(e.g. Liwu River, Taiwan, Hilton et al. 2008 </a:t>
            </a:r>
            <a:r>
              <a:rPr lang="en-US" sz="2400" i="1">
                <a:solidFill>
                  <a:schemeClr val="bg1"/>
                </a:solidFill>
                <a:latin typeface="Calibri" pitchFamily="34" charset="0"/>
              </a:rPr>
              <a:t>Nat Geosc</a:t>
            </a:r>
            <a:r>
              <a:rPr lang="en-US" sz="2400">
                <a:solidFill>
                  <a:schemeClr val="bg1"/>
                </a:solidFill>
                <a:latin typeface="Calibri" pitchFamily="34" charset="0"/>
              </a:rPr>
              <a:t>)</a:t>
            </a:r>
          </a:p>
        </p:txBody>
      </p:sp>
      <p:pic>
        <p:nvPicPr>
          <p:cNvPr id="33797" name="Picture 7" descr="hilton poc.jpg"/>
          <p:cNvPicPr>
            <a:picLocks noChangeAspect="1"/>
          </p:cNvPicPr>
          <p:nvPr/>
        </p:nvPicPr>
        <p:blipFill>
          <a:blip r:embed="rId2"/>
          <a:srcRect/>
          <a:stretch>
            <a:fillRect/>
          </a:stretch>
        </p:blipFill>
        <p:spPr bwMode="auto">
          <a:xfrm>
            <a:off x="1933575" y="1752600"/>
            <a:ext cx="5305425" cy="4873625"/>
          </a:xfrm>
          <a:prstGeom prst="rect">
            <a:avLst/>
          </a:prstGeom>
          <a:noFill/>
          <a:ln w="9525">
            <a:noFill/>
            <a:miter lim="800000"/>
            <a:headEnd/>
            <a:tailEnd/>
          </a:ln>
        </p:spPr>
      </p:pic>
      <p:sp>
        <p:nvSpPr>
          <p:cNvPr id="15" name="TextBox 14"/>
          <p:cNvSpPr txBox="1">
            <a:spLocks noChangeArrowheads="1"/>
          </p:cNvSpPr>
          <p:nvPr/>
        </p:nvSpPr>
        <p:spPr bwMode="auto">
          <a:xfrm>
            <a:off x="4648200" y="2044700"/>
            <a:ext cx="4191000" cy="1384300"/>
          </a:xfrm>
          <a:prstGeom prst="rect">
            <a:avLst/>
          </a:prstGeom>
          <a:solidFill>
            <a:srgbClr val="FFFFFF"/>
          </a:solidFill>
          <a:ln w="9525">
            <a:solidFill>
              <a:srgbClr val="FF0000"/>
            </a:solidFill>
            <a:miter lim="800000"/>
            <a:headEnd/>
            <a:tailEnd/>
          </a:ln>
        </p:spPr>
        <p:txBody>
          <a:bodyPr>
            <a:spAutoFit/>
          </a:bodyPr>
          <a:lstStyle/>
          <a:p>
            <a:pPr algn="ctr"/>
            <a:r>
              <a:rPr lang="en-US" sz="2800" b="1">
                <a:solidFill>
                  <a:srgbClr val="FF0000"/>
                </a:solidFill>
                <a:latin typeface="Palatino"/>
                <a:ea typeface="Palatino"/>
                <a:cs typeface="Palatino"/>
              </a:rPr>
              <a:t>Flux = </a:t>
            </a:r>
          </a:p>
          <a:p>
            <a:pPr algn="ctr"/>
            <a:r>
              <a:rPr lang="en-US" sz="2800" b="1">
                <a:solidFill>
                  <a:srgbClr val="FF0000"/>
                </a:solidFill>
                <a:latin typeface="Palatino"/>
                <a:ea typeface="Palatino"/>
                <a:cs typeface="Palatino"/>
              </a:rPr>
              <a:t>Concentration x Discharge</a:t>
            </a:r>
          </a:p>
        </p:txBody>
      </p:sp>
      <p:sp>
        <p:nvSpPr>
          <p:cNvPr id="9" name="TextBox 8"/>
          <p:cNvSpPr txBox="1">
            <a:spLocks noChangeArrowheads="1"/>
          </p:cNvSpPr>
          <p:nvPr/>
        </p:nvSpPr>
        <p:spPr bwMode="auto">
          <a:xfrm>
            <a:off x="228600" y="4876800"/>
            <a:ext cx="4191000" cy="1384300"/>
          </a:xfrm>
          <a:prstGeom prst="rect">
            <a:avLst/>
          </a:prstGeom>
          <a:solidFill>
            <a:srgbClr val="FFFFFF"/>
          </a:solidFill>
          <a:ln w="9525">
            <a:solidFill>
              <a:srgbClr val="FF0000"/>
            </a:solidFill>
            <a:miter lim="800000"/>
            <a:headEnd/>
            <a:tailEnd/>
          </a:ln>
        </p:spPr>
        <p:txBody>
          <a:bodyPr>
            <a:spAutoFit/>
          </a:bodyPr>
          <a:lstStyle/>
          <a:p>
            <a:pPr algn="ctr"/>
            <a:r>
              <a:rPr lang="en-US" sz="2800" b="1">
                <a:solidFill>
                  <a:srgbClr val="FF0000"/>
                </a:solidFill>
                <a:latin typeface="Palatino"/>
                <a:ea typeface="Palatino"/>
                <a:cs typeface="Palatino"/>
              </a:rPr>
              <a:t>77-92% of POC transported by this river during FLOODS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Text Box 6"/>
          <p:cNvSpPr txBox="1">
            <a:spLocks noChangeArrowheads="1"/>
          </p:cNvSpPr>
          <p:nvPr/>
        </p:nvSpPr>
        <p:spPr bwMode="auto">
          <a:xfrm>
            <a:off x="76200" y="119063"/>
            <a:ext cx="4648200" cy="830262"/>
          </a:xfrm>
          <a:prstGeom prst="rect">
            <a:avLst/>
          </a:prstGeom>
          <a:noFill/>
          <a:ln w="9525">
            <a:noFill/>
            <a:miter lim="800000"/>
            <a:headEnd/>
            <a:tailEnd/>
          </a:ln>
        </p:spPr>
        <p:txBody>
          <a:bodyPr>
            <a:spAutoFit/>
          </a:bodyPr>
          <a:lstStyle/>
          <a:p>
            <a:r>
              <a:rPr lang="en-US" sz="2400" u="sng">
                <a:solidFill>
                  <a:schemeClr val="bg1"/>
                </a:solidFill>
                <a:latin typeface="Calibri" pitchFamily="34" charset="0"/>
              </a:rPr>
              <a:t>Typhoon Morakot, August 2009</a:t>
            </a:r>
          </a:p>
          <a:p>
            <a:r>
              <a:rPr lang="en-US" sz="2400">
                <a:solidFill>
                  <a:schemeClr val="bg1"/>
                </a:solidFill>
                <a:latin typeface="Calibri" pitchFamily="34" charset="0"/>
              </a:rPr>
              <a:t>3m total rainfall, 1.3m daily max</a:t>
            </a:r>
          </a:p>
        </p:txBody>
      </p:sp>
      <p:pic>
        <p:nvPicPr>
          <p:cNvPr id="34819" name="Picture 12" descr="pano.jpg"/>
          <p:cNvPicPr>
            <a:picLocks noChangeAspect="1"/>
          </p:cNvPicPr>
          <p:nvPr/>
        </p:nvPicPr>
        <p:blipFill>
          <a:blip r:embed="rId2"/>
          <a:srcRect/>
          <a:stretch>
            <a:fillRect/>
          </a:stretch>
        </p:blipFill>
        <p:spPr bwMode="auto">
          <a:xfrm>
            <a:off x="0" y="4079875"/>
            <a:ext cx="9144000" cy="2244725"/>
          </a:xfrm>
          <a:prstGeom prst="rect">
            <a:avLst/>
          </a:prstGeom>
          <a:noFill/>
          <a:ln w="9525">
            <a:noFill/>
            <a:miter lim="800000"/>
            <a:headEnd/>
            <a:tailEnd/>
          </a:ln>
        </p:spPr>
      </p:pic>
      <p:pic>
        <p:nvPicPr>
          <p:cNvPr id="34820" name="Picture 14" descr="450_ap_typhoon_hotel_0908092.jpg"/>
          <p:cNvPicPr>
            <a:picLocks noChangeAspect="1"/>
          </p:cNvPicPr>
          <p:nvPr/>
        </p:nvPicPr>
        <p:blipFill>
          <a:blip r:embed="rId3"/>
          <a:srcRect/>
          <a:stretch>
            <a:fillRect/>
          </a:stretch>
        </p:blipFill>
        <p:spPr bwMode="auto">
          <a:xfrm>
            <a:off x="381000" y="1069975"/>
            <a:ext cx="3810000" cy="2857500"/>
          </a:xfrm>
          <a:prstGeom prst="rect">
            <a:avLst/>
          </a:prstGeom>
          <a:noFill/>
          <a:ln w="9525">
            <a:noFill/>
            <a:miter lim="800000"/>
            <a:headEnd/>
            <a:tailEnd/>
          </a:ln>
        </p:spPr>
      </p:pic>
      <p:pic>
        <p:nvPicPr>
          <p:cNvPr id="34821" name="Picture 16" descr="3810307595_577a1f2784.jpg"/>
          <p:cNvPicPr>
            <a:picLocks noChangeAspect="1"/>
          </p:cNvPicPr>
          <p:nvPr/>
        </p:nvPicPr>
        <p:blipFill>
          <a:blip r:embed="rId4"/>
          <a:srcRect/>
          <a:stretch>
            <a:fillRect/>
          </a:stretch>
        </p:blipFill>
        <p:spPr bwMode="auto">
          <a:xfrm>
            <a:off x="4953000" y="119063"/>
            <a:ext cx="4038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76200" y="119063"/>
            <a:ext cx="4648200" cy="460375"/>
          </a:xfrm>
          <a:prstGeom prst="rect">
            <a:avLst/>
          </a:prstGeom>
          <a:noFill/>
          <a:ln w="9525">
            <a:noFill/>
            <a:miter lim="800000"/>
            <a:headEnd/>
            <a:tailEnd/>
          </a:ln>
        </p:spPr>
        <p:txBody>
          <a:bodyPr>
            <a:spAutoFit/>
          </a:bodyPr>
          <a:lstStyle/>
          <a:p>
            <a:r>
              <a:rPr lang="en-US" sz="2400" u="sng">
                <a:solidFill>
                  <a:schemeClr val="bg1"/>
                </a:solidFill>
                <a:latin typeface="Calibri" pitchFamily="34" charset="0"/>
              </a:rPr>
              <a:t>Weight of extreme event</a:t>
            </a:r>
          </a:p>
        </p:txBody>
      </p:sp>
      <p:pic>
        <p:nvPicPr>
          <p:cNvPr id="35843" name="Picture 5" descr="Untitled Image 3.jpg"/>
          <p:cNvPicPr>
            <a:picLocks noChangeAspect="1"/>
          </p:cNvPicPr>
          <p:nvPr/>
        </p:nvPicPr>
        <p:blipFill>
          <a:blip r:embed="rId2"/>
          <a:srcRect/>
          <a:stretch>
            <a:fillRect/>
          </a:stretch>
        </p:blipFill>
        <p:spPr bwMode="auto">
          <a:xfrm>
            <a:off x="1981200" y="2193925"/>
            <a:ext cx="5208588" cy="4605338"/>
          </a:xfrm>
          <a:prstGeom prst="rect">
            <a:avLst/>
          </a:prstGeom>
          <a:noFill/>
          <a:ln w="9525">
            <a:noFill/>
            <a:miter lim="800000"/>
            <a:headEnd/>
            <a:tailEnd/>
          </a:ln>
        </p:spPr>
      </p:pic>
      <p:sp>
        <p:nvSpPr>
          <p:cNvPr id="10" name="Text Box 6"/>
          <p:cNvSpPr txBox="1">
            <a:spLocks noChangeArrowheads="1"/>
          </p:cNvSpPr>
          <p:nvPr/>
        </p:nvSpPr>
        <p:spPr bwMode="auto">
          <a:xfrm>
            <a:off x="76200" y="609600"/>
            <a:ext cx="8458200" cy="1570038"/>
          </a:xfrm>
          <a:prstGeom prst="rect">
            <a:avLst/>
          </a:prstGeom>
          <a:noFill/>
          <a:ln w="9525">
            <a:noFill/>
            <a:miter lim="800000"/>
            <a:headEnd/>
            <a:tailEnd/>
          </a:ln>
        </p:spPr>
        <p:txBody>
          <a:bodyPr>
            <a:spAutoFit/>
          </a:bodyPr>
          <a:lstStyle/>
          <a:p>
            <a:r>
              <a:rPr lang="en-US" sz="2400">
                <a:solidFill>
                  <a:schemeClr val="bg1"/>
                </a:solidFill>
                <a:latin typeface="Calibri" pitchFamily="34" charset="0"/>
              </a:rPr>
              <a:t>					Event POC				/RI</a:t>
            </a:r>
          </a:p>
          <a:p>
            <a:r>
              <a:rPr lang="en-US" sz="2400">
                <a:solidFill>
                  <a:schemeClr val="bg1"/>
                </a:solidFill>
                <a:latin typeface="Calibri" pitchFamily="34" charset="0"/>
              </a:rPr>
              <a:t>Morakot			50-111 t C km</a:t>
            </a:r>
            <a:r>
              <a:rPr lang="en-US" sz="2400" baseline="30000">
                <a:solidFill>
                  <a:schemeClr val="bg1"/>
                </a:solidFill>
                <a:latin typeface="Calibri" pitchFamily="34" charset="0"/>
              </a:rPr>
              <a:t>-2			</a:t>
            </a:r>
            <a:r>
              <a:rPr lang="en-US" sz="2400">
                <a:solidFill>
                  <a:schemeClr val="bg1"/>
                </a:solidFill>
                <a:latin typeface="Calibri" pitchFamily="34" charset="0"/>
              </a:rPr>
              <a:t>0.25-0.5 t C km</a:t>
            </a:r>
            <a:r>
              <a:rPr lang="en-US" sz="2400" baseline="30000">
                <a:solidFill>
                  <a:schemeClr val="bg1"/>
                </a:solidFill>
                <a:latin typeface="Calibri" pitchFamily="34" charset="0"/>
              </a:rPr>
              <a:t>-2	</a:t>
            </a:r>
            <a:r>
              <a:rPr lang="en-US" sz="2400">
                <a:solidFill>
                  <a:schemeClr val="bg1"/>
                </a:solidFill>
                <a:latin typeface="Calibri" pitchFamily="34" charset="0"/>
              </a:rPr>
              <a:t>yr</a:t>
            </a:r>
            <a:r>
              <a:rPr lang="en-US" sz="2400" baseline="30000">
                <a:solidFill>
                  <a:schemeClr val="bg1"/>
                </a:solidFill>
                <a:latin typeface="Calibri" pitchFamily="34" charset="0"/>
              </a:rPr>
              <a:t>-1</a:t>
            </a:r>
          </a:p>
          <a:p>
            <a:r>
              <a:rPr lang="en-US" sz="2400">
                <a:solidFill>
                  <a:schemeClr val="bg1"/>
                </a:solidFill>
                <a:latin typeface="Calibri" pitchFamily="34" charset="0"/>
              </a:rPr>
              <a:t>Mindulle			13 t C km</a:t>
            </a:r>
            <a:r>
              <a:rPr lang="en-US" sz="2400" baseline="30000">
                <a:solidFill>
                  <a:schemeClr val="bg1"/>
                </a:solidFill>
                <a:latin typeface="Calibri" pitchFamily="34" charset="0"/>
              </a:rPr>
              <a:t>-2				</a:t>
            </a:r>
            <a:r>
              <a:rPr lang="en-US" sz="2400">
                <a:solidFill>
                  <a:schemeClr val="bg1"/>
                </a:solidFill>
                <a:latin typeface="Calibri" pitchFamily="34" charset="0"/>
              </a:rPr>
              <a:t>26 t C km</a:t>
            </a:r>
            <a:r>
              <a:rPr lang="en-US" sz="2400" baseline="30000">
                <a:solidFill>
                  <a:schemeClr val="bg1"/>
                </a:solidFill>
                <a:latin typeface="Calibri" pitchFamily="34" charset="0"/>
              </a:rPr>
              <a:t>-2</a:t>
            </a:r>
            <a:r>
              <a:rPr lang="en-US" sz="2400">
                <a:solidFill>
                  <a:schemeClr val="bg1"/>
                </a:solidFill>
                <a:latin typeface="Calibri" pitchFamily="34" charset="0"/>
              </a:rPr>
              <a:t> yr</a:t>
            </a:r>
            <a:r>
              <a:rPr lang="en-US" sz="2400" baseline="30000">
                <a:solidFill>
                  <a:schemeClr val="bg1"/>
                </a:solidFill>
                <a:latin typeface="Calibri" pitchFamily="34" charset="0"/>
              </a:rPr>
              <a:t>-1</a:t>
            </a:r>
          </a:p>
          <a:p>
            <a:r>
              <a:rPr lang="en-US" sz="2400">
                <a:solidFill>
                  <a:schemeClr val="bg1"/>
                </a:solidFill>
                <a:latin typeface="Calibri" pitchFamily="34" charset="0"/>
              </a:rPr>
              <a:t>40-yr average								16-202 t C km</a:t>
            </a:r>
            <a:r>
              <a:rPr lang="en-US" sz="2400" baseline="30000">
                <a:solidFill>
                  <a:schemeClr val="bg1"/>
                </a:solidFill>
                <a:latin typeface="Calibri" pitchFamily="34" charset="0"/>
              </a:rPr>
              <a:t>-2</a:t>
            </a:r>
            <a:r>
              <a:rPr lang="en-US" sz="2400">
                <a:solidFill>
                  <a:schemeClr val="bg1"/>
                </a:solidFill>
                <a:latin typeface="Calibri" pitchFamily="34" charset="0"/>
              </a:rPr>
              <a:t> yr</a:t>
            </a:r>
            <a:r>
              <a:rPr lang="en-US" sz="2400" baseline="30000">
                <a:solidFill>
                  <a:schemeClr val="bg1"/>
                </a:solidFill>
                <a:latin typeface="Calibri" pitchFamily="34" charset="0"/>
              </a:rPr>
              <a:t>-1</a:t>
            </a:r>
            <a:r>
              <a:rPr lang="en-US" sz="2400">
                <a:solidFill>
                  <a:schemeClr val="bg1"/>
                </a:solidFill>
                <a:latin typeface="Calibri" pitchFamily="34" charset="0"/>
              </a:rPr>
              <a:t>  </a:t>
            </a:r>
            <a:endParaRPr lang="en-US" sz="2400" baseline="30000">
              <a:solidFill>
                <a:schemeClr val="bg1"/>
              </a:solidFill>
              <a:latin typeface="Calibri" pitchFamily="34" charset="0"/>
            </a:endParaRPr>
          </a:p>
          <a:p>
            <a:endParaRPr lang="en-US" sz="240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274" name="Group 16"/>
          <p:cNvGrpSpPr>
            <a:grpSpLocks/>
          </p:cNvGrpSpPr>
          <p:nvPr/>
        </p:nvGrpSpPr>
        <p:grpSpPr bwMode="auto">
          <a:xfrm>
            <a:off x="152400" y="1600200"/>
            <a:ext cx="5105400" cy="4572000"/>
            <a:chOff x="609601" y="228600"/>
            <a:chExt cx="4571999" cy="3996154"/>
          </a:xfrm>
        </p:grpSpPr>
        <p:sp>
          <p:nvSpPr>
            <p:cNvPr id="4" name="Rectangle 3"/>
            <p:cNvSpPr/>
            <p:nvPr/>
          </p:nvSpPr>
          <p:spPr>
            <a:xfrm>
              <a:off x="1067370" y="228600"/>
              <a:ext cx="3581115" cy="3657591"/>
            </a:xfrm>
            <a:prstGeom prst="rect">
              <a:avLst/>
            </a:prstGeom>
            <a:solidFill>
              <a:schemeClr val="bg1"/>
            </a:solidFill>
            <a:ln w="508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Freeform 4"/>
            <p:cNvSpPr/>
            <p:nvPr/>
          </p:nvSpPr>
          <p:spPr>
            <a:xfrm>
              <a:off x="1055996" y="712857"/>
              <a:ext cx="2220604" cy="3145583"/>
            </a:xfrm>
            <a:custGeom>
              <a:avLst/>
              <a:gdLst>
                <a:gd name="connsiteX0" fmla="*/ 0 w 2219605"/>
                <a:gd name="connsiteY0" fmla="*/ 3145599 h 3145599"/>
                <a:gd name="connsiteX1" fmla="*/ 332348 w 2219605"/>
                <a:gd name="connsiteY1" fmla="*/ 3145599 h 3145599"/>
                <a:gd name="connsiteX2" fmla="*/ 569739 w 2219605"/>
                <a:gd name="connsiteY2" fmla="*/ 3026898 h 3145599"/>
                <a:gd name="connsiteX3" fmla="*/ 664695 w 2219605"/>
                <a:gd name="connsiteY3" fmla="*/ 2896326 h 3145599"/>
                <a:gd name="connsiteX4" fmla="*/ 807129 w 2219605"/>
                <a:gd name="connsiteY4" fmla="*/ 2599571 h 3145599"/>
                <a:gd name="connsiteX5" fmla="*/ 973303 w 2219605"/>
                <a:gd name="connsiteY5" fmla="*/ 1851749 h 3145599"/>
                <a:gd name="connsiteX6" fmla="*/ 1139477 w 2219605"/>
                <a:gd name="connsiteY6" fmla="*/ 1080187 h 3145599"/>
                <a:gd name="connsiteX7" fmla="*/ 1305650 w 2219605"/>
                <a:gd name="connsiteY7" fmla="*/ 486678 h 3145599"/>
                <a:gd name="connsiteX8" fmla="*/ 1459954 w 2219605"/>
                <a:gd name="connsiteY8" fmla="*/ 189923 h 3145599"/>
                <a:gd name="connsiteX9" fmla="*/ 1626128 w 2219605"/>
                <a:gd name="connsiteY9" fmla="*/ 47481 h 3145599"/>
                <a:gd name="connsiteX10" fmla="*/ 1804171 w 2219605"/>
                <a:gd name="connsiteY10" fmla="*/ 0 h 3145599"/>
                <a:gd name="connsiteX11" fmla="*/ 1970345 w 2219605"/>
                <a:gd name="connsiteY11" fmla="*/ 47481 h 3145599"/>
                <a:gd name="connsiteX12" fmla="*/ 2100910 w 2219605"/>
                <a:gd name="connsiteY12" fmla="*/ 154313 h 3145599"/>
                <a:gd name="connsiteX13" fmla="*/ 2219605 w 2219605"/>
                <a:gd name="connsiteY13" fmla="*/ 320495 h 314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9605" h="3145599">
                  <a:moveTo>
                    <a:pt x="0" y="3145599"/>
                  </a:moveTo>
                  <a:lnTo>
                    <a:pt x="332348" y="3145599"/>
                  </a:lnTo>
                  <a:lnTo>
                    <a:pt x="569739" y="3026898"/>
                  </a:lnTo>
                  <a:lnTo>
                    <a:pt x="664695" y="2896326"/>
                  </a:lnTo>
                  <a:lnTo>
                    <a:pt x="807129" y="2599571"/>
                  </a:lnTo>
                  <a:lnTo>
                    <a:pt x="973303" y="1851749"/>
                  </a:lnTo>
                  <a:lnTo>
                    <a:pt x="1139477" y="1080187"/>
                  </a:lnTo>
                  <a:lnTo>
                    <a:pt x="1305650" y="486678"/>
                  </a:lnTo>
                  <a:lnTo>
                    <a:pt x="1459954" y="189923"/>
                  </a:lnTo>
                  <a:lnTo>
                    <a:pt x="1626128" y="47481"/>
                  </a:lnTo>
                  <a:lnTo>
                    <a:pt x="1804171" y="0"/>
                  </a:lnTo>
                  <a:lnTo>
                    <a:pt x="1970345" y="47481"/>
                  </a:lnTo>
                  <a:lnTo>
                    <a:pt x="2100910" y="154313"/>
                  </a:lnTo>
                  <a:lnTo>
                    <a:pt x="2219605" y="32049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Freeform 5"/>
            <p:cNvSpPr/>
            <p:nvPr/>
          </p:nvSpPr>
          <p:spPr>
            <a:xfrm>
              <a:off x="1080165" y="474197"/>
              <a:ext cx="3406253" cy="3384242"/>
            </a:xfrm>
            <a:custGeom>
              <a:avLst/>
              <a:gdLst>
                <a:gd name="connsiteX0" fmla="*/ 0 w 3406559"/>
                <a:gd name="connsiteY0" fmla="*/ 3383003 h 3383003"/>
                <a:gd name="connsiteX1" fmla="*/ 379825 w 3406559"/>
                <a:gd name="connsiteY1" fmla="*/ 3371133 h 3383003"/>
                <a:gd name="connsiteX2" fmla="*/ 545999 w 3406559"/>
                <a:gd name="connsiteY2" fmla="*/ 3359263 h 3383003"/>
                <a:gd name="connsiteX3" fmla="*/ 890215 w 3406559"/>
                <a:gd name="connsiteY3" fmla="*/ 3228691 h 3383003"/>
                <a:gd name="connsiteX4" fmla="*/ 1305649 w 3406559"/>
                <a:gd name="connsiteY4" fmla="*/ 3003158 h 3383003"/>
                <a:gd name="connsiteX5" fmla="*/ 1804170 w 3406559"/>
                <a:gd name="connsiteY5" fmla="*/ 2599571 h 3383003"/>
                <a:gd name="connsiteX6" fmla="*/ 2148387 w 3406559"/>
                <a:gd name="connsiteY6" fmla="*/ 2160374 h 3383003"/>
                <a:gd name="connsiteX7" fmla="*/ 2504473 w 3406559"/>
                <a:gd name="connsiteY7" fmla="*/ 1638086 h 3383003"/>
                <a:gd name="connsiteX8" fmla="*/ 2872429 w 3406559"/>
                <a:gd name="connsiteY8" fmla="*/ 1044577 h 3383003"/>
                <a:gd name="connsiteX9" fmla="*/ 3169168 w 3406559"/>
                <a:gd name="connsiteY9" fmla="*/ 486678 h 3383003"/>
                <a:gd name="connsiteX10" fmla="*/ 3406559 w 3406559"/>
                <a:gd name="connsiteY10" fmla="*/ 0 h 338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6559" h="3383003">
                  <a:moveTo>
                    <a:pt x="0" y="3383003"/>
                  </a:moveTo>
                  <a:lnTo>
                    <a:pt x="379825" y="3371133"/>
                  </a:lnTo>
                  <a:lnTo>
                    <a:pt x="545999" y="3359263"/>
                  </a:lnTo>
                  <a:lnTo>
                    <a:pt x="890215" y="3228691"/>
                  </a:lnTo>
                  <a:lnTo>
                    <a:pt x="1305649" y="3003158"/>
                  </a:lnTo>
                  <a:lnTo>
                    <a:pt x="1804170" y="2599571"/>
                  </a:lnTo>
                  <a:lnTo>
                    <a:pt x="2148387" y="2160374"/>
                  </a:lnTo>
                  <a:lnTo>
                    <a:pt x="2504473" y="1638086"/>
                  </a:lnTo>
                  <a:lnTo>
                    <a:pt x="2872429" y="1044577"/>
                  </a:lnTo>
                  <a:lnTo>
                    <a:pt x="3169168" y="486678"/>
                  </a:lnTo>
                  <a:lnTo>
                    <a:pt x="3406559" y="0"/>
                  </a:ln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1068792" y="2314093"/>
              <a:ext cx="3548417" cy="1555447"/>
            </a:xfrm>
            <a:custGeom>
              <a:avLst/>
              <a:gdLst>
                <a:gd name="connsiteX0" fmla="*/ 0 w 3548994"/>
                <a:gd name="connsiteY0" fmla="*/ 1554995 h 1554995"/>
                <a:gd name="connsiteX1" fmla="*/ 296739 w 3548994"/>
                <a:gd name="connsiteY1" fmla="*/ 1531254 h 1554995"/>
                <a:gd name="connsiteX2" fmla="*/ 439173 w 3548994"/>
                <a:gd name="connsiteY2" fmla="*/ 1412552 h 1554995"/>
                <a:gd name="connsiteX3" fmla="*/ 569738 w 3548994"/>
                <a:gd name="connsiteY3" fmla="*/ 1222629 h 1554995"/>
                <a:gd name="connsiteX4" fmla="*/ 724042 w 3548994"/>
                <a:gd name="connsiteY4" fmla="*/ 795303 h 1554995"/>
                <a:gd name="connsiteX5" fmla="*/ 866477 w 3548994"/>
                <a:gd name="connsiteY5" fmla="*/ 320495 h 1554995"/>
                <a:gd name="connsiteX6" fmla="*/ 985172 w 3548994"/>
                <a:gd name="connsiteY6" fmla="*/ 83092 h 1554995"/>
                <a:gd name="connsiteX7" fmla="*/ 1080128 w 3548994"/>
                <a:gd name="connsiteY7" fmla="*/ 0 h 1554995"/>
                <a:gd name="connsiteX8" fmla="*/ 1210693 w 3548994"/>
                <a:gd name="connsiteY8" fmla="*/ 0 h 1554995"/>
                <a:gd name="connsiteX9" fmla="*/ 1436215 w 3548994"/>
                <a:gd name="connsiteY9" fmla="*/ 189923 h 1554995"/>
                <a:gd name="connsiteX10" fmla="*/ 1697345 w 3548994"/>
                <a:gd name="connsiteY10" fmla="*/ 534159 h 1554995"/>
                <a:gd name="connsiteX11" fmla="*/ 1839779 w 3548994"/>
                <a:gd name="connsiteY11" fmla="*/ 664731 h 1554995"/>
                <a:gd name="connsiteX12" fmla="*/ 2148387 w 3548994"/>
                <a:gd name="connsiteY12" fmla="*/ 914005 h 1554995"/>
                <a:gd name="connsiteX13" fmla="*/ 2718126 w 3548994"/>
                <a:gd name="connsiteY13" fmla="*/ 1187019 h 1554995"/>
                <a:gd name="connsiteX14" fmla="*/ 3038603 w 3548994"/>
                <a:gd name="connsiteY14" fmla="*/ 1305721 h 1554995"/>
                <a:gd name="connsiteX15" fmla="*/ 3335342 w 3548994"/>
                <a:gd name="connsiteY15" fmla="*/ 1365072 h 1554995"/>
                <a:gd name="connsiteX16" fmla="*/ 3548994 w 3548994"/>
                <a:gd name="connsiteY16" fmla="*/ 1424423 h 15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8994" h="1554995">
                  <a:moveTo>
                    <a:pt x="0" y="1554995"/>
                  </a:moveTo>
                  <a:lnTo>
                    <a:pt x="296739" y="1531254"/>
                  </a:lnTo>
                  <a:lnTo>
                    <a:pt x="439173" y="1412552"/>
                  </a:lnTo>
                  <a:lnTo>
                    <a:pt x="569738" y="1222629"/>
                  </a:lnTo>
                  <a:lnTo>
                    <a:pt x="724042" y="795303"/>
                  </a:lnTo>
                  <a:lnTo>
                    <a:pt x="866477" y="320495"/>
                  </a:lnTo>
                  <a:lnTo>
                    <a:pt x="985172" y="83092"/>
                  </a:lnTo>
                  <a:lnTo>
                    <a:pt x="1080128" y="0"/>
                  </a:lnTo>
                  <a:lnTo>
                    <a:pt x="1210693" y="0"/>
                  </a:lnTo>
                  <a:lnTo>
                    <a:pt x="1436215" y="189923"/>
                  </a:lnTo>
                  <a:lnTo>
                    <a:pt x="1697345" y="534159"/>
                  </a:lnTo>
                  <a:lnTo>
                    <a:pt x="1839779" y="664731"/>
                  </a:lnTo>
                  <a:lnTo>
                    <a:pt x="2148387" y="914005"/>
                  </a:lnTo>
                  <a:lnTo>
                    <a:pt x="2718126" y="1187019"/>
                  </a:lnTo>
                  <a:lnTo>
                    <a:pt x="3038603" y="1305721"/>
                  </a:lnTo>
                  <a:lnTo>
                    <a:pt x="3335342" y="1365072"/>
                  </a:lnTo>
                  <a:lnTo>
                    <a:pt x="3548994" y="1424423"/>
                  </a:lnTo>
                </a:path>
              </a:pathLst>
            </a:cu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4281" name="TextBox 7"/>
            <p:cNvSpPr txBox="1">
              <a:spLocks noChangeArrowheads="1"/>
            </p:cNvSpPr>
            <p:nvPr/>
          </p:nvSpPr>
          <p:spPr bwMode="auto">
            <a:xfrm>
              <a:off x="1056389" y="228600"/>
              <a:ext cx="2940428" cy="584776"/>
            </a:xfrm>
            <a:prstGeom prst="rect">
              <a:avLst/>
            </a:prstGeom>
            <a:noFill/>
            <a:ln w="9525">
              <a:noFill/>
              <a:miter lim="800000"/>
              <a:headEnd/>
              <a:tailEnd/>
            </a:ln>
          </p:spPr>
          <p:txBody>
            <a:bodyPr wrap="none">
              <a:spAutoFit/>
            </a:bodyPr>
            <a:lstStyle/>
            <a:p>
              <a:r>
                <a:rPr lang="en-US" sz="1600">
                  <a:solidFill>
                    <a:srgbClr val="FF0000"/>
                  </a:solidFill>
                  <a:latin typeface="Calibri" pitchFamily="34" charset="0"/>
                </a:rPr>
                <a:t>Product of frequency &amp; rate </a:t>
              </a:r>
              <a:r>
                <a:rPr lang="en-US" sz="1600">
                  <a:solidFill>
                    <a:srgbClr val="FF0000"/>
                  </a:solidFill>
                  <a:latin typeface="Calibri" pitchFamily="34" charset="0"/>
                  <a:sym typeface="Wingdings" pitchFamily="2" charset="2"/>
                </a:rPr>
                <a:t> </a:t>
              </a:r>
            </a:p>
            <a:p>
              <a:r>
                <a:rPr lang="en-US" sz="1600">
                  <a:solidFill>
                    <a:srgbClr val="FF0000"/>
                  </a:solidFill>
                  <a:latin typeface="Calibri" pitchFamily="34" charset="0"/>
                  <a:sym typeface="Wingdings" pitchFamily="2" charset="2"/>
                </a:rPr>
                <a:t>geomorphic work</a:t>
              </a:r>
              <a:endParaRPr lang="en-US" sz="1600">
                <a:solidFill>
                  <a:srgbClr val="FF0000"/>
                </a:solidFill>
                <a:latin typeface="Calibri" pitchFamily="34" charset="0"/>
              </a:endParaRPr>
            </a:p>
          </p:txBody>
        </p:sp>
        <p:sp>
          <p:nvSpPr>
            <p:cNvPr id="54282" name="TextBox 8"/>
            <p:cNvSpPr txBox="1">
              <a:spLocks noChangeArrowheads="1"/>
            </p:cNvSpPr>
            <p:nvPr/>
          </p:nvSpPr>
          <p:spPr bwMode="auto">
            <a:xfrm>
              <a:off x="3539150" y="2057400"/>
              <a:ext cx="1642450" cy="584776"/>
            </a:xfrm>
            <a:prstGeom prst="rect">
              <a:avLst/>
            </a:prstGeom>
            <a:noFill/>
            <a:ln w="9525">
              <a:noFill/>
              <a:miter lim="800000"/>
              <a:headEnd/>
              <a:tailEnd/>
            </a:ln>
          </p:spPr>
          <p:txBody>
            <a:bodyPr>
              <a:spAutoFit/>
            </a:bodyPr>
            <a:lstStyle/>
            <a:p>
              <a:r>
                <a:rPr lang="en-US" sz="1600">
                  <a:solidFill>
                    <a:srgbClr val="0000FF"/>
                  </a:solidFill>
                  <a:latin typeface="Calibri" pitchFamily="34" charset="0"/>
                  <a:sym typeface="Wingdings" pitchFamily="2" charset="2"/>
                </a:rPr>
                <a:t>Rate of movement</a:t>
              </a:r>
            </a:p>
          </p:txBody>
        </p:sp>
        <p:sp>
          <p:nvSpPr>
            <p:cNvPr id="54283" name="TextBox 9"/>
            <p:cNvSpPr txBox="1">
              <a:spLocks noChangeArrowheads="1"/>
            </p:cNvSpPr>
            <p:nvPr/>
          </p:nvSpPr>
          <p:spPr bwMode="auto">
            <a:xfrm>
              <a:off x="3005750" y="3301424"/>
              <a:ext cx="1642450" cy="511123"/>
            </a:xfrm>
            <a:prstGeom prst="rect">
              <a:avLst/>
            </a:prstGeom>
            <a:noFill/>
            <a:ln w="9525">
              <a:noFill/>
              <a:miter lim="800000"/>
              <a:headEnd/>
              <a:tailEnd/>
            </a:ln>
          </p:spPr>
          <p:txBody>
            <a:bodyPr>
              <a:spAutoFit/>
            </a:bodyPr>
            <a:lstStyle/>
            <a:p>
              <a:r>
                <a:rPr lang="en-US" sz="1600">
                  <a:solidFill>
                    <a:srgbClr val="008000"/>
                  </a:solidFill>
                  <a:latin typeface="Calibri" pitchFamily="34" charset="0"/>
                  <a:sym typeface="Wingdings" pitchFamily="2" charset="2"/>
                </a:rPr>
                <a:t>Event </a:t>
              </a:r>
            </a:p>
            <a:p>
              <a:r>
                <a:rPr lang="en-US" sz="1600">
                  <a:solidFill>
                    <a:srgbClr val="008000"/>
                  </a:solidFill>
                  <a:latin typeface="Calibri" pitchFamily="34" charset="0"/>
                  <a:sym typeface="Wingdings" pitchFamily="2" charset="2"/>
                </a:rPr>
                <a:t>Frequency</a:t>
              </a:r>
            </a:p>
          </p:txBody>
        </p:sp>
        <p:sp>
          <p:nvSpPr>
            <p:cNvPr id="54284" name="TextBox 10"/>
            <p:cNvSpPr txBox="1">
              <a:spLocks noChangeArrowheads="1"/>
            </p:cNvSpPr>
            <p:nvPr/>
          </p:nvSpPr>
          <p:spPr bwMode="auto">
            <a:xfrm>
              <a:off x="1080129" y="3886200"/>
              <a:ext cx="1507644" cy="338554"/>
            </a:xfrm>
            <a:prstGeom prst="rect">
              <a:avLst/>
            </a:prstGeom>
            <a:noFill/>
            <a:ln w="9525">
              <a:noFill/>
              <a:miter lim="800000"/>
              <a:headEnd/>
              <a:tailEnd/>
            </a:ln>
          </p:spPr>
          <p:txBody>
            <a:bodyPr wrap="none">
              <a:spAutoFit/>
            </a:bodyPr>
            <a:lstStyle/>
            <a:p>
              <a:r>
                <a:rPr lang="en-US" sz="1600">
                  <a:solidFill>
                    <a:schemeClr val="bg1"/>
                  </a:solidFill>
                  <a:latin typeface="Calibri" pitchFamily="34" charset="0"/>
                </a:rPr>
                <a:t>Applied Stress</a:t>
              </a:r>
            </a:p>
          </p:txBody>
        </p:sp>
        <p:sp>
          <p:nvSpPr>
            <p:cNvPr id="12" name="TextBox 11"/>
            <p:cNvSpPr txBox="1"/>
            <p:nvPr/>
          </p:nvSpPr>
          <p:spPr>
            <a:xfrm rot="16200000">
              <a:off x="-9354" y="2946923"/>
              <a:ext cx="1576261" cy="33835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en-US" sz="1600" dirty="0">
                  <a:solidFill>
                    <a:schemeClr val="bg1"/>
                  </a:solidFill>
                </a:rPr>
                <a:t>Total frequency</a:t>
              </a:r>
              <a:endParaRPr lang="en-US" sz="1600" dirty="0">
                <a:solidFill>
                  <a:schemeClr val="bg1"/>
                </a:solidFill>
              </a:endParaRPr>
            </a:p>
          </p:txBody>
        </p:sp>
        <p:cxnSp>
          <p:nvCxnSpPr>
            <p:cNvPr id="14" name="Straight Arrow Connector 13"/>
            <p:cNvCxnSpPr/>
            <p:nvPr/>
          </p:nvCxnSpPr>
          <p:spPr>
            <a:xfrm>
              <a:off x="2591369" y="4113750"/>
              <a:ext cx="1897892" cy="1388"/>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38578" y="1512764"/>
              <a:ext cx="1601237" cy="1421"/>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4275" name="Text Box 6"/>
          <p:cNvSpPr txBox="1">
            <a:spLocks noChangeArrowheads="1"/>
          </p:cNvSpPr>
          <p:nvPr/>
        </p:nvSpPr>
        <p:spPr bwMode="auto">
          <a:xfrm>
            <a:off x="76200" y="119063"/>
            <a:ext cx="4648200" cy="1200150"/>
          </a:xfrm>
          <a:prstGeom prst="rect">
            <a:avLst/>
          </a:prstGeom>
          <a:noFill/>
          <a:ln w="9525">
            <a:noFill/>
            <a:miter lim="800000"/>
            <a:headEnd/>
            <a:tailEnd/>
          </a:ln>
        </p:spPr>
        <p:txBody>
          <a:bodyPr>
            <a:spAutoFit/>
          </a:bodyPr>
          <a:lstStyle/>
          <a:p>
            <a:r>
              <a:rPr lang="en-US" sz="2400" u="sng">
                <a:solidFill>
                  <a:schemeClr val="bg1"/>
                </a:solidFill>
                <a:latin typeface="Calibri" pitchFamily="34" charset="0"/>
              </a:rPr>
              <a:t>The importance of frequency and magnitude</a:t>
            </a:r>
          </a:p>
          <a:p>
            <a:r>
              <a:rPr lang="en-US" sz="2400">
                <a:solidFill>
                  <a:schemeClr val="bg1"/>
                </a:solidFill>
                <a:latin typeface="Calibri" pitchFamily="34" charset="0"/>
              </a:rPr>
              <a:t>(Wolman and Miller, 1960)</a:t>
            </a:r>
          </a:p>
        </p:txBody>
      </p:sp>
      <p:sp>
        <p:nvSpPr>
          <p:cNvPr id="17" name="Text Box 6"/>
          <p:cNvSpPr txBox="1">
            <a:spLocks noChangeArrowheads="1"/>
          </p:cNvSpPr>
          <p:nvPr/>
        </p:nvSpPr>
        <p:spPr bwMode="auto">
          <a:xfrm>
            <a:off x="4814888" y="539750"/>
            <a:ext cx="4329112" cy="5632450"/>
          </a:xfrm>
          <a:prstGeom prst="rect">
            <a:avLst/>
          </a:prstGeom>
          <a:noFill/>
          <a:ln w="9525">
            <a:noFill/>
            <a:miter lim="800000"/>
            <a:headEnd/>
            <a:tailEnd/>
          </a:ln>
        </p:spPr>
        <p:txBody>
          <a:bodyPr>
            <a:spAutoFit/>
          </a:bodyPr>
          <a:lstStyle/>
          <a:p>
            <a:r>
              <a:rPr lang="en-US">
                <a:solidFill>
                  <a:schemeClr val="bg1"/>
                </a:solidFill>
                <a:latin typeface="Calibri" pitchFamily="34" charset="0"/>
              </a:rPr>
              <a:t>“Perhaps the geomorphic effects of small and moderate versus extreme events may be best illustrated by the following analogy. A dwarf, a man, and a huge giant are having a wood-cutting contest. Because of metabolic peculiarities, individual chopping rates are roughly inverse to their size. The dwarf works steadily and is rarely seen to rest. However, his progress is slow, for even little trees take a long time, and there are many big ones he cannot dent with his axe. The man is a strong fellow and a hard worker, but he takes a day off now and then. His vigorous and persistent labors are highly effective, but there are some trees that defy his best efforts. The giant is strong, but he spends most of his time sleeping. Whenever he is one the job, his actions are capricious.”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0" y="1711325"/>
            <a:ext cx="9144000" cy="1277938"/>
          </a:xfrm>
          <a:prstGeom prst="rect">
            <a:avLst/>
          </a:prstGeom>
          <a:noFill/>
          <a:ln w="9525">
            <a:noFill/>
            <a:miter lim="800000"/>
            <a:headEnd/>
            <a:tailEnd/>
          </a:ln>
        </p:spPr>
        <p:txBody>
          <a:bodyPr>
            <a:spAutoFit/>
          </a:bodyPr>
          <a:lstStyle/>
          <a:p>
            <a:pPr algn="ctr">
              <a:spcBef>
                <a:spcPct val="50000"/>
              </a:spcBef>
            </a:pPr>
            <a:r>
              <a:rPr lang="fr-FR" sz="2200">
                <a:solidFill>
                  <a:srgbClr val="FFFFFF"/>
                </a:solidFill>
                <a:latin typeface="Palatino"/>
                <a:ea typeface="Palatino"/>
                <a:cs typeface="Palatino"/>
              </a:rPr>
              <a:t>How does the effect of a much less frequent signal – e.g. earthquakes – differ from that of floods?</a:t>
            </a:r>
          </a:p>
          <a:p>
            <a:pPr algn="ctr">
              <a:spcBef>
                <a:spcPct val="50000"/>
              </a:spcBef>
            </a:pPr>
            <a:r>
              <a:rPr lang="fr-FR" sz="2200">
                <a:solidFill>
                  <a:srgbClr val="FFFFFF"/>
                </a:solidFill>
                <a:latin typeface="Palatino"/>
                <a:ea typeface="Palatino"/>
                <a:cs typeface="Palatino"/>
              </a:rPr>
              <a:t> </a:t>
            </a:r>
          </a:p>
        </p:txBody>
      </p:sp>
      <p:sp>
        <p:nvSpPr>
          <p:cNvPr id="37891" name="TextBox 4"/>
          <p:cNvSpPr txBox="1">
            <a:spLocks noChangeArrowheads="1"/>
          </p:cNvSpPr>
          <p:nvPr/>
        </p:nvSpPr>
        <p:spPr bwMode="auto">
          <a:xfrm>
            <a:off x="0" y="635000"/>
            <a:ext cx="9144000" cy="584200"/>
          </a:xfrm>
          <a:prstGeom prst="rect">
            <a:avLst/>
          </a:prstGeom>
          <a:noFill/>
          <a:ln w="9525">
            <a:noFill/>
            <a:miter lim="800000"/>
            <a:headEnd/>
            <a:tailEnd/>
          </a:ln>
        </p:spPr>
        <p:txBody>
          <a:bodyPr>
            <a:spAutoFit/>
          </a:bodyPr>
          <a:lstStyle/>
          <a:p>
            <a:pPr algn="ctr"/>
            <a:r>
              <a:rPr lang="en-US" sz="3200">
                <a:solidFill>
                  <a:srgbClr val="FFFFFF"/>
                </a:solidFill>
                <a:latin typeface="Palatino"/>
                <a:ea typeface="Palatino"/>
                <a:cs typeface="Palatino"/>
              </a:rPr>
              <a:t>The Problem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1447800" y="101600"/>
            <a:ext cx="1962150" cy="584200"/>
          </a:xfrm>
          <a:prstGeom prst="rect">
            <a:avLst/>
          </a:prstGeom>
          <a:noFill/>
          <a:ln w="9525">
            <a:noFill/>
            <a:miter lim="800000"/>
            <a:headEnd/>
            <a:tailEnd/>
          </a:ln>
        </p:spPr>
        <p:txBody>
          <a:bodyPr wrap="none">
            <a:spAutoFit/>
          </a:bodyPr>
          <a:lstStyle/>
          <a:p>
            <a:r>
              <a:rPr lang="en-US" sz="3200">
                <a:solidFill>
                  <a:schemeClr val="bg1"/>
                </a:solidFill>
                <a:latin typeface="Palatino"/>
                <a:ea typeface="Palatino"/>
                <a:cs typeface="Palatino"/>
              </a:rPr>
              <a:t>Min Jiang</a:t>
            </a:r>
          </a:p>
        </p:txBody>
      </p:sp>
      <p:pic>
        <p:nvPicPr>
          <p:cNvPr id="17411" name="Picture 10" descr="lariver3.jpg"/>
          <p:cNvPicPr>
            <a:picLocks noChangeAspect="1"/>
          </p:cNvPicPr>
          <p:nvPr/>
        </p:nvPicPr>
        <p:blipFill>
          <a:blip r:embed="rId2"/>
          <a:srcRect/>
          <a:stretch>
            <a:fillRect/>
          </a:stretch>
        </p:blipFill>
        <p:spPr bwMode="auto">
          <a:xfrm>
            <a:off x="4841875" y="762000"/>
            <a:ext cx="3844925" cy="2882900"/>
          </a:xfrm>
          <a:prstGeom prst="rect">
            <a:avLst/>
          </a:prstGeom>
          <a:noFill/>
          <a:ln w="9525">
            <a:noFill/>
            <a:miter lim="800000"/>
            <a:headEnd/>
            <a:tailEnd/>
          </a:ln>
        </p:spPr>
      </p:pic>
      <p:pic>
        <p:nvPicPr>
          <p:cNvPr id="17412" name="Picture 13" descr="Zipingpu_Dam_North_of_Dujiangyan.jpg"/>
          <p:cNvPicPr>
            <a:picLocks noChangeAspect="1"/>
          </p:cNvPicPr>
          <p:nvPr/>
        </p:nvPicPr>
        <p:blipFill>
          <a:blip r:embed="rId3"/>
          <a:srcRect/>
          <a:stretch>
            <a:fillRect/>
          </a:stretch>
        </p:blipFill>
        <p:spPr bwMode="auto">
          <a:xfrm>
            <a:off x="304800" y="735013"/>
            <a:ext cx="4306888" cy="2884487"/>
          </a:xfrm>
          <a:prstGeom prst="rect">
            <a:avLst/>
          </a:prstGeom>
          <a:noFill/>
          <a:ln w="9525">
            <a:noFill/>
            <a:miter lim="800000"/>
            <a:headEnd/>
            <a:tailEnd/>
          </a:ln>
        </p:spPr>
      </p:pic>
      <p:sp>
        <p:nvSpPr>
          <p:cNvPr id="17413" name="TextBox 14"/>
          <p:cNvSpPr txBox="1">
            <a:spLocks noChangeArrowheads="1"/>
          </p:cNvSpPr>
          <p:nvPr/>
        </p:nvSpPr>
        <p:spPr bwMode="auto">
          <a:xfrm>
            <a:off x="5800725" y="101600"/>
            <a:ext cx="1819275" cy="584200"/>
          </a:xfrm>
          <a:prstGeom prst="rect">
            <a:avLst/>
          </a:prstGeom>
          <a:noFill/>
          <a:ln w="9525">
            <a:noFill/>
            <a:miter lim="800000"/>
            <a:headEnd/>
            <a:tailEnd/>
          </a:ln>
        </p:spPr>
        <p:txBody>
          <a:bodyPr wrap="none">
            <a:spAutoFit/>
          </a:bodyPr>
          <a:lstStyle/>
          <a:p>
            <a:r>
              <a:rPr lang="en-US" sz="3200">
                <a:solidFill>
                  <a:schemeClr val="bg1"/>
                </a:solidFill>
                <a:latin typeface="Palatino"/>
                <a:ea typeface="Palatino"/>
                <a:cs typeface="Palatino"/>
              </a:rPr>
              <a:t>LA River</a:t>
            </a:r>
          </a:p>
        </p:txBody>
      </p:sp>
      <p:pic>
        <p:nvPicPr>
          <p:cNvPr id="16" name="Picture 15" descr="519252632696646612.jpg"/>
          <p:cNvPicPr>
            <a:picLocks noChangeAspect="1"/>
          </p:cNvPicPr>
          <p:nvPr/>
        </p:nvPicPr>
        <p:blipFill>
          <a:blip r:embed="rId4"/>
          <a:srcRect/>
          <a:stretch>
            <a:fillRect/>
          </a:stretch>
        </p:blipFill>
        <p:spPr bwMode="auto">
          <a:xfrm>
            <a:off x="304800" y="4164013"/>
            <a:ext cx="4306888" cy="2617787"/>
          </a:xfrm>
          <a:prstGeom prst="rect">
            <a:avLst/>
          </a:prstGeom>
          <a:noFill/>
          <a:ln w="9525">
            <a:noFill/>
            <a:miter lim="800000"/>
            <a:headEnd/>
            <a:tailEnd/>
          </a:ln>
        </p:spPr>
      </p:pic>
      <p:pic>
        <p:nvPicPr>
          <p:cNvPr id="17" name="Picture 16" descr="la+river+78+flood+from+Waverly+_copy.jpg"/>
          <p:cNvPicPr>
            <a:picLocks noChangeAspect="1"/>
          </p:cNvPicPr>
          <p:nvPr/>
        </p:nvPicPr>
        <p:blipFill>
          <a:blip r:embed="rId5"/>
          <a:srcRect/>
          <a:stretch>
            <a:fillRect/>
          </a:stretch>
        </p:blipFill>
        <p:spPr bwMode="auto">
          <a:xfrm>
            <a:off x="4800600" y="4156075"/>
            <a:ext cx="3924300" cy="2625725"/>
          </a:xfrm>
          <a:prstGeom prst="rect">
            <a:avLst/>
          </a:prstGeom>
          <a:noFill/>
          <a:ln w="9525">
            <a:noFill/>
            <a:miter lim="800000"/>
            <a:headEnd/>
            <a:tailEnd/>
          </a:ln>
        </p:spPr>
      </p:pic>
      <p:sp>
        <p:nvSpPr>
          <p:cNvPr id="8" name="TextBox 7"/>
          <p:cNvSpPr txBox="1">
            <a:spLocks noChangeArrowheads="1"/>
          </p:cNvSpPr>
          <p:nvPr/>
        </p:nvSpPr>
        <p:spPr bwMode="auto">
          <a:xfrm>
            <a:off x="2316163" y="3581400"/>
            <a:ext cx="4732337" cy="584200"/>
          </a:xfrm>
          <a:prstGeom prst="rect">
            <a:avLst/>
          </a:prstGeom>
          <a:noFill/>
          <a:ln w="9525">
            <a:noFill/>
            <a:miter lim="800000"/>
            <a:headEnd/>
            <a:tailEnd/>
          </a:ln>
        </p:spPr>
        <p:txBody>
          <a:bodyPr wrap="none">
            <a:spAutoFit/>
          </a:bodyPr>
          <a:lstStyle/>
          <a:p>
            <a:r>
              <a:rPr lang="en-US" sz="3200">
                <a:solidFill>
                  <a:schemeClr val="bg1"/>
                </a:solidFill>
                <a:latin typeface="Palatino"/>
                <a:ea typeface="Palatino"/>
                <a:cs typeface="Palatino"/>
              </a:rPr>
              <a:t>and then at flood stage…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6"/>
          <p:cNvSpPr txBox="1">
            <a:spLocks noChangeArrowheads="1"/>
          </p:cNvSpPr>
          <p:nvPr/>
        </p:nvSpPr>
        <p:spPr bwMode="auto">
          <a:xfrm>
            <a:off x="6958013" y="6477000"/>
            <a:ext cx="2176462" cy="369888"/>
          </a:xfrm>
          <a:prstGeom prst="rect">
            <a:avLst/>
          </a:prstGeom>
          <a:noFill/>
          <a:ln w="9525">
            <a:noFill/>
            <a:miter lim="800000"/>
            <a:headEnd/>
            <a:tailEnd/>
          </a:ln>
        </p:spPr>
        <p:txBody>
          <a:bodyPr wrap="none">
            <a:spAutoFit/>
          </a:bodyPr>
          <a:lstStyle/>
          <a:p>
            <a:r>
              <a:rPr lang="en-US" i="1">
                <a:latin typeface="Calibri" pitchFamily="34" charset="0"/>
              </a:rPr>
              <a:t>Dadson et al. 2001</a:t>
            </a:r>
          </a:p>
        </p:txBody>
      </p:sp>
      <p:sp>
        <p:nvSpPr>
          <p:cNvPr id="38914" name="TextBox 4"/>
          <p:cNvSpPr txBox="1">
            <a:spLocks noChangeArrowheads="1"/>
          </p:cNvSpPr>
          <p:nvPr/>
        </p:nvSpPr>
        <p:spPr bwMode="auto">
          <a:xfrm>
            <a:off x="76200" y="0"/>
            <a:ext cx="9067800" cy="1477963"/>
          </a:xfrm>
          <a:prstGeom prst="rect">
            <a:avLst/>
          </a:prstGeom>
          <a:noFill/>
          <a:ln w="9525">
            <a:noFill/>
            <a:miter lim="800000"/>
            <a:headEnd/>
            <a:tailEnd/>
          </a:ln>
        </p:spPr>
        <p:txBody>
          <a:bodyPr>
            <a:spAutoFit/>
          </a:bodyPr>
          <a:lstStyle/>
          <a:p>
            <a:r>
              <a:rPr lang="en-US" sz="3000" i="1" u="sng">
                <a:latin typeface="Calibri" pitchFamily="34" charset="0"/>
              </a:rPr>
              <a:t>The Chi-Chi Case Study</a:t>
            </a:r>
          </a:p>
          <a:p>
            <a:r>
              <a:rPr lang="en-US" sz="3000">
                <a:latin typeface="Calibri" pitchFamily="34" charset="0"/>
              </a:rPr>
              <a:t>M</a:t>
            </a:r>
            <a:r>
              <a:rPr lang="en-US" sz="3000" baseline="-25000">
                <a:latin typeface="Calibri" pitchFamily="34" charset="0"/>
              </a:rPr>
              <a:t>w</a:t>
            </a:r>
            <a:r>
              <a:rPr lang="en-US" sz="3000">
                <a:latin typeface="Calibri" pitchFamily="34" charset="0"/>
              </a:rPr>
              <a:t> 7.6 Earthquake on 21</a:t>
            </a:r>
            <a:r>
              <a:rPr lang="en-US" sz="3000" baseline="30000">
                <a:latin typeface="Calibri" pitchFamily="34" charset="0"/>
              </a:rPr>
              <a:t>st</a:t>
            </a:r>
            <a:r>
              <a:rPr lang="en-US" sz="3000">
                <a:latin typeface="Calibri" pitchFamily="34" charset="0"/>
              </a:rPr>
              <a:t> September 1999 </a:t>
            </a:r>
          </a:p>
          <a:p>
            <a:r>
              <a:rPr lang="en-US" sz="3000">
                <a:latin typeface="Calibri" pitchFamily="34" charset="0"/>
              </a:rPr>
              <a:t>Central Taiwan, with max 3m displacement</a:t>
            </a:r>
          </a:p>
        </p:txBody>
      </p:sp>
      <p:pic>
        <p:nvPicPr>
          <p:cNvPr id="38915" name="Picture 9" descr="dadson 1.jpg"/>
          <p:cNvPicPr>
            <a:picLocks noChangeAspect="1"/>
          </p:cNvPicPr>
          <p:nvPr/>
        </p:nvPicPr>
        <p:blipFill>
          <a:blip r:embed="rId2"/>
          <a:srcRect/>
          <a:stretch>
            <a:fillRect/>
          </a:stretch>
        </p:blipFill>
        <p:spPr bwMode="auto">
          <a:xfrm>
            <a:off x="76200" y="1447800"/>
            <a:ext cx="4437063" cy="5334000"/>
          </a:xfrm>
          <a:prstGeom prst="rect">
            <a:avLst/>
          </a:prstGeom>
          <a:noFill/>
          <a:ln w="9525">
            <a:noFill/>
            <a:miter lim="800000"/>
            <a:headEnd/>
            <a:tailEnd/>
          </a:ln>
        </p:spPr>
      </p:pic>
      <p:pic>
        <p:nvPicPr>
          <p:cNvPr id="11" name="Picture 10" descr="dadson 2.jpg"/>
          <p:cNvPicPr>
            <a:picLocks noChangeAspect="1"/>
          </p:cNvPicPr>
          <p:nvPr/>
        </p:nvPicPr>
        <p:blipFill>
          <a:blip r:embed="rId3"/>
          <a:srcRect/>
          <a:stretch>
            <a:fillRect/>
          </a:stretch>
        </p:blipFill>
        <p:spPr bwMode="auto">
          <a:xfrm>
            <a:off x="4733925" y="1519238"/>
            <a:ext cx="4410075" cy="2290762"/>
          </a:xfrm>
          <a:prstGeom prst="rect">
            <a:avLst/>
          </a:prstGeom>
          <a:noFill/>
          <a:ln w="9525">
            <a:noFill/>
            <a:miter lim="800000"/>
            <a:headEnd/>
            <a:tailEnd/>
          </a:ln>
        </p:spPr>
      </p:pic>
      <p:sp>
        <p:nvSpPr>
          <p:cNvPr id="12" name="Text Box 9"/>
          <p:cNvSpPr txBox="1">
            <a:spLocks noChangeArrowheads="1"/>
          </p:cNvSpPr>
          <p:nvPr/>
        </p:nvSpPr>
        <p:spPr bwMode="auto">
          <a:xfrm>
            <a:off x="4800600" y="3810000"/>
            <a:ext cx="4257675" cy="3786188"/>
          </a:xfrm>
          <a:prstGeom prst="rect">
            <a:avLst/>
          </a:prstGeom>
          <a:noFill/>
          <a:ln w="9525">
            <a:noFill/>
            <a:miter lim="800000"/>
            <a:headEnd/>
            <a:tailEnd/>
          </a:ln>
        </p:spPr>
        <p:txBody>
          <a:bodyPr>
            <a:spAutoFit/>
          </a:bodyPr>
          <a:lstStyle/>
          <a:p>
            <a:r>
              <a:rPr lang="en-US" sz="2400" u="sng">
                <a:latin typeface="Calibri" pitchFamily="34" charset="0"/>
              </a:rPr>
              <a:t>Choshui River</a:t>
            </a:r>
          </a:p>
          <a:p>
            <a:pPr>
              <a:buFont typeface="Arial" charset="0"/>
              <a:buChar char="•"/>
            </a:pPr>
            <a:r>
              <a:rPr lang="en-US" sz="2400">
                <a:latin typeface="Calibri" pitchFamily="34" charset="0"/>
              </a:rPr>
              <a:t> increase sediment transport after earthquake</a:t>
            </a:r>
          </a:p>
          <a:p>
            <a:pPr>
              <a:buFont typeface="Arial" charset="0"/>
              <a:buChar char="•"/>
            </a:pPr>
            <a:r>
              <a:rPr lang="en-US" sz="2400">
                <a:latin typeface="Calibri" pitchFamily="34" charset="0"/>
              </a:rPr>
              <a:t> related to co-seismic and post-seismic landslides</a:t>
            </a:r>
          </a:p>
          <a:p>
            <a:pPr>
              <a:buFont typeface="Arial" charset="0"/>
              <a:buChar char="•"/>
            </a:pPr>
            <a:r>
              <a:rPr lang="en-US" sz="2400">
                <a:latin typeface="Calibri" pitchFamily="34" charset="0"/>
              </a:rPr>
              <a:t> importance of interactions with typhoons storms! </a:t>
            </a:r>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3" descr="typhoon_morakot_17.jpg"/>
          <p:cNvPicPr>
            <a:picLocks noChangeAspect="1"/>
          </p:cNvPicPr>
          <p:nvPr/>
        </p:nvPicPr>
        <p:blipFill>
          <a:blip r:embed="rId2"/>
          <a:srcRect/>
          <a:stretch>
            <a:fillRect/>
          </a:stretch>
        </p:blipFill>
        <p:spPr bwMode="auto">
          <a:xfrm>
            <a:off x="46038" y="534988"/>
            <a:ext cx="9097962" cy="5816600"/>
          </a:xfrm>
          <a:prstGeom prst="rect">
            <a:avLst/>
          </a:prstGeom>
          <a:noFill/>
          <a:ln w="9525">
            <a:noFill/>
            <a:miter lim="800000"/>
            <a:headEnd/>
            <a:tailEnd/>
          </a:ln>
        </p:spPr>
      </p:pic>
      <p:sp>
        <p:nvSpPr>
          <p:cNvPr id="39939" name="Text Box 6"/>
          <p:cNvSpPr txBox="1">
            <a:spLocks noChangeArrowheads="1"/>
          </p:cNvSpPr>
          <p:nvPr/>
        </p:nvSpPr>
        <p:spPr bwMode="auto">
          <a:xfrm>
            <a:off x="0" y="2097088"/>
            <a:ext cx="9144000" cy="2246312"/>
          </a:xfrm>
          <a:prstGeom prst="rect">
            <a:avLst/>
          </a:prstGeom>
          <a:noFill/>
          <a:ln w="9525">
            <a:noFill/>
            <a:miter lim="800000"/>
            <a:headEnd/>
            <a:tailEnd/>
          </a:ln>
        </p:spPr>
        <p:txBody>
          <a:bodyPr>
            <a:spAutoFit/>
          </a:bodyPr>
          <a:lstStyle/>
          <a:p>
            <a:pPr marL="342900" indent="-342900">
              <a:buFontTx/>
              <a:buAutoNum type="arabicPeriod"/>
            </a:pPr>
            <a:r>
              <a:rPr lang="en-US" sz="2800">
                <a:solidFill>
                  <a:schemeClr val="bg1"/>
                </a:solidFill>
                <a:latin typeface="Calibri" pitchFamily="34" charset="0"/>
              </a:rPr>
              <a:t>Introduction to the problem and main questions</a:t>
            </a:r>
          </a:p>
          <a:p>
            <a:pPr marL="342900" indent="-342900">
              <a:buFontTx/>
              <a:buAutoNum type="arabicPeriod"/>
            </a:pPr>
            <a:endParaRPr lang="en-US" sz="2800" u="sng">
              <a:solidFill>
                <a:schemeClr val="bg1"/>
              </a:solidFill>
              <a:latin typeface="Calibri" pitchFamily="34" charset="0"/>
            </a:endParaRPr>
          </a:p>
          <a:p>
            <a:pPr marL="342900" indent="-342900">
              <a:buFontTx/>
              <a:buAutoNum type="arabicPeriod"/>
            </a:pPr>
            <a:r>
              <a:rPr lang="en-US" sz="2800">
                <a:solidFill>
                  <a:schemeClr val="bg1"/>
                </a:solidFill>
                <a:latin typeface="Calibri" pitchFamily="34" charset="0"/>
              </a:rPr>
              <a:t>Carbon transport in Taiwan – the role of floods</a:t>
            </a:r>
          </a:p>
          <a:p>
            <a:pPr marL="342900" indent="-342900"/>
            <a:endParaRPr lang="en-US" sz="2800" u="sng">
              <a:solidFill>
                <a:schemeClr val="bg1"/>
              </a:solidFill>
              <a:latin typeface="Calibri" pitchFamily="34" charset="0"/>
            </a:endParaRPr>
          </a:p>
          <a:p>
            <a:pPr marL="342900" indent="-342900">
              <a:buFontTx/>
              <a:buAutoNum type="arabicPeriod"/>
            </a:pPr>
            <a:r>
              <a:rPr lang="en-US" sz="2800" u="sng">
                <a:solidFill>
                  <a:schemeClr val="bg1"/>
                </a:solidFill>
                <a:latin typeface="Calibri" pitchFamily="34" charset="0"/>
              </a:rPr>
              <a:t>The role of earthquakes – Wenchuan case study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sichuan_ast_2008144.jpg"/>
          <p:cNvPicPr>
            <a:picLocks noChangeAspect="1"/>
          </p:cNvPicPr>
          <p:nvPr/>
        </p:nvPicPr>
        <p:blipFill>
          <a:blip r:embed="rId2"/>
          <a:srcRect/>
          <a:stretch>
            <a:fillRect/>
          </a:stretch>
        </p:blipFill>
        <p:spPr bwMode="auto">
          <a:xfrm>
            <a:off x="0" y="0"/>
            <a:ext cx="5260975" cy="6858000"/>
          </a:xfrm>
          <a:prstGeom prst="rect">
            <a:avLst/>
          </a:prstGeom>
          <a:noFill/>
          <a:ln w="9525">
            <a:noFill/>
            <a:miter lim="800000"/>
            <a:headEnd/>
            <a:tailEnd/>
          </a:ln>
        </p:spPr>
      </p:pic>
      <p:sp>
        <p:nvSpPr>
          <p:cNvPr id="40962" name="TextBox 3"/>
          <p:cNvSpPr txBox="1">
            <a:spLocks noChangeArrowheads="1"/>
          </p:cNvSpPr>
          <p:nvPr/>
        </p:nvSpPr>
        <p:spPr bwMode="auto">
          <a:xfrm>
            <a:off x="3395663" y="0"/>
            <a:ext cx="1865312" cy="646113"/>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ASTER Imagery</a:t>
            </a:r>
          </a:p>
          <a:p>
            <a:r>
              <a:rPr lang="en-US">
                <a:solidFill>
                  <a:srgbClr val="FFFFFF"/>
                </a:solidFill>
                <a:latin typeface="Calibri" pitchFamily="34" charset="0"/>
              </a:rPr>
              <a:t>© NASA</a:t>
            </a:r>
          </a:p>
        </p:txBody>
      </p:sp>
      <p:sp>
        <p:nvSpPr>
          <p:cNvPr id="40963" name="TextBox 5"/>
          <p:cNvSpPr txBox="1">
            <a:spLocks noChangeArrowheads="1"/>
          </p:cNvSpPr>
          <p:nvPr/>
        </p:nvSpPr>
        <p:spPr bwMode="auto">
          <a:xfrm>
            <a:off x="0" y="3059113"/>
            <a:ext cx="1981200" cy="369887"/>
          </a:xfrm>
          <a:prstGeom prst="rect">
            <a:avLst/>
          </a:prstGeom>
          <a:solidFill>
            <a:schemeClr val="bg1"/>
          </a:solidFill>
          <a:ln w="9525">
            <a:noFill/>
            <a:miter lim="800000"/>
            <a:headEnd/>
            <a:tailEnd/>
          </a:ln>
        </p:spPr>
        <p:txBody>
          <a:bodyPr>
            <a:spAutoFit/>
          </a:bodyPr>
          <a:lstStyle/>
          <a:p>
            <a:r>
              <a:rPr lang="en-US">
                <a:latin typeface="Calibri" pitchFamily="34" charset="0"/>
              </a:rPr>
              <a:t>May 23, 2008</a:t>
            </a:r>
          </a:p>
        </p:txBody>
      </p:sp>
      <p:sp>
        <p:nvSpPr>
          <p:cNvPr id="40964" name="TextBox 6"/>
          <p:cNvSpPr txBox="1">
            <a:spLocks noChangeArrowheads="1"/>
          </p:cNvSpPr>
          <p:nvPr/>
        </p:nvSpPr>
        <p:spPr bwMode="auto">
          <a:xfrm>
            <a:off x="0" y="6488113"/>
            <a:ext cx="2133600" cy="369887"/>
          </a:xfrm>
          <a:prstGeom prst="rect">
            <a:avLst/>
          </a:prstGeom>
          <a:solidFill>
            <a:schemeClr val="bg1"/>
          </a:solidFill>
          <a:ln w="9525">
            <a:noFill/>
            <a:miter lim="800000"/>
            <a:headEnd/>
            <a:tailEnd/>
          </a:ln>
        </p:spPr>
        <p:txBody>
          <a:bodyPr>
            <a:spAutoFit/>
          </a:bodyPr>
          <a:lstStyle/>
          <a:p>
            <a:r>
              <a:rPr lang="en-US">
                <a:latin typeface="Calibri" pitchFamily="34" charset="0"/>
              </a:rPr>
              <a:t>February 19, 2003</a:t>
            </a:r>
          </a:p>
        </p:txBody>
      </p:sp>
      <p:sp>
        <p:nvSpPr>
          <p:cNvPr id="15366" name="TextBox 8"/>
          <p:cNvSpPr txBox="1">
            <a:spLocks noChangeArrowheads="1"/>
          </p:cNvSpPr>
          <p:nvPr/>
        </p:nvSpPr>
        <p:spPr bwMode="auto">
          <a:xfrm>
            <a:off x="5260975" y="0"/>
            <a:ext cx="3883025" cy="6494463"/>
          </a:xfrm>
          <a:prstGeom prst="rect">
            <a:avLst/>
          </a:prstGeom>
          <a:noFill/>
          <a:ln w="9525">
            <a:noFill/>
            <a:miter lim="800000"/>
            <a:headEnd/>
            <a:tailEnd/>
          </a:ln>
        </p:spPr>
        <p:txBody>
          <a:bodyPr>
            <a:spAutoFit/>
          </a:bodyPr>
          <a:lstStyle/>
          <a:p>
            <a:pPr fontAlgn="auto">
              <a:spcBef>
                <a:spcPts val="0"/>
              </a:spcBef>
              <a:spcAft>
                <a:spcPts val="0"/>
              </a:spcAft>
              <a:defRPr/>
            </a:pPr>
            <a:r>
              <a:rPr lang="en-US" sz="2800" dirty="0">
                <a:latin typeface="+mn-lt"/>
                <a:ea typeface="Arial" pitchFamily="-111" charset="0"/>
                <a:cs typeface="Arial" pitchFamily="-111" charset="0"/>
              </a:rPr>
              <a:t>Effects of the 2008 </a:t>
            </a:r>
            <a:r>
              <a:rPr lang="en-US" sz="2800" dirty="0" err="1">
                <a:latin typeface="+mn-lt"/>
                <a:ea typeface="Arial" pitchFamily="-111" charset="0"/>
                <a:cs typeface="Arial" pitchFamily="-111" charset="0"/>
              </a:rPr>
              <a:t>Wenchuan</a:t>
            </a:r>
            <a:r>
              <a:rPr lang="en-US" sz="2800" dirty="0">
                <a:latin typeface="+mn-lt"/>
                <a:ea typeface="Arial" pitchFamily="-111" charset="0"/>
                <a:cs typeface="Arial" pitchFamily="-111" charset="0"/>
              </a:rPr>
              <a:t> Earthquake on the Min Jiang, Sichuan, China</a:t>
            </a:r>
            <a:endParaRPr lang="en-GB" sz="2800" dirty="0">
              <a:latin typeface="+mn-lt"/>
              <a:ea typeface="Arial" pitchFamily="-111" charset="0"/>
              <a:cs typeface="Arial" pitchFamily="-111" charset="0"/>
            </a:endParaRPr>
          </a:p>
          <a:p>
            <a:pPr fontAlgn="auto">
              <a:spcBef>
                <a:spcPts val="0"/>
              </a:spcBef>
              <a:spcAft>
                <a:spcPts val="0"/>
              </a:spcAft>
              <a:defRPr/>
            </a:pPr>
            <a:endParaRPr lang="en-GB" dirty="0">
              <a:latin typeface="Calibri" charset="0"/>
            </a:endParaRPr>
          </a:p>
          <a:p>
            <a:pPr fontAlgn="auto">
              <a:spcBef>
                <a:spcPts val="0"/>
              </a:spcBef>
              <a:spcAft>
                <a:spcPts val="0"/>
              </a:spcAft>
              <a:defRPr/>
            </a:pPr>
            <a:endParaRPr lang="en-GB" sz="2200" dirty="0">
              <a:latin typeface="Calibri" charset="0"/>
            </a:endParaRPr>
          </a:p>
          <a:p>
            <a:pPr marL="514350" indent="-514350" fontAlgn="auto">
              <a:spcBef>
                <a:spcPts val="0"/>
              </a:spcBef>
              <a:spcAft>
                <a:spcPts val="0"/>
              </a:spcAft>
              <a:buFont typeface="Arial"/>
              <a:buChar char="•"/>
              <a:defRPr/>
            </a:pPr>
            <a:r>
              <a:rPr lang="en-US" sz="2200" dirty="0">
                <a:latin typeface="Arial"/>
                <a:cs typeface="Arial"/>
              </a:rPr>
              <a:t>p</a:t>
            </a:r>
            <a:r>
              <a:rPr lang="en-US" sz="2200" dirty="0">
                <a:latin typeface="Arial"/>
                <a:cs typeface="Arial"/>
              </a:rPr>
              <a:t>ost-earthquake changes in sediment fluxes</a:t>
            </a:r>
          </a:p>
          <a:p>
            <a:pPr marL="514350" indent="-514350" fontAlgn="auto">
              <a:spcBef>
                <a:spcPts val="0"/>
              </a:spcBef>
              <a:spcAft>
                <a:spcPts val="0"/>
              </a:spcAft>
              <a:buFont typeface="Arial"/>
              <a:buChar char="•"/>
              <a:defRPr/>
            </a:pPr>
            <a:endParaRPr lang="en-US" sz="2200" dirty="0">
              <a:latin typeface="Arial"/>
              <a:cs typeface="Arial"/>
            </a:endParaRPr>
          </a:p>
          <a:p>
            <a:pPr marL="514350" indent="-514350" fontAlgn="auto">
              <a:spcBef>
                <a:spcPts val="0"/>
              </a:spcBef>
              <a:spcAft>
                <a:spcPts val="0"/>
              </a:spcAft>
              <a:buFont typeface="Arial"/>
              <a:buChar char="•"/>
              <a:defRPr/>
            </a:pPr>
            <a:r>
              <a:rPr lang="en-US" sz="2200" baseline="30000" dirty="0">
                <a:latin typeface="Arial"/>
                <a:cs typeface="Arial"/>
              </a:rPr>
              <a:t>10</a:t>
            </a:r>
            <a:r>
              <a:rPr lang="en-US" sz="2200" dirty="0">
                <a:latin typeface="Arial"/>
                <a:cs typeface="Arial"/>
              </a:rPr>
              <a:t>Be in quartz as a tracer of physical erosion</a:t>
            </a:r>
          </a:p>
          <a:p>
            <a:pPr marL="514350" indent="-514350" fontAlgn="auto">
              <a:spcBef>
                <a:spcPts val="0"/>
              </a:spcBef>
              <a:spcAft>
                <a:spcPts val="0"/>
              </a:spcAft>
              <a:buFont typeface="Arial"/>
              <a:buChar char="•"/>
              <a:defRPr/>
            </a:pPr>
            <a:endParaRPr lang="en-US" sz="2200" dirty="0">
              <a:latin typeface="Arial"/>
              <a:cs typeface="Arial"/>
            </a:endParaRPr>
          </a:p>
          <a:p>
            <a:pPr marL="514350" indent="-514350" fontAlgn="auto">
              <a:spcBef>
                <a:spcPts val="0"/>
              </a:spcBef>
              <a:spcAft>
                <a:spcPts val="0"/>
              </a:spcAft>
              <a:buFont typeface="Arial"/>
              <a:buChar char="•"/>
              <a:defRPr/>
            </a:pPr>
            <a:r>
              <a:rPr lang="en-US" sz="2200" dirty="0">
                <a:latin typeface="Arial"/>
                <a:cs typeface="Arial"/>
              </a:rPr>
              <a:t>dissolved river chemistry as a tracer of weathering</a:t>
            </a:r>
          </a:p>
          <a:p>
            <a:pPr marL="514350" indent="-514350" fontAlgn="auto">
              <a:spcBef>
                <a:spcPts val="0"/>
              </a:spcBef>
              <a:spcAft>
                <a:spcPts val="0"/>
              </a:spcAft>
              <a:buFont typeface="Arial"/>
              <a:buChar char="•"/>
              <a:defRPr/>
            </a:pPr>
            <a:endParaRPr lang="en-US" sz="2200" dirty="0">
              <a:latin typeface="Arial"/>
              <a:cs typeface="Arial"/>
            </a:endParaRPr>
          </a:p>
          <a:p>
            <a:pPr marL="514350" indent="-514350" fontAlgn="auto">
              <a:spcBef>
                <a:spcPts val="0"/>
              </a:spcBef>
              <a:spcAft>
                <a:spcPts val="0"/>
              </a:spcAft>
              <a:buFont typeface="Arial"/>
              <a:buChar char="•"/>
              <a:defRPr/>
            </a:pPr>
            <a:r>
              <a:rPr lang="en-US" sz="2200" dirty="0">
                <a:latin typeface="Arial"/>
                <a:cs typeface="Arial"/>
              </a:rPr>
              <a:t>transport of particulate organic carbon</a:t>
            </a:r>
          </a:p>
          <a:p>
            <a:pPr fontAlgn="auto">
              <a:spcBef>
                <a:spcPts val="0"/>
              </a:spcBef>
              <a:spcAft>
                <a:spcPts val="0"/>
              </a:spcAft>
              <a:defRPr/>
            </a:pPr>
            <a:endParaRPr lang="en-GB" sz="2200" dirty="0">
              <a:latin typeface="Calibri"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3" descr="IMG_6146.JPG"/>
          <p:cNvPicPr>
            <a:picLocks noChangeAspect="1"/>
          </p:cNvPicPr>
          <p:nvPr/>
        </p:nvPicPr>
        <p:blipFill>
          <a:blip r:embed="rId2"/>
          <a:srcRect/>
          <a:stretch>
            <a:fillRect/>
          </a:stretch>
        </p:blipFill>
        <p:spPr bwMode="auto">
          <a:xfrm>
            <a:off x="0" y="379413"/>
            <a:ext cx="9144000" cy="609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map1-03.jpg"/>
          <p:cNvPicPr>
            <a:picLocks noChangeAspect="1"/>
          </p:cNvPicPr>
          <p:nvPr/>
        </p:nvPicPr>
        <p:blipFill>
          <a:blip r:embed="rId2"/>
          <a:srcRect/>
          <a:stretch>
            <a:fillRect/>
          </a:stretch>
        </p:blipFill>
        <p:spPr bwMode="auto">
          <a:xfrm>
            <a:off x="152400" y="2057400"/>
            <a:ext cx="5643563" cy="4800600"/>
          </a:xfrm>
          <a:prstGeom prst="rect">
            <a:avLst/>
          </a:prstGeom>
          <a:noFill/>
          <a:ln w="9525">
            <a:noFill/>
            <a:miter lim="800000"/>
            <a:headEnd/>
            <a:tailEnd/>
          </a:ln>
        </p:spPr>
      </p:pic>
      <p:sp>
        <p:nvSpPr>
          <p:cNvPr id="43010" name="Title 1"/>
          <p:cNvSpPr>
            <a:spLocks noGrp="1"/>
          </p:cNvSpPr>
          <p:nvPr>
            <p:ph type="title" idx="4294967295"/>
          </p:nvPr>
        </p:nvSpPr>
        <p:spPr>
          <a:xfrm>
            <a:off x="0" y="152400"/>
            <a:ext cx="4800600" cy="1828800"/>
          </a:xfrm>
        </p:spPr>
        <p:txBody>
          <a:bodyPr/>
          <a:lstStyle/>
          <a:p>
            <a:pPr algn="l"/>
            <a:r>
              <a:rPr lang="en-US" sz="3200" smtClean="0">
                <a:ea typeface="ヒラギノ角ゴ Pro W3"/>
                <a:cs typeface="ヒラギノ角ゴ Pro W3"/>
              </a:rPr>
              <a:t>The May 12, 2008 Wenchuan Earthquake: </a:t>
            </a:r>
            <a:br>
              <a:rPr lang="en-US" sz="3200" smtClean="0">
                <a:ea typeface="ヒラギノ角ゴ Pro W3"/>
                <a:cs typeface="ヒラギノ角ゴ Pro W3"/>
              </a:rPr>
            </a:br>
            <a:r>
              <a:rPr lang="en-US" sz="3200" u="sng" smtClean="0">
                <a:ea typeface="ヒラギノ角ゴ Pro W3"/>
                <a:cs typeface="ヒラギノ角ゴ Pro W3"/>
              </a:rPr>
              <a:t>A Natural Experiment</a:t>
            </a:r>
          </a:p>
        </p:txBody>
      </p:sp>
      <p:sp>
        <p:nvSpPr>
          <p:cNvPr id="43011" name="Content Placeholder 2"/>
          <p:cNvSpPr>
            <a:spLocks noGrp="1"/>
          </p:cNvSpPr>
          <p:nvPr>
            <p:ph idx="4294967295"/>
          </p:nvPr>
        </p:nvSpPr>
        <p:spPr>
          <a:xfrm>
            <a:off x="5795963" y="304800"/>
            <a:ext cx="3348037" cy="2743200"/>
          </a:xfrm>
        </p:spPr>
        <p:txBody>
          <a:bodyPr/>
          <a:lstStyle/>
          <a:p>
            <a:r>
              <a:rPr lang="en-US" sz="2400" smtClean="0">
                <a:ea typeface="ヒラギノ角ゴ Pro W3"/>
                <a:cs typeface="ヒラギノ角ゴ Pro W3"/>
              </a:rPr>
              <a:t>large magnitude (</a:t>
            </a:r>
            <a:r>
              <a:rPr lang="en-US" sz="2400" i="1" smtClean="0">
                <a:ea typeface="ヒラギノ角ゴ Pro W3"/>
                <a:cs typeface="ヒラギノ角ゴ Pro W3"/>
              </a:rPr>
              <a:t>M</a:t>
            </a:r>
            <a:r>
              <a:rPr lang="en-US" sz="2400" i="1" baseline="-25000" smtClean="0">
                <a:ea typeface="ヒラギノ角ゴ Pro W3"/>
                <a:cs typeface="ヒラギノ角ゴ Pro W3"/>
              </a:rPr>
              <a:t>w</a:t>
            </a:r>
            <a:r>
              <a:rPr lang="en-US" sz="2400" smtClean="0">
                <a:ea typeface="ヒラギノ角ゴ Pro W3"/>
                <a:cs typeface="ヒラギノ角ゴ Pro W3"/>
              </a:rPr>
              <a:t> 7.9)</a:t>
            </a:r>
          </a:p>
          <a:p>
            <a:r>
              <a:rPr lang="en-US" sz="2400" smtClean="0">
                <a:ea typeface="ヒラギノ角ゴ Pro W3"/>
                <a:cs typeface="ヒラギノ角ゴ Pro W3"/>
              </a:rPr>
              <a:t>long return time (~4000-8000 yrs)</a:t>
            </a:r>
          </a:p>
          <a:p>
            <a:r>
              <a:rPr lang="en-US" sz="2400" smtClean="0">
                <a:ea typeface="ヒラギノ角ゴ Pro W3"/>
                <a:cs typeface="ヒラギノ角ゴ Pro W3"/>
              </a:rPr>
              <a:t>extensive pre-EQ datasets</a:t>
            </a:r>
          </a:p>
        </p:txBody>
      </p:sp>
      <p:pic>
        <p:nvPicPr>
          <p:cNvPr id="43012" name="Picture 5" descr="asiaimage-02.jpg"/>
          <p:cNvPicPr>
            <a:picLocks noChangeAspect="1"/>
          </p:cNvPicPr>
          <p:nvPr/>
        </p:nvPicPr>
        <p:blipFill>
          <a:blip r:embed="rId3"/>
          <a:srcRect/>
          <a:stretch>
            <a:fillRect/>
          </a:stretch>
        </p:blipFill>
        <p:spPr bwMode="auto">
          <a:xfrm>
            <a:off x="5257800" y="4343400"/>
            <a:ext cx="3810000" cy="2451100"/>
          </a:xfrm>
          <a:prstGeom prst="rect">
            <a:avLst/>
          </a:prstGeom>
          <a:noFill/>
          <a:ln w="9525">
            <a:noFill/>
            <a:miter lim="800000"/>
            <a:headEnd/>
            <a:tailEnd/>
          </a:ln>
        </p:spPr>
      </p:pic>
      <p:sp>
        <p:nvSpPr>
          <p:cNvPr id="7" name="Rectangle 6"/>
          <p:cNvSpPr/>
          <p:nvPr/>
        </p:nvSpPr>
        <p:spPr>
          <a:xfrm>
            <a:off x="7467600" y="5105400"/>
            <a:ext cx="2286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16200000" flipV="1">
            <a:off x="5450682" y="2859881"/>
            <a:ext cx="2590800" cy="19002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5638800" y="5334000"/>
            <a:ext cx="2057400" cy="14605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16" name="TextBox 14"/>
          <p:cNvSpPr txBox="1">
            <a:spLocks noChangeArrowheads="1"/>
          </p:cNvSpPr>
          <p:nvPr/>
        </p:nvSpPr>
        <p:spPr bwMode="auto">
          <a:xfrm rot="-2546424">
            <a:off x="2390775" y="4833938"/>
            <a:ext cx="1227138" cy="36830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43017" name="TextBox 15"/>
          <p:cNvSpPr txBox="1">
            <a:spLocks noChangeArrowheads="1"/>
          </p:cNvSpPr>
          <p:nvPr/>
        </p:nvSpPr>
        <p:spPr bwMode="auto">
          <a:xfrm>
            <a:off x="4138613" y="54102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43018" name="TextBox 17"/>
          <p:cNvSpPr txBox="1">
            <a:spLocks noChangeArrowheads="1"/>
          </p:cNvSpPr>
          <p:nvPr/>
        </p:nvSpPr>
        <p:spPr bwMode="auto">
          <a:xfrm>
            <a:off x="7848600" y="6518275"/>
            <a:ext cx="1247775" cy="276225"/>
          </a:xfrm>
          <a:prstGeom prst="rect">
            <a:avLst/>
          </a:prstGeom>
          <a:noFill/>
          <a:ln w="9525">
            <a:noFill/>
            <a:miter lim="800000"/>
            <a:headEnd/>
            <a:tailEnd/>
          </a:ln>
        </p:spPr>
        <p:txBody>
          <a:bodyPr wrap="none">
            <a:spAutoFit/>
          </a:bodyPr>
          <a:lstStyle/>
          <a:p>
            <a:r>
              <a:rPr lang="en-US" sz="1200">
                <a:solidFill>
                  <a:srgbClr val="FFFFFF"/>
                </a:solidFill>
                <a:latin typeface="Calibri" pitchFamily="34" charset="0"/>
              </a:rPr>
              <a:t>©</a:t>
            </a:r>
            <a:r>
              <a:rPr lang="en-US" sz="1200">
                <a:solidFill>
                  <a:schemeClr val="bg1"/>
                </a:solidFill>
                <a:latin typeface="Calibri" pitchFamily="34" charset="0"/>
              </a:rPr>
              <a:t> Google Earth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2"/>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4" descr="Map-of-Rivers-in-China.jpg"/>
          <p:cNvPicPr>
            <a:picLocks noChangeAspect="1"/>
          </p:cNvPicPr>
          <p:nvPr/>
        </p:nvPicPr>
        <p:blipFill>
          <a:blip r:embed="rId2"/>
          <a:srcRect/>
          <a:stretch>
            <a:fillRect/>
          </a:stretch>
        </p:blipFill>
        <p:spPr bwMode="auto">
          <a:xfrm>
            <a:off x="823913" y="0"/>
            <a:ext cx="7496175" cy="6858000"/>
          </a:xfrm>
          <a:prstGeom prst="rect">
            <a:avLst/>
          </a:prstGeom>
          <a:noFill/>
          <a:ln w="9525">
            <a:noFill/>
            <a:miter lim="800000"/>
            <a:headEnd/>
            <a:tailEnd/>
          </a:ln>
        </p:spPr>
      </p:pic>
      <p:sp>
        <p:nvSpPr>
          <p:cNvPr id="11" name="Rectangle 10"/>
          <p:cNvSpPr/>
          <p:nvPr/>
        </p:nvSpPr>
        <p:spPr>
          <a:xfrm>
            <a:off x="5181600" y="3429000"/>
            <a:ext cx="152400" cy="228600"/>
          </a:xfrm>
          <a:prstGeom prst="rect">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7" descr="map1-03.jpg"/>
          <p:cNvPicPr>
            <a:picLocks noChangeAspect="1"/>
          </p:cNvPicPr>
          <p:nvPr/>
        </p:nvPicPr>
        <p:blipFill>
          <a:blip r:embed="rId2"/>
          <a:srcRect/>
          <a:stretch>
            <a:fillRect/>
          </a:stretch>
        </p:blipFill>
        <p:spPr bwMode="auto">
          <a:xfrm>
            <a:off x="152400" y="2057400"/>
            <a:ext cx="5643563" cy="4800600"/>
          </a:xfrm>
          <a:prstGeom prst="rect">
            <a:avLst/>
          </a:prstGeom>
          <a:noFill/>
          <a:ln w="9525">
            <a:noFill/>
            <a:miter lim="800000"/>
            <a:headEnd/>
            <a:tailEnd/>
          </a:ln>
        </p:spPr>
      </p:pic>
      <p:sp>
        <p:nvSpPr>
          <p:cNvPr id="50178" name="Title 1"/>
          <p:cNvSpPr>
            <a:spLocks noGrp="1"/>
          </p:cNvSpPr>
          <p:nvPr>
            <p:ph type="title" idx="4294967295"/>
          </p:nvPr>
        </p:nvSpPr>
        <p:spPr>
          <a:xfrm>
            <a:off x="0" y="152400"/>
            <a:ext cx="4800600" cy="1828800"/>
          </a:xfrm>
        </p:spPr>
        <p:txBody>
          <a:bodyPr/>
          <a:lstStyle/>
          <a:p>
            <a:pPr algn="l"/>
            <a:r>
              <a:rPr lang="en-US" sz="3200" smtClean="0">
                <a:ea typeface="ヒラギノ角ゴ Pro W3"/>
                <a:cs typeface="ヒラギノ角ゴ Pro W3"/>
              </a:rPr>
              <a:t>The May 12, 2008 Wenchuan Earthquake: </a:t>
            </a:r>
            <a:br>
              <a:rPr lang="en-US" sz="3200" smtClean="0">
                <a:ea typeface="ヒラギノ角ゴ Pro W3"/>
                <a:cs typeface="ヒラギノ角ゴ Pro W3"/>
              </a:rPr>
            </a:br>
            <a:r>
              <a:rPr lang="en-US" sz="3200" u="sng" smtClean="0">
                <a:ea typeface="ヒラギノ角ゴ Pro W3"/>
                <a:cs typeface="ヒラギノ角ゴ Pro W3"/>
              </a:rPr>
              <a:t>A Natural Experiment</a:t>
            </a:r>
          </a:p>
        </p:txBody>
      </p:sp>
      <p:sp>
        <p:nvSpPr>
          <p:cNvPr id="50179" name="Content Placeholder 2"/>
          <p:cNvSpPr>
            <a:spLocks noGrp="1"/>
          </p:cNvSpPr>
          <p:nvPr>
            <p:ph idx="4294967295"/>
          </p:nvPr>
        </p:nvSpPr>
        <p:spPr>
          <a:xfrm>
            <a:off x="5795963" y="304800"/>
            <a:ext cx="3348037" cy="2743200"/>
          </a:xfrm>
        </p:spPr>
        <p:txBody>
          <a:bodyPr/>
          <a:lstStyle/>
          <a:p>
            <a:r>
              <a:rPr lang="en-US" sz="2400" smtClean="0">
                <a:ea typeface="ヒラギノ角ゴ Pro W3"/>
                <a:cs typeface="ヒラギノ角ゴ Pro W3"/>
              </a:rPr>
              <a:t>large magnitude (</a:t>
            </a:r>
            <a:r>
              <a:rPr lang="en-US" sz="2400" i="1" smtClean="0">
                <a:ea typeface="ヒラギノ角ゴ Pro W3"/>
                <a:cs typeface="ヒラギノ角ゴ Pro W3"/>
              </a:rPr>
              <a:t>M</a:t>
            </a:r>
            <a:r>
              <a:rPr lang="en-US" sz="2400" i="1" baseline="-25000" smtClean="0">
                <a:ea typeface="ヒラギノ角ゴ Pro W3"/>
                <a:cs typeface="ヒラギノ角ゴ Pro W3"/>
              </a:rPr>
              <a:t>w</a:t>
            </a:r>
            <a:r>
              <a:rPr lang="en-US" sz="2400" smtClean="0">
                <a:ea typeface="ヒラギノ角ゴ Pro W3"/>
                <a:cs typeface="ヒラギノ角ゴ Pro W3"/>
              </a:rPr>
              <a:t> 7.9)</a:t>
            </a:r>
          </a:p>
          <a:p>
            <a:r>
              <a:rPr lang="en-US" sz="2400" smtClean="0">
                <a:ea typeface="ヒラギノ角ゴ Pro W3"/>
                <a:cs typeface="ヒラギノ角ゴ Pro W3"/>
              </a:rPr>
              <a:t>long return time (~4000-8000 yrs)</a:t>
            </a:r>
          </a:p>
          <a:p>
            <a:r>
              <a:rPr lang="en-US" sz="2400" smtClean="0">
                <a:ea typeface="ヒラギノ角ゴ Pro W3"/>
                <a:cs typeface="ヒラギノ角ゴ Pro W3"/>
              </a:rPr>
              <a:t>extensive pre-EQ datasets</a:t>
            </a:r>
          </a:p>
        </p:txBody>
      </p:sp>
      <p:pic>
        <p:nvPicPr>
          <p:cNvPr id="50180" name="Picture 5" descr="asiaimage-02.jpg"/>
          <p:cNvPicPr>
            <a:picLocks noChangeAspect="1"/>
          </p:cNvPicPr>
          <p:nvPr/>
        </p:nvPicPr>
        <p:blipFill>
          <a:blip r:embed="rId3"/>
          <a:srcRect/>
          <a:stretch>
            <a:fillRect/>
          </a:stretch>
        </p:blipFill>
        <p:spPr bwMode="auto">
          <a:xfrm>
            <a:off x="5257800" y="4343400"/>
            <a:ext cx="3810000" cy="2451100"/>
          </a:xfrm>
          <a:prstGeom prst="rect">
            <a:avLst/>
          </a:prstGeom>
          <a:noFill/>
          <a:ln w="9525">
            <a:noFill/>
            <a:miter lim="800000"/>
            <a:headEnd/>
            <a:tailEnd/>
          </a:ln>
        </p:spPr>
      </p:pic>
      <p:sp>
        <p:nvSpPr>
          <p:cNvPr id="7" name="Rectangle 6"/>
          <p:cNvSpPr/>
          <p:nvPr/>
        </p:nvSpPr>
        <p:spPr>
          <a:xfrm>
            <a:off x="7467600" y="5105400"/>
            <a:ext cx="2286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16200000" flipV="1">
            <a:off x="5450682" y="2859881"/>
            <a:ext cx="2590800" cy="19002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5638800" y="5334000"/>
            <a:ext cx="2057400" cy="14605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184" name="TextBox 14"/>
          <p:cNvSpPr txBox="1">
            <a:spLocks noChangeArrowheads="1"/>
          </p:cNvSpPr>
          <p:nvPr/>
        </p:nvSpPr>
        <p:spPr bwMode="auto">
          <a:xfrm rot="-2546424">
            <a:off x="2390775" y="4833938"/>
            <a:ext cx="1227138" cy="36830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0185" name="TextBox 15"/>
          <p:cNvSpPr txBox="1">
            <a:spLocks noChangeArrowheads="1"/>
          </p:cNvSpPr>
          <p:nvPr/>
        </p:nvSpPr>
        <p:spPr bwMode="auto">
          <a:xfrm>
            <a:off x="4138613" y="54102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50186" name="TextBox 17"/>
          <p:cNvSpPr txBox="1">
            <a:spLocks noChangeArrowheads="1"/>
          </p:cNvSpPr>
          <p:nvPr/>
        </p:nvSpPr>
        <p:spPr bwMode="auto">
          <a:xfrm>
            <a:off x="7848600" y="6518275"/>
            <a:ext cx="1247775" cy="276225"/>
          </a:xfrm>
          <a:prstGeom prst="rect">
            <a:avLst/>
          </a:prstGeom>
          <a:noFill/>
          <a:ln w="9525">
            <a:noFill/>
            <a:miter lim="800000"/>
            <a:headEnd/>
            <a:tailEnd/>
          </a:ln>
        </p:spPr>
        <p:txBody>
          <a:bodyPr wrap="none">
            <a:spAutoFit/>
          </a:bodyPr>
          <a:lstStyle/>
          <a:p>
            <a:r>
              <a:rPr lang="en-US" sz="1200">
                <a:solidFill>
                  <a:srgbClr val="FFFFFF"/>
                </a:solidFill>
                <a:latin typeface="Calibri" pitchFamily="34" charset="0"/>
              </a:rPr>
              <a:t>©</a:t>
            </a:r>
            <a:r>
              <a:rPr lang="en-US" sz="1200">
                <a:solidFill>
                  <a:schemeClr val="bg1"/>
                </a:solidFill>
                <a:latin typeface="Calibri" pitchFamily="34" charset="0"/>
              </a:rPr>
              <a:t> Google Earth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7" descr="map1-03.jpg"/>
          <p:cNvPicPr>
            <a:picLocks noChangeAspect="1"/>
          </p:cNvPicPr>
          <p:nvPr/>
        </p:nvPicPr>
        <p:blipFill>
          <a:blip r:embed="rId2"/>
          <a:srcRect/>
          <a:stretch>
            <a:fillRect/>
          </a:stretch>
        </p:blipFill>
        <p:spPr bwMode="auto">
          <a:xfrm>
            <a:off x="152400" y="2057400"/>
            <a:ext cx="5643563" cy="4800600"/>
          </a:xfrm>
          <a:prstGeom prst="rect">
            <a:avLst/>
          </a:prstGeom>
          <a:noFill/>
          <a:ln w="9525">
            <a:noFill/>
            <a:miter lim="800000"/>
            <a:headEnd/>
            <a:tailEnd/>
          </a:ln>
        </p:spPr>
      </p:pic>
      <p:sp>
        <p:nvSpPr>
          <p:cNvPr id="51202" name="Title 1"/>
          <p:cNvSpPr>
            <a:spLocks noGrp="1"/>
          </p:cNvSpPr>
          <p:nvPr>
            <p:ph type="title" idx="4294967295"/>
          </p:nvPr>
        </p:nvSpPr>
        <p:spPr>
          <a:xfrm>
            <a:off x="0" y="152400"/>
            <a:ext cx="5221288" cy="1828800"/>
          </a:xfrm>
        </p:spPr>
        <p:txBody>
          <a:bodyPr/>
          <a:lstStyle/>
          <a:p>
            <a:pPr algn="l"/>
            <a:r>
              <a:rPr lang="en-US" sz="3200" smtClean="0">
                <a:ea typeface="ヒラギノ角ゴ Pro W3"/>
                <a:cs typeface="ヒラギノ角ゴ Pro W3"/>
              </a:rPr>
              <a:t>The May 12, 2008 Wenchuan Earthquake: </a:t>
            </a:r>
            <a:br>
              <a:rPr lang="en-US" sz="3200" smtClean="0">
                <a:ea typeface="ヒラギノ角ゴ Pro W3"/>
                <a:cs typeface="ヒラギノ角ゴ Pro W3"/>
              </a:rPr>
            </a:br>
            <a:r>
              <a:rPr lang="en-US" sz="3200" u="sng" smtClean="0">
                <a:ea typeface="ヒラギノ角ゴ Pro W3"/>
                <a:cs typeface="ヒラギノ角ゴ Pro W3"/>
              </a:rPr>
              <a:t>Co-seismic Landslides</a:t>
            </a:r>
          </a:p>
        </p:txBody>
      </p:sp>
      <p:sp>
        <p:nvSpPr>
          <p:cNvPr id="51203" name="TextBox 14"/>
          <p:cNvSpPr txBox="1">
            <a:spLocks noChangeArrowheads="1"/>
          </p:cNvSpPr>
          <p:nvPr/>
        </p:nvSpPr>
        <p:spPr bwMode="auto">
          <a:xfrm rot="-2546424">
            <a:off x="2390775" y="4833938"/>
            <a:ext cx="1227138" cy="36830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1204" name="TextBox 15"/>
          <p:cNvSpPr txBox="1">
            <a:spLocks noChangeArrowheads="1"/>
          </p:cNvSpPr>
          <p:nvPr/>
        </p:nvSpPr>
        <p:spPr bwMode="auto">
          <a:xfrm>
            <a:off x="4138613" y="54102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pic>
        <p:nvPicPr>
          <p:cNvPr id="51205" name="Picture 11" descr="map2-03.jpg"/>
          <p:cNvPicPr>
            <a:picLocks noChangeAspect="1"/>
          </p:cNvPicPr>
          <p:nvPr/>
        </p:nvPicPr>
        <p:blipFill>
          <a:blip r:embed="rId3"/>
          <a:srcRect/>
          <a:stretch>
            <a:fillRect/>
          </a:stretch>
        </p:blipFill>
        <p:spPr bwMode="auto">
          <a:xfrm>
            <a:off x="152400" y="2057400"/>
            <a:ext cx="5643563" cy="4800600"/>
          </a:xfrm>
          <a:prstGeom prst="rect">
            <a:avLst/>
          </a:prstGeom>
          <a:noFill/>
          <a:ln w="9525">
            <a:noFill/>
            <a:miter lim="800000"/>
            <a:headEnd/>
            <a:tailEnd/>
          </a:ln>
        </p:spPr>
      </p:pic>
      <p:sp>
        <p:nvSpPr>
          <p:cNvPr id="51206" name="TextBox 13"/>
          <p:cNvSpPr txBox="1">
            <a:spLocks noChangeArrowheads="1"/>
          </p:cNvSpPr>
          <p:nvPr/>
        </p:nvSpPr>
        <p:spPr bwMode="auto">
          <a:xfrm rot="-2546424">
            <a:off x="2401888" y="4827588"/>
            <a:ext cx="1227137" cy="369887"/>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1207" name="TextBox 16"/>
          <p:cNvSpPr txBox="1">
            <a:spLocks noChangeArrowheads="1"/>
          </p:cNvSpPr>
          <p:nvPr/>
        </p:nvSpPr>
        <p:spPr bwMode="auto">
          <a:xfrm>
            <a:off x="4291013" y="55626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51208" name="Content Placeholder 2"/>
          <p:cNvSpPr txBox="1">
            <a:spLocks/>
          </p:cNvSpPr>
          <p:nvPr/>
        </p:nvSpPr>
        <p:spPr bwMode="auto">
          <a:xfrm>
            <a:off x="5795963" y="381000"/>
            <a:ext cx="3348037" cy="55626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&gt;50,000 total co-seismic landslides </a:t>
            </a:r>
          </a:p>
          <a:p>
            <a:pPr marL="342900" indent="-342900">
              <a:spcBef>
                <a:spcPct val="20000"/>
              </a:spcBef>
              <a:buFont typeface="Arial" charset="0"/>
              <a:buChar char="•"/>
            </a:pPr>
            <a:r>
              <a:rPr lang="en-US" sz="2400">
                <a:latin typeface="Calibri" pitchFamily="34" charset="0"/>
              </a:rPr>
              <a:t>cumulative area ~ 560 km</a:t>
            </a:r>
            <a:r>
              <a:rPr lang="en-US" sz="2400" baseline="30000">
                <a:latin typeface="Calibri" pitchFamily="34" charset="0"/>
              </a:rPr>
              <a:t>2</a:t>
            </a:r>
            <a:r>
              <a:rPr lang="en-US" sz="2400">
                <a:latin typeface="Calibri" pitchFamily="34" charset="0"/>
              </a:rPr>
              <a:t>, or 4% of land area</a:t>
            </a:r>
          </a:p>
          <a:p>
            <a:pPr marL="342900" indent="-342900">
              <a:spcBef>
                <a:spcPct val="20000"/>
              </a:spcBef>
              <a:buFont typeface="Arial" charset="0"/>
              <a:buChar char="•"/>
            </a:pPr>
            <a:r>
              <a:rPr lang="en-US" sz="2400">
                <a:latin typeface="Calibri" pitchFamily="34" charset="0"/>
              </a:rPr>
              <a:t>volume ~ 5-15 km</a:t>
            </a:r>
            <a:r>
              <a:rPr lang="en-US" sz="2400" baseline="30000">
                <a:latin typeface="Calibri" pitchFamily="34" charset="0"/>
              </a:rPr>
              <a:t>3</a:t>
            </a:r>
          </a:p>
          <a:p>
            <a:pPr marL="342900" indent="-342900">
              <a:spcBef>
                <a:spcPct val="20000"/>
              </a:spcBef>
              <a:buFont typeface="Arial" charset="0"/>
              <a:buChar char="•"/>
            </a:pPr>
            <a:r>
              <a:rPr lang="en-US" sz="2400">
                <a:latin typeface="Calibri" pitchFamily="34" charset="0"/>
              </a:rPr>
              <a:t>equivalent to  0.4-1.1 m lowering, or erosion rate of 0.1-0.6 mm.yr</a:t>
            </a:r>
            <a:r>
              <a:rPr lang="en-US" sz="2400" baseline="30000">
                <a:latin typeface="Calibri" pitchFamily="34" charset="0"/>
              </a:rPr>
              <a:t>-1</a:t>
            </a:r>
          </a:p>
          <a:p>
            <a:pPr marL="342900" indent="-342900">
              <a:spcBef>
                <a:spcPct val="20000"/>
              </a:spcBef>
              <a:buFont typeface="Arial" charset="0"/>
              <a:buChar char="•"/>
            </a:pPr>
            <a:r>
              <a:rPr lang="en-US" sz="2400">
                <a:latin typeface="Calibri" pitchFamily="34" charset="0"/>
              </a:rPr>
              <a:t>distribution reflects slope, lithology controls</a:t>
            </a:r>
          </a:p>
        </p:txBody>
      </p:sp>
      <p:sp>
        <p:nvSpPr>
          <p:cNvPr id="51209" name="TextBox 21"/>
          <p:cNvSpPr txBox="1">
            <a:spLocks noChangeArrowheads="1"/>
          </p:cNvSpPr>
          <p:nvPr/>
        </p:nvSpPr>
        <p:spPr bwMode="auto">
          <a:xfrm>
            <a:off x="5795963" y="6381750"/>
            <a:ext cx="3348037" cy="400050"/>
          </a:xfrm>
          <a:prstGeom prst="rect">
            <a:avLst/>
          </a:prstGeom>
          <a:noFill/>
          <a:ln w="9525">
            <a:noFill/>
            <a:miter lim="800000"/>
            <a:headEnd/>
            <a:tailEnd/>
          </a:ln>
        </p:spPr>
        <p:txBody>
          <a:bodyPr>
            <a:spAutoFit/>
          </a:bodyPr>
          <a:lstStyle/>
          <a:p>
            <a:r>
              <a:rPr lang="en-US" sz="2000">
                <a:latin typeface="Calibri" pitchFamily="34" charset="0"/>
              </a:rPr>
              <a:t>Parker et al. </a:t>
            </a:r>
            <a:r>
              <a:rPr lang="en-US" sz="2000" i="1">
                <a:latin typeface="Calibri" pitchFamily="34" charset="0"/>
              </a:rPr>
              <a:t>in press</a:t>
            </a:r>
            <a:r>
              <a:rPr lang="en-US" sz="2000">
                <a:latin typeface="Calibri" pitchFamily="34" charset="0"/>
              </a:rPr>
              <a:t> </a:t>
            </a:r>
          </a:p>
          <a:p>
            <a:endParaRPr lang="en-US" sz="200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DSCF1048.JPG"/>
          <p:cNvPicPr>
            <a:picLocks noChangeAspect="1"/>
          </p:cNvPicPr>
          <p:nvPr/>
        </p:nvPicPr>
        <p:blipFill>
          <a:blip r:embed="rId2"/>
          <a:srcRect/>
          <a:stretch>
            <a:fillRect/>
          </a:stretch>
        </p:blipFill>
        <p:spPr bwMode="auto">
          <a:xfrm>
            <a:off x="5429250" y="1905000"/>
            <a:ext cx="3714750" cy="4953000"/>
          </a:xfrm>
          <a:prstGeom prst="rect">
            <a:avLst/>
          </a:prstGeom>
          <a:noFill/>
          <a:ln w="9525">
            <a:noFill/>
            <a:miter lim="800000"/>
            <a:headEnd/>
            <a:tailEnd/>
          </a:ln>
        </p:spPr>
      </p:pic>
      <p:pic>
        <p:nvPicPr>
          <p:cNvPr id="52227" name="Picture 3" descr="wenchuantownpicture.jpg"/>
          <p:cNvPicPr>
            <a:picLocks noChangeAspect="1"/>
          </p:cNvPicPr>
          <p:nvPr/>
        </p:nvPicPr>
        <p:blipFill>
          <a:blip r:embed="rId3"/>
          <a:srcRect/>
          <a:stretch>
            <a:fillRect/>
          </a:stretch>
        </p:blipFill>
        <p:spPr bwMode="auto">
          <a:xfrm>
            <a:off x="3714750" y="0"/>
            <a:ext cx="5429250" cy="2667000"/>
          </a:xfrm>
          <a:prstGeom prst="rect">
            <a:avLst/>
          </a:prstGeom>
          <a:noFill/>
          <a:ln w="9525">
            <a:noFill/>
            <a:miter lim="800000"/>
            <a:headEnd/>
            <a:tailEnd/>
          </a:ln>
        </p:spPr>
      </p:pic>
      <p:pic>
        <p:nvPicPr>
          <p:cNvPr id="52228" name="Picture 4" descr="DSCF1078.JPG"/>
          <p:cNvPicPr>
            <a:picLocks noChangeAspect="1"/>
          </p:cNvPicPr>
          <p:nvPr/>
        </p:nvPicPr>
        <p:blipFill>
          <a:blip r:embed="rId4"/>
          <a:srcRect/>
          <a:stretch>
            <a:fillRect/>
          </a:stretch>
        </p:blipFill>
        <p:spPr bwMode="auto">
          <a:xfrm>
            <a:off x="1193800" y="3352800"/>
            <a:ext cx="4673600" cy="3505200"/>
          </a:xfrm>
          <a:prstGeom prst="rect">
            <a:avLst/>
          </a:prstGeom>
          <a:noFill/>
          <a:ln w="9525">
            <a:noFill/>
            <a:miter lim="800000"/>
            <a:headEnd/>
            <a:tailEnd/>
          </a:ln>
        </p:spPr>
      </p:pic>
      <p:pic>
        <p:nvPicPr>
          <p:cNvPr id="52229" name="Picture 1" descr="DSCF0986.JPG"/>
          <p:cNvPicPr>
            <a:picLocks noChangeAspect="1"/>
          </p:cNvPicPr>
          <p:nvPr/>
        </p:nvPicPr>
        <p:blipFill>
          <a:blip r:embed="rId5"/>
          <a:srcRect/>
          <a:stretch>
            <a:fillRect/>
          </a:stretch>
        </p:blipFill>
        <p:spPr bwMode="auto">
          <a:xfrm>
            <a:off x="0" y="0"/>
            <a:ext cx="37147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7" name="Group 48"/>
          <p:cNvGrpSpPr>
            <a:grpSpLocks/>
          </p:cNvGrpSpPr>
          <p:nvPr/>
        </p:nvGrpSpPr>
        <p:grpSpPr bwMode="auto">
          <a:xfrm>
            <a:off x="457200" y="142875"/>
            <a:ext cx="8153400" cy="6638925"/>
            <a:chOff x="457200" y="371645"/>
            <a:chExt cx="8153400" cy="6638755"/>
          </a:xfrm>
        </p:grpSpPr>
        <p:pic>
          <p:nvPicPr>
            <p:cNvPr id="36880" name="Picture 11" descr="surface2.jpg"/>
            <p:cNvPicPr>
              <a:picLocks noChangeAspect="1"/>
            </p:cNvPicPr>
            <p:nvPr/>
          </p:nvPicPr>
          <p:blipFill>
            <a:blip r:embed="rId4"/>
            <a:srcRect/>
            <a:stretch>
              <a:fillRect/>
            </a:stretch>
          </p:blipFill>
          <p:spPr bwMode="auto">
            <a:xfrm>
              <a:off x="457200" y="371645"/>
              <a:ext cx="8153400" cy="4285907"/>
            </a:xfrm>
            <a:prstGeom prst="rect">
              <a:avLst/>
            </a:prstGeom>
            <a:noFill/>
            <a:ln w="9525">
              <a:noFill/>
              <a:miter lim="800000"/>
              <a:headEnd/>
              <a:tailEnd/>
            </a:ln>
          </p:spPr>
        </p:pic>
        <p:sp>
          <p:nvSpPr>
            <p:cNvPr id="7" name="Rectangle 6"/>
            <p:cNvSpPr/>
            <p:nvPr/>
          </p:nvSpPr>
          <p:spPr>
            <a:xfrm>
              <a:off x="4343400" y="3352894"/>
              <a:ext cx="228600" cy="380990"/>
            </a:xfrm>
            <a:prstGeom prst="rect">
              <a:avLst/>
            </a:prstGeom>
            <a:noFill/>
            <a:ln w="254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flipV="1">
              <a:off x="685800" y="3352894"/>
              <a:ext cx="3657600" cy="175255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883" name="TextBox 13"/>
            <p:cNvSpPr txBox="1">
              <a:spLocks noChangeArrowheads="1"/>
            </p:cNvSpPr>
            <p:nvPr/>
          </p:nvSpPr>
          <p:spPr bwMode="auto">
            <a:xfrm>
              <a:off x="1046612" y="621268"/>
              <a:ext cx="1598593" cy="369332"/>
            </a:xfrm>
            <a:prstGeom prst="rect">
              <a:avLst/>
            </a:prstGeom>
            <a:noFill/>
            <a:ln w="9525">
              <a:noFill/>
              <a:miter lim="800000"/>
              <a:headEnd/>
              <a:tailEnd/>
            </a:ln>
          </p:spPr>
          <p:txBody>
            <a:bodyPr wrap="none">
              <a:spAutoFit/>
            </a:bodyPr>
            <a:lstStyle/>
            <a:p>
              <a:r>
                <a:rPr lang="en-US" i="1">
                  <a:solidFill>
                    <a:schemeClr val="bg1"/>
                  </a:solidFill>
                  <a:latin typeface="Calibri" pitchFamily="34" charset="0"/>
                </a:rPr>
                <a:t>Cosmic Rays</a:t>
              </a:r>
            </a:p>
          </p:txBody>
        </p:sp>
        <p:cxnSp>
          <p:nvCxnSpPr>
            <p:cNvPr id="18" name="Straight Connector 17"/>
            <p:cNvCxnSpPr/>
            <p:nvPr/>
          </p:nvCxnSpPr>
          <p:spPr>
            <a:xfrm rot="5400000" flipH="1" flipV="1">
              <a:off x="1762961" y="4201361"/>
              <a:ext cx="3276516" cy="23415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Curved Connector 20"/>
            <p:cNvCxnSpPr/>
            <p:nvPr/>
          </p:nvCxnSpPr>
          <p:spPr>
            <a:xfrm rot="16200000" flipH="1">
              <a:off x="2209807" y="392276"/>
              <a:ext cx="554024" cy="512762"/>
            </a:xfrm>
            <a:prstGeom prst="curvedConnector3">
              <a:avLst>
                <a:gd name="adj1" fmla="val 50000"/>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6886" name="TextBox 24"/>
            <p:cNvSpPr txBox="1">
              <a:spLocks noChangeArrowheads="1"/>
            </p:cNvSpPr>
            <p:nvPr/>
          </p:nvSpPr>
          <p:spPr bwMode="auto">
            <a:xfrm>
              <a:off x="2645205" y="958334"/>
              <a:ext cx="830351" cy="369332"/>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O</a:t>
              </a:r>
              <a:r>
                <a:rPr lang="en-US" baseline="-25000">
                  <a:solidFill>
                    <a:schemeClr val="bg1"/>
                  </a:solidFill>
                  <a:latin typeface="Calibri" pitchFamily="34" charset="0"/>
                </a:rPr>
                <a:t>2</a:t>
              </a:r>
              <a:r>
                <a:rPr lang="en-US">
                  <a:solidFill>
                    <a:schemeClr val="bg1"/>
                  </a:solidFill>
                  <a:latin typeface="Calibri" pitchFamily="34" charset="0"/>
                </a:rPr>
                <a:t>, N</a:t>
              </a:r>
              <a:r>
                <a:rPr lang="en-US" baseline="-25000">
                  <a:solidFill>
                    <a:schemeClr val="bg1"/>
                  </a:solidFill>
                  <a:latin typeface="Calibri" pitchFamily="34" charset="0"/>
                </a:rPr>
                <a:t>2</a:t>
              </a:r>
            </a:p>
          </p:txBody>
        </p:sp>
        <p:cxnSp>
          <p:nvCxnSpPr>
            <p:cNvPr id="28" name="Curved Connector 27"/>
            <p:cNvCxnSpPr/>
            <p:nvPr/>
          </p:nvCxnSpPr>
          <p:spPr>
            <a:xfrm rot="16200000" flipH="1">
              <a:off x="3035320" y="1511425"/>
              <a:ext cx="1568410" cy="1200150"/>
            </a:xfrm>
            <a:prstGeom prst="curvedConnector3">
              <a:avLst>
                <a:gd name="adj1" fmla="val 50000"/>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rot="5400000">
              <a:off x="1976456" y="1909885"/>
              <a:ext cx="1371565" cy="600075"/>
            </a:xfrm>
            <a:prstGeom prst="curvedConnector3">
              <a:avLst>
                <a:gd name="adj1" fmla="val 50000"/>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16200000" flipH="1">
              <a:off x="2814656" y="1671760"/>
              <a:ext cx="1371565" cy="1076325"/>
            </a:xfrm>
            <a:prstGeom prst="curvedConnector3">
              <a:avLst>
                <a:gd name="adj1" fmla="val 50000"/>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p:nvPr/>
          </p:nvCxnSpPr>
          <p:spPr>
            <a:xfrm rot="16200000" flipH="1">
              <a:off x="3187720" y="1359025"/>
              <a:ext cx="1568410" cy="1504950"/>
            </a:xfrm>
            <a:prstGeom prst="curvedConnector3">
              <a:avLst>
                <a:gd name="adj1" fmla="val 44717"/>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6891" name="TextBox 37"/>
            <p:cNvSpPr txBox="1">
              <a:spLocks noChangeArrowheads="1"/>
            </p:cNvSpPr>
            <p:nvPr/>
          </p:nvSpPr>
          <p:spPr bwMode="auto">
            <a:xfrm>
              <a:off x="2608489" y="2133600"/>
              <a:ext cx="1201511" cy="646331"/>
            </a:xfrm>
            <a:prstGeom prst="rect">
              <a:avLst/>
            </a:prstGeom>
            <a:noFill/>
            <a:ln w="9525">
              <a:noFill/>
              <a:miter lim="800000"/>
              <a:headEnd/>
              <a:tailEnd/>
            </a:ln>
          </p:spPr>
          <p:txBody>
            <a:bodyPr wrap="none">
              <a:spAutoFit/>
            </a:bodyPr>
            <a:lstStyle/>
            <a:p>
              <a:r>
                <a:rPr lang="en-US" i="1">
                  <a:solidFill>
                    <a:schemeClr val="bg1"/>
                  </a:solidFill>
                  <a:latin typeface="Calibri" pitchFamily="34" charset="0"/>
                </a:rPr>
                <a:t>neutrons,</a:t>
              </a:r>
            </a:p>
            <a:p>
              <a:r>
                <a:rPr lang="en-US" i="1">
                  <a:solidFill>
                    <a:schemeClr val="bg1"/>
                  </a:solidFill>
                  <a:latin typeface="Calibri" pitchFamily="34" charset="0"/>
                </a:rPr>
                <a:t>muons</a:t>
              </a:r>
            </a:p>
          </p:txBody>
        </p:sp>
        <p:sp>
          <p:nvSpPr>
            <p:cNvPr id="36892" name="TextBox 39"/>
            <p:cNvSpPr txBox="1">
              <a:spLocks noChangeArrowheads="1"/>
            </p:cNvSpPr>
            <p:nvPr/>
          </p:nvSpPr>
          <p:spPr bwMode="auto">
            <a:xfrm>
              <a:off x="3429000" y="2907268"/>
              <a:ext cx="1939841" cy="369332"/>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SiO</a:t>
              </a:r>
              <a:r>
                <a:rPr lang="en-US" baseline="-25000">
                  <a:solidFill>
                    <a:schemeClr val="bg1"/>
                  </a:solidFill>
                  <a:latin typeface="Calibri" pitchFamily="34" charset="0"/>
                </a:rPr>
                <a:t>2</a:t>
              </a:r>
              <a:r>
                <a:rPr lang="en-US">
                  <a:solidFill>
                    <a:schemeClr val="bg1"/>
                  </a:solidFill>
                  <a:latin typeface="Calibri" pitchFamily="34" charset="0"/>
                  <a:sym typeface="Wingdings" pitchFamily="2" charset="2"/>
                </a:rPr>
                <a:t>SiO</a:t>
              </a:r>
              <a:r>
                <a:rPr lang="en-US" baseline="-25000">
                  <a:solidFill>
                    <a:schemeClr val="bg1"/>
                  </a:solidFill>
                  <a:latin typeface="Calibri" pitchFamily="34" charset="0"/>
                  <a:sym typeface="Wingdings" pitchFamily="2" charset="2"/>
                </a:rPr>
                <a:t>2</a:t>
              </a:r>
              <a:r>
                <a:rPr lang="en-US">
                  <a:solidFill>
                    <a:schemeClr val="bg1"/>
                  </a:solidFill>
                  <a:latin typeface="Calibri" pitchFamily="34" charset="0"/>
                  <a:sym typeface="Wingdings" pitchFamily="2" charset="2"/>
                </a:rPr>
                <a:t>+</a:t>
              </a:r>
              <a:r>
                <a:rPr lang="en-US" baseline="30000">
                  <a:solidFill>
                    <a:schemeClr val="bg1"/>
                  </a:solidFill>
                  <a:latin typeface="Calibri" pitchFamily="34" charset="0"/>
                  <a:sym typeface="Wingdings" pitchFamily="2" charset="2"/>
                </a:rPr>
                <a:t>10</a:t>
              </a:r>
              <a:r>
                <a:rPr lang="en-US">
                  <a:solidFill>
                    <a:schemeClr val="bg1"/>
                  </a:solidFill>
                  <a:latin typeface="Calibri" pitchFamily="34" charset="0"/>
                  <a:sym typeface="Wingdings" pitchFamily="2" charset="2"/>
                </a:rPr>
                <a:t>Be </a:t>
              </a:r>
              <a:endParaRPr lang="en-US">
                <a:solidFill>
                  <a:schemeClr val="bg1"/>
                </a:solidFill>
                <a:latin typeface="Calibri" pitchFamily="34" charset="0"/>
              </a:endParaRPr>
            </a:p>
          </p:txBody>
        </p:sp>
      </p:grpSp>
      <p:sp>
        <p:nvSpPr>
          <p:cNvPr id="41" name="Rectangle 40"/>
          <p:cNvSpPr/>
          <p:nvPr/>
        </p:nvSpPr>
        <p:spPr>
          <a:xfrm>
            <a:off x="685800" y="4876800"/>
            <a:ext cx="1544638" cy="19050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69" name="TextBox 43"/>
          <p:cNvSpPr txBox="1">
            <a:spLocks noChangeArrowheads="1"/>
          </p:cNvSpPr>
          <p:nvPr/>
        </p:nvSpPr>
        <p:spPr bwMode="auto">
          <a:xfrm rot="-5400000">
            <a:off x="-173831" y="5160169"/>
            <a:ext cx="1074737" cy="492125"/>
          </a:xfrm>
          <a:prstGeom prst="rect">
            <a:avLst/>
          </a:prstGeom>
          <a:noFill/>
          <a:ln w="9525">
            <a:noFill/>
            <a:miter lim="800000"/>
            <a:headEnd/>
            <a:tailEnd/>
          </a:ln>
        </p:spPr>
        <p:txBody>
          <a:bodyPr wrap="none">
            <a:spAutoFit/>
          </a:bodyPr>
          <a:lstStyle/>
          <a:p>
            <a:r>
              <a:rPr lang="en-US" sz="2600">
                <a:latin typeface="Calibri" pitchFamily="34" charset="0"/>
              </a:rPr>
              <a:t>Depth</a:t>
            </a:r>
          </a:p>
        </p:txBody>
      </p:sp>
      <p:cxnSp>
        <p:nvCxnSpPr>
          <p:cNvPr id="45" name="Straight Connector 44"/>
          <p:cNvCxnSpPr/>
          <p:nvPr/>
        </p:nvCxnSpPr>
        <p:spPr>
          <a:xfrm rot="5400000" flipH="1" flipV="1">
            <a:off x="79376" y="6251575"/>
            <a:ext cx="601662" cy="1587"/>
          </a:xfrm>
          <a:prstGeom prst="line">
            <a:avLst/>
          </a:prstGeom>
          <a:ln>
            <a:solidFill>
              <a:srgbClr val="000000"/>
            </a:solidFill>
            <a:headEnd type="stealth" w="lg" len="lg"/>
            <a:tailEnd type="none"/>
          </a:ln>
          <a:effectLst/>
        </p:spPr>
        <p:style>
          <a:lnRef idx="2">
            <a:schemeClr val="accent1"/>
          </a:lnRef>
          <a:fillRef idx="0">
            <a:schemeClr val="accent1"/>
          </a:fillRef>
          <a:effectRef idx="1">
            <a:schemeClr val="accent1"/>
          </a:effectRef>
          <a:fontRef idx="minor">
            <a:schemeClr val="tx1"/>
          </a:fontRef>
        </p:style>
      </p:cxnSp>
      <p:sp>
        <p:nvSpPr>
          <p:cNvPr id="36871" name="TextBox 47"/>
          <p:cNvSpPr txBox="1">
            <a:spLocks noChangeArrowheads="1"/>
          </p:cNvSpPr>
          <p:nvPr/>
        </p:nvSpPr>
        <p:spPr bwMode="auto">
          <a:xfrm>
            <a:off x="1336675" y="4419600"/>
            <a:ext cx="1519238" cy="492125"/>
          </a:xfrm>
          <a:prstGeom prst="rect">
            <a:avLst/>
          </a:prstGeom>
          <a:noFill/>
          <a:ln w="9525">
            <a:noFill/>
            <a:miter lim="800000"/>
            <a:headEnd/>
            <a:tailEnd/>
          </a:ln>
        </p:spPr>
        <p:txBody>
          <a:bodyPr wrap="none">
            <a:spAutoFit/>
          </a:bodyPr>
          <a:lstStyle/>
          <a:p>
            <a:r>
              <a:rPr lang="en-US" sz="2600">
                <a:latin typeface="Calibri" pitchFamily="34" charset="0"/>
              </a:rPr>
              <a:t>[</a:t>
            </a:r>
            <a:r>
              <a:rPr lang="en-US" sz="2600" baseline="30000">
                <a:latin typeface="Calibri" pitchFamily="34" charset="0"/>
              </a:rPr>
              <a:t>10</a:t>
            </a:r>
            <a:r>
              <a:rPr lang="en-US" sz="2600">
                <a:latin typeface="Calibri" pitchFamily="34" charset="0"/>
              </a:rPr>
              <a:t>Be]</a:t>
            </a:r>
            <a:r>
              <a:rPr lang="en-US" sz="2600" baseline="-25000">
                <a:latin typeface="Calibri" pitchFamily="34" charset="0"/>
              </a:rPr>
              <a:t>SiO2</a:t>
            </a:r>
          </a:p>
        </p:txBody>
      </p:sp>
      <p:sp>
        <p:nvSpPr>
          <p:cNvPr id="36872" name="TextBox 54"/>
          <p:cNvSpPr txBox="1">
            <a:spLocks noChangeArrowheads="1"/>
          </p:cNvSpPr>
          <p:nvPr/>
        </p:nvSpPr>
        <p:spPr bwMode="auto">
          <a:xfrm>
            <a:off x="7142163" y="161925"/>
            <a:ext cx="1468437" cy="461963"/>
          </a:xfrm>
          <a:prstGeom prst="rect">
            <a:avLst/>
          </a:prstGeom>
          <a:noFill/>
          <a:ln w="9525">
            <a:noFill/>
            <a:miter lim="800000"/>
            <a:headEnd/>
            <a:tailEnd/>
          </a:ln>
        </p:spPr>
        <p:txBody>
          <a:bodyPr wrap="none">
            <a:spAutoFit/>
          </a:bodyPr>
          <a:lstStyle/>
          <a:p>
            <a:r>
              <a:rPr lang="en-US" sz="1200">
                <a:solidFill>
                  <a:schemeClr val="bg1"/>
                </a:solidFill>
                <a:latin typeface="Calibri" pitchFamily="34" charset="0"/>
              </a:rPr>
              <a:t>Background image</a:t>
            </a:r>
          </a:p>
          <a:p>
            <a:r>
              <a:rPr lang="en-US" sz="1200">
                <a:solidFill>
                  <a:srgbClr val="FFFFFF"/>
                </a:solidFill>
                <a:latin typeface="Calibri" pitchFamily="34" charset="0"/>
              </a:rPr>
              <a:t>©</a:t>
            </a:r>
            <a:r>
              <a:rPr lang="en-US" sz="1200">
                <a:solidFill>
                  <a:schemeClr val="bg1"/>
                </a:solidFill>
                <a:latin typeface="Calibri" pitchFamily="34" charset="0"/>
              </a:rPr>
              <a:t> Google Earth</a:t>
            </a:r>
          </a:p>
        </p:txBody>
      </p:sp>
      <p:cxnSp>
        <p:nvCxnSpPr>
          <p:cNvPr id="60" name="Straight Connector 59"/>
          <p:cNvCxnSpPr/>
          <p:nvPr/>
        </p:nvCxnSpPr>
        <p:spPr>
          <a:xfrm rot="5400000" flipH="1" flipV="1">
            <a:off x="1997869" y="5353844"/>
            <a:ext cx="723900" cy="1588"/>
          </a:xfrm>
          <a:prstGeom prst="line">
            <a:avLst/>
          </a:prstGeom>
          <a:ln w="25400" cap="flat" cmpd="sng" algn="ctr">
            <a:solidFill>
              <a:srgbClr val="000000"/>
            </a:solidFill>
            <a:prstDash val="sysDash"/>
            <a:round/>
            <a:headEnd type="stealth" w="lg" len="lg"/>
            <a:tailEnd type="none" w="med" len="med"/>
          </a:ln>
          <a:effectLst/>
        </p:spPr>
        <p:style>
          <a:lnRef idx="2">
            <a:schemeClr val="accent1"/>
          </a:lnRef>
          <a:fillRef idx="0">
            <a:schemeClr val="accent1"/>
          </a:fillRef>
          <a:effectRef idx="1">
            <a:schemeClr val="accent1"/>
          </a:effectRef>
          <a:fontRef idx="minor">
            <a:schemeClr val="tx1"/>
          </a:fontRef>
        </p:style>
      </p:cxnSp>
      <p:sp>
        <p:nvSpPr>
          <p:cNvPr id="36874" name="TextBox 60"/>
          <p:cNvSpPr txBox="1">
            <a:spLocks noChangeArrowheads="1"/>
          </p:cNvSpPr>
          <p:nvPr/>
        </p:nvSpPr>
        <p:spPr bwMode="auto">
          <a:xfrm>
            <a:off x="2360613" y="4992688"/>
            <a:ext cx="992187" cy="646112"/>
          </a:xfrm>
          <a:prstGeom prst="rect">
            <a:avLst/>
          </a:prstGeom>
          <a:noFill/>
          <a:ln w="9525">
            <a:noFill/>
            <a:miter lim="800000"/>
            <a:headEnd/>
            <a:tailEnd/>
          </a:ln>
        </p:spPr>
        <p:txBody>
          <a:bodyPr wrap="none">
            <a:spAutoFit/>
          </a:bodyPr>
          <a:lstStyle/>
          <a:p>
            <a:r>
              <a:rPr lang="en-US" sz="1200" i="1">
                <a:latin typeface="Calibri" pitchFamily="34" charset="0"/>
              </a:rPr>
              <a:t>attenuation</a:t>
            </a:r>
          </a:p>
          <a:p>
            <a:r>
              <a:rPr lang="en-US" sz="1200" i="1">
                <a:latin typeface="Calibri" pitchFamily="34" charset="0"/>
              </a:rPr>
              <a:t>of neutrons </a:t>
            </a:r>
          </a:p>
          <a:p>
            <a:r>
              <a:rPr lang="en-US" sz="1200" i="1">
                <a:latin typeface="Calibri" pitchFamily="34" charset="0"/>
              </a:rPr>
              <a:t>&amp; muons</a:t>
            </a:r>
          </a:p>
        </p:txBody>
      </p:sp>
      <p:sp>
        <p:nvSpPr>
          <p:cNvPr id="62" name="Freeform 61"/>
          <p:cNvSpPr/>
          <p:nvPr/>
        </p:nvSpPr>
        <p:spPr>
          <a:xfrm>
            <a:off x="838200" y="4911725"/>
            <a:ext cx="1143000" cy="1870075"/>
          </a:xfrm>
          <a:custGeom>
            <a:avLst/>
            <a:gdLst>
              <a:gd name="connsiteX0" fmla="*/ 571500 w 571500"/>
              <a:gd name="connsiteY0" fmla="*/ 0 h 1841500"/>
              <a:gd name="connsiteX1" fmla="*/ 304800 w 571500"/>
              <a:gd name="connsiteY1" fmla="*/ 279400 h 1841500"/>
              <a:gd name="connsiteX2" fmla="*/ 139700 w 571500"/>
              <a:gd name="connsiteY2" fmla="*/ 736600 h 1841500"/>
              <a:gd name="connsiteX3" fmla="*/ 38100 w 571500"/>
              <a:gd name="connsiteY3" fmla="*/ 1295400 h 1841500"/>
              <a:gd name="connsiteX4" fmla="*/ 0 w 571500"/>
              <a:gd name="connsiteY4" fmla="*/ 1841500 h 184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841500">
                <a:moveTo>
                  <a:pt x="571500" y="0"/>
                </a:moveTo>
                <a:cubicBezTo>
                  <a:pt x="474133" y="78316"/>
                  <a:pt x="376767" y="156633"/>
                  <a:pt x="304800" y="279400"/>
                </a:cubicBezTo>
                <a:cubicBezTo>
                  <a:pt x="232833" y="402167"/>
                  <a:pt x="184150" y="567267"/>
                  <a:pt x="139700" y="736600"/>
                </a:cubicBezTo>
                <a:cubicBezTo>
                  <a:pt x="95250" y="905933"/>
                  <a:pt x="61383" y="1111250"/>
                  <a:pt x="38100" y="1295400"/>
                </a:cubicBezTo>
                <a:cubicBezTo>
                  <a:pt x="14817" y="1479550"/>
                  <a:pt x="7408" y="1660525"/>
                  <a:pt x="0" y="1841500"/>
                </a:cubicBezTo>
              </a:path>
            </a:pathLst>
          </a:custGeom>
          <a:ln w="254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aphicFrame>
        <p:nvGraphicFramePr>
          <p:cNvPr id="66" name="Object 2"/>
          <p:cNvGraphicFramePr>
            <a:graphicFrameLocks noChangeAspect="1"/>
          </p:cNvGraphicFramePr>
          <p:nvPr/>
        </p:nvGraphicFramePr>
        <p:xfrm>
          <a:off x="3673475" y="4953000"/>
          <a:ext cx="2651125" cy="962025"/>
        </p:xfrm>
        <a:graphic>
          <a:graphicData uri="http://schemas.openxmlformats.org/presentationml/2006/ole">
            <p:oleObj spid="_x0000_s36866" name="Equation" r:id="rId5" imgW="1295400" imgH="469900" progId="Equation.3">
              <p:embed/>
            </p:oleObj>
          </a:graphicData>
        </a:graphic>
      </p:graphicFrame>
      <p:sp>
        <p:nvSpPr>
          <p:cNvPr id="74" name="Bent Arrow 73"/>
          <p:cNvSpPr/>
          <p:nvPr/>
        </p:nvSpPr>
        <p:spPr>
          <a:xfrm rot="6432950">
            <a:off x="5695951" y="4316412"/>
            <a:ext cx="1143000" cy="962025"/>
          </a:xfrm>
          <a:prstGeom prst="bentArrow">
            <a:avLst>
              <a:gd name="adj1" fmla="val 6603"/>
              <a:gd name="adj2" fmla="val 10565"/>
              <a:gd name="adj3" fmla="val 50000"/>
              <a:gd name="adj4" fmla="val 75444"/>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5" name="TextBox 74"/>
          <p:cNvSpPr txBox="1">
            <a:spLocks noChangeArrowheads="1"/>
          </p:cNvSpPr>
          <p:nvPr/>
        </p:nvSpPr>
        <p:spPr bwMode="auto">
          <a:xfrm>
            <a:off x="4419600" y="4343400"/>
            <a:ext cx="2209800" cy="708025"/>
          </a:xfrm>
          <a:prstGeom prst="rect">
            <a:avLst/>
          </a:prstGeom>
          <a:noFill/>
          <a:ln w="9525">
            <a:noFill/>
            <a:miter lim="800000"/>
            <a:headEnd/>
            <a:tailEnd/>
          </a:ln>
        </p:spPr>
        <p:txBody>
          <a:bodyPr>
            <a:spAutoFit/>
          </a:bodyPr>
          <a:lstStyle/>
          <a:p>
            <a:r>
              <a:rPr lang="en-US" sz="2000" i="1">
                <a:latin typeface="Calibri" pitchFamily="34" charset="0"/>
              </a:rPr>
              <a:t>Quartz carried by river sediment</a:t>
            </a:r>
          </a:p>
        </p:txBody>
      </p:sp>
      <p:sp>
        <p:nvSpPr>
          <p:cNvPr id="76" name="TextBox 75"/>
          <p:cNvSpPr txBox="1">
            <a:spLocks noChangeArrowheads="1"/>
          </p:cNvSpPr>
          <p:nvPr/>
        </p:nvSpPr>
        <p:spPr bwMode="auto">
          <a:xfrm>
            <a:off x="2855913" y="5867400"/>
            <a:ext cx="4040187" cy="1016000"/>
          </a:xfrm>
          <a:prstGeom prst="rect">
            <a:avLst/>
          </a:prstGeom>
          <a:noFill/>
          <a:ln w="9525">
            <a:noFill/>
            <a:miter lim="800000"/>
            <a:headEnd/>
            <a:tailEnd/>
          </a:ln>
        </p:spPr>
        <p:txBody>
          <a:bodyPr>
            <a:spAutoFit/>
          </a:bodyPr>
          <a:lstStyle/>
          <a:p>
            <a:r>
              <a:rPr lang="en-US" sz="2000">
                <a:latin typeface="Calibri" pitchFamily="34" charset="0"/>
              </a:rPr>
              <a:t>calculate basin-wide denudation rate </a:t>
            </a:r>
            <a:r>
              <a:rPr lang="en-US" sz="2000" b="1">
                <a:latin typeface="Calibri" pitchFamily="34" charset="0"/>
              </a:rPr>
              <a:t>assuming steady state supply of sediment</a:t>
            </a:r>
          </a:p>
        </p:txBody>
      </p:sp>
      <p:sp>
        <p:nvSpPr>
          <p:cNvPr id="29" name="TextBox 28"/>
          <p:cNvSpPr txBox="1">
            <a:spLocks noChangeArrowheads="1"/>
          </p:cNvSpPr>
          <p:nvPr/>
        </p:nvSpPr>
        <p:spPr bwMode="auto">
          <a:xfrm>
            <a:off x="6858000" y="4572000"/>
            <a:ext cx="2247900" cy="2246313"/>
          </a:xfrm>
          <a:prstGeom prst="rect">
            <a:avLst/>
          </a:prstGeom>
          <a:noFill/>
          <a:ln w="9525">
            <a:solidFill>
              <a:schemeClr val="tx1"/>
            </a:solidFill>
            <a:miter lim="800000"/>
            <a:headEnd/>
            <a:tailEnd/>
          </a:ln>
        </p:spPr>
        <p:txBody>
          <a:bodyPr>
            <a:spAutoFit/>
          </a:bodyPr>
          <a:lstStyle/>
          <a:p>
            <a:r>
              <a:rPr lang="en-US" sz="2000">
                <a:latin typeface="Calibri" pitchFamily="34" charset="0"/>
              </a:rPr>
              <a:t>can model non-steady state effects (</a:t>
            </a:r>
            <a:r>
              <a:rPr lang="en-US" sz="2000" i="1">
                <a:latin typeface="Calibri" pitchFamily="34" charset="0"/>
              </a:rPr>
              <a:t>e.g.</a:t>
            </a:r>
            <a:r>
              <a:rPr lang="en-US" sz="2000">
                <a:latin typeface="Calibri" pitchFamily="34" charset="0"/>
              </a:rPr>
              <a:t> Niemi et al. 2005; Reinhardt et al. 2007) </a:t>
            </a:r>
            <a:r>
              <a:rPr lang="en-US" sz="2000" b="1">
                <a:latin typeface="Calibri" pitchFamily="34" charset="0"/>
              </a:rPr>
              <a:t>but </a:t>
            </a:r>
            <a:r>
              <a:rPr lang="en-US" sz="2000">
                <a:latin typeface="Calibri" pitchFamily="34" charset="0"/>
              </a:rPr>
              <a:t>not been measured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62188" y="1905000"/>
            <a:ext cx="6805612" cy="4837113"/>
            <a:chOff x="5991" y="8633"/>
            <a:chExt cx="4640" cy="3437"/>
          </a:xfrm>
        </p:grpSpPr>
        <p:pic>
          <p:nvPicPr>
            <p:cNvPr id="56336" name="Picture 45"/>
            <p:cNvPicPr>
              <a:picLocks noChangeArrowheads="1"/>
            </p:cNvPicPr>
            <p:nvPr/>
          </p:nvPicPr>
          <p:blipFill>
            <a:blip r:embed="rId2"/>
            <a:srcRect/>
            <a:stretch>
              <a:fillRect/>
            </a:stretch>
          </p:blipFill>
          <p:spPr bwMode="auto">
            <a:xfrm>
              <a:off x="5991" y="8633"/>
              <a:ext cx="4627" cy="3437"/>
            </a:xfrm>
            <a:prstGeom prst="rect">
              <a:avLst/>
            </a:prstGeom>
            <a:noFill/>
            <a:ln w="9525">
              <a:noFill/>
              <a:miter lim="800000"/>
              <a:headEnd/>
              <a:tailEnd/>
            </a:ln>
          </p:spPr>
        </p:pic>
        <p:sp>
          <p:nvSpPr>
            <p:cNvPr id="56337" name="Text Box 4"/>
            <p:cNvSpPr txBox="1">
              <a:spLocks noChangeArrowheads="1"/>
            </p:cNvSpPr>
            <p:nvPr/>
          </p:nvSpPr>
          <p:spPr bwMode="auto">
            <a:xfrm>
              <a:off x="8471" y="8699"/>
              <a:ext cx="2160" cy="599"/>
            </a:xfrm>
            <a:prstGeom prst="rect">
              <a:avLst/>
            </a:prstGeom>
            <a:noFill/>
            <a:ln w="9525">
              <a:noFill/>
              <a:miter lim="800000"/>
              <a:headEnd/>
              <a:tailEnd/>
            </a:ln>
          </p:spPr>
          <p:txBody>
            <a:bodyPr lIns="0" tIns="0" rIns="0" bIns="0"/>
            <a:lstStyle/>
            <a:p>
              <a:pPr defTabSz="914400"/>
              <a:r>
                <a:rPr lang="en-GB" sz="2200">
                  <a:solidFill>
                    <a:srgbClr val="FFFFFF"/>
                  </a:solidFill>
                  <a:latin typeface="Calibri" pitchFamily="34" charset="0"/>
                  <a:cs typeface="Times New Roman" pitchFamily="18" charset="0"/>
                </a:rPr>
                <a:t>Scar</a:t>
              </a:r>
            </a:p>
            <a:p>
              <a:pPr defTabSz="914400"/>
              <a:r>
                <a:rPr lang="en-GB" sz="2200">
                  <a:solidFill>
                    <a:srgbClr val="FFFFFF"/>
                  </a:solidFill>
                  <a:latin typeface="Calibri" pitchFamily="34" charset="0"/>
                  <a:cs typeface="Times New Roman" pitchFamily="18" charset="0"/>
                </a:rPr>
                <a:t>0.18±0.08 x 10</a:t>
              </a:r>
              <a:r>
                <a:rPr lang="en-GB" sz="2200" baseline="30000">
                  <a:solidFill>
                    <a:srgbClr val="FFFFFF"/>
                  </a:solidFill>
                  <a:latin typeface="Calibri" pitchFamily="34" charset="0"/>
                  <a:cs typeface="Times New Roman" pitchFamily="18" charset="0"/>
                </a:rPr>
                <a:t>4</a:t>
              </a:r>
              <a:r>
                <a:rPr lang="en-GB" sz="2200">
                  <a:solidFill>
                    <a:srgbClr val="FFFFFF"/>
                  </a:solidFill>
                  <a:latin typeface="Calibri" pitchFamily="34" charset="0"/>
                  <a:cs typeface="Times New Roman" pitchFamily="18" charset="0"/>
                </a:rPr>
                <a:t> at g</a:t>
              </a:r>
              <a:r>
                <a:rPr lang="en-GB" sz="2200" baseline="30000">
                  <a:solidFill>
                    <a:srgbClr val="FFFFFF"/>
                  </a:solidFill>
                  <a:latin typeface="Calibri" pitchFamily="34" charset="0"/>
                  <a:cs typeface="Times New Roman" pitchFamily="18" charset="0"/>
                </a:rPr>
                <a:t>-1</a:t>
              </a:r>
              <a:endParaRPr lang="en-GB" sz="2200">
                <a:solidFill>
                  <a:srgbClr val="FFFFFF"/>
                </a:solidFill>
                <a:latin typeface="Calibri" pitchFamily="34" charset="0"/>
                <a:cs typeface="Times New Roman" pitchFamily="18" charset="0"/>
              </a:endParaRPr>
            </a:p>
          </p:txBody>
        </p:sp>
        <p:sp>
          <p:nvSpPr>
            <p:cNvPr id="56338" name="Text Box 5"/>
            <p:cNvSpPr txBox="1">
              <a:spLocks noChangeArrowheads="1"/>
            </p:cNvSpPr>
            <p:nvPr/>
          </p:nvSpPr>
          <p:spPr bwMode="auto">
            <a:xfrm>
              <a:off x="6080" y="9499"/>
              <a:ext cx="2742" cy="629"/>
            </a:xfrm>
            <a:prstGeom prst="rect">
              <a:avLst/>
            </a:prstGeom>
            <a:noFill/>
            <a:ln w="9525">
              <a:noFill/>
              <a:miter lim="800000"/>
              <a:headEnd/>
              <a:tailEnd/>
            </a:ln>
          </p:spPr>
          <p:txBody>
            <a:bodyPr lIns="0" tIns="0" rIns="0" bIns="0"/>
            <a:lstStyle/>
            <a:p>
              <a:pPr defTabSz="914400"/>
              <a:r>
                <a:rPr lang="en-GB" sz="2200">
                  <a:solidFill>
                    <a:srgbClr val="FFFFFF"/>
                  </a:solidFill>
                  <a:latin typeface="Calibri" pitchFamily="34" charset="0"/>
                  <a:cs typeface="Times New Roman" pitchFamily="18" charset="0"/>
                </a:rPr>
                <a:t>Top of deposit surface</a:t>
              </a:r>
            </a:p>
            <a:p>
              <a:pPr defTabSz="914400"/>
              <a:r>
                <a:rPr lang="en-GB" sz="2200">
                  <a:solidFill>
                    <a:srgbClr val="FFFFFF"/>
                  </a:solidFill>
                  <a:latin typeface="Calibri" pitchFamily="34" charset="0"/>
                  <a:cs typeface="Times New Roman" pitchFamily="18" charset="0"/>
                </a:rPr>
                <a:t>1.04±0.14 x 10</a:t>
              </a:r>
              <a:r>
                <a:rPr lang="en-GB" sz="2200" baseline="30000">
                  <a:solidFill>
                    <a:srgbClr val="FFFFFF"/>
                  </a:solidFill>
                  <a:latin typeface="Calibri" pitchFamily="34" charset="0"/>
                  <a:cs typeface="Times New Roman" pitchFamily="18" charset="0"/>
                </a:rPr>
                <a:t>4</a:t>
              </a:r>
              <a:r>
                <a:rPr lang="en-GB" sz="2200">
                  <a:solidFill>
                    <a:srgbClr val="FFFFFF"/>
                  </a:solidFill>
                  <a:latin typeface="Calibri" pitchFamily="34" charset="0"/>
                  <a:cs typeface="Times New Roman" pitchFamily="18" charset="0"/>
                </a:rPr>
                <a:t> at g</a:t>
              </a:r>
              <a:r>
                <a:rPr lang="en-GB" sz="2200" baseline="30000">
                  <a:solidFill>
                    <a:srgbClr val="FFFFFF"/>
                  </a:solidFill>
                  <a:latin typeface="Calibri" pitchFamily="34" charset="0"/>
                  <a:cs typeface="Times New Roman" pitchFamily="18" charset="0"/>
                </a:rPr>
                <a:t>-1</a:t>
              </a:r>
              <a:endParaRPr lang="en-GB" sz="2200">
                <a:solidFill>
                  <a:srgbClr val="FFFFFF"/>
                </a:solidFill>
                <a:latin typeface="Calibri" pitchFamily="34" charset="0"/>
                <a:cs typeface="Times New Roman" pitchFamily="18" charset="0"/>
              </a:endParaRPr>
            </a:p>
          </p:txBody>
        </p:sp>
        <p:sp>
          <p:nvSpPr>
            <p:cNvPr id="56339" name="Line 6"/>
            <p:cNvSpPr>
              <a:spLocks noChangeShapeType="1"/>
            </p:cNvSpPr>
            <p:nvPr/>
          </p:nvSpPr>
          <p:spPr bwMode="auto">
            <a:xfrm flipH="1">
              <a:off x="8203" y="9325"/>
              <a:ext cx="902" cy="1033"/>
            </a:xfrm>
            <a:prstGeom prst="line">
              <a:avLst/>
            </a:prstGeom>
            <a:noFill/>
            <a:ln w="25400">
              <a:solidFill>
                <a:srgbClr val="FFFFFF"/>
              </a:solidFill>
              <a:round/>
              <a:headEnd/>
              <a:tailEnd type="arrow" w="sm" len="sm"/>
            </a:ln>
          </p:spPr>
          <p:txBody>
            <a:bodyPr tIns="91440" bIns="91440"/>
            <a:lstStyle/>
            <a:p>
              <a:endParaRPr lang="en-US"/>
            </a:p>
          </p:txBody>
        </p:sp>
        <p:sp>
          <p:nvSpPr>
            <p:cNvPr id="56340" name="Line 7"/>
            <p:cNvSpPr>
              <a:spLocks noChangeShapeType="1"/>
            </p:cNvSpPr>
            <p:nvPr/>
          </p:nvSpPr>
          <p:spPr bwMode="auto">
            <a:xfrm>
              <a:off x="6913" y="10016"/>
              <a:ext cx="805" cy="499"/>
            </a:xfrm>
            <a:prstGeom prst="line">
              <a:avLst/>
            </a:prstGeom>
            <a:noFill/>
            <a:ln w="25400">
              <a:solidFill>
                <a:srgbClr val="FFFFFF"/>
              </a:solidFill>
              <a:round/>
              <a:headEnd/>
              <a:tailEnd type="arrow" w="sm" len="sm"/>
            </a:ln>
          </p:spPr>
          <p:txBody>
            <a:bodyPr tIns="91440" bIns="91440"/>
            <a:lstStyle/>
            <a:p>
              <a:endParaRPr lang="en-US"/>
            </a:p>
          </p:txBody>
        </p:sp>
        <p:sp>
          <p:nvSpPr>
            <p:cNvPr id="56341" name="Text Box 8"/>
            <p:cNvSpPr txBox="1">
              <a:spLocks noChangeArrowheads="1"/>
            </p:cNvSpPr>
            <p:nvPr/>
          </p:nvSpPr>
          <p:spPr bwMode="auto">
            <a:xfrm>
              <a:off x="8392" y="11448"/>
              <a:ext cx="2222" cy="548"/>
            </a:xfrm>
            <a:prstGeom prst="rect">
              <a:avLst/>
            </a:prstGeom>
            <a:noFill/>
            <a:ln w="9525">
              <a:noFill/>
              <a:miter lim="800000"/>
              <a:headEnd/>
              <a:tailEnd/>
            </a:ln>
          </p:spPr>
          <p:txBody>
            <a:bodyPr lIns="0" tIns="0" rIns="0" bIns="0"/>
            <a:lstStyle/>
            <a:p>
              <a:pPr defTabSz="914400"/>
              <a:r>
                <a:rPr lang="en-GB" sz="2200">
                  <a:solidFill>
                    <a:srgbClr val="FFFFFF"/>
                  </a:solidFill>
                  <a:latin typeface="Calibri" pitchFamily="34" charset="0"/>
                  <a:cs typeface="Times New Roman" pitchFamily="18" charset="0"/>
                </a:rPr>
                <a:t>Bottom of deposit</a:t>
              </a:r>
            </a:p>
            <a:p>
              <a:pPr defTabSz="914400"/>
              <a:r>
                <a:rPr lang="en-GB" sz="2200">
                  <a:solidFill>
                    <a:srgbClr val="FFFFFF"/>
                  </a:solidFill>
                  <a:latin typeface="Calibri" pitchFamily="34" charset="0"/>
                  <a:cs typeface="Times New Roman" pitchFamily="18" charset="0"/>
                </a:rPr>
                <a:t>2.35±0.23 x 10</a:t>
              </a:r>
              <a:r>
                <a:rPr lang="en-GB" sz="2200" baseline="30000">
                  <a:solidFill>
                    <a:srgbClr val="FFFFFF"/>
                  </a:solidFill>
                  <a:latin typeface="Calibri" pitchFamily="34" charset="0"/>
                  <a:cs typeface="Times New Roman" pitchFamily="18" charset="0"/>
                </a:rPr>
                <a:t>4</a:t>
              </a:r>
              <a:r>
                <a:rPr lang="en-GB" sz="2200">
                  <a:solidFill>
                    <a:srgbClr val="FFFFFF"/>
                  </a:solidFill>
                  <a:latin typeface="Calibri" pitchFamily="34" charset="0"/>
                  <a:cs typeface="Times New Roman" pitchFamily="18" charset="0"/>
                </a:rPr>
                <a:t> at g</a:t>
              </a:r>
              <a:r>
                <a:rPr lang="en-GB" sz="2200" baseline="30000">
                  <a:solidFill>
                    <a:srgbClr val="FFFFFF"/>
                  </a:solidFill>
                  <a:latin typeface="Calibri" pitchFamily="34" charset="0"/>
                  <a:cs typeface="Times New Roman" pitchFamily="18" charset="0"/>
                </a:rPr>
                <a:t>-1</a:t>
              </a:r>
              <a:endParaRPr lang="en-GB" sz="2200">
                <a:solidFill>
                  <a:srgbClr val="FFFFFF"/>
                </a:solidFill>
                <a:latin typeface="Calibri" pitchFamily="34" charset="0"/>
                <a:cs typeface="Times New Roman" pitchFamily="18" charset="0"/>
              </a:endParaRPr>
            </a:p>
          </p:txBody>
        </p:sp>
        <p:sp>
          <p:nvSpPr>
            <p:cNvPr id="56342" name="Line 9"/>
            <p:cNvSpPr>
              <a:spLocks noChangeShapeType="1"/>
            </p:cNvSpPr>
            <p:nvPr/>
          </p:nvSpPr>
          <p:spPr bwMode="auto">
            <a:xfrm flipH="1" flipV="1">
              <a:off x="8017" y="11123"/>
              <a:ext cx="788" cy="333"/>
            </a:xfrm>
            <a:prstGeom prst="line">
              <a:avLst/>
            </a:prstGeom>
            <a:noFill/>
            <a:ln w="25400">
              <a:solidFill>
                <a:srgbClr val="FFFFFF"/>
              </a:solidFill>
              <a:round/>
              <a:headEnd/>
              <a:tailEnd type="arrow" w="sm" len="sm"/>
            </a:ln>
          </p:spPr>
          <p:txBody>
            <a:bodyPr tIns="91440" bIns="91440"/>
            <a:lstStyle/>
            <a:p>
              <a:endParaRPr lang="en-US"/>
            </a:p>
          </p:txBody>
        </p:sp>
      </p:grpSp>
      <p:grpSp>
        <p:nvGrpSpPr>
          <p:cNvPr id="56322" name="Group 54"/>
          <p:cNvGrpSpPr>
            <a:grpSpLocks/>
          </p:cNvGrpSpPr>
          <p:nvPr/>
        </p:nvGrpSpPr>
        <p:grpSpPr bwMode="auto">
          <a:xfrm>
            <a:off x="133350" y="619125"/>
            <a:ext cx="2305050" cy="2047875"/>
            <a:chOff x="133290" y="-111443"/>
            <a:chExt cx="2305110" cy="2047316"/>
          </a:xfrm>
        </p:grpSpPr>
        <p:sp>
          <p:nvSpPr>
            <p:cNvPr id="35" name="Rectangle 34"/>
            <p:cNvSpPr/>
            <p:nvPr/>
          </p:nvSpPr>
          <p:spPr>
            <a:xfrm>
              <a:off x="527000" y="380548"/>
              <a:ext cx="1223995" cy="1436296"/>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33" name="TextBox 37"/>
            <p:cNvSpPr txBox="1">
              <a:spLocks noChangeArrowheads="1"/>
            </p:cNvSpPr>
            <p:nvPr/>
          </p:nvSpPr>
          <p:spPr bwMode="auto">
            <a:xfrm rot="-5400000">
              <a:off x="-101192" y="1301282"/>
              <a:ext cx="869073" cy="400110"/>
            </a:xfrm>
            <a:prstGeom prst="rect">
              <a:avLst/>
            </a:prstGeom>
            <a:noFill/>
            <a:ln w="9525">
              <a:noFill/>
              <a:miter lim="800000"/>
              <a:headEnd/>
              <a:tailEnd/>
            </a:ln>
          </p:spPr>
          <p:txBody>
            <a:bodyPr wrap="none">
              <a:spAutoFit/>
            </a:bodyPr>
            <a:lstStyle/>
            <a:p>
              <a:r>
                <a:rPr lang="en-US" sz="2000">
                  <a:latin typeface="Calibri" pitchFamily="34" charset="0"/>
                </a:rPr>
                <a:t>Depth</a:t>
              </a:r>
            </a:p>
          </p:txBody>
        </p:sp>
        <p:sp>
          <p:nvSpPr>
            <p:cNvPr id="56334" name="TextBox 38"/>
            <p:cNvSpPr txBox="1">
              <a:spLocks noChangeArrowheads="1"/>
            </p:cNvSpPr>
            <p:nvPr/>
          </p:nvSpPr>
          <p:spPr bwMode="auto">
            <a:xfrm>
              <a:off x="1070393" y="-111443"/>
              <a:ext cx="1368007" cy="492443"/>
            </a:xfrm>
            <a:prstGeom prst="rect">
              <a:avLst/>
            </a:prstGeom>
            <a:noFill/>
            <a:ln w="9525">
              <a:noFill/>
              <a:miter lim="800000"/>
              <a:headEnd/>
              <a:tailEnd/>
            </a:ln>
          </p:spPr>
          <p:txBody>
            <a:bodyPr wrap="none">
              <a:spAutoFit/>
            </a:bodyPr>
            <a:lstStyle/>
            <a:p>
              <a:r>
                <a:rPr lang="en-US" sz="2600">
                  <a:latin typeface="Calibri" pitchFamily="34" charset="0"/>
                </a:rPr>
                <a:t>[</a:t>
              </a:r>
              <a:r>
                <a:rPr lang="en-US" sz="2000" baseline="30000">
                  <a:latin typeface="Calibri" pitchFamily="34" charset="0"/>
                </a:rPr>
                <a:t>10</a:t>
              </a:r>
              <a:r>
                <a:rPr lang="en-US" sz="2000">
                  <a:latin typeface="Calibri" pitchFamily="34" charset="0"/>
                </a:rPr>
                <a:t>Be</a:t>
              </a:r>
              <a:r>
                <a:rPr lang="en-US" sz="2600">
                  <a:latin typeface="Calibri" pitchFamily="34" charset="0"/>
                </a:rPr>
                <a:t>]</a:t>
              </a:r>
              <a:r>
                <a:rPr lang="en-US" sz="2600" baseline="-25000">
                  <a:latin typeface="Calibri" pitchFamily="34" charset="0"/>
                </a:rPr>
                <a:t>SiO2</a:t>
              </a:r>
            </a:p>
          </p:txBody>
        </p:sp>
        <p:sp>
          <p:nvSpPr>
            <p:cNvPr id="42" name="Freeform 41"/>
            <p:cNvSpPr/>
            <p:nvPr/>
          </p:nvSpPr>
          <p:spPr>
            <a:xfrm>
              <a:off x="647653" y="407528"/>
              <a:ext cx="904899" cy="1409315"/>
            </a:xfrm>
            <a:custGeom>
              <a:avLst/>
              <a:gdLst>
                <a:gd name="connsiteX0" fmla="*/ 571500 w 571500"/>
                <a:gd name="connsiteY0" fmla="*/ 0 h 1841500"/>
                <a:gd name="connsiteX1" fmla="*/ 304800 w 571500"/>
                <a:gd name="connsiteY1" fmla="*/ 279400 h 1841500"/>
                <a:gd name="connsiteX2" fmla="*/ 139700 w 571500"/>
                <a:gd name="connsiteY2" fmla="*/ 736600 h 1841500"/>
                <a:gd name="connsiteX3" fmla="*/ 38100 w 571500"/>
                <a:gd name="connsiteY3" fmla="*/ 1295400 h 1841500"/>
                <a:gd name="connsiteX4" fmla="*/ 0 w 571500"/>
                <a:gd name="connsiteY4" fmla="*/ 1841500 h 184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841500">
                  <a:moveTo>
                    <a:pt x="571500" y="0"/>
                  </a:moveTo>
                  <a:cubicBezTo>
                    <a:pt x="474133" y="78316"/>
                    <a:pt x="376767" y="156633"/>
                    <a:pt x="304800" y="279400"/>
                  </a:cubicBezTo>
                  <a:cubicBezTo>
                    <a:pt x="232833" y="402167"/>
                    <a:pt x="184150" y="567267"/>
                    <a:pt x="139700" y="736600"/>
                  </a:cubicBezTo>
                  <a:cubicBezTo>
                    <a:pt x="95250" y="905933"/>
                    <a:pt x="61383" y="1111250"/>
                    <a:pt x="38100" y="1295400"/>
                  </a:cubicBezTo>
                  <a:cubicBezTo>
                    <a:pt x="14817" y="1479550"/>
                    <a:pt x="7408" y="1660525"/>
                    <a:pt x="0" y="1841500"/>
                  </a:cubicBezTo>
                </a:path>
              </a:pathLst>
            </a:custGeom>
            <a:ln w="254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56323" name="TextBox 45"/>
          <p:cNvSpPr txBox="1">
            <a:spLocks noChangeArrowheads="1"/>
          </p:cNvSpPr>
          <p:nvPr/>
        </p:nvSpPr>
        <p:spPr bwMode="auto">
          <a:xfrm>
            <a:off x="2438400" y="381000"/>
            <a:ext cx="6629400" cy="1138238"/>
          </a:xfrm>
          <a:prstGeom prst="rect">
            <a:avLst/>
          </a:prstGeom>
          <a:noFill/>
          <a:ln w="9525">
            <a:solidFill>
              <a:schemeClr val="tx1"/>
            </a:solidFill>
            <a:miter lim="800000"/>
            <a:headEnd/>
            <a:tailEnd/>
          </a:ln>
        </p:spPr>
        <p:txBody>
          <a:bodyPr>
            <a:spAutoFit/>
          </a:bodyPr>
          <a:lstStyle/>
          <a:p>
            <a:r>
              <a:rPr lang="en-US" sz="2800" baseline="30000">
                <a:latin typeface="Calibri" pitchFamily="34" charset="0"/>
              </a:rPr>
              <a:t>10</a:t>
            </a:r>
            <a:r>
              <a:rPr lang="en-US" sz="2800">
                <a:latin typeface="Calibri" pitchFamily="34" charset="0"/>
              </a:rPr>
              <a:t>Be variability in landslides</a:t>
            </a:r>
          </a:p>
          <a:p>
            <a:r>
              <a:rPr lang="en-US" sz="2000">
                <a:latin typeface="Calibri" pitchFamily="34" charset="0"/>
              </a:rPr>
              <a:t>Expect landslides to evacuate material from depth with lower [</a:t>
            </a:r>
            <a:r>
              <a:rPr lang="en-US" sz="2000" baseline="30000">
                <a:latin typeface="Calibri" pitchFamily="34" charset="0"/>
              </a:rPr>
              <a:t>10</a:t>
            </a:r>
            <a:r>
              <a:rPr lang="en-US" sz="2000">
                <a:latin typeface="Calibri" pitchFamily="34" charset="0"/>
              </a:rPr>
              <a:t>Be</a:t>
            </a:r>
            <a:r>
              <a:rPr lang="en-US" sz="2000" baseline="-25000">
                <a:latin typeface="Calibri" pitchFamily="34" charset="0"/>
              </a:rPr>
              <a:t>SiO2</a:t>
            </a:r>
            <a:r>
              <a:rPr lang="en-US" sz="2000">
                <a:latin typeface="Calibri" pitchFamily="34" charset="0"/>
              </a:rPr>
              <a:t>] compared to distributed surface regolith  </a:t>
            </a:r>
          </a:p>
        </p:txBody>
      </p:sp>
      <p:sp>
        <p:nvSpPr>
          <p:cNvPr id="50" name="Rectangle 49"/>
          <p:cNvSpPr/>
          <p:nvPr/>
        </p:nvSpPr>
        <p:spPr>
          <a:xfrm>
            <a:off x="406400" y="4351338"/>
            <a:ext cx="1223963" cy="14351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Box 51"/>
          <p:cNvSpPr txBox="1">
            <a:spLocks noChangeArrowheads="1"/>
          </p:cNvSpPr>
          <p:nvPr/>
        </p:nvSpPr>
        <p:spPr bwMode="auto">
          <a:xfrm rot="-5400000">
            <a:off x="-221456" y="5271294"/>
            <a:ext cx="868362" cy="400050"/>
          </a:xfrm>
          <a:prstGeom prst="rect">
            <a:avLst/>
          </a:prstGeom>
          <a:noFill/>
          <a:ln w="9525">
            <a:noFill/>
            <a:miter lim="800000"/>
            <a:headEnd/>
            <a:tailEnd/>
          </a:ln>
        </p:spPr>
        <p:txBody>
          <a:bodyPr wrap="none">
            <a:spAutoFit/>
          </a:bodyPr>
          <a:lstStyle/>
          <a:p>
            <a:r>
              <a:rPr lang="en-US" sz="2000">
                <a:latin typeface="Calibri" pitchFamily="34" charset="0"/>
              </a:rPr>
              <a:t>Depth</a:t>
            </a:r>
          </a:p>
        </p:txBody>
      </p:sp>
      <p:sp>
        <p:nvSpPr>
          <p:cNvPr id="53" name="TextBox 52"/>
          <p:cNvSpPr txBox="1">
            <a:spLocks noChangeArrowheads="1"/>
          </p:cNvSpPr>
          <p:nvPr/>
        </p:nvSpPr>
        <p:spPr bwMode="auto">
          <a:xfrm>
            <a:off x="949325" y="3859213"/>
            <a:ext cx="1368425" cy="492125"/>
          </a:xfrm>
          <a:prstGeom prst="rect">
            <a:avLst/>
          </a:prstGeom>
          <a:noFill/>
          <a:ln w="9525">
            <a:noFill/>
            <a:miter lim="800000"/>
            <a:headEnd/>
            <a:tailEnd/>
          </a:ln>
        </p:spPr>
        <p:txBody>
          <a:bodyPr wrap="none">
            <a:spAutoFit/>
          </a:bodyPr>
          <a:lstStyle/>
          <a:p>
            <a:r>
              <a:rPr lang="en-US" sz="2600">
                <a:latin typeface="Calibri" pitchFamily="34" charset="0"/>
              </a:rPr>
              <a:t>[</a:t>
            </a:r>
            <a:r>
              <a:rPr lang="en-US" sz="2000" baseline="30000">
                <a:latin typeface="Calibri" pitchFamily="34" charset="0"/>
              </a:rPr>
              <a:t>10</a:t>
            </a:r>
            <a:r>
              <a:rPr lang="en-US" sz="2000">
                <a:latin typeface="Calibri" pitchFamily="34" charset="0"/>
              </a:rPr>
              <a:t>Be</a:t>
            </a:r>
            <a:r>
              <a:rPr lang="en-US" sz="2600">
                <a:latin typeface="Calibri" pitchFamily="34" charset="0"/>
              </a:rPr>
              <a:t>]</a:t>
            </a:r>
            <a:r>
              <a:rPr lang="en-US" sz="2600" baseline="-25000">
                <a:latin typeface="Calibri" pitchFamily="34" charset="0"/>
              </a:rPr>
              <a:t>SiO2</a:t>
            </a:r>
          </a:p>
        </p:txBody>
      </p:sp>
      <p:sp>
        <p:nvSpPr>
          <p:cNvPr id="54" name="Freeform 53"/>
          <p:cNvSpPr/>
          <p:nvPr/>
        </p:nvSpPr>
        <p:spPr>
          <a:xfrm rot="10800000" flipH="1">
            <a:off x="527050" y="4376738"/>
            <a:ext cx="984250" cy="1409700"/>
          </a:xfrm>
          <a:custGeom>
            <a:avLst/>
            <a:gdLst>
              <a:gd name="connsiteX0" fmla="*/ 571500 w 571500"/>
              <a:gd name="connsiteY0" fmla="*/ 0 h 1841500"/>
              <a:gd name="connsiteX1" fmla="*/ 304800 w 571500"/>
              <a:gd name="connsiteY1" fmla="*/ 279400 h 1841500"/>
              <a:gd name="connsiteX2" fmla="*/ 139700 w 571500"/>
              <a:gd name="connsiteY2" fmla="*/ 736600 h 1841500"/>
              <a:gd name="connsiteX3" fmla="*/ 38100 w 571500"/>
              <a:gd name="connsiteY3" fmla="*/ 1295400 h 1841500"/>
              <a:gd name="connsiteX4" fmla="*/ 0 w 571500"/>
              <a:gd name="connsiteY4" fmla="*/ 1841500 h 184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841500">
                <a:moveTo>
                  <a:pt x="571500" y="0"/>
                </a:moveTo>
                <a:cubicBezTo>
                  <a:pt x="474133" y="78316"/>
                  <a:pt x="376767" y="156633"/>
                  <a:pt x="304800" y="279400"/>
                </a:cubicBezTo>
                <a:cubicBezTo>
                  <a:pt x="232833" y="402167"/>
                  <a:pt x="184150" y="567267"/>
                  <a:pt x="139700" y="736600"/>
                </a:cubicBezTo>
                <a:cubicBezTo>
                  <a:pt x="95250" y="905933"/>
                  <a:pt x="61383" y="1111250"/>
                  <a:pt x="38100" y="1295400"/>
                </a:cubicBezTo>
                <a:cubicBezTo>
                  <a:pt x="14817" y="1479550"/>
                  <a:pt x="7408" y="1660525"/>
                  <a:pt x="0" y="1841500"/>
                </a:cubicBezTo>
              </a:path>
            </a:pathLst>
          </a:custGeom>
          <a:ln w="25400" cap="flat" cmpd="sng" algn="ctr">
            <a:solidFill>
              <a:srgbClr val="FF0000"/>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6328" name="TextBox 55"/>
          <p:cNvSpPr txBox="1">
            <a:spLocks noChangeArrowheads="1"/>
          </p:cNvSpPr>
          <p:nvPr/>
        </p:nvSpPr>
        <p:spPr bwMode="auto">
          <a:xfrm>
            <a:off x="-36513" y="304800"/>
            <a:ext cx="1966913" cy="400050"/>
          </a:xfrm>
          <a:prstGeom prst="rect">
            <a:avLst/>
          </a:prstGeom>
          <a:noFill/>
          <a:ln w="9525">
            <a:noFill/>
            <a:miter lim="800000"/>
            <a:headEnd/>
            <a:tailEnd/>
          </a:ln>
        </p:spPr>
        <p:txBody>
          <a:bodyPr wrap="none">
            <a:spAutoFit/>
          </a:bodyPr>
          <a:lstStyle/>
          <a:p>
            <a:r>
              <a:rPr lang="en-US" sz="2000" u="sng">
                <a:latin typeface="Calibri" pitchFamily="34" charset="0"/>
              </a:rPr>
              <a:t>Normal Surface</a:t>
            </a:r>
            <a:endParaRPr lang="en-US" sz="2000" u="sng" baseline="-25000">
              <a:latin typeface="Calibri" pitchFamily="34" charset="0"/>
            </a:endParaRPr>
          </a:p>
        </p:txBody>
      </p:sp>
      <p:cxnSp>
        <p:nvCxnSpPr>
          <p:cNvPr id="58" name="Straight Arrow Connector 57"/>
          <p:cNvCxnSpPr/>
          <p:nvPr/>
        </p:nvCxnSpPr>
        <p:spPr>
          <a:xfrm rot="5400000">
            <a:off x="720725" y="2895600"/>
            <a:ext cx="457200" cy="0"/>
          </a:xfrm>
          <a:prstGeom prst="straightConnector1">
            <a:avLst/>
          </a:prstGeom>
          <a:ln w="508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0" name="TextBox 59"/>
          <p:cNvSpPr txBox="1">
            <a:spLocks noChangeArrowheads="1"/>
          </p:cNvSpPr>
          <p:nvPr/>
        </p:nvSpPr>
        <p:spPr bwMode="auto">
          <a:xfrm>
            <a:off x="0" y="3200400"/>
            <a:ext cx="1282700" cy="708025"/>
          </a:xfrm>
          <a:prstGeom prst="rect">
            <a:avLst/>
          </a:prstGeom>
          <a:noFill/>
          <a:ln w="9525">
            <a:noFill/>
            <a:miter lim="800000"/>
            <a:headEnd/>
            <a:tailEnd/>
          </a:ln>
        </p:spPr>
        <p:txBody>
          <a:bodyPr wrap="none">
            <a:spAutoFit/>
          </a:bodyPr>
          <a:lstStyle/>
          <a:p>
            <a:r>
              <a:rPr lang="en-US" sz="2000" u="sng">
                <a:latin typeface="Calibri" pitchFamily="34" charset="0"/>
              </a:rPr>
              <a:t>Landslide </a:t>
            </a:r>
          </a:p>
          <a:p>
            <a:r>
              <a:rPr lang="en-US" sz="2000" u="sng">
                <a:latin typeface="Calibri" pitchFamily="34" charset="0"/>
              </a:rPr>
              <a:t>Deposit?</a:t>
            </a:r>
          </a:p>
        </p:txBody>
      </p:sp>
      <p:sp>
        <p:nvSpPr>
          <p:cNvPr id="25" name="TextBox 24"/>
          <p:cNvSpPr txBox="1">
            <a:spLocks noChangeArrowheads="1"/>
          </p:cNvSpPr>
          <p:nvPr/>
        </p:nvSpPr>
        <p:spPr bwMode="auto">
          <a:xfrm>
            <a:off x="0" y="6019800"/>
            <a:ext cx="2262188" cy="708025"/>
          </a:xfrm>
          <a:prstGeom prst="rect">
            <a:avLst/>
          </a:prstGeom>
          <a:noFill/>
          <a:ln w="9525">
            <a:noFill/>
            <a:miter lim="800000"/>
            <a:headEnd/>
            <a:tailEnd/>
          </a:ln>
        </p:spPr>
        <p:txBody>
          <a:bodyPr>
            <a:spAutoFit/>
          </a:bodyPr>
          <a:lstStyle/>
          <a:p>
            <a:r>
              <a:rPr lang="en-US" sz="2000" i="1">
                <a:latin typeface="Calibri" pitchFamily="34" charset="0"/>
              </a:rPr>
              <a:t>further analyses in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P spid="53" grpId="0"/>
      <p:bldP spid="60" grpId="0"/>
      <p:bldP spid="25" grpId="0"/>
      <p:bldP spid="2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45"/>
          <p:cNvSpPr txBox="1">
            <a:spLocks noChangeArrowheads="1"/>
          </p:cNvSpPr>
          <p:nvPr/>
        </p:nvSpPr>
        <p:spPr bwMode="auto">
          <a:xfrm>
            <a:off x="152400" y="228600"/>
            <a:ext cx="6629400" cy="1446213"/>
          </a:xfrm>
          <a:prstGeom prst="rect">
            <a:avLst/>
          </a:prstGeom>
          <a:noFill/>
          <a:ln w="9525">
            <a:solidFill>
              <a:schemeClr val="tx1"/>
            </a:solidFill>
            <a:miter lim="800000"/>
            <a:headEnd/>
            <a:tailEnd/>
          </a:ln>
        </p:spPr>
        <p:txBody>
          <a:bodyPr>
            <a:spAutoFit/>
          </a:bodyPr>
          <a:lstStyle/>
          <a:p>
            <a:r>
              <a:rPr lang="en-US" sz="2800" baseline="30000">
                <a:latin typeface="Calibri" pitchFamily="34" charset="0"/>
              </a:rPr>
              <a:t>10</a:t>
            </a:r>
            <a:r>
              <a:rPr lang="en-US" sz="2800">
                <a:latin typeface="Calibri" pitchFamily="34" charset="0"/>
              </a:rPr>
              <a:t>Be signal in river sediment</a:t>
            </a:r>
          </a:p>
          <a:p>
            <a:r>
              <a:rPr lang="en-US" sz="2000">
                <a:latin typeface="Calibri" pitchFamily="34" charset="0"/>
              </a:rPr>
              <a:t>Might expect decrease in [</a:t>
            </a:r>
            <a:r>
              <a:rPr lang="en-US" sz="2000" baseline="30000">
                <a:latin typeface="Calibri" pitchFamily="34" charset="0"/>
              </a:rPr>
              <a:t>10</a:t>
            </a:r>
            <a:r>
              <a:rPr lang="en-US" sz="2000">
                <a:latin typeface="Calibri" pitchFamily="34" charset="0"/>
              </a:rPr>
              <a:t>Be</a:t>
            </a:r>
            <a:r>
              <a:rPr lang="en-US" sz="2000" baseline="-25000">
                <a:latin typeface="Calibri" pitchFamily="34" charset="0"/>
              </a:rPr>
              <a:t>SiO2</a:t>
            </a:r>
            <a:r>
              <a:rPr lang="en-US" sz="2000">
                <a:latin typeface="Calibri" pitchFamily="34" charset="0"/>
              </a:rPr>
              <a:t>] following a high-magnitude, low-frequency event, followed by return to higher values over time</a:t>
            </a:r>
          </a:p>
        </p:txBody>
      </p:sp>
      <p:pic>
        <p:nvPicPr>
          <p:cNvPr id="57346" name="Picture 22" descr="schematic-02.jpg"/>
          <p:cNvPicPr>
            <a:picLocks noChangeAspect="1"/>
          </p:cNvPicPr>
          <p:nvPr/>
        </p:nvPicPr>
        <p:blipFill>
          <a:blip r:embed="rId2"/>
          <a:srcRect/>
          <a:stretch>
            <a:fillRect/>
          </a:stretch>
        </p:blipFill>
        <p:spPr bwMode="auto">
          <a:xfrm>
            <a:off x="304800" y="2135188"/>
            <a:ext cx="5486400" cy="4570412"/>
          </a:xfrm>
          <a:prstGeom prst="rect">
            <a:avLst/>
          </a:prstGeom>
          <a:noFill/>
          <a:ln w="9525">
            <a:noFill/>
            <a:miter lim="800000"/>
            <a:headEnd/>
            <a:tailEnd/>
          </a:ln>
        </p:spPr>
      </p:pic>
      <p:sp>
        <p:nvSpPr>
          <p:cNvPr id="4" name="Right Brace 3"/>
          <p:cNvSpPr/>
          <p:nvPr/>
        </p:nvSpPr>
        <p:spPr>
          <a:xfrm>
            <a:off x="5791200" y="1828800"/>
            <a:ext cx="762000" cy="487680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7348" name="Rectangle 4"/>
          <p:cNvSpPr>
            <a:spLocks noChangeArrowheads="1"/>
          </p:cNvSpPr>
          <p:nvPr/>
        </p:nvSpPr>
        <p:spPr bwMode="auto">
          <a:xfrm>
            <a:off x="6553200" y="2541588"/>
            <a:ext cx="2590800" cy="3478212"/>
          </a:xfrm>
          <a:prstGeom prst="rect">
            <a:avLst/>
          </a:prstGeom>
          <a:noFill/>
          <a:ln w="9525">
            <a:noFill/>
            <a:miter lim="800000"/>
            <a:headEnd/>
            <a:tailEnd/>
          </a:ln>
        </p:spPr>
        <p:txBody>
          <a:bodyPr>
            <a:spAutoFit/>
          </a:bodyPr>
          <a:lstStyle/>
          <a:p>
            <a:r>
              <a:rPr lang="en-US" sz="2200">
                <a:latin typeface="Calibri" pitchFamily="34" charset="0"/>
              </a:rPr>
              <a:t>this hypothesized variation has not been observed/tested directly, despite its major implications for interpreting </a:t>
            </a:r>
            <a:r>
              <a:rPr lang="en-US" sz="2200" baseline="30000">
                <a:latin typeface="Calibri" pitchFamily="34" charset="0"/>
              </a:rPr>
              <a:t>10</a:t>
            </a:r>
            <a:r>
              <a:rPr lang="en-US" sz="2200">
                <a:latin typeface="Calibri" pitchFamily="34" charset="0"/>
              </a:rPr>
              <a:t>Be-derived erosion rates in tectonic settings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3" descr="10begraph1rvsd-02.jpg"/>
          <p:cNvPicPr>
            <a:picLocks noChangeAspect="1"/>
          </p:cNvPicPr>
          <p:nvPr/>
        </p:nvPicPr>
        <p:blipFill>
          <a:blip r:embed="rId2"/>
          <a:srcRect/>
          <a:stretch>
            <a:fillRect/>
          </a:stretch>
        </p:blipFill>
        <p:spPr bwMode="auto">
          <a:xfrm>
            <a:off x="61913" y="4503738"/>
            <a:ext cx="3014662" cy="2160587"/>
          </a:xfrm>
          <a:prstGeom prst="rect">
            <a:avLst/>
          </a:prstGeom>
          <a:noFill/>
          <a:ln w="9525">
            <a:noFill/>
            <a:miter lim="800000"/>
            <a:headEnd/>
            <a:tailEnd/>
          </a:ln>
        </p:spPr>
      </p:pic>
      <p:pic>
        <p:nvPicPr>
          <p:cNvPr id="68" name="Picture 67" descr="10begraph2-02.jpg"/>
          <p:cNvPicPr>
            <a:picLocks noChangeAspect="1"/>
          </p:cNvPicPr>
          <p:nvPr/>
        </p:nvPicPr>
        <p:blipFill>
          <a:blip r:embed="rId3"/>
          <a:srcRect/>
          <a:stretch>
            <a:fillRect/>
          </a:stretch>
        </p:blipFill>
        <p:spPr bwMode="auto">
          <a:xfrm>
            <a:off x="61913" y="2247900"/>
            <a:ext cx="3014662" cy="2160588"/>
          </a:xfrm>
          <a:prstGeom prst="rect">
            <a:avLst/>
          </a:prstGeom>
          <a:noFill/>
          <a:ln w="9525">
            <a:noFill/>
            <a:miter lim="800000"/>
            <a:headEnd/>
            <a:tailEnd/>
          </a:ln>
        </p:spPr>
      </p:pic>
      <p:pic>
        <p:nvPicPr>
          <p:cNvPr id="58371" name="Picture 7" descr="map1-03.jpg"/>
          <p:cNvPicPr>
            <a:picLocks noChangeAspect="1"/>
          </p:cNvPicPr>
          <p:nvPr/>
        </p:nvPicPr>
        <p:blipFill>
          <a:blip r:embed="rId4"/>
          <a:srcRect/>
          <a:stretch>
            <a:fillRect/>
          </a:stretch>
        </p:blipFill>
        <p:spPr bwMode="auto">
          <a:xfrm>
            <a:off x="4038600" y="2362200"/>
            <a:ext cx="4953000" cy="4229100"/>
          </a:xfrm>
          <a:prstGeom prst="rect">
            <a:avLst/>
          </a:prstGeom>
          <a:noFill/>
          <a:ln w="9525">
            <a:noFill/>
            <a:miter lim="800000"/>
            <a:headEnd/>
            <a:tailEnd/>
          </a:ln>
        </p:spPr>
      </p:pic>
      <p:sp>
        <p:nvSpPr>
          <p:cNvPr id="58372" name="TextBox 14"/>
          <p:cNvSpPr txBox="1">
            <a:spLocks noChangeArrowheads="1"/>
          </p:cNvSpPr>
          <p:nvPr/>
        </p:nvSpPr>
        <p:spPr bwMode="auto">
          <a:xfrm rot="-2546424">
            <a:off x="6002338" y="4808538"/>
            <a:ext cx="1077912" cy="32385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8373" name="TextBox 15"/>
          <p:cNvSpPr txBox="1">
            <a:spLocks noChangeArrowheads="1"/>
          </p:cNvSpPr>
          <p:nvPr/>
        </p:nvSpPr>
        <p:spPr bwMode="auto">
          <a:xfrm>
            <a:off x="7537450" y="5316538"/>
            <a:ext cx="949325" cy="568325"/>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pic>
        <p:nvPicPr>
          <p:cNvPr id="58374" name="Picture 11" descr="map2-03.jpg"/>
          <p:cNvPicPr>
            <a:picLocks noChangeAspect="1"/>
          </p:cNvPicPr>
          <p:nvPr/>
        </p:nvPicPr>
        <p:blipFill>
          <a:blip r:embed="rId5"/>
          <a:srcRect/>
          <a:stretch>
            <a:fillRect/>
          </a:stretch>
        </p:blipFill>
        <p:spPr bwMode="auto">
          <a:xfrm>
            <a:off x="4038600" y="2362200"/>
            <a:ext cx="4953000" cy="4229100"/>
          </a:xfrm>
          <a:prstGeom prst="rect">
            <a:avLst/>
          </a:prstGeom>
          <a:noFill/>
          <a:ln w="9525">
            <a:noFill/>
            <a:miter lim="800000"/>
            <a:headEnd/>
            <a:tailEnd/>
          </a:ln>
        </p:spPr>
      </p:pic>
      <p:sp>
        <p:nvSpPr>
          <p:cNvPr id="58375" name="TextBox 13"/>
          <p:cNvSpPr txBox="1">
            <a:spLocks noChangeArrowheads="1"/>
          </p:cNvSpPr>
          <p:nvPr/>
        </p:nvSpPr>
        <p:spPr bwMode="auto">
          <a:xfrm rot="-2546424">
            <a:off x="6013450" y="4802188"/>
            <a:ext cx="1076325" cy="325437"/>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8376" name="TextBox 16"/>
          <p:cNvSpPr txBox="1">
            <a:spLocks noChangeArrowheads="1"/>
          </p:cNvSpPr>
          <p:nvPr/>
        </p:nvSpPr>
        <p:spPr bwMode="auto">
          <a:xfrm>
            <a:off x="7670800" y="5449888"/>
            <a:ext cx="950913" cy="569912"/>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11" name="Oval 10"/>
          <p:cNvSpPr/>
          <p:nvPr/>
        </p:nvSpPr>
        <p:spPr>
          <a:xfrm>
            <a:off x="5776913" y="5986463"/>
            <a:ext cx="134937" cy="13493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5911850" y="5884863"/>
            <a:ext cx="133350" cy="13493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6111875" y="4913313"/>
            <a:ext cx="133350" cy="13335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6311900" y="4913313"/>
            <a:ext cx="134938" cy="13335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2" name="Straight Connector 31"/>
          <p:cNvCxnSpPr>
            <a:stCxn id="11" idx="1"/>
            <a:endCxn id="60" idx="3"/>
          </p:cNvCxnSpPr>
          <p:nvPr/>
        </p:nvCxnSpPr>
        <p:spPr>
          <a:xfrm rot="16200000" flipV="1">
            <a:off x="3917950" y="4127501"/>
            <a:ext cx="884237" cy="287496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1"/>
          </p:cNvCxnSpPr>
          <p:nvPr/>
        </p:nvCxnSpPr>
        <p:spPr>
          <a:xfrm rot="16200000" flipV="1">
            <a:off x="3044032" y="3018631"/>
            <a:ext cx="3009900" cy="276383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1" name="Picture 40" descr="10begraph3-02.jpg"/>
          <p:cNvPicPr>
            <a:picLocks noChangeAspect="1"/>
          </p:cNvPicPr>
          <p:nvPr/>
        </p:nvPicPr>
        <p:blipFill>
          <a:blip r:embed="rId6"/>
          <a:srcRect/>
          <a:stretch>
            <a:fillRect/>
          </a:stretch>
        </p:blipFill>
        <p:spPr bwMode="auto">
          <a:xfrm>
            <a:off x="61913" y="34925"/>
            <a:ext cx="3086100" cy="2212975"/>
          </a:xfrm>
          <a:prstGeom prst="rect">
            <a:avLst/>
          </a:prstGeom>
          <a:noFill/>
          <a:ln w="9525">
            <a:noFill/>
            <a:miter lim="800000"/>
            <a:headEnd/>
            <a:tailEnd/>
          </a:ln>
        </p:spPr>
      </p:pic>
      <p:cxnSp>
        <p:nvCxnSpPr>
          <p:cNvPr id="43" name="Straight Connector 42"/>
          <p:cNvCxnSpPr>
            <a:stCxn id="18" idx="1"/>
          </p:cNvCxnSpPr>
          <p:nvPr/>
        </p:nvCxnSpPr>
        <p:spPr>
          <a:xfrm rot="16200000" flipV="1">
            <a:off x="2328068" y="1129507"/>
            <a:ext cx="4398963" cy="32067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a:spLocks noChangeArrowheads="1"/>
          </p:cNvSpPr>
          <p:nvPr/>
        </p:nvSpPr>
        <p:spPr bwMode="auto">
          <a:xfrm>
            <a:off x="1981200" y="131763"/>
            <a:ext cx="1095375" cy="369887"/>
          </a:xfrm>
          <a:prstGeom prst="rect">
            <a:avLst/>
          </a:prstGeom>
          <a:noFill/>
          <a:ln w="9525">
            <a:noFill/>
            <a:miter lim="800000"/>
            <a:headEnd/>
            <a:tailEnd/>
          </a:ln>
        </p:spPr>
        <p:txBody>
          <a:bodyPr wrap="none">
            <a:spAutoFit/>
          </a:bodyPr>
          <a:lstStyle/>
          <a:p>
            <a:r>
              <a:rPr lang="en-US">
                <a:latin typeface="Calibri" pitchFamily="34" charset="0"/>
              </a:rPr>
              <a:t>Zagunao</a:t>
            </a:r>
          </a:p>
        </p:txBody>
      </p:sp>
      <p:pic>
        <p:nvPicPr>
          <p:cNvPr id="47" name="Picture 46" descr="10begraph4-02.jpg"/>
          <p:cNvPicPr>
            <a:picLocks noChangeAspect="1"/>
          </p:cNvPicPr>
          <p:nvPr/>
        </p:nvPicPr>
        <p:blipFill>
          <a:blip r:embed="rId7"/>
          <a:srcRect/>
          <a:stretch>
            <a:fillRect/>
          </a:stretch>
        </p:blipFill>
        <p:spPr bwMode="auto">
          <a:xfrm>
            <a:off x="4343400" y="0"/>
            <a:ext cx="3135313" cy="2247900"/>
          </a:xfrm>
          <a:prstGeom prst="rect">
            <a:avLst/>
          </a:prstGeom>
          <a:noFill/>
          <a:ln w="9525">
            <a:noFill/>
            <a:miter lim="800000"/>
            <a:headEnd/>
            <a:tailEnd/>
          </a:ln>
        </p:spPr>
      </p:pic>
      <p:cxnSp>
        <p:nvCxnSpPr>
          <p:cNvPr id="48" name="Straight Connector 47"/>
          <p:cNvCxnSpPr>
            <a:stCxn id="19" idx="0"/>
            <a:endCxn id="51" idx="2"/>
          </p:cNvCxnSpPr>
          <p:nvPr/>
        </p:nvCxnSpPr>
        <p:spPr>
          <a:xfrm rot="5400000" flipH="1" flipV="1">
            <a:off x="4972050" y="2184400"/>
            <a:ext cx="4135438" cy="1322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a:spLocks noChangeArrowheads="1"/>
          </p:cNvSpPr>
          <p:nvPr/>
        </p:nvSpPr>
        <p:spPr bwMode="auto">
          <a:xfrm>
            <a:off x="6931025" y="131763"/>
            <a:ext cx="1541463" cy="646112"/>
          </a:xfrm>
          <a:prstGeom prst="rect">
            <a:avLst/>
          </a:prstGeom>
          <a:noFill/>
          <a:ln w="9525">
            <a:noFill/>
            <a:miter lim="800000"/>
            <a:headEnd/>
            <a:tailEnd/>
          </a:ln>
        </p:spPr>
        <p:txBody>
          <a:bodyPr wrap="none">
            <a:spAutoFit/>
          </a:bodyPr>
          <a:lstStyle/>
          <a:p>
            <a:r>
              <a:rPr lang="en-US">
                <a:latin typeface="Calibri" pitchFamily="34" charset="0"/>
              </a:rPr>
              <a:t>Min Jiang</a:t>
            </a:r>
          </a:p>
          <a:p>
            <a:r>
              <a:rPr lang="en-US">
                <a:latin typeface="Calibri" pitchFamily="34" charset="0"/>
              </a:rPr>
              <a:t>at Wenchuan</a:t>
            </a:r>
          </a:p>
        </p:txBody>
      </p:sp>
      <p:sp>
        <p:nvSpPr>
          <p:cNvPr id="57" name="TextBox 56"/>
          <p:cNvSpPr txBox="1">
            <a:spLocks noChangeArrowheads="1"/>
          </p:cNvSpPr>
          <p:nvPr/>
        </p:nvSpPr>
        <p:spPr bwMode="auto">
          <a:xfrm>
            <a:off x="1981200" y="2590800"/>
            <a:ext cx="1185863" cy="646113"/>
          </a:xfrm>
          <a:prstGeom prst="rect">
            <a:avLst/>
          </a:prstGeom>
          <a:noFill/>
          <a:ln w="9525">
            <a:noFill/>
            <a:miter lim="800000"/>
            <a:headEnd/>
            <a:tailEnd/>
          </a:ln>
        </p:spPr>
        <p:txBody>
          <a:bodyPr wrap="none">
            <a:spAutoFit/>
          </a:bodyPr>
          <a:lstStyle/>
          <a:p>
            <a:r>
              <a:rPr lang="en-US">
                <a:latin typeface="Calibri" pitchFamily="34" charset="0"/>
              </a:rPr>
              <a:t>Min Jiang</a:t>
            </a:r>
          </a:p>
          <a:p>
            <a:r>
              <a:rPr lang="en-US">
                <a:latin typeface="Calibri" pitchFamily="34" charset="0"/>
              </a:rPr>
              <a:t>at Yingxiu</a:t>
            </a:r>
          </a:p>
        </p:txBody>
      </p:sp>
      <p:sp>
        <p:nvSpPr>
          <p:cNvPr id="60" name="TextBox 59"/>
          <p:cNvSpPr txBox="1">
            <a:spLocks noChangeArrowheads="1"/>
          </p:cNvSpPr>
          <p:nvPr/>
        </p:nvSpPr>
        <p:spPr bwMode="auto">
          <a:xfrm>
            <a:off x="1827213" y="4938713"/>
            <a:ext cx="1095375" cy="368300"/>
          </a:xfrm>
          <a:prstGeom prst="rect">
            <a:avLst/>
          </a:prstGeom>
          <a:noFill/>
          <a:ln w="9525">
            <a:noFill/>
            <a:miter lim="800000"/>
            <a:headEnd/>
            <a:tailEnd/>
          </a:ln>
        </p:spPr>
        <p:txBody>
          <a:bodyPr wrap="none">
            <a:spAutoFit/>
          </a:bodyPr>
          <a:lstStyle/>
          <a:p>
            <a:r>
              <a:rPr lang="en-US">
                <a:latin typeface="Calibri" pitchFamily="34" charset="0"/>
              </a:rPr>
              <a:t>Yuze Shi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P spid="19" grpId="0" animBg="1"/>
      <p:bldP spid="45" grpId="0"/>
      <p:bldP spid="51" grpId="0"/>
      <p:bldP spid="57" grpId="0"/>
      <p:bldP spid="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7" descr="map1-03.jpg"/>
          <p:cNvPicPr>
            <a:picLocks noChangeAspect="1"/>
          </p:cNvPicPr>
          <p:nvPr/>
        </p:nvPicPr>
        <p:blipFill>
          <a:blip r:embed="rId2"/>
          <a:srcRect/>
          <a:stretch>
            <a:fillRect/>
          </a:stretch>
        </p:blipFill>
        <p:spPr bwMode="auto">
          <a:xfrm>
            <a:off x="4038600" y="2362200"/>
            <a:ext cx="4953000" cy="4229100"/>
          </a:xfrm>
          <a:prstGeom prst="rect">
            <a:avLst/>
          </a:prstGeom>
          <a:noFill/>
          <a:ln w="9525">
            <a:noFill/>
            <a:miter lim="800000"/>
            <a:headEnd/>
            <a:tailEnd/>
          </a:ln>
        </p:spPr>
      </p:pic>
      <p:sp>
        <p:nvSpPr>
          <p:cNvPr id="59394" name="TextBox 14"/>
          <p:cNvSpPr txBox="1">
            <a:spLocks noChangeArrowheads="1"/>
          </p:cNvSpPr>
          <p:nvPr/>
        </p:nvSpPr>
        <p:spPr bwMode="auto">
          <a:xfrm rot="-2546424">
            <a:off x="6002338" y="4808538"/>
            <a:ext cx="1077912" cy="32385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9395" name="TextBox 15"/>
          <p:cNvSpPr txBox="1">
            <a:spLocks noChangeArrowheads="1"/>
          </p:cNvSpPr>
          <p:nvPr/>
        </p:nvSpPr>
        <p:spPr bwMode="auto">
          <a:xfrm>
            <a:off x="7537450" y="5316538"/>
            <a:ext cx="949325" cy="568325"/>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pic>
        <p:nvPicPr>
          <p:cNvPr id="59396" name="Picture 11" descr="map2-03.jpg"/>
          <p:cNvPicPr>
            <a:picLocks noChangeAspect="1"/>
          </p:cNvPicPr>
          <p:nvPr/>
        </p:nvPicPr>
        <p:blipFill>
          <a:blip r:embed="rId3"/>
          <a:srcRect/>
          <a:stretch>
            <a:fillRect/>
          </a:stretch>
        </p:blipFill>
        <p:spPr bwMode="auto">
          <a:xfrm>
            <a:off x="4038600" y="2362200"/>
            <a:ext cx="4953000" cy="4229100"/>
          </a:xfrm>
          <a:prstGeom prst="rect">
            <a:avLst/>
          </a:prstGeom>
          <a:noFill/>
          <a:ln w="9525">
            <a:noFill/>
            <a:miter lim="800000"/>
            <a:headEnd/>
            <a:tailEnd/>
          </a:ln>
        </p:spPr>
      </p:pic>
      <p:sp>
        <p:nvSpPr>
          <p:cNvPr id="59397" name="TextBox 13"/>
          <p:cNvSpPr txBox="1">
            <a:spLocks noChangeArrowheads="1"/>
          </p:cNvSpPr>
          <p:nvPr/>
        </p:nvSpPr>
        <p:spPr bwMode="auto">
          <a:xfrm rot="-2546424">
            <a:off x="6013450" y="4802188"/>
            <a:ext cx="1076325" cy="325437"/>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59398" name="TextBox 16"/>
          <p:cNvSpPr txBox="1">
            <a:spLocks noChangeArrowheads="1"/>
          </p:cNvSpPr>
          <p:nvPr/>
        </p:nvSpPr>
        <p:spPr bwMode="auto">
          <a:xfrm>
            <a:off x="7670800" y="5449888"/>
            <a:ext cx="950913" cy="569912"/>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11" name="Oval 10"/>
          <p:cNvSpPr/>
          <p:nvPr/>
        </p:nvSpPr>
        <p:spPr>
          <a:xfrm>
            <a:off x="5776913" y="5986463"/>
            <a:ext cx="134937" cy="13493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5911850" y="5884863"/>
            <a:ext cx="133350" cy="134937"/>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6111875" y="4913313"/>
            <a:ext cx="133350" cy="13335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6311900" y="4913313"/>
            <a:ext cx="134938" cy="13335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5776913" y="4846638"/>
            <a:ext cx="134937" cy="133350"/>
          </a:xfrm>
          <a:prstGeom prst="ellipse">
            <a:avLst/>
          </a:prstGeom>
          <a:noFill/>
          <a:ln w="2540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5978525" y="5449888"/>
            <a:ext cx="133350" cy="134937"/>
          </a:xfrm>
          <a:prstGeom prst="ellipse">
            <a:avLst/>
          </a:prstGeom>
          <a:noFill/>
          <a:ln w="2540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2" name="Straight Connector 31"/>
          <p:cNvCxnSpPr>
            <a:stCxn id="24" idx="1"/>
          </p:cNvCxnSpPr>
          <p:nvPr/>
        </p:nvCxnSpPr>
        <p:spPr>
          <a:xfrm rot="16200000" flipV="1">
            <a:off x="4454526" y="3927475"/>
            <a:ext cx="423862" cy="266223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0" idx="2"/>
          </p:cNvCxnSpPr>
          <p:nvPr/>
        </p:nvCxnSpPr>
        <p:spPr>
          <a:xfrm rot="10800000">
            <a:off x="3429000" y="2362200"/>
            <a:ext cx="2347913" cy="255111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9407" name="Picture 53" descr="10begraph5-02.jpg"/>
          <p:cNvPicPr>
            <a:picLocks noChangeAspect="1"/>
          </p:cNvPicPr>
          <p:nvPr/>
        </p:nvPicPr>
        <p:blipFill>
          <a:blip r:embed="rId4"/>
          <a:srcRect/>
          <a:stretch>
            <a:fillRect/>
          </a:stretch>
        </p:blipFill>
        <p:spPr bwMode="auto">
          <a:xfrm>
            <a:off x="401638" y="1273175"/>
            <a:ext cx="3027362" cy="2170113"/>
          </a:xfrm>
          <a:prstGeom prst="rect">
            <a:avLst/>
          </a:prstGeom>
          <a:noFill/>
          <a:ln w="9525">
            <a:noFill/>
            <a:miter lim="800000"/>
            <a:headEnd/>
            <a:tailEnd/>
          </a:ln>
        </p:spPr>
      </p:pic>
      <p:sp>
        <p:nvSpPr>
          <p:cNvPr id="59408" name="TextBox 56"/>
          <p:cNvSpPr txBox="1">
            <a:spLocks noChangeArrowheads="1"/>
          </p:cNvSpPr>
          <p:nvPr/>
        </p:nvSpPr>
        <p:spPr bwMode="auto">
          <a:xfrm>
            <a:off x="401638" y="112713"/>
            <a:ext cx="3835400" cy="954087"/>
          </a:xfrm>
          <a:prstGeom prst="rect">
            <a:avLst/>
          </a:prstGeom>
          <a:noFill/>
          <a:ln w="9525">
            <a:noFill/>
            <a:miter lim="800000"/>
            <a:headEnd/>
            <a:tailEnd/>
          </a:ln>
        </p:spPr>
        <p:txBody>
          <a:bodyPr wrap="none">
            <a:spAutoFit/>
          </a:bodyPr>
          <a:lstStyle/>
          <a:p>
            <a:r>
              <a:rPr lang="en-US" sz="2800">
                <a:latin typeface="Calibri" pitchFamily="34" charset="0"/>
              </a:rPr>
              <a:t>Results from first-order</a:t>
            </a:r>
          </a:p>
          <a:p>
            <a:r>
              <a:rPr lang="en-US" sz="2800">
                <a:latin typeface="Calibri" pitchFamily="34" charset="0"/>
              </a:rPr>
              <a:t>catchments</a:t>
            </a:r>
          </a:p>
        </p:txBody>
      </p:sp>
      <p:pic>
        <p:nvPicPr>
          <p:cNvPr id="59409" name="Picture 58" descr="10begraph6-02.jpg"/>
          <p:cNvPicPr>
            <a:picLocks noChangeAspect="1"/>
          </p:cNvPicPr>
          <p:nvPr/>
        </p:nvPicPr>
        <p:blipFill>
          <a:blip r:embed="rId5"/>
          <a:srcRect/>
          <a:stretch>
            <a:fillRect/>
          </a:stretch>
        </p:blipFill>
        <p:spPr bwMode="auto">
          <a:xfrm>
            <a:off x="401638" y="4221163"/>
            <a:ext cx="2933700" cy="2103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5"/>
          <p:cNvSpPr txBox="1">
            <a:spLocks noChangeArrowheads="1"/>
          </p:cNvSpPr>
          <p:nvPr/>
        </p:nvSpPr>
        <p:spPr bwMode="auto">
          <a:xfrm>
            <a:off x="0" y="228600"/>
            <a:ext cx="9144000" cy="6616700"/>
          </a:xfrm>
          <a:prstGeom prst="rect">
            <a:avLst/>
          </a:prstGeom>
          <a:noFill/>
          <a:ln w="9525">
            <a:noFill/>
            <a:miter lim="800000"/>
            <a:headEnd/>
            <a:tailEnd/>
          </a:ln>
        </p:spPr>
        <p:txBody>
          <a:bodyPr>
            <a:spAutoFit/>
          </a:bodyPr>
          <a:lstStyle/>
          <a:p>
            <a:r>
              <a:rPr lang="en-US" sz="3200" u="sng">
                <a:latin typeface="Calibri" pitchFamily="34" charset="0"/>
                <a:cs typeface="Arial" charset="0"/>
              </a:rPr>
              <a:t>Summary of </a:t>
            </a:r>
            <a:r>
              <a:rPr lang="en-US" sz="3200" u="sng" baseline="30000">
                <a:latin typeface="Calibri" pitchFamily="34" charset="0"/>
                <a:cs typeface="Arial" charset="0"/>
              </a:rPr>
              <a:t>10</a:t>
            </a:r>
            <a:r>
              <a:rPr lang="en-US" sz="3200" u="sng">
                <a:latin typeface="Calibri" pitchFamily="34" charset="0"/>
                <a:cs typeface="Arial" charset="0"/>
              </a:rPr>
              <a:t>Be Results</a:t>
            </a:r>
          </a:p>
          <a:p>
            <a:endParaRPr lang="en-US" sz="2800">
              <a:latin typeface="Calibri" pitchFamily="34" charset="0"/>
              <a:cs typeface="Arial" charset="0"/>
            </a:endParaRPr>
          </a:p>
          <a:p>
            <a:pPr>
              <a:buFont typeface="Arial" charset="0"/>
              <a:buChar char="•"/>
            </a:pPr>
            <a:r>
              <a:rPr lang="en-US" sz="2800">
                <a:latin typeface="Calibri" pitchFamily="34" charset="0"/>
                <a:cs typeface="Arial" charset="0"/>
              </a:rPr>
              <a:t>landslides exhume shielded, low-</a:t>
            </a:r>
            <a:r>
              <a:rPr lang="en-US" sz="2800" baseline="30000">
                <a:latin typeface="Calibri" pitchFamily="34" charset="0"/>
                <a:cs typeface="Arial" charset="0"/>
              </a:rPr>
              <a:t>10</a:t>
            </a:r>
            <a:r>
              <a:rPr lang="en-US" sz="2800">
                <a:latin typeface="Calibri" pitchFamily="34" charset="0"/>
                <a:cs typeface="Arial" charset="0"/>
              </a:rPr>
              <a:t>Be material, as expected – need more samples to look for patterns</a:t>
            </a:r>
          </a:p>
          <a:p>
            <a:pPr>
              <a:buFont typeface="Arial" charset="0"/>
              <a:buChar char="•"/>
            </a:pPr>
            <a:endParaRPr lang="en-US" sz="2800">
              <a:latin typeface="Calibri" pitchFamily="34" charset="0"/>
              <a:cs typeface="Arial" charset="0"/>
            </a:endParaRPr>
          </a:p>
          <a:p>
            <a:pPr>
              <a:buFont typeface="Arial" charset="0"/>
              <a:buChar char="•"/>
            </a:pPr>
            <a:r>
              <a:rPr lang="en-US" sz="2800">
                <a:latin typeface="Calibri" pitchFamily="34" charset="0"/>
                <a:cs typeface="Arial" charset="0"/>
              </a:rPr>
              <a:t>observe variable input of this low-</a:t>
            </a:r>
            <a:r>
              <a:rPr lang="en-US" sz="2800" baseline="30000">
                <a:latin typeface="Calibri" pitchFamily="34" charset="0"/>
                <a:cs typeface="Arial" charset="0"/>
              </a:rPr>
              <a:t>10</a:t>
            </a:r>
            <a:r>
              <a:rPr lang="en-US" sz="2800">
                <a:latin typeface="Calibri" pitchFamily="34" charset="0"/>
                <a:cs typeface="Arial" charset="0"/>
              </a:rPr>
              <a:t>Be material into river sediment – first time directly measured</a:t>
            </a:r>
          </a:p>
          <a:p>
            <a:r>
              <a:rPr lang="en-US" sz="2800">
                <a:latin typeface="Calibri" pitchFamily="34" charset="0"/>
                <a:cs typeface="Arial" charset="0"/>
              </a:rPr>
              <a:t> </a:t>
            </a:r>
          </a:p>
          <a:p>
            <a:pPr>
              <a:buFont typeface="Arial" charset="0"/>
              <a:buChar char="•"/>
            </a:pPr>
            <a:r>
              <a:rPr lang="en-US" sz="2800">
                <a:latin typeface="Calibri" pitchFamily="34" charset="0"/>
                <a:cs typeface="Arial" charset="0"/>
              </a:rPr>
              <a:t>pronounced effect in smaller catchments, but also in large rivers – may bias </a:t>
            </a:r>
            <a:r>
              <a:rPr lang="en-US" sz="2800" baseline="30000">
                <a:latin typeface="Calibri" pitchFamily="34" charset="0"/>
                <a:cs typeface="Arial" charset="0"/>
              </a:rPr>
              <a:t>10</a:t>
            </a:r>
            <a:r>
              <a:rPr lang="en-US" sz="2800">
                <a:latin typeface="Calibri" pitchFamily="34" charset="0"/>
                <a:cs typeface="Arial" charset="0"/>
              </a:rPr>
              <a:t>Be measurements of erosion rates even in very large (&gt;10</a:t>
            </a:r>
            <a:r>
              <a:rPr lang="en-US" sz="2800" baseline="30000">
                <a:latin typeface="Calibri" pitchFamily="34" charset="0"/>
                <a:cs typeface="Arial" charset="0"/>
              </a:rPr>
              <a:t>4</a:t>
            </a:r>
            <a:r>
              <a:rPr lang="en-US" sz="2800">
                <a:latin typeface="Calibri" pitchFamily="34" charset="0"/>
                <a:cs typeface="Arial" charset="0"/>
              </a:rPr>
              <a:t> km</a:t>
            </a:r>
            <a:r>
              <a:rPr lang="en-US" sz="2800" baseline="30000">
                <a:latin typeface="Calibri" pitchFamily="34" charset="0"/>
                <a:cs typeface="Arial" charset="0"/>
              </a:rPr>
              <a:t>2</a:t>
            </a:r>
            <a:r>
              <a:rPr lang="en-US" sz="2800">
                <a:latin typeface="Calibri" pitchFamily="34" charset="0"/>
                <a:cs typeface="Arial" charset="0"/>
              </a:rPr>
              <a:t>) basins </a:t>
            </a:r>
          </a:p>
          <a:p>
            <a:pPr marL="1428750" lvl="2" indent="-514350"/>
            <a:endParaRPr lang="en-US" sz="2800">
              <a:latin typeface="Calibri" pitchFamily="34" charset="0"/>
              <a:cs typeface="Arial" charset="0"/>
            </a:endParaRPr>
          </a:p>
          <a:p>
            <a:pPr>
              <a:buFont typeface="Arial" charset="0"/>
              <a:buChar char="•"/>
            </a:pPr>
            <a:r>
              <a:rPr lang="en-US" sz="2800">
                <a:latin typeface="Calibri" pitchFamily="34" charset="0"/>
                <a:cs typeface="Arial" charset="0"/>
              </a:rPr>
              <a:t>can this be used along with spatial models of landslides to quantitatively trace mobilization &amp; transport of landslide-derived sediment?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7" descr="Yangtze-delta-and-Shangha-001.jpg"/>
          <p:cNvPicPr>
            <a:picLocks noChangeAspect="1"/>
          </p:cNvPicPr>
          <p:nvPr/>
        </p:nvPicPr>
        <p:blipFill>
          <a:blip r:embed="rId2"/>
          <a:srcRect/>
          <a:stretch>
            <a:fillRect/>
          </a:stretch>
        </p:blipFill>
        <p:spPr bwMode="auto">
          <a:xfrm>
            <a:off x="0" y="685800"/>
            <a:ext cx="9144000" cy="5486400"/>
          </a:xfrm>
          <a:prstGeom prst="rect">
            <a:avLst/>
          </a:prstGeom>
          <a:noFill/>
          <a:ln w="9525">
            <a:noFill/>
            <a:miter lim="800000"/>
            <a:headEnd/>
            <a:tailEnd/>
          </a:ln>
        </p:spPr>
      </p:pic>
      <p:sp>
        <p:nvSpPr>
          <p:cNvPr id="7" name="TextBox 6"/>
          <p:cNvSpPr txBox="1">
            <a:spLocks noChangeArrowheads="1"/>
          </p:cNvSpPr>
          <p:nvPr/>
        </p:nvSpPr>
        <p:spPr bwMode="auto">
          <a:xfrm>
            <a:off x="4953000" y="3886200"/>
            <a:ext cx="1100138" cy="338138"/>
          </a:xfrm>
          <a:prstGeom prst="rect">
            <a:avLst/>
          </a:prstGeom>
          <a:noFill/>
          <a:ln w="9525">
            <a:noFill/>
            <a:miter lim="800000"/>
            <a:headEnd/>
            <a:tailEnd/>
          </a:ln>
        </p:spPr>
        <p:txBody>
          <a:bodyPr wrap="none">
            <a:spAutoFit/>
          </a:bodyPr>
          <a:lstStyle/>
          <a:p>
            <a:r>
              <a:rPr lang="en-US" sz="1600" i="1">
                <a:solidFill>
                  <a:srgbClr val="FFFFFF"/>
                </a:solidFill>
                <a:latin typeface="Calibri" pitchFamily="34" charset="0"/>
              </a:rPr>
              <a:t>Shanghai</a:t>
            </a:r>
          </a:p>
        </p:txBody>
      </p:sp>
      <p:cxnSp>
        <p:nvCxnSpPr>
          <p:cNvPr id="10" name="Straight Connector 9"/>
          <p:cNvCxnSpPr/>
          <p:nvPr/>
        </p:nvCxnSpPr>
        <p:spPr>
          <a:xfrm flipV="1">
            <a:off x="5715000" y="3505200"/>
            <a:ext cx="45720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Box 6"/>
          <p:cNvSpPr txBox="1">
            <a:spLocks noChangeArrowheads="1"/>
          </p:cNvSpPr>
          <p:nvPr/>
        </p:nvSpPr>
        <p:spPr bwMode="auto">
          <a:xfrm>
            <a:off x="0" y="685800"/>
            <a:ext cx="6400800" cy="1200150"/>
          </a:xfrm>
          <a:prstGeom prst="rect">
            <a:avLst/>
          </a:prstGeom>
          <a:noFill/>
          <a:ln w="9525">
            <a:noFill/>
            <a:miter lim="800000"/>
            <a:headEnd/>
            <a:tailEnd/>
          </a:ln>
        </p:spPr>
        <p:txBody>
          <a:bodyPr>
            <a:spAutoFit/>
          </a:bodyPr>
          <a:lstStyle/>
          <a:p>
            <a:r>
              <a:rPr lang="en-US" u="sng">
                <a:solidFill>
                  <a:schemeClr val="bg1"/>
                </a:solidFill>
                <a:latin typeface="Calibri" pitchFamily="34" charset="0"/>
              </a:rPr>
              <a:t>Chang Jiang/Yangtze River: One of the world’s biggest</a:t>
            </a:r>
          </a:p>
          <a:p>
            <a:r>
              <a:rPr lang="en-US">
                <a:solidFill>
                  <a:schemeClr val="bg1"/>
                </a:solidFill>
                <a:latin typeface="Calibri" pitchFamily="34" charset="0"/>
              </a:rPr>
              <a:t>4</a:t>
            </a:r>
            <a:r>
              <a:rPr lang="en-US" baseline="30000">
                <a:solidFill>
                  <a:schemeClr val="bg1"/>
                </a:solidFill>
                <a:latin typeface="Calibri" pitchFamily="34" charset="0"/>
              </a:rPr>
              <a:t>th</a:t>
            </a:r>
            <a:r>
              <a:rPr lang="en-US">
                <a:solidFill>
                  <a:schemeClr val="bg1"/>
                </a:solidFill>
                <a:latin typeface="Calibri" pitchFamily="34" charset="0"/>
              </a:rPr>
              <a:t> Largest river by water discharge</a:t>
            </a:r>
          </a:p>
          <a:p>
            <a:r>
              <a:rPr lang="en-US">
                <a:solidFill>
                  <a:schemeClr val="bg1"/>
                </a:solidFill>
                <a:latin typeface="Calibri" pitchFamily="34" charset="0"/>
              </a:rPr>
              <a:t>4</a:t>
            </a:r>
            <a:r>
              <a:rPr lang="en-US" baseline="30000">
                <a:solidFill>
                  <a:schemeClr val="bg1"/>
                </a:solidFill>
                <a:latin typeface="Calibri" pitchFamily="34" charset="0"/>
              </a:rPr>
              <a:t>th</a:t>
            </a:r>
            <a:r>
              <a:rPr lang="en-US">
                <a:solidFill>
                  <a:schemeClr val="bg1"/>
                </a:solidFill>
                <a:latin typeface="Calibri" pitchFamily="34" charset="0"/>
              </a:rPr>
              <a:t> Highest flux of sediment to the oceans</a:t>
            </a:r>
          </a:p>
          <a:p>
            <a:r>
              <a:rPr lang="en-US">
                <a:solidFill>
                  <a:schemeClr val="bg1"/>
                </a:solidFill>
                <a:latin typeface="Calibri" pitchFamily="34" charset="0"/>
              </a:rPr>
              <a:t>2</a:t>
            </a:r>
            <a:r>
              <a:rPr lang="en-US" baseline="30000">
                <a:solidFill>
                  <a:schemeClr val="bg1"/>
                </a:solidFill>
                <a:latin typeface="Calibri" pitchFamily="34" charset="0"/>
              </a:rPr>
              <a:t>nd</a:t>
            </a:r>
            <a:r>
              <a:rPr lang="en-US">
                <a:solidFill>
                  <a:schemeClr val="bg1"/>
                </a:solidFill>
                <a:latin typeface="Calibri" pitchFamily="34" charset="0"/>
              </a:rPr>
              <a:t> Highest total flux of inorganic carbon (DIC) to the oceans</a:t>
            </a:r>
          </a:p>
          <a:p>
            <a:endParaRPr lang="en-US">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0" y="244475"/>
            <a:ext cx="9144000" cy="1077913"/>
          </a:xfrm>
          <a:prstGeom prst="rect">
            <a:avLst/>
          </a:prstGeom>
          <a:noFill/>
          <a:ln w="9525">
            <a:noFill/>
            <a:miter lim="800000"/>
            <a:headEnd/>
            <a:tailEnd/>
          </a:ln>
        </p:spPr>
        <p:txBody>
          <a:bodyPr>
            <a:spAutoFit/>
          </a:bodyPr>
          <a:lstStyle/>
          <a:p>
            <a:pPr algn="ctr"/>
            <a:r>
              <a:rPr lang="en-US" sz="3200">
                <a:latin typeface="Calibri" pitchFamily="34" charset="0"/>
              </a:rPr>
              <a:t>Chemical Weathering &amp; </a:t>
            </a:r>
          </a:p>
          <a:p>
            <a:pPr algn="ctr"/>
            <a:r>
              <a:rPr lang="en-US" sz="3200">
                <a:latin typeface="Calibri" pitchFamily="34" charset="0"/>
              </a:rPr>
              <a:t>the Dissolved Chemistry Rivers</a:t>
            </a:r>
          </a:p>
        </p:txBody>
      </p:sp>
      <p:sp>
        <p:nvSpPr>
          <p:cNvPr id="61442" name="Rectangle 3"/>
          <p:cNvSpPr>
            <a:spLocks noChangeArrowheads="1"/>
          </p:cNvSpPr>
          <p:nvPr/>
        </p:nvSpPr>
        <p:spPr bwMode="auto">
          <a:xfrm>
            <a:off x="1131888" y="247650"/>
            <a:ext cx="184150" cy="457200"/>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1443" name="Text Box 5"/>
          <p:cNvSpPr txBox="1">
            <a:spLocks noChangeArrowheads="1"/>
          </p:cNvSpPr>
          <p:nvPr/>
        </p:nvSpPr>
        <p:spPr bwMode="auto">
          <a:xfrm>
            <a:off x="0" y="1585913"/>
            <a:ext cx="9144000" cy="2452687"/>
          </a:xfrm>
          <a:prstGeom prst="rect">
            <a:avLst/>
          </a:prstGeom>
          <a:noFill/>
          <a:ln w="9525">
            <a:noFill/>
            <a:miter lim="800000"/>
            <a:headEnd/>
            <a:tailEnd/>
          </a:ln>
        </p:spPr>
        <p:txBody>
          <a:bodyPr>
            <a:spAutoFit/>
          </a:bodyPr>
          <a:lstStyle/>
          <a:p>
            <a:pPr algn="ctr"/>
            <a:r>
              <a:rPr lang="en-US" sz="2800">
                <a:latin typeface="Calibri" pitchFamily="34" charset="0"/>
              </a:rPr>
              <a:t>Weathering on the Land Surface: </a:t>
            </a:r>
          </a:p>
          <a:p>
            <a:pPr algn="ctr"/>
            <a:r>
              <a:rPr lang="en-US" sz="2800">
                <a:latin typeface="Calibri" pitchFamily="34" charset="0"/>
              </a:rPr>
              <a:t>2CO</a:t>
            </a:r>
            <a:r>
              <a:rPr lang="en-US" sz="2800" baseline="-25000">
                <a:latin typeface="Calibri" pitchFamily="34" charset="0"/>
              </a:rPr>
              <a:t>2</a:t>
            </a:r>
            <a:r>
              <a:rPr lang="en-US" sz="2800">
                <a:latin typeface="Calibri" pitchFamily="34" charset="0"/>
              </a:rPr>
              <a:t> + H</a:t>
            </a:r>
            <a:r>
              <a:rPr lang="en-US" sz="2800" baseline="-25000">
                <a:latin typeface="Calibri" pitchFamily="34" charset="0"/>
              </a:rPr>
              <a:t>2</a:t>
            </a:r>
            <a:r>
              <a:rPr lang="en-US" sz="2800">
                <a:latin typeface="Calibri" pitchFamily="34" charset="0"/>
              </a:rPr>
              <a:t>O + CaSiO</a:t>
            </a:r>
            <a:r>
              <a:rPr lang="en-US" sz="2800" baseline="-25000">
                <a:latin typeface="Calibri" pitchFamily="34" charset="0"/>
              </a:rPr>
              <a:t>3</a:t>
            </a:r>
            <a:r>
              <a:rPr lang="en-US" sz="2800">
                <a:latin typeface="Calibri" pitchFamily="34" charset="0"/>
              </a:rPr>
              <a:t> </a:t>
            </a:r>
            <a:r>
              <a:rPr lang="en-US" sz="3200">
                <a:latin typeface="Calibri" pitchFamily="34" charset="0"/>
                <a:sym typeface="Symbol" pitchFamily="18" charset="2"/>
              </a:rPr>
              <a:t></a:t>
            </a:r>
            <a:r>
              <a:rPr lang="en-US" sz="2800">
                <a:latin typeface="Calibri" pitchFamily="34" charset="0"/>
              </a:rPr>
              <a:t> Ca</a:t>
            </a:r>
            <a:r>
              <a:rPr lang="en-US" sz="2800" baseline="30000">
                <a:latin typeface="Calibri" pitchFamily="34" charset="0"/>
              </a:rPr>
              <a:t>2+</a:t>
            </a:r>
            <a:r>
              <a:rPr lang="en-US" sz="2800">
                <a:latin typeface="Calibri" pitchFamily="34" charset="0"/>
              </a:rPr>
              <a:t> + 2HCO</a:t>
            </a:r>
            <a:r>
              <a:rPr lang="en-US" sz="2800" baseline="-25000">
                <a:latin typeface="Calibri" pitchFamily="34" charset="0"/>
              </a:rPr>
              <a:t>3</a:t>
            </a:r>
            <a:r>
              <a:rPr lang="en-US" sz="2800" baseline="30000">
                <a:latin typeface="Calibri" pitchFamily="34" charset="0"/>
              </a:rPr>
              <a:t>-</a:t>
            </a:r>
            <a:r>
              <a:rPr lang="en-US" sz="2800">
                <a:latin typeface="Calibri" pitchFamily="34" charset="0"/>
              </a:rPr>
              <a:t> + SiO</a:t>
            </a:r>
            <a:r>
              <a:rPr lang="en-US" sz="2800" baseline="-25000">
                <a:latin typeface="Calibri" pitchFamily="34" charset="0"/>
              </a:rPr>
              <a:t>2</a:t>
            </a:r>
          </a:p>
          <a:p>
            <a:pPr algn="ctr"/>
            <a:endParaRPr lang="en-US" sz="2800" baseline="-25000">
              <a:latin typeface="Calibri" pitchFamily="34" charset="0"/>
            </a:endParaRPr>
          </a:p>
          <a:p>
            <a:pPr algn="ctr"/>
            <a:r>
              <a:rPr lang="en-US" sz="2800">
                <a:latin typeface="Calibri" pitchFamily="34" charset="0"/>
              </a:rPr>
              <a:t>CO</a:t>
            </a:r>
            <a:r>
              <a:rPr lang="en-US" sz="2800" baseline="-25000">
                <a:latin typeface="Calibri" pitchFamily="34" charset="0"/>
              </a:rPr>
              <a:t>2</a:t>
            </a:r>
            <a:r>
              <a:rPr lang="en-US" sz="2800">
                <a:latin typeface="Calibri" pitchFamily="34" charset="0"/>
              </a:rPr>
              <a:t> + H</a:t>
            </a:r>
            <a:r>
              <a:rPr lang="en-US" sz="2800" baseline="-25000">
                <a:latin typeface="Calibri" pitchFamily="34" charset="0"/>
              </a:rPr>
              <a:t>2</a:t>
            </a:r>
            <a:r>
              <a:rPr lang="en-US" sz="2800">
                <a:latin typeface="Calibri" pitchFamily="34" charset="0"/>
              </a:rPr>
              <a:t>O + CaCO</a:t>
            </a:r>
            <a:r>
              <a:rPr lang="en-US" sz="2800" baseline="-25000">
                <a:latin typeface="Calibri" pitchFamily="34" charset="0"/>
              </a:rPr>
              <a:t>3</a:t>
            </a:r>
            <a:r>
              <a:rPr lang="en-US" sz="2800">
                <a:latin typeface="Calibri" pitchFamily="34" charset="0"/>
              </a:rPr>
              <a:t> </a:t>
            </a:r>
            <a:r>
              <a:rPr lang="en-US" sz="2800">
                <a:latin typeface="Calibri" pitchFamily="34" charset="0"/>
                <a:sym typeface="Symbol" pitchFamily="18" charset="2"/>
              </a:rPr>
              <a:t> </a:t>
            </a:r>
            <a:r>
              <a:rPr lang="en-US" sz="2800">
                <a:latin typeface="Calibri" pitchFamily="34" charset="0"/>
              </a:rPr>
              <a:t>Ca</a:t>
            </a:r>
            <a:r>
              <a:rPr lang="en-US" sz="2800" baseline="30000">
                <a:latin typeface="Calibri" pitchFamily="34" charset="0"/>
              </a:rPr>
              <a:t>2+</a:t>
            </a:r>
            <a:r>
              <a:rPr lang="en-US" sz="2800">
                <a:latin typeface="Calibri" pitchFamily="34" charset="0"/>
                <a:sym typeface="Symbol" pitchFamily="18" charset="2"/>
              </a:rPr>
              <a:t> + </a:t>
            </a:r>
            <a:r>
              <a:rPr lang="en-US" sz="2800">
                <a:latin typeface="Calibri" pitchFamily="34" charset="0"/>
              </a:rPr>
              <a:t>2HCO</a:t>
            </a:r>
            <a:r>
              <a:rPr lang="en-US" sz="2800" baseline="-25000">
                <a:latin typeface="Calibri" pitchFamily="34" charset="0"/>
              </a:rPr>
              <a:t>3</a:t>
            </a:r>
            <a:r>
              <a:rPr lang="en-US" sz="2800" baseline="30000">
                <a:latin typeface="Calibri" pitchFamily="34" charset="0"/>
              </a:rPr>
              <a:t>-</a:t>
            </a:r>
            <a:r>
              <a:rPr lang="en-US" sz="2800">
                <a:latin typeface="Calibri" pitchFamily="34" charset="0"/>
                <a:sym typeface="Symbol" pitchFamily="18" charset="2"/>
              </a:rPr>
              <a:t>   </a:t>
            </a:r>
            <a:r>
              <a:rPr lang="en-US" sz="2800">
                <a:latin typeface="Calibri" pitchFamily="34" charset="0"/>
              </a:rPr>
              <a:t> </a:t>
            </a:r>
          </a:p>
          <a:p>
            <a:pPr algn="ctr"/>
            <a:endParaRPr lang="en-US" sz="2800" baseline="-25000">
              <a:latin typeface="Calibri" pitchFamily="34" charset="0"/>
            </a:endParaRPr>
          </a:p>
          <a:p>
            <a:pPr algn="ctr"/>
            <a:r>
              <a:rPr lang="en-US" sz="2800">
                <a:latin typeface="Calibri" pitchFamily="34" charset="0"/>
              </a:rPr>
              <a:t>and similar for analogous minerals (e.g. with Na, Mg)</a:t>
            </a:r>
          </a:p>
        </p:txBody>
      </p:sp>
      <p:sp>
        <p:nvSpPr>
          <p:cNvPr id="70666" name="Text Box 10"/>
          <p:cNvSpPr txBox="1">
            <a:spLocks noChangeArrowheads="1"/>
          </p:cNvSpPr>
          <p:nvPr/>
        </p:nvSpPr>
        <p:spPr bwMode="auto">
          <a:xfrm>
            <a:off x="0" y="4495800"/>
            <a:ext cx="9144000" cy="2246313"/>
          </a:xfrm>
          <a:prstGeom prst="rect">
            <a:avLst/>
          </a:prstGeom>
          <a:noFill/>
          <a:ln w="9525">
            <a:noFill/>
            <a:miter lim="800000"/>
            <a:headEnd/>
            <a:tailEnd/>
          </a:ln>
        </p:spPr>
        <p:txBody>
          <a:bodyPr>
            <a:spAutoFit/>
          </a:bodyPr>
          <a:lstStyle/>
          <a:p>
            <a:pPr algn="ctr"/>
            <a:r>
              <a:rPr lang="en-US" sz="2800">
                <a:latin typeface="Calibri" pitchFamily="34" charset="0"/>
              </a:rPr>
              <a:t>Concentrations &amp; fluxes of Ca</a:t>
            </a:r>
            <a:r>
              <a:rPr lang="en-US" sz="2800" baseline="30000">
                <a:latin typeface="Calibri" pitchFamily="34" charset="0"/>
              </a:rPr>
              <a:t>2+</a:t>
            </a:r>
            <a:r>
              <a:rPr lang="en-US" sz="2800">
                <a:latin typeface="Calibri" pitchFamily="34" charset="0"/>
              </a:rPr>
              <a:t>, Mg</a:t>
            </a:r>
            <a:r>
              <a:rPr lang="en-US" sz="2800" baseline="30000">
                <a:latin typeface="Calibri" pitchFamily="34" charset="0"/>
              </a:rPr>
              <a:t>2+</a:t>
            </a:r>
            <a:r>
              <a:rPr lang="en-US" sz="2800">
                <a:latin typeface="Calibri" pitchFamily="34" charset="0"/>
              </a:rPr>
              <a:t>, Na</a:t>
            </a:r>
            <a:r>
              <a:rPr lang="en-US" sz="2800" baseline="30000">
                <a:latin typeface="Calibri" pitchFamily="34" charset="0"/>
              </a:rPr>
              <a:t>+</a:t>
            </a:r>
            <a:r>
              <a:rPr lang="en-US" sz="2800">
                <a:latin typeface="Calibri" pitchFamily="34" charset="0"/>
              </a:rPr>
              <a:t>, K</a:t>
            </a:r>
            <a:r>
              <a:rPr lang="en-US" sz="2800" baseline="30000">
                <a:latin typeface="Calibri" pitchFamily="34" charset="0"/>
              </a:rPr>
              <a:t>+</a:t>
            </a:r>
            <a:r>
              <a:rPr lang="en-US" sz="2800">
                <a:latin typeface="Calibri" pitchFamily="34" charset="0"/>
              </a:rPr>
              <a:t>, and trace elements used to infer weathering rates, and long-term fluxes to the oceans</a:t>
            </a:r>
          </a:p>
          <a:p>
            <a:pPr algn="ctr"/>
            <a:endParaRPr lang="en-US" sz="2800">
              <a:latin typeface="Calibri" pitchFamily="34" charset="0"/>
            </a:endParaRPr>
          </a:p>
          <a:p>
            <a:pPr algn="ctr"/>
            <a:r>
              <a:rPr lang="en-US" sz="2800" i="1">
                <a:latin typeface="Calibri" pitchFamily="34" charset="0"/>
              </a:rPr>
              <a:t>Response to extreme events is largely unknown.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7" descr="map1-03.jpg"/>
          <p:cNvPicPr>
            <a:picLocks noChangeAspect="1"/>
          </p:cNvPicPr>
          <p:nvPr/>
        </p:nvPicPr>
        <p:blipFill>
          <a:blip r:embed="rId2"/>
          <a:srcRect/>
          <a:stretch>
            <a:fillRect/>
          </a:stretch>
        </p:blipFill>
        <p:spPr bwMode="auto">
          <a:xfrm>
            <a:off x="152400" y="2057400"/>
            <a:ext cx="5643563" cy="4800600"/>
          </a:xfrm>
          <a:prstGeom prst="rect">
            <a:avLst/>
          </a:prstGeom>
          <a:noFill/>
          <a:ln w="9525">
            <a:noFill/>
            <a:miter lim="800000"/>
            <a:headEnd/>
            <a:tailEnd/>
          </a:ln>
        </p:spPr>
      </p:pic>
      <p:sp>
        <p:nvSpPr>
          <p:cNvPr id="63490" name="Title 1"/>
          <p:cNvSpPr>
            <a:spLocks noGrp="1"/>
          </p:cNvSpPr>
          <p:nvPr>
            <p:ph type="title" idx="4294967295"/>
          </p:nvPr>
        </p:nvSpPr>
        <p:spPr>
          <a:xfrm>
            <a:off x="0" y="152400"/>
            <a:ext cx="5221288" cy="1828800"/>
          </a:xfrm>
        </p:spPr>
        <p:txBody>
          <a:bodyPr/>
          <a:lstStyle/>
          <a:p>
            <a:pPr algn="l"/>
            <a:r>
              <a:rPr lang="en-US" sz="3200" smtClean="0">
                <a:ea typeface="ヒラギノ角ゴ Pro W3"/>
                <a:cs typeface="ヒラギノ角ゴ Pro W3"/>
              </a:rPr>
              <a:t>Min Jiang Hydrometric Gauging Stations</a:t>
            </a:r>
            <a:endParaRPr lang="en-US" sz="3200" u="sng" smtClean="0">
              <a:ea typeface="ヒラギノ角ゴ Pro W3"/>
              <a:cs typeface="ヒラギノ角ゴ Pro W3"/>
            </a:endParaRPr>
          </a:p>
        </p:txBody>
      </p:sp>
      <p:sp>
        <p:nvSpPr>
          <p:cNvPr id="63491" name="TextBox 14"/>
          <p:cNvSpPr txBox="1">
            <a:spLocks noChangeArrowheads="1"/>
          </p:cNvSpPr>
          <p:nvPr/>
        </p:nvSpPr>
        <p:spPr bwMode="auto">
          <a:xfrm rot="-2546424">
            <a:off x="2390775" y="4833938"/>
            <a:ext cx="1227138" cy="368300"/>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63492" name="TextBox 15"/>
          <p:cNvSpPr txBox="1">
            <a:spLocks noChangeArrowheads="1"/>
          </p:cNvSpPr>
          <p:nvPr/>
        </p:nvSpPr>
        <p:spPr bwMode="auto">
          <a:xfrm>
            <a:off x="4138613" y="54102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pic>
        <p:nvPicPr>
          <p:cNvPr id="63493" name="Picture 11" descr="map2-03.jpg"/>
          <p:cNvPicPr>
            <a:picLocks noChangeAspect="1"/>
          </p:cNvPicPr>
          <p:nvPr/>
        </p:nvPicPr>
        <p:blipFill>
          <a:blip r:embed="rId3"/>
          <a:srcRect/>
          <a:stretch>
            <a:fillRect/>
          </a:stretch>
        </p:blipFill>
        <p:spPr bwMode="auto">
          <a:xfrm>
            <a:off x="152400" y="2057400"/>
            <a:ext cx="5643563" cy="4800600"/>
          </a:xfrm>
          <a:prstGeom prst="rect">
            <a:avLst/>
          </a:prstGeom>
          <a:noFill/>
          <a:ln w="9525">
            <a:noFill/>
            <a:miter lim="800000"/>
            <a:headEnd/>
            <a:tailEnd/>
          </a:ln>
        </p:spPr>
      </p:pic>
      <p:sp>
        <p:nvSpPr>
          <p:cNvPr id="63494" name="TextBox 13"/>
          <p:cNvSpPr txBox="1">
            <a:spLocks noChangeArrowheads="1"/>
          </p:cNvSpPr>
          <p:nvPr/>
        </p:nvSpPr>
        <p:spPr bwMode="auto">
          <a:xfrm rot="-2546424">
            <a:off x="2401888" y="4903788"/>
            <a:ext cx="1227137" cy="369887"/>
          </a:xfrm>
          <a:prstGeom prst="rect">
            <a:avLst/>
          </a:prstGeom>
          <a:noFill/>
          <a:ln w="9525">
            <a:noFill/>
            <a:miter lim="800000"/>
            <a:headEnd/>
            <a:tailEnd/>
          </a:ln>
        </p:spPr>
        <p:txBody>
          <a:bodyPr wrap="none">
            <a:spAutoFit/>
          </a:bodyPr>
          <a:lstStyle/>
          <a:p>
            <a:r>
              <a:rPr lang="en-US" i="1" u="sng">
                <a:latin typeface="Calibri" pitchFamily="34" charset="0"/>
              </a:rPr>
              <a:t>Min Jiang</a:t>
            </a:r>
          </a:p>
        </p:txBody>
      </p:sp>
      <p:sp>
        <p:nvSpPr>
          <p:cNvPr id="63495" name="TextBox 16"/>
          <p:cNvSpPr txBox="1">
            <a:spLocks noChangeArrowheads="1"/>
          </p:cNvSpPr>
          <p:nvPr/>
        </p:nvSpPr>
        <p:spPr bwMode="auto">
          <a:xfrm>
            <a:off x="4291013" y="5562600"/>
            <a:ext cx="1082675" cy="646113"/>
          </a:xfrm>
          <a:prstGeom prst="rect">
            <a:avLst/>
          </a:prstGeom>
          <a:noFill/>
          <a:ln w="9525">
            <a:noFill/>
            <a:miter lim="800000"/>
            <a:headEnd/>
            <a:tailEnd/>
          </a:ln>
        </p:spPr>
        <p:txBody>
          <a:bodyPr wrap="none">
            <a:spAutoFit/>
          </a:bodyPr>
          <a:lstStyle/>
          <a:p>
            <a:r>
              <a:rPr lang="en-US" b="1">
                <a:latin typeface="Calibri" pitchFamily="34" charset="0"/>
              </a:rPr>
              <a:t>Sichuan</a:t>
            </a:r>
          </a:p>
          <a:p>
            <a:r>
              <a:rPr lang="en-US" b="1">
                <a:latin typeface="Calibri" pitchFamily="34" charset="0"/>
              </a:rPr>
              <a:t>Basin</a:t>
            </a:r>
          </a:p>
        </p:txBody>
      </p:sp>
      <p:sp>
        <p:nvSpPr>
          <p:cNvPr id="63496" name="Content Placeholder 2"/>
          <p:cNvSpPr txBox="1">
            <a:spLocks/>
          </p:cNvSpPr>
          <p:nvPr/>
        </p:nvSpPr>
        <p:spPr bwMode="auto">
          <a:xfrm>
            <a:off x="5795963" y="304800"/>
            <a:ext cx="3348037" cy="64770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monitoring chemistry at four main gauging stations in Min Jiang catchment</a:t>
            </a:r>
          </a:p>
          <a:p>
            <a:pPr marL="342900" indent="-342900">
              <a:spcBef>
                <a:spcPct val="20000"/>
              </a:spcBef>
            </a:pPr>
            <a:endParaRPr lang="en-US" sz="2400">
              <a:latin typeface="Calibri" pitchFamily="34" charset="0"/>
            </a:endParaRPr>
          </a:p>
          <a:p>
            <a:pPr marL="342900" indent="-342900">
              <a:spcBef>
                <a:spcPct val="20000"/>
              </a:spcBef>
              <a:buFont typeface="Arial" charset="0"/>
              <a:buChar char="•"/>
            </a:pPr>
            <a:r>
              <a:rPr lang="en-US" sz="2400">
                <a:latin typeface="Calibri" pitchFamily="34" charset="0"/>
              </a:rPr>
              <a:t>focus here on Weizhou station – record since December 2009</a:t>
            </a:r>
          </a:p>
          <a:p>
            <a:pPr marL="342900" indent="-342900">
              <a:spcBef>
                <a:spcPct val="20000"/>
              </a:spcBef>
            </a:pPr>
            <a:endParaRPr lang="en-US" sz="2400">
              <a:latin typeface="Calibri" pitchFamily="34" charset="0"/>
            </a:endParaRPr>
          </a:p>
          <a:p>
            <a:pPr marL="342900" indent="-342900">
              <a:spcBef>
                <a:spcPct val="20000"/>
              </a:spcBef>
              <a:buFont typeface="Arial" charset="0"/>
              <a:buChar char="•"/>
            </a:pPr>
            <a:r>
              <a:rPr lang="en-US" sz="2400">
                <a:latin typeface="Calibri" pitchFamily="34" charset="0"/>
              </a:rPr>
              <a:t>compared with reference to 2001 &amp; 2005 data from Qin et al. (2006)</a:t>
            </a:r>
          </a:p>
        </p:txBody>
      </p:sp>
      <p:sp>
        <p:nvSpPr>
          <p:cNvPr id="23" name="Oval 22"/>
          <p:cNvSpPr/>
          <p:nvPr/>
        </p:nvSpPr>
        <p:spPr>
          <a:xfrm>
            <a:off x="2438400" y="5181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438400" y="49530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667000" y="4038600"/>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3200400" y="4386263"/>
            <a:ext cx="152400" cy="1524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501" name="TextBox 27"/>
          <p:cNvSpPr txBox="1">
            <a:spLocks noChangeArrowheads="1"/>
          </p:cNvSpPr>
          <p:nvPr/>
        </p:nvSpPr>
        <p:spPr bwMode="auto">
          <a:xfrm>
            <a:off x="609600" y="4038600"/>
            <a:ext cx="1128713" cy="646113"/>
          </a:xfrm>
          <a:prstGeom prst="rect">
            <a:avLst/>
          </a:prstGeom>
          <a:noFill/>
          <a:ln w="9525">
            <a:noFill/>
            <a:miter lim="800000"/>
            <a:headEnd/>
            <a:tailEnd/>
          </a:ln>
        </p:spPr>
        <p:txBody>
          <a:bodyPr wrap="none">
            <a:spAutoFit/>
          </a:bodyPr>
          <a:lstStyle/>
          <a:p>
            <a:r>
              <a:rPr lang="en-US" b="1" u="sng">
                <a:latin typeface="Calibri" pitchFamily="34" charset="0"/>
              </a:rPr>
              <a:t>Weizhou</a:t>
            </a:r>
          </a:p>
          <a:p>
            <a:r>
              <a:rPr lang="en-US" b="1" u="sng">
                <a:latin typeface="Calibri" pitchFamily="34" charset="0"/>
              </a:rPr>
              <a:t>Station</a:t>
            </a:r>
          </a:p>
        </p:txBody>
      </p:sp>
      <p:cxnSp>
        <p:nvCxnSpPr>
          <p:cNvPr id="30" name="Straight Arrow Connector 29"/>
          <p:cNvCxnSpPr/>
          <p:nvPr/>
        </p:nvCxnSpPr>
        <p:spPr>
          <a:xfrm rot="16200000" flipH="1">
            <a:off x="1685132" y="4439444"/>
            <a:ext cx="795337" cy="6889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srcRect/>
          <a:stretch>
            <a:fillRect/>
          </a:stretch>
        </p:blipFill>
        <p:spPr bwMode="auto">
          <a:xfrm>
            <a:off x="0" y="-15875"/>
            <a:ext cx="9144000" cy="688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2"/>
          <a:srcRect/>
          <a:stretch>
            <a:fillRect/>
          </a:stretch>
        </p:blipFill>
        <p:spPr bwMode="auto">
          <a:xfrm>
            <a:off x="0" y="-15875"/>
            <a:ext cx="9144000" cy="688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ternary plots-02.jpg"/>
          <p:cNvPicPr>
            <a:picLocks noChangeAspect="1" noChangeArrowheads="1"/>
          </p:cNvPicPr>
          <p:nvPr/>
        </p:nvPicPr>
        <p:blipFill>
          <a:blip r:embed="rId2"/>
          <a:srcRect/>
          <a:stretch>
            <a:fillRect/>
          </a:stretch>
        </p:blipFill>
        <p:spPr bwMode="auto">
          <a:xfrm>
            <a:off x="0" y="0"/>
            <a:ext cx="9144000" cy="3727450"/>
          </a:xfrm>
          <a:prstGeom prst="rect">
            <a:avLst/>
          </a:prstGeom>
          <a:noFill/>
          <a:ln w="9525">
            <a:noFill/>
            <a:miter lim="800000"/>
            <a:headEnd/>
            <a:tailEnd/>
          </a:ln>
        </p:spPr>
      </p:pic>
      <p:grpSp>
        <p:nvGrpSpPr>
          <p:cNvPr id="66562" name="Group 6"/>
          <p:cNvGrpSpPr>
            <a:grpSpLocks/>
          </p:cNvGrpSpPr>
          <p:nvPr/>
        </p:nvGrpSpPr>
        <p:grpSpPr bwMode="auto">
          <a:xfrm>
            <a:off x="3810000" y="387350"/>
            <a:ext cx="1812925" cy="673100"/>
            <a:chOff x="3810000" y="2907268"/>
            <a:chExt cx="1812793" cy="674132"/>
          </a:xfrm>
        </p:grpSpPr>
        <p:sp>
          <p:nvSpPr>
            <p:cNvPr id="3" name="Rectangle 2"/>
            <p:cNvSpPr/>
            <p:nvPr/>
          </p:nvSpPr>
          <p:spPr>
            <a:xfrm>
              <a:off x="3810000" y="3048773"/>
              <a:ext cx="152389" cy="151043"/>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Oval 3"/>
            <p:cNvSpPr/>
            <p:nvPr/>
          </p:nvSpPr>
          <p:spPr>
            <a:xfrm flipH="1">
              <a:off x="3810000" y="3352450"/>
              <a:ext cx="152389" cy="152634"/>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566" name="TextBox 4"/>
            <p:cNvSpPr txBox="1">
              <a:spLocks noChangeArrowheads="1"/>
            </p:cNvSpPr>
            <p:nvPr/>
          </p:nvSpPr>
          <p:spPr bwMode="auto">
            <a:xfrm>
              <a:off x="3962400" y="2907268"/>
              <a:ext cx="1660393" cy="369332"/>
            </a:xfrm>
            <a:prstGeom prst="rect">
              <a:avLst/>
            </a:prstGeom>
            <a:noFill/>
            <a:ln w="9525">
              <a:noFill/>
              <a:miter lim="800000"/>
              <a:headEnd/>
              <a:tailEnd/>
            </a:ln>
          </p:spPr>
          <p:txBody>
            <a:bodyPr wrap="none">
              <a:spAutoFit/>
            </a:bodyPr>
            <a:lstStyle/>
            <a:p>
              <a:r>
                <a:rPr lang="en-US">
                  <a:latin typeface="Calibri" pitchFamily="34" charset="0"/>
                </a:rPr>
                <a:t>2001 Samples</a:t>
              </a:r>
            </a:p>
          </p:txBody>
        </p:sp>
        <p:sp>
          <p:nvSpPr>
            <p:cNvPr id="66567" name="TextBox 5"/>
            <p:cNvSpPr txBox="1">
              <a:spLocks noChangeArrowheads="1"/>
            </p:cNvSpPr>
            <p:nvPr/>
          </p:nvSpPr>
          <p:spPr bwMode="auto">
            <a:xfrm>
              <a:off x="3962400" y="3212068"/>
              <a:ext cx="1660393" cy="369332"/>
            </a:xfrm>
            <a:prstGeom prst="rect">
              <a:avLst/>
            </a:prstGeom>
            <a:noFill/>
            <a:ln w="9525">
              <a:noFill/>
              <a:miter lim="800000"/>
              <a:headEnd/>
              <a:tailEnd/>
            </a:ln>
          </p:spPr>
          <p:txBody>
            <a:bodyPr wrap="none">
              <a:spAutoFit/>
            </a:bodyPr>
            <a:lstStyle/>
            <a:p>
              <a:r>
                <a:rPr lang="en-US">
                  <a:latin typeface="Calibri" pitchFamily="34" charset="0"/>
                </a:rPr>
                <a:t>2009 Samples</a:t>
              </a:r>
            </a:p>
          </p:txBody>
        </p:sp>
      </p:grpSp>
      <p:sp>
        <p:nvSpPr>
          <p:cNvPr id="8" name="Content Placeholder 2"/>
          <p:cNvSpPr txBox="1">
            <a:spLocks/>
          </p:cNvSpPr>
          <p:nvPr/>
        </p:nvSpPr>
        <p:spPr bwMode="auto">
          <a:xfrm>
            <a:off x="0" y="3651250"/>
            <a:ext cx="9144000" cy="3130550"/>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sz="2400">
                <a:latin typeface="Calibri" pitchFamily="34" charset="0"/>
              </a:rPr>
              <a:t>observe increase in Na, K concentration – groundwater seems unlikely as an explanation, since no change in Si concentration</a:t>
            </a:r>
          </a:p>
          <a:p>
            <a:pPr marL="342900" indent="-342900">
              <a:lnSpc>
                <a:spcPct val="90000"/>
              </a:lnSpc>
              <a:spcBef>
                <a:spcPct val="20000"/>
              </a:spcBef>
              <a:buFont typeface="Arial" charset="0"/>
              <a:buChar char="•"/>
            </a:pPr>
            <a:endParaRPr lang="en-US" sz="2400">
              <a:latin typeface="Calibri" pitchFamily="34" charset="0"/>
            </a:endParaRPr>
          </a:p>
          <a:p>
            <a:pPr marL="342900" indent="-342900">
              <a:lnSpc>
                <a:spcPct val="90000"/>
              </a:lnSpc>
              <a:spcBef>
                <a:spcPct val="20000"/>
              </a:spcBef>
              <a:buFont typeface="Arial" charset="0"/>
              <a:buChar char="•"/>
            </a:pPr>
            <a:r>
              <a:rPr lang="en-US" sz="2400">
                <a:latin typeface="Calibri" pitchFamily="34" charset="0"/>
              </a:rPr>
              <a:t>could result from incongruent cation leaching from landslide-damaged mineral surfaces? – mechanism needs testing</a:t>
            </a:r>
          </a:p>
          <a:p>
            <a:pPr marL="342900" indent="-342900">
              <a:lnSpc>
                <a:spcPct val="90000"/>
              </a:lnSpc>
              <a:spcBef>
                <a:spcPct val="20000"/>
              </a:spcBef>
              <a:buFont typeface="Arial" charset="0"/>
              <a:buChar char="•"/>
            </a:pPr>
            <a:endParaRPr lang="en-US" sz="2400">
              <a:latin typeface="Calibri" pitchFamily="34" charset="0"/>
            </a:endParaRPr>
          </a:p>
          <a:p>
            <a:pPr marL="342900" indent="-342900">
              <a:lnSpc>
                <a:spcPct val="90000"/>
              </a:lnSpc>
              <a:spcBef>
                <a:spcPct val="20000"/>
              </a:spcBef>
              <a:buFont typeface="Arial" charset="0"/>
              <a:buChar char="•"/>
            </a:pPr>
            <a:r>
              <a:rPr lang="en-US" sz="2400">
                <a:latin typeface="Calibri" pitchFamily="34" charset="0"/>
              </a:rPr>
              <a:t>no similar increase in Ca, Mg, Sr concentrations because regulated by carbonate equilibria before &amp; after earthquake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a:srcRect/>
          <a:stretch>
            <a:fillRect/>
          </a:stretch>
        </p:blipFill>
        <p:spPr bwMode="auto">
          <a:xfrm>
            <a:off x="0" y="0"/>
            <a:ext cx="3200400" cy="3078163"/>
          </a:xfrm>
          <a:prstGeom prst="rect">
            <a:avLst/>
          </a:prstGeom>
          <a:noFill/>
          <a:ln w="9525">
            <a:noFill/>
            <a:miter lim="800000"/>
            <a:headEnd/>
            <a:tailEnd/>
          </a:ln>
        </p:spPr>
      </p:pic>
      <p:sp>
        <p:nvSpPr>
          <p:cNvPr id="67586" name="TextBox 4"/>
          <p:cNvSpPr txBox="1">
            <a:spLocks noChangeArrowheads="1"/>
          </p:cNvSpPr>
          <p:nvPr/>
        </p:nvSpPr>
        <p:spPr bwMode="auto">
          <a:xfrm>
            <a:off x="0" y="-41275"/>
            <a:ext cx="1890713" cy="369888"/>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September 2007</a:t>
            </a:r>
          </a:p>
        </p:txBody>
      </p:sp>
      <p:pic>
        <p:nvPicPr>
          <p:cNvPr id="10" name="Picture 3"/>
          <p:cNvPicPr>
            <a:picLocks noChangeAspect="1" noChangeArrowheads="1"/>
          </p:cNvPicPr>
          <p:nvPr/>
        </p:nvPicPr>
        <p:blipFill>
          <a:blip r:embed="rId3"/>
          <a:srcRect/>
          <a:stretch>
            <a:fillRect/>
          </a:stretch>
        </p:blipFill>
        <p:spPr bwMode="auto">
          <a:xfrm>
            <a:off x="5900738" y="0"/>
            <a:ext cx="3243262" cy="3119438"/>
          </a:xfrm>
          <a:prstGeom prst="rect">
            <a:avLst/>
          </a:prstGeom>
          <a:noFill/>
          <a:ln w="9525">
            <a:noFill/>
            <a:miter lim="800000"/>
            <a:headEnd/>
            <a:tailEnd/>
          </a:ln>
        </p:spPr>
      </p:pic>
      <p:sp>
        <p:nvSpPr>
          <p:cNvPr id="67588" name="TextBox 4"/>
          <p:cNvSpPr txBox="1">
            <a:spLocks noChangeArrowheads="1"/>
          </p:cNvSpPr>
          <p:nvPr/>
        </p:nvSpPr>
        <p:spPr bwMode="auto">
          <a:xfrm>
            <a:off x="5961063" y="0"/>
            <a:ext cx="1582737" cy="369888"/>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October 2008</a:t>
            </a:r>
          </a:p>
        </p:txBody>
      </p:sp>
      <p:cxnSp>
        <p:nvCxnSpPr>
          <p:cNvPr id="15" name="Straight Arrow Connector 14"/>
          <p:cNvCxnSpPr/>
          <p:nvPr/>
        </p:nvCxnSpPr>
        <p:spPr>
          <a:xfrm rot="5400000">
            <a:off x="3777457" y="2321719"/>
            <a:ext cx="1593850" cy="1587"/>
          </a:xfrm>
          <a:prstGeom prst="straightConnector1">
            <a:avLst/>
          </a:prstGeom>
          <a:ln w="635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200400" y="1524000"/>
            <a:ext cx="2700338" cy="1588"/>
          </a:xfrm>
          <a:prstGeom prst="straightConnector1">
            <a:avLst/>
          </a:prstGeom>
          <a:ln w="508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7591" name="TextBox 5"/>
          <p:cNvSpPr txBox="1">
            <a:spLocks noChangeArrowheads="1"/>
          </p:cNvSpPr>
          <p:nvPr/>
        </p:nvSpPr>
        <p:spPr bwMode="auto">
          <a:xfrm>
            <a:off x="457200" y="3124200"/>
            <a:ext cx="8229600" cy="830263"/>
          </a:xfrm>
          <a:prstGeom prst="rect">
            <a:avLst/>
          </a:prstGeom>
          <a:noFill/>
          <a:ln w="9525">
            <a:noFill/>
            <a:miter lim="800000"/>
            <a:headEnd/>
            <a:tailEnd/>
          </a:ln>
        </p:spPr>
        <p:txBody>
          <a:bodyPr>
            <a:spAutoFit/>
          </a:bodyPr>
          <a:lstStyle/>
          <a:p>
            <a:pPr algn="ctr"/>
            <a:r>
              <a:rPr lang="en-US" sz="2400">
                <a:latin typeface="Calibri" pitchFamily="34" charset="0"/>
              </a:rPr>
              <a:t>Loss of standing vegetation biomass</a:t>
            </a:r>
          </a:p>
          <a:p>
            <a:pPr algn="ctr"/>
            <a:r>
              <a:rPr lang="en-US" sz="2400">
                <a:latin typeface="Calibri" pitchFamily="34" charset="0"/>
              </a:rPr>
              <a:t>13.6 Tg C (Chen et al. 2009) to 235 Tg C (Ren et al. 2009)</a:t>
            </a:r>
          </a:p>
          <a:p>
            <a:pPr algn="ctr"/>
            <a:endParaRPr lang="en-US" sz="2400">
              <a:latin typeface="Calibri" pitchFamily="34" charset="0"/>
            </a:endParaRPr>
          </a:p>
        </p:txBody>
      </p:sp>
      <p:pic>
        <p:nvPicPr>
          <p:cNvPr id="67592" name="Picture 27" descr="hilton C figure.jpg"/>
          <p:cNvPicPr>
            <a:picLocks noChangeAspect="1"/>
          </p:cNvPicPr>
          <p:nvPr/>
        </p:nvPicPr>
        <p:blipFill>
          <a:blip r:embed="rId4"/>
          <a:srcRect/>
          <a:stretch>
            <a:fillRect/>
          </a:stretch>
        </p:blipFill>
        <p:spPr bwMode="auto">
          <a:xfrm>
            <a:off x="6069013" y="4194175"/>
            <a:ext cx="3074987" cy="2663825"/>
          </a:xfrm>
          <a:prstGeom prst="rect">
            <a:avLst/>
          </a:prstGeom>
          <a:noFill/>
          <a:ln w="9525">
            <a:noFill/>
            <a:miter lim="800000"/>
            <a:headEnd/>
            <a:tailEnd/>
          </a:ln>
        </p:spPr>
      </p:pic>
      <p:sp>
        <p:nvSpPr>
          <p:cNvPr id="67593" name="Rectangle 28"/>
          <p:cNvSpPr>
            <a:spLocks noChangeArrowheads="1"/>
          </p:cNvSpPr>
          <p:nvPr/>
        </p:nvSpPr>
        <p:spPr bwMode="auto">
          <a:xfrm>
            <a:off x="76200" y="4495800"/>
            <a:ext cx="3200400" cy="1938338"/>
          </a:xfrm>
          <a:prstGeom prst="rect">
            <a:avLst/>
          </a:prstGeom>
          <a:noFill/>
          <a:ln w="9525">
            <a:noFill/>
            <a:miter lim="800000"/>
            <a:headEnd/>
            <a:tailEnd/>
          </a:ln>
        </p:spPr>
        <p:txBody>
          <a:bodyPr>
            <a:spAutoFit/>
          </a:bodyPr>
          <a:lstStyle/>
          <a:p>
            <a:r>
              <a:rPr lang="en-US" sz="2400" i="1">
                <a:latin typeface="Calibri" pitchFamily="34" charset="0"/>
              </a:rPr>
              <a:t>significant CO</a:t>
            </a:r>
            <a:r>
              <a:rPr lang="en-US" sz="2400" i="1" baseline="-25000">
                <a:latin typeface="Calibri" pitchFamily="34" charset="0"/>
              </a:rPr>
              <a:t>2</a:t>
            </a:r>
            <a:r>
              <a:rPr lang="en-US" sz="2400" i="1">
                <a:latin typeface="Calibri" pitchFamily="34" charset="0"/>
              </a:rPr>
              <a:t> source if oxidized</a:t>
            </a:r>
          </a:p>
          <a:p>
            <a:r>
              <a:rPr lang="en-US" sz="2400">
                <a:latin typeface="Calibri" pitchFamily="34" charset="0"/>
              </a:rPr>
              <a:t>vs.</a:t>
            </a:r>
          </a:p>
          <a:p>
            <a:r>
              <a:rPr lang="en-US" sz="2400" i="1">
                <a:latin typeface="Calibri" pitchFamily="34" charset="0"/>
              </a:rPr>
              <a:t>significant CO</a:t>
            </a:r>
            <a:r>
              <a:rPr lang="en-US" sz="2400" i="1" baseline="-25000">
                <a:latin typeface="Calibri" pitchFamily="34" charset="0"/>
              </a:rPr>
              <a:t>2</a:t>
            </a:r>
            <a:r>
              <a:rPr lang="en-US" sz="2400" i="1">
                <a:latin typeface="Calibri" pitchFamily="34" charset="0"/>
              </a:rPr>
              <a:t> sink if buried &amp; preserved </a:t>
            </a:r>
          </a:p>
        </p:txBody>
      </p:sp>
      <p:cxnSp>
        <p:nvCxnSpPr>
          <p:cNvPr id="33" name="Straight Arrow Connector 32"/>
          <p:cNvCxnSpPr/>
          <p:nvPr/>
        </p:nvCxnSpPr>
        <p:spPr>
          <a:xfrm>
            <a:off x="3276600" y="5486400"/>
            <a:ext cx="609600" cy="1588"/>
          </a:xfrm>
          <a:prstGeom prst="straightConnector1">
            <a:avLst/>
          </a:prstGeom>
          <a:ln w="508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7595" name="Rectangle 34"/>
          <p:cNvSpPr>
            <a:spLocks noChangeArrowheads="1"/>
          </p:cNvSpPr>
          <p:nvPr/>
        </p:nvSpPr>
        <p:spPr bwMode="auto">
          <a:xfrm>
            <a:off x="4038600" y="4678363"/>
            <a:ext cx="2133600" cy="1570037"/>
          </a:xfrm>
          <a:prstGeom prst="rect">
            <a:avLst/>
          </a:prstGeom>
          <a:noFill/>
          <a:ln w="9525">
            <a:noFill/>
            <a:miter lim="800000"/>
            <a:headEnd/>
            <a:tailEnd/>
          </a:ln>
        </p:spPr>
        <p:txBody>
          <a:bodyPr>
            <a:spAutoFit/>
          </a:bodyPr>
          <a:lstStyle/>
          <a:p>
            <a:r>
              <a:rPr lang="en-US" sz="2400">
                <a:latin typeface="Calibri" pitchFamily="34" charset="0"/>
              </a:rPr>
              <a:t>importance of river transport of particulate organic C</a:t>
            </a:r>
          </a:p>
        </p:txBody>
      </p:sp>
      <p:sp>
        <p:nvSpPr>
          <p:cNvPr id="38" name="Rectangle 37"/>
          <p:cNvSpPr/>
          <p:nvPr/>
        </p:nvSpPr>
        <p:spPr>
          <a:xfrm>
            <a:off x="76200" y="4270375"/>
            <a:ext cx="8991600" cy="25114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2" descr="river photo-02.jpg"/>
          <p:cNvPicPr>
            <a:picLocks noChangeAspect="1"/>
          </p:cNvPicPr>
          <p:nvPr/>
        </p:nvPicPr>
        <p:blipFill>
          <a:blip r:embed="rId2"/>
          <a:srcRect/>
          <a:stretch>
            <a:fillRect/>
          </a:stretch>
        </p:blipFill>
        <p:spPr bwMode="auto">
          <a:xfrm>
            <a:off x="0" y="1143000"/>
            <a:ext cx="9144000" cy="4075113"/>
          </a:xfrm>
          <a:prstGeom prst="rect">
            <a:avLst/>
          </a:prstGeom>
          <a:noFill/>
          <a:ln w="9525">
            <a:noFill/>
            <a:miter lim="800000"/>
            <a:headEnd/>
            <a:tailEnd/>
          </a:ln>
        </p:spPr>
      </p:pic>
      <p:sp>
        <p:nvSpPr>
          <p:cNvPr id="6" name="TextBox 5"/>
          <p:cNvSpPr txBox="1"/>
          <p:nvPr/>
        </p:nvSpPr>
        <p:spPr>
          <a:xfrm>
            <a:off x="0" y="1143000"/>
            <a:ext cx="8915400" cy="4094163"/>
          </a:xfrm>
          <a:prstGeom prst="rect">
            <a:avLst/>
          </a:prstGeom>
          <a:noFill/>
        </p:spPr>
        <p:txBody>
          <a:bodyPr>
            <a:spAutoFit/>
          </a:bodyPr>
          <a:lstStyle/>
          <a:p>
            <a:pPr fontAlgn="auto">
              <a:spcBef>
                <a:spcPts val="0"/>
              </a:spcBef>
              <a:spcAft>
                <a:spcPts val="0"/>
              </a:spcAft>
              <a:defRPr/>
            </a:pPr>
            <a:r>
              <a:rPr lang="en-US" sz="3200" u="sng" dirty="0">
                <a:solidFill>
                  <a:schemeClr val="bg1"/>
                </a:solidFill>
                <a:latin typeface="Arial"/>
                <a:cs typeface="Arial"/>
              </a:rPr>
              <a:t>Summary of </a:t>
            </a:r>
            <a:r>
              <a:rPr lang="en-US" sz="3200" u="sng" dirty="0" err="1">
                <a:solidFill>
                  <a:schemeClr val="bg1"/>
                </a:solidFill>
                <a:latin typeface="Arial"/>
                <a:cs typeface="Arial"/>
              </a:rPr>
              <a:t>Wenchuan</a:t>
            </a:r>
            <a:r>
              <a:rPr lang="en-US" sz="3200" u="sng" dirty="0">
                <a:solidFill>
                  <a:schemeClr val="bg1"/>
                </a:solidFill>
                <a:latin typeface="Arial"/>
                <a:cs typeface="Arial"/>
              </a:rPr>
              <a:t> Results </a:t>
            </a:r>
            <a:r>
              <a:rPr lang="en-US" sz="3200" u="sng" dirty="0">
                <a:solidFill>
                  <a:schemeClr val="bg1"/>
                </a:solidFill>
                <a:latin typeface="Arial"/>
                <a:cs typeface="Arial"/>
              </a:rPr>
              <a:t>t</a:t>
            </a:r>
            <a:r>
              <a:rPr lang="en-US" sz="3200" u="sng" dirty="0">
                <a:solidFill>
                  <a:schemeClr val="bg1"/>
                </a:solidFill>
                <a:latin typeface="Arial"/>
                <a:cs typeface="Arial"/>
              </a:rPr>
              <a:t>o Date</a:t>
            </a:r>
            <a:endParaRPr lang="en-US" sz="2800" dirty="0">
              <a:solidFill>
                <a:schemeClr val="bg1"/>
              </a:solidFill>
              <a:latin typeface="Arial"/>
              <a:cs typeface="Arial"/>
            </a:endParaRPr>
          </a:p>
          <a:p>
            <a:pPr marL="514350" indent="-514350" fontAlgn="auto">
              <a:spcBef>
                <a:spcPts val="0"/>
              </a:spcBef>
              <a:spcAft>
                <a:spcPts val="1200"/>
              </a:spcAft>
              <a:buFont typeface="Arial"/>
              <a:buChar char="•"/>
              <a:defRPr/>
            </a:pPr>
            <a:r>
              <a:rPr lang="en-US" sz="2600" dirty="0">
                <a:solidFill>
                  <a:schemeClr val="bg1"/>
                </a:solidFill>
                <a:latin typeface="Arial"/>
                <a:cs typeface="Arial"/>
              </a:rPr>
              <a:t>significant effect of a large earthquake on both river sediment </a:t>
            </a:r>
            <a:r>
              <a:rPr lang="en-US" sz="2600" baseline="30000" dirty="0">
                <a:solidFill>
                  <a:schemeClr val="bg1"/>
                </a:solidFill>
                <a:latin typeface="Arial"/>
                <a:cs typeface="Arial"/>
              </a:rPr>
              <a:t>10</a:t>
            </a:r>
            <a:r>
              <a:rPr lang="en-US" sz="2600" dirty="0">
                <a:solidFill>
                  <a:schemeClr val="bg1"/>
                </a:solidFill>
                <a:latin typeface="Arial"/>
                <a:cs typeface="Arial"/>
              </a:rPr>
              <a:t>Be and dissolved concentrations of Na, K</a:t>
            </a:r>
          </a:p>
          <a:p>
            <a:pPr marL="514350" indent="-514350" fontAlgn="auto">
              <a:spcBef>
                <a:spcPts val="0"/>
              </a:spcBef>
              <a:spcAft>
                <a:spcPts val="1200"/>
              </a:spcAft>
              <a:buFont typeface="Arial"/>
              <a:buChar char="•"/>
              <a:defRPr/>
            </a:pPr>
            <a:r>
              <a:rPr lang="en-US" sz="2600" dirty="0">
                <a:solidFill>
                  <a:schemeClr val="bg1"/>
                </a:solidFill>
                <a:latin typeface="Arial"/>
                <a:cs typeface="Arial"/>
              </a:rPr>
              <a:t>even in large river basins (&gt;10</a:t>
            </a:r>
            <a:r>
              <a:rPr lang="en-US" sz="2600" baseline="30000" dirty="0">
                <a:solidFill>
                  <a:schemeClr val="bg1"/>
                </a:solidFill>
                <a:latin typeface="Arial"/>
                <a:cs typeface="Arial"/>
              </a:rPr>
              <a:t>4</a:t>
            </a:r>
            <a:r>
              <a:rPr lang="en-US" sz="2600" dirty="0">
                <a:solidFill>
                  <a:schemeClr val="bg1"/>
                </a:solidFill>
                <a:latin typeface="Arial"/>
                <a:cs typeface="Arial"/>
              </a:rPr>
              <a:t> km</a:t>
            </a:r>
            <a:r>
              <a:rPr lang="en-US" sz="2600" baseline="30000" dirty="0">
                <a:solidFill>
                  <a:schemeClr val="bg1"/>
                </a:solidFill>
                <a:latin typeface="Arial"/>
                <a:cs typeface="Arial"/>
              </a:rPr>
              <a:t>2</a:t>
            </a:r>
            <a:r>
              <a:rPr lang="en-US" sz="2600" dirty="0">
                <a:solidFill>
                  <a:schemeClr val="bg1"/>
                </a:solidFill>
                <a:latin typeface="Arial"/>
                <a:cs typeface="Arial"/>
              </a:rPr>
              <a:t>), estimates of erosion and weathering rates may be biased by missing such extreme events – </a:t>
            </a:r>
            <a:r>
              <a:rPr lang="en-US" sz="2600" i="1" dirty="0">
                <a:solidFill>
                  <a:schemeClr val="bg1"/>
                </a:solidFill>
                <a:latin typeface="Arial"/>
                <a:cs typeface="Arial"/>
              </a:rPr>
              <a:t>these are 1</a:t>
            </a:r>
            <a:r>
              <a:rPr lang="en-US" sz="2600" i="1" baseline="30000" dirty="0">
                <a:solidFill>
                  <a:schemeClr val="bg1"/>
                </a:solidFill>
                <a:latin typeface="Arial"/>
                <a:cs typeface="Arial"/>
              </a:rPr>
              <a:t>st</a:t>
            </a:r>
            <a:r>
              <a:rPr lang="en-US" sz="2600" i="1" dirty="0">
                <a:solidFill>
                  <a:schemeClr val="bg1"/>
                </a:solidFill>
                <a:latin typeface="Arial"/>
                <a:cs typeface="Arial"/>
              </a:rPr>
              <a:t> direct observations!</a:t>
            </a:r>
          </a:p>
          <a:p>
            <a:pPr marL="514350" indent="-514350" fontAlgn="auto">
              <a:spcBef>
                <a:spcPts val="0"/>
              </a:spcBef>
              <a:spcAft>
                <a:spcPts val="0"/>
              </a:spcAft>
              <a:buFont typeface="Arial"/>
              <a:buChar char="•"/>
              <a:defRPr/>
            </a:pPr>
            <a:r>
              <a:rPr lang="en-US" sz="2600" dirty="0">
                <a:solidFill>
                  <a:schemeClr val="bg1"/>
                </a:solidFill>
                <a:latin typeface="Arial"/>
                <a:cs typeface="Arial"/>
              </a:rPr>
              <a:t>responses may hold important information about denudation mechanisms in tectonically active regions – using this information is the next step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3" descr="california_fires_3_h1.jp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12" name="Text Box 6"/>
          <p:cNvSpPr txBox="1">
            <a:spLocks noChangeArrowheads="1"/>
          </p:cNvSpPr>
          <p:nvPr/>
        </p:nvSpPr>
        <p:spPr bwMode="auto">
          <a:xfrm>
            <a:off x="1143000" y="504825"/>
            <a:ext cx="6858000" cy="6124575"/>
          </a:xfrm>
          <a:prstGeom prst="rect">
            <a:avLst/>
          </a:prstGeom>
          <a:noFill/>
          <a:ln w="9525">
            <a:noFill/>
            <a:miter lim="800000"/>
            <a:headEnd/>
            <a:tailEnd/>
          </a:ln>
        </p:spPr>
        <p:txBody>
          <a:bodyPr>
            <a:spAutoFit/>
          </a:bodyPr>
          <a:lstStyle/>
          <a:p>
            <a:pPr marL="342900" indent="-342900" fontAlgn="auto">
              <a:spcBef>
                <a:spcPts val="0"/>
              </a:spcBef>
              <a:spcAft>
                <a:spcPts val="0"/>
              </a:spcAft>
              <a:defRPr/>
            </a:pPr>
            <a:r>
              <a:rPr lang="en-US" sz="2800" dirty="0">
                <a:solidFill>
                  <a:schemeClr val="bg1"/>
                </a:solidFill>
                <a:latin typeface="+mn-lt"/>
              </a:rPr>
              <a:t>Conclusions</a:t>
            </a:r>
          </a:p>
          <a:p>
            <a:pPr marL="342900" indent="-342900" fontAlgn="auto">
              <a:spcBef>
                <a:spcPts val="0"/>
              </a:spcBef>
              <a:spcAft>
                <a:spcPts val="0"/>
              </a:spcAft>
              <a:defRPr/>
            </a:pPr>
            <a:endParaRPr lang="en-US" sz="2800" dirty="0">
              <a:solidFill>
                <a:schemeClr val="bg1"/>
              </a:solidFill>
              <a:latin typeface="+mn-lt"/>
            </a:endParaRPr>
          </a:p>
          <a:p>
            <a:pPr marL="514350" indent="-514350" fontAlgn="auto">
              <a:spcBef>
                <a:spcPts val="0"/>
              </a:spcBef>
              <a:spcAft>
                <a:spcPts val="0"/>
              </a:spcAft>
              <a:buFont typeface="Arial"/>
              <a:buChar char="•"/>
              <a:defRPr/>
            </a:pPr>
            <a:r>
              <a:rPr lang="en-US" sz="2800" dirty="0">
                <a:solidFill>
                  <a:schemeClr val="bg1"/>
                </a:solidFill>
                <a:latin typeface="+mn-lt"/>
              </a:rPr>
              <a:t>Event scale changes are important – key is to understand magnitude-frequency relationships</a:t>
            </a:r>
          </a:p>
          <a:p>
            <a:pPr marL="514350" indent="-514350" fontAlgn="auto">
              <a:spcBef>
                <a:spcPts val="0"/>
              </a:spcBef>
              <a:spcAft>
                <a:spcPts val="0"/>
              </a:spcAft>
              <a:buFont typeface="Arial"/>
              <a:buChar char="•"/>
              <a:defRPr/>
            </a:pPr>
            <a:endParaRPr lang="en-US" sz="2800" dirty="0">
              <a:solidFill>
                <a:schemeClr val="bg1"/>
              </a:solidFill>
              <a:latin typeface="+mn-lt"/>
            </a:endParaRPr>
          </a:p>
          <a:p>
            <a:pPr marL="514350" indent="-514350" fontAlgn="auto">
              <a:spcBef>
                <a:spcPts val="0"/>
              </a:spcBef>
              <a:spcAft>
                <a:spcPts val="0"/>
              </a:spcAft>
              <a:buFont typeface="Arial"/>
              <a:buChar char="•"/>
              <a:defRPr/>
            </a:pPr>
            <a:r>
              <a:rPr lang="en-US" sz="2800" dirty="0">
                <a:solidFill>
                  <a:schemeClr val="bg1"/>
                </a:solidFill>
                <a:latin typeface="+mn-lt"/>
              </a:rPr>
              <a:t>We may have a picture of how this works for floods – but what about earthquakes?</a:t>
            </a:r>
          </a:p>
          <a:p>
            <a:pPr marL="514350" indent="-514350" fontAlgn="auto">
              <a:spcBef>
                <a:spcPts val="0"/>
              </a:spcBef>
              <a:spcAft>
                <a:spcPts val="0"/>
              </a:spcAft>
              <a:buFont typeface="Arial"/>
              <a:buChar char="•"/>
              <a:defRPr/>
            </a:pPr>
            <a:endParaRPr lang="en-US" sz="2800" dirty="0">
              <a:solidFill>
                <a:schemeClr val="bg1"/>
              </a:solidFill>
              <a:latin typeface="+mn-lt"/>
            </a:endParaRPr>
          </a:p>
          <a:p>
            <a:pPr marL="514350" indent="-514350" fontAlgn="auto">
              <a:spcBef>
                <a:spcPts val="0"/>
              </a:spcBef>
              <a:spcAft>
                <a:spcPts val="0"/>
              </a:spcAft>
              <a:buFont typeface="Arial"/>
              <a:buChar char="•"/>
              <a:defRPr/>
            </a:pPr>
            <a:r>
              <a:rPr lang="en-US" sz="2800" dirty="0">
                <a:solidFill>
                  <a:schemeClr val="bg1"/>
                </a:solidFill>
                <a:latin typeface="+mn-lt"/>
              </a:rPr>
              <a:t>Role of fires + earthquakes + storms in California? Fires </a:t>
            </a:r>
            <a:r>
              <a:rPr lang="en-US" sz="2800" dirty="0" err="1">
                <a:solidFill>
                  <a:schemeClr val="bg1"/>
                </a:solidFill>
                <a:latin typeface="+mn-lt"/>
                <a:sym typeface="Wingdings"/>
              </a:rPr>
              <a:t></a:t>
            </a:r>
            <a:r>
              <a:rPr lang="en-US" sz="2800" dirty="0">
                <a:solidFill>
                  <a:schemeClr val="bg1"/>
                </a:solidFill>
                <a:latin typeface="+mn-lt"/>
                <a:sym typeface="Wingdings"/>
              </a:rPr>
              <a:t> responsive to climate!</a:t>
            </a:r>
            <a:endParaRPr lang="en-US" sz="2800" dirty="0">
              <a:solidFill>
                <a:schemeClr val="bg1"/>
              </a:solidFill>
              <a:latin typeface="+mn-lt"/>
            </a:endParaRPr>
          </a:p>
          <a:p>
            <a:pPr marL="342900" indent="-342900" fontAlgn="auto">
              <a:spcBef>
                <a:spcPts val="0"/>
              </a:spcBef>
              <a:spcAft>
                <a:spcPts val="0"/>
              </a:spcAft>
              <a:buFont typeface="Arial"/>
              <a:buChar char="•"/>
              <a:defRPr/>
            </a:pPr>
            <a:endParaRPr lang="en-US" sz="2800" dirty="0">
              <a:solidFill>
                <a:schemeClr val="bg1"/>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6"/>
          <p:cNvSpPr txBox="1">
            <a:spLocks noChangeArrowheads="1"/>
          </p:cNvSpPr>
          <p:nvPr/>
        </p:nvSpPr>
        <p:spPr bwMode="auto">
          <a:xfrm>
            <a:off x="6700838" y="6149975"/>
            <a:ext cx="2443162" cy="708025"/>
          </a:xfrm>
          <a:prstGeom prst="rect">
            <a:avLst/>
          </a:prstGeom>
          <a:noFill/>
          <a:ln w="9525">
            <a:noFill/>
            <a:miter lim="800000"/>
            <a:headEnd/>
            <a:tailEnd/>
          </a:ln>
        </p:spPr>
        <p:txBody>
          <a:bodyPr wrap="none">
            <a:spAutoFit/>
          </a:bodyPr>
          <a:lstStyle/>
          <a:p>
            <a:r>
              <a:rPr lang="en-US" sz="2000" i="1">
                <a:latin typeface="Calibri" pitchFamily="34" charset="0"/>
              </a:rPr>
              <a:t>Ludwig and Probst,</a:t>
            </a:r>
          </a:p>
          <a:p>
            <a:r>
              <a:rPr lang="en-US" sz="2000" i="1">
                <a:latin typeface="Calibri" pitchFamily="34" charset="0"/>
              </a:rPr>
              <a:t>1998</a:t>
            </a:r>
          </a:p>
        </p:txBody>
      </p:sp>
      <p:pic>
        <p:nvPicPr>
          <p:cNvPr id="20482" name="Picture 7" descr="global map.jpg"/>
          <p:cNvPicPr>
            <a:picLocks noChangeAspect="1"/>
          </p:cNvPicPr>
          <p:nvPr/>
        </p:nvPicPr>
        <p:blipFill>
          <a:blip r:embed="rId2"/>
          <a:srcRect/>
          <a:stretch>
            <a:fillRect/>
          </a:stretch>
        </p:blipFill>
        <p:spPr bwMode="auto">
          <a:xfrm>
            <a:off x="76200" y="304800"/>
            <a:ext cx="8991600" cy="5368925"/>
          </a:xfrm>
          <a:prstGeom prst="rect">
            <a:avLst/>
          </a:prstGeom>
          <a:noFill/>
          <a:ln w="9525">
            <a:noFill/>
            <a:miter lim="800000"/>
            <a:headEnd/>
            <a:tailEnd/>
          </a:ln>
        </p:spPr>
      </p:pic>
      <p:sp>
        <p:nvSpPr>
          <p:cNvPr id="20483" name="TextBox 8"/>
          <p:cNvSpPr txBox="1">
            <a:spLocks noChangeArrowheads="1"/>
          </p:cNvSpPr>
          <p:nvPr/>
        </p:nvSpPr>
        <p:spPr bwMode="auto">
          <a:xfrm>
            <a:off x="0" y="6242050"/>
            <a:ext cx="6605588" cy="615950"/>
          </a:xfrm>
          <a:prstGeom prst="rect">
            <a:avLst/>
          </a:prstGeom>
          <a:noFill/>
          <a:ln w="9525">
            <a:noFill/>
            <a:miter lim="800000"/>
            <a:headEnd/>
            <a:tailEnd/>
          </a:ln>
        </p:spPr>
        <p:txBody>
          <a:bodyPr wrap="none">
            <a:spAutoFit/>
          </a:bodyPr>
          <a:lstStyle/>
          <a:p>
            <a:r>
              <a:rPr lang="en-US" sz="3400" i="1" u="sng">
                <a:latin typeface="Palatino"/>
                <a:ea typeface="Palatino"/>
                <a:cs typeface="Palatino"/>
              </a:rPr>
              <a:t>Global Fluxes of Sediment in Rivers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p:cNvSpPr txBox="1">
            <a:spLocks noChangeArrowheads="1"/>
          </p:cNvSpPr>
          <p:nvPr/>
        </p:nvSpPr>
        <p:spPr bwMode="auto">
          <a:xfrm>
            <a:off x="7485063" y="6149975"/>
            <a:ext cx="1658937" cy="708025"/>
          </a:xfrm>
          <a:prstGeom prst="rect">
            <a:avLst/>
          </a:prstGeom>
          <a:noFill/>
          <a:ln w="9525">
            <a:noFill/>
            <a:miter lim="800000"/>
            <a:headEnd/>
            <a:tailEnd/>
          </a:ln>
        </p:spPr>
        <p:txBody>
          <a:bodyPr wrap="none">
            <a:spAutoFit/>
          </a:bodyPr>
          <a:lstStyle/>
          <a:p>
            <a:r>
              <a:rPr lang="en-US" sz="2000" i="1">
                <a:latin typeface="Calibri" pitchFamily="34" charset="0"/>
              </a:rPr>
              <a:t>Green et al.,</a:t>
            </a:r>
          </a:p>
          <a:p>
            <a:r>
              <a:rPr lang="en-US" sz="2000" i="1">
                <a:latin typeface="Calibri" pitchFamily="34" charset="0"/>
              </a:rPr>
              <a:t>2003</a:t>
            </a:r>
          </a:p>
        </p:txBody>
      </p:sp>
      <p:graphicFrame>
        <p:nvGraphicFramePr>
          <p:cNvPr id="23554" name="Object 2"/>
          <p:cNvGraphicFramePr>
            <a:graphicFrameLocks noChangeAspect="1"/>
          </p:cNvGraphicFramePr>
          <p:nvPr/>
        </p:nvGraphicFramePr>
        <p:xfrm>
          <a:off x="904875" y="228600"/>
          <a:ext cx="7477125" cy="5781675"/>
        </p:xfrm>
        <a:graphic>
          <a:graphicData uri="http://schemas.openxmlformats.org/presentationml/2006/ole">
            <p:oleObj spid="_x0000_s23554" name="Image" r:id="rId3" imgW="12342857" imgH="10069841" progId="">
              <p:embed/>
            </p:oleObj>
          </a:graphicData>
        </a:graphic>
      </p:graphicFrame>
      <p:sp>
        <p:nvSpPr>
          <p:cNvPr id="23556" name="TextBox 4"/>
          <p:cNvSpPr txBox="1">
            <a:spLocks noChangeArrowheads="1"/>
          </p:cNvSpPr>
          <p:nvPr/>
        </p:nvSpPr>
        <p:spPr bwMode="auto">
          <a:xfrm>
            <a:off x="0" y="6242050"/>
            <a:ext cx="6548438" cy="615950"/>
          </a:xfrm>
          <a:prstGeom prst="rect">
            <a:avLst/>
          </a:prstGeom>
          <a:noFill/>
          <a:ln w="9525">
            <a:noFill/>
            <a:miter lim="800000"/>
            <a:headEnd/>
            <a:tailEnd/>
          </a:ln>
        </p:spPr>
        <p:txBody>
          <a:bodyPr wrap="none">
            <a:spAutoFit/>
          </a:bodyPr>
          <a:lstStyle/>
          <a:p>
            <a:r>
              <a:rPr lang="en-US" sz="3400" i="1" u="sng">
                <a:latin typeface="Palatino"/>
                <a:ea typeface="Palatino"/>
                <a:cs typeface="Palatino"/>
              </a:rPr>
              <a:t>Global Fluxes of Nitrogen in Rivers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152400" y="1711325"/>
            <a:ext cx="8610600" cy="3986213"/>
          </a:xfrm>
          <a:prstGeom prst="rect">
            <a:avLst/>
          </a:prstGeom>
          <a:noFill/>
          <a:ln w="9525">
            <a:noFill/>
            <a:miter lim="800000"/>
            <a:headEnd/>
            <a:tailEnd/>
          </a:ln>
        </p:spPr>
        <p:txBody>
          <a:bodyPr>
            <a:spAutoFit/>
          </a:bodyPr>
          <a:lstStyle/>
          <a:p>
            <a:pPr>
              <a:spcBef>
                <a:spcPct val="50000"/>
              </a:spcBef>
              <a:buFont typeface="Arial" charset="0"/>
              <a:buChar char="•"/>
            </a:pPr>
            <a:r>
              <a:rPr lang="fr-FR" sz="2200">
                <a:solidFill>
                  <a:srgbClr val="D71717"/>
                </a:solidFill>
                <a:latin typeface="Palatino"/>
                <a:ea typeface="Palatino"/>
                <a:cs typeface="Palatino"/>
              </a:rPr>
              <a:t> Global river weathering rates	 		</a:t>
            </a:r>
            <a:endParaRPr lang="fr-FR" sz="2200">
              <a:solidFill>
                <a:srgbClr val="000000"/>
              </a:solidFill>
              <a:latin typeface="Palatino"/>
              <a:ea typeface="Palatino"/>
              <a:cs typeface="Palatino"/>
            </a:endParaRPr>
          </a:p>
          <a:p>
            <a:pPr>
              <a:spcBef>
                <a:spcPct val="50000"/>
              </a:spcBef>
              <a:buFont typeface="Arial" charset="0"/>
              <a:buChar char="•"/>
            </a:pPr>
            <a:r>
              <a:rPr lang="fr-FR" sz="2200">
                <a:solidFill>
                  <a:srgbClr val="000000"/>
                </a:solidFill>
                <a:latin typeface="Palatino"/>
                <a:ea typeface="Palatino"/>
                <a:cs typeface="Palatino"/>
              </a:rPr>
              <a:t> Global denudation and its relation to tectonics/geomorphology 	</a:t>
            </a:r>
          </a:p>
          <a:p>
            <a:pPr>
              <a:spcBef>
                <a:spcPct val="50000"/>
              </a:spcBef>
              <a:buFont typeface="Arial" charset="0"/>
              <a:buChar char="•"/>
            </a:pPr>
            <a:r>
              <a:rPr lang="fr-FR" sz="2200">
                <a:solidFill>
                  <a:srgbClr val="D71717"/>
                </a:solidFill>
                <a:latin typeface="Palatino"/>
                <a:ea typeface="Palatino"/>
                <a:cs typeface="Palatino"/>
              </a:rPr>
              <a:t> Biogeochemical cycles: Carbon, Nitrogen, Sulfur, Silica, etc.</a:t>
            </a:r>
          </a:p>
          <a:p>
            <a:pPr>
              <a:spcBef>
                <a:spcPct val="50000"/>
              </a:spcBef>
              <a:buFont typeface="Arial" charset="0"/>
              <a:buChar char="•"/>
            </a:pPr>
            <a:r>
              <a:rPr lang="fr-FR" sz="2200">
                <a:solidFill>
                  <a:srgbClr val="000000"/>
                </a:solidFill>
                <a:latin typeface="Palatino"/>
                <a:ea typeface="Palatino"/>
                <a:cs typeface="Palatino"/>
              </a:rPr>
              <a:t> Origins of sedimentary rocks	</a:t>
            </a:r>
          </a:p>
          <a:p>
            <a:pPr>
              <a:spcBef>
                <a:spcPct val="50000"/>
              </a:spcBef>
              <a:buFont typeface="Arial" charset="0"/>
              <a:buChar char="•"/>
            </a:pPr>
            <a:r>
              <a:rPr lang="fr-FR" sz="2200">
                <a:solidFill>
                  <a:srgbClr val="D71717"/>
                </a:solidFill>
                <a:latin typeface="Palatino"/>
                <a:ea typeface="Palatino"/>
                <a:cs typeface="Palatino"/>
              </a:rPr>
              <a:t> Coastal geomorphology/Sedimentology 	</a:t>
            </a:r>
            <a:endParaRPr lang="fr-FR" sz="2200">
              <a:solidFill>
                <a:srgbClr val="000000"/>
              </a:solidFill>
              <a:latin typeface="Palatino"/>
              <a:ea typeface="Palatino"/>
              <a:cs typeface="Palatino"/>
            </a:endParaRPr>
          </a:p>
          <a:p>
            <a:pPr>
              <a:spcBef>
                <a:spcPct val="50000"/>
              </a:spcBef>
              <a:buFont typeface="Arial" charset="0"/>
              <a:buChar char="•"/>
            </a:pPr>
            <a:r>
              <a:rPr lang="fr-FR" sz="2200">
                <a:solidFill>
                  <a:srgbClr val="000000"/>
                </a:solidFill>
                <a:latin typeface="Palatino"/>
                <a:ea typeface="Palatino"/>
                <a:cs typeface="Palatino"/>
              </a:rPr>
              <a:t> Input of pollutants to oceans		</a:t>
            </a:r>
          </a:p>
          <a:p>
            <a:pPr>
              <a:spcBef>
                <a:spcPct val="50000"/>
              </a:spcBef>
              <a:buFont typeface="Arial" charset="0"/>
              <a:buChar char="•"/>
            </a:pPr>
            <a:r>
              <a:rPr lang="fr-FR" sz="2200">
                <a:solidFill>
                  <a:srgbClr val="000000"/>
                </a:solidFill>
                <a:latin typeface="Palatino"/>
                <a:ea typeface="Palatino"/>
                <a:cs typeface="Palatino"/>
              </a:rPr>
              <a:t> </a:t>
            </a:r>
            <a:r>
              <a:rPr lang="fr-FR" sz="2200">
                <a:solidFill>
                  <a:srgbClr val="D71717"/>
                </a:solidFill>
                <a:latin typeface="Palatino"/>
                <a:ea typeface="Palatino"/>
                <a:cs typeface="Palatino"/>
              </a:rPr>
              <a:t>Earth System and global change 		</a:t>
            </a:r>
          </a:p>
          <a:p>
            <a:pPr>
              <a:spcBef>
                <a:spcPct val="50000"/>
              </a:spcBef>
              <a:buFont typeface="Wingdings" pitchFamily="2" charset="2"/>
              <a:buNone/>
            </a:pPr>
            <a:r>
              <a:rPr lang="fr-FR" sz="2200">
                <a:solidFill>
                  <a:srgbClr val="000000"/>
                </a:solidFill>
                <a:latin typeface="Palatino"/>
                <a:ea typeface="Palatino"/>
                <a:cs typeface="Palatino"/>
              </a:rPr>
              <a:t>		</a:t>
            </a:r>
            <a:r>
              <a:rPr lang="fr-FR" sz="2200">
                <a:solidFill>
                  <a:srgbClr val="D71717"/>
                </a:solidFill>
                <a:latin typeface="Palatino"/>
                <a:ea typeface="Palatino"/>
                <a:cs typeface="Palatino"/>
              </a:rPr>
              <a:t>	</a:t>
            </a:r>
          </a:p>
        </p:txBody>
      </p:sp>
      <p:sp>
        <p:nvSpPr>
          <p:cNvPr id="24578" name="TextBox 4"/>
          <p:cNvSpPr txBox="1">
            <a:spLocks noChangeArrowheads="1"/>
          </p:cNvSpPr>
          <p:nvPr/>
        </p:nvSpPr>
        <p:spPr bwMode="auto">
          <a:xfrm>
            <a:off x="0" y="635000"/>
            <a:ext cx="9144000" cy="584200"/>
          </a:xfrm>
          <a:prstGeom prst="rect">
            <a:avLst/>
          </a:prstGeom>
          <a:noFill/>
          <a:ln w="9525">
            <a:noFill/>
            <a:miter lim="800000"/>
            <a:headEnd/>
            <a:tailEnd/>
          </a:ln>
        </p:spPr>
        <p:txBody>
          <a:bodyPr>
            <a:spAutoFit/>
          </a:bodyPr>
          <a:lstStyle/>
          <a:p>
            <a:pPr algn="ctr"/>
            <a:r>
              <a:rPr lang="en-US" sz="3200">
                <a:latin typeface="Palatino"/>
                <a:ea typeface="Palatino"/>
                <a:cs typeface="Palatino"/>
              </a:rPr>
              <a:t>River Fluxes are Important!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9144000" cy="1143000"/>
          </a:xfrm>
        </p:spPr>
        <p:txBody>
          <a:bodyPr rtlCol="0">
            <a:normAutofit fontScale="90000"/>
          </a:bodyPr>
          <a:lstStyle/>
          <a:p>
            <a:pPr fontAlgn="auto">
              <a:spcAft>
                <a:spcPts val="0"/>
              </a:spcAft>
              <a:defRPr/>
            </a:pPr>
            <a:r>
              <a:rPr lang="en-US" sz="3600" dirty="0" smtClean="0">
                <a:latin typeface="Palatino"/>
                <a:cs typeface="Palatino"/>
              </a:rPr>
              <a:t>Weathering and Erosion: </a:t>
            </a:r>
            <a:br>
              <a:rPr lang="en-US" sz="3600" dirty="0" smtClean="0">
                <a:latin typeface="Palatino"/>
                <a:cs typeface="Palatino"/>
              </a:rPr>
            </a:br>
            <a:r>
              <a:rPr lang="en-US" sz="3200" dirty="0" smtClean="0">
                <a:latin typeface="Palatino"/>
                <a:cs typeface="Palatino"/>
              </a:rPr>
              <a:t>Earth’s Engine of Mass Transfer </a:t>
            </a:r>
            <a:br>
              <a:rPr lang="en-US" sz="3200" dirty="0" smtClean="0">
                <a:latin typeface="Palatino"/>
                <a:cs typeface="Palatino"/>
              </a:rPr>
            </a:br>
            <a:r>
              <a:rPr lang="en-US" sz="3200" dirty="0" smtClean="0">
                <a:latin typeface="Palatino"/>
                <a:cs typeface="Palatino"/>
              </a:rPr>
              <a:t>from Continents to the Oceans</a:t>
            </a:r>
            <a:endParaRPr lang="en-US" sz="3200" dirty="0">
              <a:latin typeface="Palatino"/>
              <a:cs typeface="Palatino"/>
            </a:endParaRPr>
          </a:p>
        </p:txBody>
      </p:sp>
      <p:pic>
        <p:nvPicPr>
          <p:cNvPr id="5124" name="Content Placeholder 3" descr="nasaNAS~16~16~118915~225635.jpg"/>
          <p:cNvPicPr>
            <a:picLocks noGrp="1" noChangeAspect="1"/>
          </p:cNvPicPr>
          <p:nvPr>
            <p:ph idx="1"/>
          </p:nvPr>
        </p:nvPicPr>
        <p:blipFill>
          <a:blip r:embed="rId3"/>
          <a:srcRect/>
          <a:stretch>
            <a:fillRect/>
          </a:stretch>
        </p:blipFill>
        <p:spPr>
          <a:xfrm>
            <a:off x="282575" y="1708150"/>
            <a:ext cx="4540250" cy="4540250"/>
          </a:xfrm>
        </p:spPr>
      </p:pic>
      <p:sp>
        <p:nvSpPr>
          <p:cNvPr id="5" name="Text Box 9"/>
          <p:cNvSpPr txBox="1">
            <a:spLocks noChangeArrowheads="1"/>
          </p:cNvSpPr>
          <p:nvPr/>
        </p:nvSpPr>
        <p:spPr bwMode="auto">
          <a:xfrm>
            <a:off x="5268913" y="1763713"/>
            <a:ext cx="3733800" cy="4062412"/>
          </a:xfrm>
          <a:prstGeom prst="rect">
            <a:avLst/>
          </a:prstGeom>
          <a:noFill/>
          <a:ln w="9525">
            <a:solidFill>
              <a:schemeClr val="tx1"/>
            </a:solidFill>
            <a:miter lim="800000"/>
            <a:headEnd/>
            <a:tailEnd/>
          </a:ln>
        </p:spPr>
        <p:txBody>
          <a:bodyPr>
            <a:spAutoFit/>
          </a:bodyPr>
          <a:lstStyle/>
          <a:p>
            <a:r>
              <a:rPr lang="en-US" sz="2400" u="sng">
                <a:latin typeface="Calibri" pitchFamily="34" charset="0"/>
              </a:rPr>
              <a:t>The Traditional View</a:t>
            </a:r>
          </a:p>
          <a:p>
            <a:endParaRPr lang="en-US" sz="2400" u="sng">
              <a:latin typeface="Calibri" pitchFamily="34" charset="0"/>
            </a:endParaRPr>
          </a:p>
          <a:p>
            <a:r>
              <a:rPr lang="en-US" sz="2400">
                <a:latin typeface="Calibri" pitchFamily="34" charset="0"/>
              </a:rPr>
              <a:t>We can measure long-term fluxes (of nutrients, sediment, carbon, etc) based on observations of rivers </a:t>
            </a: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p:txBody>
      </p:sp>
      <p:graphicFrame>
        <p:nvGraphicFramePr>
          <p:cNvPr id="5122" name="Object 2"/>
          <p:cNvGraphicFramePr>
            <a:graphicFrameLocks noChangeAspect="1"/>
          </p:cNvGraphicFramePr>
          <p:nvPr/>
        </p:nvGraphicFramePr>
        <p:xfrm>
          <a:off x="5311775" y="4811713"/>
          <a:ext cx="3609975" cy="903287"/>
        </p:xfrm>
        <a:graphic>
          <a:graphicData uri="http://schemas.openxmlformats.org/presentationml/2006/ole">
            <p:oleObj spid="_x0000_s5122" name="Equation" r:id="rId4" imgW="1625600" imgH="406400" progId="Equation.3">
              <p:embed/>
            </p:oleObj>
          </a:graphicData>
        </a:graphic>
      </p:graphicFrame>
      <p:sp>
        <p:nvSpPr>
          <p:cNvPr id="5126" name="TextBox 6"/>
          <p:cNvSpPr txBox="1">
            <a:spLocks noChangeArrowheads="1"/>
          </p:cNvSpPr>
          <p:nvPr/>
        </p:nvSpPr>
        <p:spPr bwMode="auto">
          <a:xfrm>
            <a:off x="211138" y="6353175"/>
            <a:ext cx="2128837" cy="276225"/>
          </a:xfrm>
          <a:prstGeom prst="rect">
            <a:avLst/>
          </a:prstGeom>
          <a:noFill/>
          <a:ln w="9525">
            <a:noFill/>
            <a:miter lim="800000"/>
            <a:headEnd/>
            <a:tailEnd/>
          </a:ln>
        </p:spPr>
        <p:txBody>
          <a:bodyPr wrap="none">
            <a:spAutoFit/>
          </a:bodyPr>
          <a:lstStyle/>
          <a:p>
            <a:r>
              <a:rPr lang="en-US" sz="1200">
                <a:latin typeface="Calibri" pitchFamily="34" charset="0"/>
              </a:rPr>
              <a:t>Ganges River Delta, © Nasa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0" y="1711325"/>
            <a:ext cx="9144000" cy="3646488"/>
          </a:xfrm>
          <a:prstGeom prst="rect">
            <a:avLst/>
          </a:prstGeom>
          <a:noFill/>
          <a:ln w="9525">
            <a:noFill/>
            <a:miter lim="800000"/>
            <a:headEnd/>
            <a:tailEnd/>
          </a:ln>
        </p:spPr>
        <p:txBody>
          <a:bodyPr>
            <a:spAutoFit/>
          </a:bodyPr>
          <a:lstStyle/>
          <a:p>
            <a:pPr algn="ctr">
              <a:spcBef>
                <a:spcPct val="50000"/>
              </a:spcBef>
            </a:pPr>
            <a:r>
              <a:rPr lang="fr-FR" sz="2200">
                <a:solidFill>
                  <a:srgbClr val="FFFFFF"/>
                </a:solidFill>
                <a:latin typeface="Palatino"/>
                <a:ea typeface="Palatino"/>
                <a:cs typeface="Palatino"/>
              </a:rPr>
              <a:t>Our observations of rivers are limited.</a:t>
            </a:r>
          </a:p>
          <a:p>
            <a:pPr algn="ctr">
              <a:spcBef>
                <a:spcPct val="50000"/>
              </a:spcBef>
            </a:pPr>
            <a:endParaRPr lang="fr-FR" sz="2200">
              <a:solidFill>
                <a:srgbClr val="FFFFFF"/>
              </a:solidFill>
              <a:latin typeface="Palatino"/>
              <a:ea typeface="Palatino"/>
              <a:cs typeface="Palatino"/>
            </a:endParaRPr>
          </a:p>
          <a:p>
            <a:pPr algn="ctr">
              <a:spcBef>
                <a:spcPct val="50000"/>
              </a:spcBef>
            </a:pPr>
            <a:r>
              <a:rPr lang="fr-FR" sz="2200">
                <a:solidFill>
                  <a:srgbClr val="FFFFFF"/>
                </a:solidFill>
                <a:latin typeface="Palatino"/>
                <a:ea typeface="Palatino"/>
                <a:cs typeface="Palatino"/>
              </a:rPr>
              <a:t>Limited by the length of the observational record (~10-100 yrs), while potentially significant events have return times of 100-1000 yrs.</a:t>
            </a:r>
          </a:p>
          <a:p>
            <a:pPr algn="ctr">
              <a:spcBef>
                <a:spcPct val="50000"/>
              </a:spcBef>
            </a:pPr>
            <a:endParaRPr lang="fr-FR" sz="2200">
              <a:solidFill>
                <a:srgbClr val="FFFFFF"/>
              </a:solidFill>
              <a:latin typeface="Palatino"/>
              <a:ea typeface="Palatino"/>
              <a:cs typeface="Palatino"/>
            </a:endParaRPr>
          </a:p>
          <a:p>
            <a:pPr algn="ctr">
              <a:spcBef>
                <a:spcPct val="50000"/>
              </a:spcBef>
            </a:pPr>
            <a:r>
              <a:rPr lang="fr-FR" sz="2200">
                <a:solidFill>
                  <a:srgbClr val="FFFFFF"/>
                </a:solidFill>
                <a:latin typeface="Palatino"/>
                <a:ea typeface="Palatino"/>
                <a:cs typeface="Palatino"/>
              </a:rPr>
              <a:t>Limited by fewer measurements/observations during potentially significant events (floods, earthquakes).</a:t>
            </a:r>
          </a:p>
          <a:p>
            <a:pPr algn="ctr">
              <a:spcBef>
                <a:spcPct val="50000"/>
              </a:spcBef>
            </a:pPr>
            <a:r>
              <a:rPr lang="fr-FR" sz="2200">
                <a:solidFill>
                  <a:srgbClr val="FFFFFF"/>
                </a:solidFill>
                <a:latin typeface="Palatino"/>
                <a:ea typeface="Palatino"/>
                <a:cs typeface="Palatino"/>
              </a:rPr>
              <a:t> </a:t>
            </a:r>
          </a:p>
        </p:txBody>
      </p:sp>
      <p:sp>
        <p:nvSpPr>
          <p:cNvPr id="27651" name="TextBox 4"/>
          <p:cNvSpPr txBox="1">
            <a:spLocks noChangeArrowheads="1"/>
          </p:cNvSpPr>
          <p:nvPr/>
        </p:nvSpPr>
        <p:spPr bwMode="auto">
          <a:xfrm>
            <a:off x="0" y="635000"/>
            <a:ext cx="9144000" cy="584200"/>
          </a:xfrm>
          <a:prstGeom prst="rect">
            <a:avLst/>
          </a:prstGeom>
          <a:noFill/>
          <a:ln w="9525">
            <a:noFill/>
            <a:miter lim="800000"/>
            <a:headEnd/>
            <a:tailEnd/>
          </a:ln>
        </p:spPr>
        <p:txBody>
          <a:bodyPr>
            <a:spAutoFit/>
          </a:bodyPr>
          <a:lstStyle/>
          <a:p>
            <a:pPr algn="ctr"/>
            <a:r>
              <a:rPr lang="en-US" sz="3200">
                <a:solidFill>
                  <a:srgbClr val="FFFFFF"/>
                </a:solidFill>
                <a:latin typeface="Palatino"/>
                <a:ea typeface="Palatino"/>
                <a:cs typeface="Palatino"/>
              </a:rPr>
              <a:t>The Problem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576</TotalTime>
  <Words>1443</Words>
  <Application>Microsoft Macintosh PowerPoint</Application>
  <PresentationFormat>On-screen Show (4:3)</PresentationFormat>
  <Paragraphs>284</Paragraphs>
  <Slides>48</Slides>
  <Notes>3</Notes>
  <HiddenSlides>0</HiddenSlides>
  <MMClips>0</MMClips>
  <ScaleCrop>false</ScaleCrop>
  <HeadingPairs>
    <vt:vector size="8" baseType="variant">
      <vt:variant>
        <vt:lpstr>Fonts Used</vt:lpstr>
      </vt:variant>
      <vt:variant>
        <vt:i4>7</vt:i4>
      </vt:variant>
      <vt:variant>
        <vt:lpstr>Design Template</vt:lpstr>
      </vt:variant>
      <vt:variant>
        <vt:i4>2</vt:i4>
      </vt:variant>
      <vt:variant>
        <vt:lpstr>Embedded OLE Servers</vt:lpstr>
      </vt:variant>
      <vt:variant>
        <vt:i4>2</vt:i4>
      </vt:variant>
      <vt:variant>
        <vt:lpstr>Slide Titles</vt:lpstr>
      </vt:variant>
      <vt:variant>
        <vt:i4>48</vt:i4>
      </vt:variant>
    </vt:vector>
  </HeadingPairs>
  <TitlesOfParts>
    <vt:vector size="59" baseType="lpstr">
      <vt:lpstr>Calibri</vt:lpstr>
      <vt:lpstr>Arial</vt:lpstr>
      <vt:lpstr>Palatino</vt:lpstr>
      <vt:lpstr>Wingdings</vt:lpstr>
      <vt:lpstr>ヒラギノ角ゴ Pro W3</vt:lpstr>
      <vt:lpstr>Times New Roman</vt:lpstr>
      <vt:lpstr>Symbol</vt:lpstr>
      <vt:lpstr>Office Theme</vt:lpstr>
      <vt:lpstr>Office Theme</vt:lpstr>
      <vt:lpstr>Image</vt:lpstr>
      <vt:lpstr>Equation</vt:lpstr>
      <vt:lpstr>Floods, Earthquakes, and Rivers:  The Effects of Rare Large Events on the Transfer of Sediment, Carbon, and More</vt:lpstr>
      <vt:lpstr>Slide 2</vt:lpstr>
      <vt:lpstr>Slide 3</vt:lpstr>
      <vt:lpstr>Slide 4</vt:lpstr>
      <vt:lpstr>Slide 5</vt:lpstr>
      <vt:lpstr>Slide 6</vt:lpstr>
      <vt:lpstr>Slide 7</vt:lpstr>
      <vt:lpstr>Weathering and Erosion:  Earth’s Engine of Mass Transfer  from Continents to the Oceans</vt:lpstr>
      <vt:lpstr>Slide 9</vt:lpstr>
      <vt:lpstr>Slide 10</vt:lpstr>
      <vt:lpstr>Beyond the Basics:  Can we better understand these impacts  and their implications?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The May 12, 2008 Wenchuan Earthquake:  A Natural Experiment</vt:lpstr>
      <vt:lpstr>Slide 25</vt:lpstr>
      <vt:lpstr>Slide 26</vt:lpstr>
      <vt:lpstr>Slide 27</vt:lpstr>
      <vt:lpstr>Slide 28</vt:lpstr>
      <vt:lpstr>Slide 29</vt:lpstr>
      <vt:lpstr>Slide 30</vt:lpstr>
      <vt:lpstr>The May 12, 2008 Wenchuan Earthquake:  A Natural Experiment</vt:lpstr>
      <vt:lpstr>The May 12, 2008 Wenchuan Earthquake:  Co-seismic Landslides</vt:lpstr>
      <vt:lpstr>Slide 33</vt:lpstr>
      <vt:lpstr>Slide 34</vt:lpstr>
      <vt:lpstr>Slide 35</vt:lpstr>
      <vt:lpstr>Slide 36</vt:lpstr>
      <vt:lpstr>Slide 37</vt:lpstr>
      <vt:lpstr>Slide 38</vt:lpstr>
      <vt:lpstr>Slide 39</vt:lpstr>
      <vt:lpstr>Slide 40</vt:lpstr>
      <vt:lpstr>Min Jiang Hydrometric Gauging Stations</vt:lpstr>
      <vt:lpstr>Slide 42</vt:lpstr>
      <vt:lpstr>Slide 43</vt:lpstr>
      <vt:lpstr>Slide 44</vt:lpstr>
      <vt:lpstr>Slide 45</vt:lpstr>
      <vt:lpstr>Slide 46</vt:lpstr>
      <vt:lpstr>Slide 47</vt:lpstr>
      <vt:lpstr>Slide 48</vt:lpstr>
    </vt:vector>
  </TitlesOfParts>
  <Company>University of Cambridge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West</dc:creator>
  <cp:lastModifiedBy>Daly</cp:lastModifiedBy>
  <cp:revision>39</cp:revision>
  <dcterms:created xsi:type="dcterms:W3CDTF">2011-02-22T12:14:38Z</dcterms:created>
  <dcterms:modified xsi:type="dcterms:W3CDTF">2011-03-01T14:57:21Z</dcterms:modified>
</cp:coreProperties>
</file>