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5" r:id="rId1"/>
  </p:sldMasterIdLst>
  <p:notesMasterIdLst>
    <p:notesMasterId r:id="rId44"/>
  </p:notesMasterIdLst>
  <p:handoutMasterIdLst>
    <p:handoutMasterId r:id="rId45"/>
  </p:handoutMasterIdLst>
  <p:sldIdLst>
    <p:sldId id="1211" r:id="rId2"/>
    <p:sldId id="1275" r:id="rId3"/>
    <p:sldId id="1133" r:id="rId4"/>
    <p:sldId id="1250" r:id="rId5"/>
    <p:sldId id="1251" r:id="rId6"/>
    <p:sldId id="1221" r:id="rId7"/>
    <p:sldId id="1201" r:id="rId8"/>
    <p:sldId id="1223" r:id="rId9"/>
    <p:sldId id="1186" r:id="rId10"/>
    <p:sldId id="1255" r:id="rId11"/>
    <p:sldId id="1279" r:id="rId12"/>
    <p:sldId id="1272" r:id="rId13"/>
    <p:sldId id="1280" r:id="rId14"/>
    <p:sldId id="1268" r:id="rId15"/>
    <p:sldId id="1269" r:id="rId16"/>
    <p:sldId id="1278" r:id="rId17"/>
    <p:sldId id="1266" r:id="rId18"/>
    <p:sldId id="1273" r:id="rId19"/>
    <p:sldId id="1212" r:id="rId20"/>
    <p:sldId id="1274" r:id="rId21"/>
    <p:sldId id="1222" r:id="rId22"/>
    <p:sldId id="1276" r:id="rId23"/>
    <p:sldId id="1242" r:id="rId24"/>
    <p:sldId id="1234" r:id="rId25"/>
    <p:sldId id="1210" r:id="rId26"/>
    <p:sldId id="1236" r:id="rId27"/>
    <p:sldId id="1270" r:id="rId28"/>
    <p:sldId id="1127" r:id="rId29"/>
    <p:sldId id="1244" r:id="rId30"/>
    <p:sldId id="1218" r:id="rId31"/>
    <p:sldId id="1261" r:id="rId32"/>
    <p:sldId id="1207" r:id="rId33"/>
    <p:sldId id="1249" r:id="rId34"/>
    <p:sldId id="1124" r:id="rId35"/>
    <p:sldId id="1229" r:id="rId36"/>
    <p:sldId id="1230" r:id="rId37"/>
    <p:sldId id="1232" r:id="rId38"/>
    <p:sldId id="1235" r:id="rId39"/>
    <p:sldId id="1247" r:id="rId40"/>
    <p:sldId id="1202" r:id="rId41"/>
    <p:sldId id="1271" r:id="rId42"/>
    <p:sldId id="1277" r:id="rId43"/>
  </p:sldIdLst>
  <p:sldSz cx="9144000" cy="6858000" type="screen4x3"/>
  <p:notesSz cx="9144000" cy="6858000"/>
  <p:defaultTextStyle>
    <a:defPPr>
      <a:defRPr lang="en-US"/>
    </a:defPPr>
    <a:lvl1pPr algn="l" rtl="0" eaLnBrk="0" fontAlgn="base" hangingPunct="0">
      <a:spcBef>
        <a:spcPct val="0"/>
      </a:spcBef>
      <a:spcAft>
        <a:spcPct val="0"/>
      </a:spcAft>
      <a:defRPr sz="1200" b="1" kern="1200">
        <a:solidFill>
          <a:schemeClr val="tx1"/>
        </a:solidFill>
        <a:latin typeface="Helvetica" charset="0"/>
        <a:ea typeface="MS PGothic" charset="0"/>
        <a:cs typeface="MS PGothic" charset="0"/>
      </a:defRPr>
    </a:lvl1pPr>
    <a:lvl2pPr marL="457200" algn="l" rtl="0" eaLnBrk="0" fontAlgn="base" hangingPunct="0">
      <a:spcBef>
        <a:spcPct val="0"/>
      </a:spcBef>
      <a:spcAft>
        <a:spcPct val="0"/>
      </a:spcAft>
      <a:defRPr sz="1200" b="1" kern="1200">
        <a:solidFill>
          <a:schemeClr val="tx1"/>
        </a:solidFill>
        <a:latin typeface="Helvetica" charset="0"/>
        <a:ea typeface="MS PGothic" charset="0"/>
        <a:cs typeface="MS PGothic" charset="0"/>
      </a:defRPr>
    </a:lvl2pPr>
    <a:lvl3pPr marL="914400" algn="l" rtl="0" eaLnBrk="0" fontAlgn="base" hangingPunct="0">
      <a:spcBef>
        <a:spcPct val="0"/>
      </a:spcBef>
      <a:spcAft>
        <a:spcPct val="0"/>
      </a:spcAft>
      <a:defRPr sz="1200" b="1" kern="1200">
        <a:solidFill>
          <a:schemeClr val="tx1"/>
        </a:solidFill>
        <a:latin typeface="Helvetica" charset="0"/>
        <a:ea typeface="MS PGothic" charset="0"/>
        <a:cs typeface="MS PGothic" charset="0"/>
      </a:defRPr>
    </a:lvl3pPr>
    <a:lvl4pPr marL="1371600" algn="l" rtl="0" eaLnBrk="0" fontAlgn="base" hangingPunct="0">
      <a:spcBef>
        <a:spcPct val="0"/>
      </a:spcBef>
      <a:spcAft>
        <a:spcPct val="0"/>
      </a:spcAft>
      <a:defRPr sz="1200" b="1" kern="1200">
        <a:solidFill>
          <a:schemeClr val="tx1"/>
        </a:solidFill>
        <a:latin typeface="Helvetica" charset="0"/>
        <a:ea typeface="MS PGothic" charset="0"/>
        <a:cs typeface="MS PGothic" charset="0"/>
      </a:defRPr>
    </a:lvl4pPr>
    <a:lvl5pPr marL="1828800" algn="l" rtl="0" eaLnBrk="0" fontAlgn="base" hangingPunct="0">
      <a:spcBef>
        <a:spcPct val="0"/>
      </a:spcBef>
      <a:spcAft>
        <a:spcPct val="0"/>
      </a:spcAft>
      <a:defRPr sz="1200" b="1" kern="1200">
        <a:solidFill>
          <a:schemeClr val="tx1"/>
        </a:solidFill>
        <a:latin typeface="Helvetica" charset="0"/>
        <a:ea typeface="MS PGothic" charset="0"/>
        <a:cs typeface="MS PGothic" charset="0"/>
      </a:defRPr>
    </a:lvl5pPr>
    <a:lvl6pPr marL="2286000" algn="l" defTabSz="457200" rtl="0" eaLnBrk="1" latinLnBrk="0" hangingPunct="1">
      <a:defRPr sz="1200" b="1" kern="1200">
        <a:solidFill>
          <a:schemeClr val="tx1"/>
        </a:solidFill>
        <a:latin typeface="Helvetica" charset="0"/>
        <a:ea typeface="MS PGothic" charset="0"/>
        <a:cs typeface="MS PGothic" charset="0"/>
      </a:defRPr>
    </a:lvl6pPr>
    <a:lvl7pPr marL="2743200" algn="l" defTabSz="457200" rtl="0" eaLnBrk="1" latinLnBrk="0" hangingPunct="1">
      <a:defRPr sz="1200" b="1" kern="1200">
        <a:solidFill>
          <a:schemeClr val="tx1"/>
        </a:solidFill>
        <a:latin typeface="Helvetica" charset="0"/>
        <a:ea typeface="MS PGothic" charset="0"/>
        <a:cs typeface="MS PGothic" charset="0"/>
      </a:defRPr>
    </a:lvl7pPr>
    <a:lvl8pPr marL="3200400" algn="l" defTabSz="457200" rtl="0" eaLnBrk="1" latinLnBrk="0" hangingPunct="1">
      <a:defRPr sz="1200" b="1" kern="1200">
        <a:solidFill>
          <a:schemeClr val="tx1"/>
        </a:solidFill>
        <a:latin typeface="Helvetica" charset="0"/>
        <a:ea typeface="MS PGothic" charset="0"/>
        <a:cs typeface="MS PGothic" charset="0"/>
      </a:defRPr>
    </a:lvl8pPr>
    <a:lvl9pPr marL="3657600" algn="l" defTabSz="457200" rtl="0" eaLnBrk="1" latinLnBrk="0" hangingPunct="1">
      <a:defRPr sz="1200" b="1" kern="1200">
        <a:solidFill>
          <a:schemeClr val="tx1"/>
        </a:solidFill>
        <a:latin typeface="Helvetica"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1AFF"/>
    <a:srgbClr val="837FBF"/>
    <a:srgbClr val="4A7FFF"/>
    <a:srgbClr val="5A85EB"/>
    <a:srgbClr val="608CF3"/>
    <a:srgbClr val="6C98F3"/>
    <a:srgbClr val="3E63E7"/>
    <a:srgbClr val="4168F3"/>
    <a:srgbClr val="446DFF"/>
    <a:srgbClr val="446C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0"/>
    <p:restoredTop sz="92745" autoAdjust="0"/>
  </p:normalViewPr>
  <p:slideViewPr>
    <p:cSldViewPr snapToGrid="0">
      <p:cViewPr>
        <p:scale>
          <a:sx n="75" d="100"/>
          <a:sy n="75" d="100"/>
        </p:scale>
        <p:origin x="-1816" y="-360"/>
      </p:cViewPr>
      <p:guideLst>
        <p:guide orient="horz" pos="906"/>
        <p:guide orient="horz" pos="2943"/>
        <p:guide orient="horz" pos="1362"/>
        <p:guide pos="159"/>
        <p:guide pos="5759"/>
        <p:guide pos="2725"/>
        <p:guide pos="4251"/>
        <p:guide pos="3320"/>
        <p:guide pos="1446"/>
        <p:guide pos="4088"/>
      </p:guideLst>
    </p:cSldViewPr>
  </p:slideViewPr>
  <p:outlineViewPr>
    <p:cViewPr>
      <p:scale>
        <a:sx n="33" d="100"/>
        <a:sy n="33" d="100"/>
      </p:scale>
      <p:origin x="0" y="0"/>
    </p:cViewPr>
  </p:outlineViewPr>
  <p:notesTextViewPr>
    <p:cViewPr>
      <p:scale>
        <a:sx n="114" d="100"/>
        <a:sy n="114" d="100"/>
      </p:scale>
      <p:origin x="8" y="8"/>
    </p:cViewPr>
  </p:notesTextViewPr>
  <p:sorterViewPr>
    <p:cViewPr>
      <p:scale>
        <a:sx n="50" d="100"/>
        <a:sy n="50" d="100"/>
      </p:scale>
      <p:origin x="0" y="0"/>
    </p:cViewPr>
  </p:sorterViewPr>
  <p:notesViewPr>
    <p:cSldViewPr snapToGrid="0">
      <p:cViewPr>
        <p:scale>
          <a:sx n="180" d="100"/>
          <a:sy n="180" d="100"/>
        </p:scale>
        <p:origin x="-1120" y="-28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 Id="rId4"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2.emf"/><Relationship Id="rId2" Type="http://schemas.openxmlformats.org/officeDocument/2006/relationships/image" Target="../media/image16.emf"/><Relationship Id="rId1" Type="http://schemas.openxmlformats.org/officeDocument/2006/relationships/image" Target="../media/image9.emf"/><Relationship Id="rId6" Type="http://schemas.openxmlformats.org/officeDocument/2006/relationships/image" Target="../media/image19.emf"/><Relationship Id="rId5" Type="http://schemas.openxmlformats.org/officeDocument/2006/relationships/image" Target="../media/image11.emf"/><Relationship Id="rId4"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5" Type="http://schemas.openxmlformats.org/officeDocument/2006/relationships/image" Target="../media/image24.emf"/><Relationship Id="rId4"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5" Type="http://schemas.openxmlformats.org/officeDocument/2006/relationships/image" Target="../media/image56.emf"/><Relationship Id="rId4"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b="0" smtClean="0"/>
            </a:lvl1pPr>
          </a:lstStyle>
          <a:p>
            <a:pPr>
              <a:defRPr/>
            </a:pPr>
            <a:r>
              <a:rPr lang="en-US"/>
              <a:t>SCAR-IASC-IPY Conference, St. Petersburg, July 9-11,2008</a:t>
            </a:r>
          </a:p>
          <a:p>
            <a:pPr>
              <a:defRPr/>
            </a:pPr>
            <a:r>
              <a:rPr lang="en-US"/>
              <a:t>Figures: LTER PO paper, I (water masses)</a:t>
            </a:r>
            <a:endParaRPr lang="en-US">
              <a:latin typeface="Times" charset="0"/>
            </a:endParaRPr>
          </a:p>
        </p:txBody>
      </p:sp>
      <p:sp>
        <p:nvSpPr>
          <p:cNvPr id="72707"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b="0">
                <a:latin typeface="Helvetica" charset="0"/>
                <a:ea typeface="MS PGothic" charset="0"/>
                <a:cs typeface="MS PGothic" charset="0"/>
              </a:defRPr>
            </a:lvl1pPr>
          </a:lstStyle>
          <a:p>
            <a:pPr>
              <a:defRPr/>
            </a:pPr>
            <a:fld id="{91C522DD-006E-A04F-9443-2E435EF57440}" type="datetime1">
              <a:rPr lang="en-US"/>
              <a:pPr>
                <a:defRPr/>
              </a:pPr>
              <a:t>3/16/2016</a:t>
            </a:fld>
            <a:r>
              <a:rPr lang="en-US"/>
              <a:t>Last Revision: 5/14/04</a:t>
            </a:r>
          </a:p>
        </p:txBody>
      </p:sp>
      <p:sp>
        <p:nvSpPr>
          <p:cNvPr id="72708"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b="0" smtClean="0"/>
            </a:lvl1pPr>
          </a:lstStyle>
          <a:p>
            <a:pPr>
              <a:defRPr/>
            </a:pPr>
            <a:r>
              <a:rPr lang="en-US"/>
              <a:t>Doug Martinson, Lamont-Doherty Earth Observatory, Columbia University</a:t>
            </a:r>
            <a:endParaRPr lang="en-US">
              <a:latin typeface="Times" charset="0"/>
            </a:endParaRPr>
          </a:p>
        </p:txBody>
      </p:sp>
      <p:sp>
        <p:nvSpPr>
          <p:cNvPr id="72709"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900" b="0" smtClean="0"/>
            </a:lvl1pPr>
          </a:lstStyle>
          <a:p>
            <a:pPr>
              <a:defRPr/>
            </a:pPr>
            <a:fld id="{84A3696B-9897-2742-A209-AB1F86F5B6A7}" type="slidenum">
              <a:rPr lang="en-US"/>
              <a:pPr>
                <a:defRPr/>
              </a:pPr>
              <a:t>‹#›</a:t>
            </a:fld>
            <a:endParaRPr lang="en-US">
              <a:latin typeface="Times" charset="0"/>
            </a:endParaRPr>
          </a:p>
        </p:txBody>
      </p:sp>
    </p:spTree>
    <p:extLst>
      <p:ext uri="{BB962C8B-B14F-4D97-AF65-F5344CB8AC3E}">
        <p14:creationId xmlns:p14="http://schemas.microsoft.com/office/powerpoint/2010/main" val="4020614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20988"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b="0" smtClean="0">
                <a:latin typeface="Arial" charset="0"/>
                <a:cs typeface="Arial" charset="0"/>
              </a:defRPr>
            </a:lvl1pPr>
          </a:lstStyle>
          <a:p>
            <a:pPr>
              <a:defRPr/>
            </a:pPr>
            <a:endParaRPr lang="en-US"/>
          </a:p>
          <a:p>
            <a:pPr>
              <a:defRPr/>
            </a:pPr>
            <a:endParaRPr lang="en-US"/>
          </a:p>
        </p:txBody>
      </p:sp>
      <p:sp>
        <p:nvSpPr>
          <p:cNvPr id="3077" name="Rectangle 5"/>
          <p:cNvSpPr>
            <a:spLocks noGrp="1" noChangeArrowheads="1"/>
          </p:cNvSpPr>
          <p:nvPr>
            <p:ph type="body" sz="quarter" idx="3"/>
          </p:nvPr>
        </p:nvSpPr>
        <p:spPr bwMode="auto">
          <a:xfrm>
            <a:off x="4572000" y="609600"/>
            <a:ext cx="4191000" cy="5810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a:p>
            <a:pPr lvl="0"/>
            <a:endParaRPr lang="en-US" noProof="0"/>
          </a:p>
        </p:txBody>
      </p:sp>
      <p:sp>
        <p:nvSpPr>
          <p:cNvPr id="3078"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b="0">
                <a:latin typeface="Arial" charset="0"/>
                <a:ea typeface="MS PGothic" charset="0"/>
                <a:cs typeface="MS PGothic" charset="0"/>
              </a:defRPr>
            </a:lvl1pPr>
          </a:lstStyle>
          <a:p>
            <a:pPr>
              <a:defRPr/>
            </a:pPr>
            <a:r>
              <a:rPr lang="en-US"/>
              <a:t>Doug Martinson; Lamont-Doherty Earth Observatory, Columbia University</a:t>
            </a:r>
          </a:p>
        </p:txBody>
      </p:sp>
      <p:sp>
        <p:nvSpPr>
          <p:cNvPr id="3079"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900" b="0" smtClean="0">
                <a:latin typeface="Arial" charset="0"/>
              </a:defRPr>
            </a:lvl1pPr>
          </a:lstStyle>
          <a:p>
            <a:pPr>
              <a:defRPr/>
            </a:pPr>
            <a:fld id="{1C912985-55AC-864D-A4B8-0B9AF1EE49BB}" type="slidenum">
              <a:rPr lang="en-US"/>
              <a:pPr>
                <a:defRPr/>
              </a:pPr>
              <a:t>‹#›</a:t>
            </a:fld>
            <a:endParaRPr lang="en-US"/>
          </a:p>
        </p:txBody>
      </p:sp>
      <p:sp>
        <p:nvSpPr>
          <p:cNvPr id="2" name="Rectangle 18"/>
          <p:cNvSpPr>
            <a:spLocks noChangeArrowheads="1"/>
          </p:cNvSpPr>
          <p:nvPr/>
        </p:nvSpPr>
        <p:spPr bwMode="auto">
          <a:xfrm>
            <a:off x="0" y="60198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1000" b="0"/>
          </a:p>
        </p:txBody>
      </p:sp>
      <p:sp>
        <p:nvSpPr>
          <p:cNvPr id="3093" name="Rectangle 21"/>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b="0" smtClean="0">
                <a:latin typeface="Arial" charset="0"/>
                <a:cs typeface="Arial" charset="0"/>
              </a:defRPr>
            </a:lvl1pPr>
          </a:lstStyle>
          <a:p>
            <a:pPr>
              <a:defRPr/>
            </a:pPr>
            <a:r>
              <a:rPr lang="en-US"/>
              <a:t>Last Revision: </a:t>
            </a:r>
            <a:fld id="{E4704F60-2728-1B43-8C27-E99437DA7370}" type="datetime1">
              <a:rPr lang="en-US"/>
              <a:pPr>
                <a:defRPr/>
              </a:pPr>
              <a:t>3/16/2016</a:t>
            </a:fld>
            <a:endParaRPr lang="en-US"/>
          </a:p>
        </p:txBody>
      </p:sp>
      <p:sp>
        <p:nvSpPr>
          <p:cNvPr id="3080" name="Rectangle 22"/>
          <p:cNvSpPr>
            <a:spLocks noGrp="1" noRot="1" noChangeAspect="1" noChangeArrowheads="1" noTextEdit="1"/>
          </p:cNvSpPr>
          <p:nvPr>
            <p:ph type="sldImg" idx="2"/>
          </p:nvPr>
        </p:nvSpPr>
        <p:spPr bwMode="auto">
          <a:xfrm>
            <a:off x="457200" y="19812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120576207"/>
      </p:ext>
    </p:extLst>
  </p:cSld>
  <p:clrMap bg1="lt1" tx1="dk1" bg2="lt2" tx2="dk2" accent1="accent1" accent2="accent2" accent3="accent3" accent4="accent4" accent5="accent5" accent6="accent6" hlink="hlink" folHlink="folHlink"/>
  <p:hf/>
  <p:notesStyle>
    <a:lvl1pPr algn="just" rtl="0" eaLnBrk="0" fontAlgn="base" hangingPunct="0">
      <a:lnSpc>
        <a:spcPct val="90000"/>
      </a:lnSpc>
      <a:spcBef>
        <a:spcPct val="0"/>
      </a:spcBef>
      <a:spcAft>
        <a:spcPct val="40000"/>
      </a:spcAft>
      <a:defRPr sz="1200" kern="1200">
        <a:solidFill>
          <a:schemeClr val="tx1"/>
        </a:solidFill>
        <a:latin typeface="Helvetica" pitchFamily="-1" charset="0"/>
        <a:ea typeface="MS PGothic" pitchFamily="34" charset="-128"/>
        <a:cs typeface="MS PGothic" pitchFamily="34" charset="-128"/>
      </a:defRPr>
    </a:lvl1pPr>
    <a:lvl2pPr marL="742950" indent="-285750" algn="just" rtl="0" eaLnBrk="0" fontAlgn="base" hangingPunct="0">
      <a:lnSpc>
        <a:spcPct val="90000"/>
      </a:lnSpc>
      <a:spcBef>
        <a:spcPct val="0"/>
      </a:spcBef>
      <a:spcAft>
        <a:spcPct val="40000"/>
      </a:spcAft>
      <a:defRPr sz="1000" kern="1200">
        <a:solidFill>
          <a:schemeClr val="tx1"/>
        </a:solidFill>
        <a:latin typeface="Times New Roman" pitchFamily="100" charset="0"/>
        <a:ea typeface="ＭＳ Ｐゴシック" pitchFamily="100" charset="-128"/>
        <a:cs typeface="ＭＳ Ｐゴシック" pitchFamily="-112" charset="-128"/>
      </a:defRPr>
    </a:lvl2pPr>
    <a:lvl3pPr marL="1143000" indent="-228600" algn="just" rtl="0" eaLnBrk="0" fontAlgn="base" hangingPunct="0">
      <a:lnSpc>
        <a:spcPct val="90000"/>
      </a:lnSpc>
      <a:spcBef>
        <a:spcPct val="0"/>
      </a:spcBef>
      <a:spcAft>
        <a:spcPct val="40000"/>
      </a:spcAft>
      <a:defRPr sz="1000" kern="1200">
        <a:solidFill>
          <a:schemeClr val="tx1"/>
        </a:solidFill>
        <a:latin typeface="Times New Roman" pitchFamily="100" charset="0"/>
        <a:ea typeface="ＭＳ Ｐゴシック" pitchFamily="100" charset="-128"/>
        <a:cs typeface="+mn-cs"/>
      </a:defRPr>
    </a:lvl3pPr>
    <a:lvl4pPr marL="1600200" indent="-228600" algn="just" rtl="0" eaLnBrk="0" fontAlgn="base" hangingPunct="0">
      <a:lnSpc>
        <a:spcPct val="90000"/>
      </a:lnSpc>
      <a:spcBef>
        <a:spcPct val="0"/>
      </a:spcBef>
      <a:spcAft>
        <a:spcPct val="40000"/>
      </a:spcAft>
      <a:defRPr sz="1000" kern="1200">
        <a:solidFill>
          <a:schemeClr val="tx1"/>
        </a:solidFill>
        <a:latin typeface="Times New Roman" pitchFamily="100" charset="0"/>
        <a:ea typeface="ＭＳ Ｐゴシック" pitchFamily="100" charset="-128"/>
        <a:cs typeface="+mn-cs"/>
      </a:defRPr>
    </a:lvl4pPr>
    <a:lvl5pPr marL="2057400" indent="-228600" algn="just" rtl="0" eaLnBrk="0" fontAlgn="base" hangingPunct="0">
      <a:lnSpc>
        <a:spcPct val="90000"/>
      </a:lnSpc>
      <a:spcBef>
        <a:spcPct val="0"/>
      </a:spcBef>
      <a:spcAft>
        <a:spcPct val="40000"/>
      </a:spcAft>
      <a:defRPr sz="1000" kern="1200">
        <a:solidFill>
          <a:schemeClr val="tx1"/>
        </a:solidFill>
        <a:latin typeface="Times New Roman" pitchFamily="100" charset="0"/>
        <a:ea typeface="ＭＳ Ｐゴシック" pitchFamily="10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0">
                <a:latin typeface="Arial" charset="0"/>
                <a:ea typeface="ＭＳ Ｐゴシック" charset="0"/>
                <a:cs typeface="ＭＳ Ｐゴシック" charset="0"/>
              </a:rPr>
              <a:t>Doug Martinson; Lamont-Doherty Earth Observatory, Columbia University</a:t>
            </a:r>
            <a:endParaRPr lang="en-US" sz="1000" b="0">
              <a:latin typeface="Arial" charset="0"/>
              <a:ea typeface="ＭＳ Ｐゴシック" charset="0"/>
              <a:cs typeface="ＭＳ Ｐゴシック" charset="0"/>
            </a:endParaRPr>
          </a:p>
        </p:txBody>
      </p:sp>
      <p:sp>
        <p:nvSpPr>
          <p:cNvPr id="512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A849F337-5229-B540-B51F-63CA2629FF51}" type="slidenum">
              <a:rPr lang="en-US" sz="900" b="0">
                <a:latin typeface="Arial" charset="0"/>
                <a:ea typeface="ＭＳ Ｐゴシック" charset="0"/>
                <a:cs typeface="ＭＳ Ｐゴシック" charset="0"/>
              </a:rPr>
              <a:pPr algn="r"/>
              <a:t>1</a:t>
            </a:fld>
            <a:endParaRPr lang="en-US" b="0">
              <a:latin typeface="Arial" charset="0"/>
              <a:ea typeface="ＭＳ Ｐゴシック" charset="0"/>
              <a:cs typeface="ＭＳ Ｐゴシック" charset="0"/>
            </a:endParaRPr>
          </a:p>
        </p:txBody>
      </p:sp>
      <p:sp>
        <p:nvSpPr>
          <p:cNvPr id="5123"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900" b="0">
                <a:latin typeface="Arial" charset="0"/>
                <a:cs typeface="Arial" charset="0"/>
              </a:rPr>
              <a:t>Last Revision: </a:t>
            </a:r>
            <a:fld id="{1E2534D8-2382-374E-B286-CBC81FF5FC8D}" type="datetime9">
              <a:rPr lang="en-US" sz="900" b="0">
                <a:latin typeface="Arial" charset="0"/>
                <a:cs typeface="Arial" charset="0"/>
              </a:rPr>
              <a:pPr algn="r"/>
              <a:t>3/16/2016 11:49:29 AM</a:t>
            </a:fld>
            <a:endParaRPr lang="en-US" b="0">
              <a:latin typeface="Times" charset="0"/>
              <a:cs typeface="Arial" charset="0"/>
            </a:endParaRPr>
          </a:p>
        </p:txBody>
      </p:sp>
      <p:sp>
        <p:nvSpPr>
          <p:cNvPr id="5124" name="Rectangle 11"/>
          <p:cNvSpPr>
            <a:spLocks noGrp="1" noRot="1" noChangeAspect="1" noChangeArrowheads="1" noTextEdit="1"/>
          </p:cNvSpPr>
          <p:nvPr>
            <p:ph type="sldImg"/>
          </p:nvPr>
        </p:nvSpPr>
        <p:spPr>
          <a:solidFill>
            <a:srgbClr val="FFFFFF"/>
          </a:solidFill>
          <a:ln/>
        </p:spPr>
      </p:sp>
      <p:sp>
        <p:nvSpPr>
          <p:cNvPr id="5125" name="Rectangle 12"/>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sz="1400" dirty="0">
                <a:latin typeface="Helvetica" charset="0"/>
                <a:ea typeface="MS PGothic" charset="0"/>
                <a:cs typeface="MS PGothic" charset="0"/>
              </a:rPr>
              <a:t>I'm going </a:t>
            </a:r>
            <a:r>
              <a:rPr lang="en-US" sz="1400" dirty="0" smtClean="0">
                <a:latin typeface="Helvetica" charset="0"/>
                <a:ea typeface="MS PGothic" charset="0"/>
                <a:cs typeface="MS PGothic" charset="0"/>
              </a:rPr>
              <a:t>to talk about Antarctic ocean – ice interaction, predominantly focusing on sea ice, with a few points regarding glacial ice and related climate change.</a:t>
            </a:r>
            <a:endParaRPr lang="en-US" sz="1400" dirty="0">
              <a:latin typeface="Helvetica" charset="0"/>
              <a:ea typeface="MS PGothic" charset="0"/>
              <a:cs typeface="MS PGothic" charset="0"/>
            </a:endParaRPr>
          </a:p>
          <a:p>
            <a:pPr algn="l">
              <a:lnSpc>
                <a:spcPct val="100000"/>
              </a:lnSpc>
              <a:spcAft>
                <a:spcPct val="0"/>
              </a:spcAft>
            </a:pPr>
            <a:endParaRPr lang="en-US" sz="1400" dirty="0">
              <a:latin typeface="Helvetica" charset="0"/>
              <a:ea typeface="MS PGothic" charset="0"/>
              <a:cs typeface="MS PGothic" charset="0"/>
            </a:endParaRPr>
          </a:p>
          <a:p>
            <a:pPr algn="l">
              <a:lnSpc>
                <a:spcPct val="100000"/>
              </a:lnSpc>
              <a:spcAft>
                <a:spcPct val="0"/>
              </a:spcAft>
            </a:pPr>
            <a:endParaRPr lang="en-US" sz="1400" dirty="0">
              <a:latin typeface="Helvetica" charset="0"/>
              <a:ea typeface="MS PGothic" charset="0"/>
              <a:cs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100000"/>
              </a:lnSpc>
              <a:spcAft>
                <a:spcPct val="0"/>
              </a:spcAft>
            </a:pPr>
            <a:r>
              <a:rPr lang="en-US" dirty="0">
                <a:latin typeface="Helvetica" charset="0"/>
                <a:ea typeface="MS PGothic" charset="0"/>
                <a:cs typeface="MS PGothic" charset="0"/>
              </a:rPr>
              <a:t>It seems to be a rather firm consensus that the primary reason for the accelerated glacial melt in western Antarctica is due to ocean </a:t>
            </a:r>
            <a:r>
              <a:rPr lang="en-US" dirty="0" smtClean="0">
                <a:latin typeface="Helvetica" charset="0"/>
                <a:ea typeface="MS PGothic" charset="0"/>
                <a:cs typeface="MS PGothic" charset="0"/>
              </a:rPr>
              <a:t>heat, and it is also clear to me at least that the other extreme climate change effect</a:t>
            </a:r>
            <a:r>
              <a:rPr lang="en-US" baseline="0" dirty="0" smtClean="0">
                <a:latin typeface="Helvetica" charset="0"/>
                <a:ea typeface="MS PGothic" charset="0"/>
                <a:cs typeface="MS PGothic" charset="0"/>
              </a:rPr>
              <a:t>s of the northern wAP are do to the warming of the UCDW</a:t>
            </a:r>
            <a:r>
              <a:rPr lang="en-US" dirty="0" smtClean="0">
                <a:latin typeface="Helvetica" charset="0"/>
                <a:ea typeface="MS PGothic" charset="0"/>
                <a:cs typeface="MS PGothic" charset="0"/>
              </a:rPr>
              <a:t>. Something I </a:t>
            </a:r>
            <a:r>
              <a:rPr lang="en-US" dirty="0">
                <a:latin typeface="Helvetica" charset="0"/>
                <a:ea typeface="MS PGothic" charset="0"/>
                <a:cs typeface="MS PGothic" charset="0"/>
              </a:rPr>
              <a:t>have been tracking that for some time with our now </a:t>
            </a:r>
            <a:r>
              <a:rPr lang="en-US" dirty="0" smtClean="0">
                <a:latin typeface="Helvetica" charset="0"/>
                <a:ea typeface="MS PGothic" charset="0"/>
                <a:cs typeface="MS PGothic" charset="0"/>
              </a:rPr>
              <a:t>23 </a:t>
            </a:r>
            <a:r>
              <a:rPr lang="en-US" dirty="0">
                <a:latin typeface="Helvetica" charset="0"/>
                <a:ea typeface="MS PGothic" charset="0"/>
                <a:cs typeface="MS PGothic" charset="0"/>
              </a:rPr>
              <a:t>year long ocean gridded data set in the Palmer LTER project over the continental shelf of the </a:t>
            </a:r>
            <a:r>
              <a:rPr lang="en-US" b="1" dirty="0">
                <a:latin typeface="Helvetica" charset="0"/>
                <a:ea typeface="MS PGothic" charset="0"/>
                <a:cs typeface="MS PGothic" charset="0"/>
              </a:rPr>
              <a:t>western Antarctic Peninsula</a:t>
            </a:r>
            <a:r>
              <a:rPr lang="en-US" dirty="0">
                <a:latin typeface="Helvetica" charset="0"/>
                <a:ea typeface="MS PGothic" charset="0"/>
                <a:cs typeface="MS PGothic" charset="0"/>
              </a:rPr>
              <a:t>. </a:t>
            </a:r>
          </a:p>
          <a:p>
            <a:pPr algn="l">
              <a:lnSpc>
                <a:spcPct val="100000"/>
              </a:lnSpc>
              <a:spcAft>
                <a:spcPct val="0"/>
              </a:spcAft>
            </a:pPr>
            <a:endParaRPr lang="en-US" dirty="0">
              <a:latin typeface="Helvetica" charset="0"/>
              <a:ea typeface="MS PGothic" charset="0"/>
              <a:cs typeface="MS PGothic" charset="0"/>
            </a:endParaRPr>
          </a:p>
          <a:p>
            <a:pPr algn="l">
              <a:lnSpc>
                <a:spcPct val="100000"/>
              </a:lnSpc>
              <a:spcAft>
                <a:spcPct val="0"/>
              </a:spcAft>
            </a:pPr>
            <a:r>
              <a:rPr lang="en-US" dirty="0">
                <a:latin typeface="Helvetica" charset="0"/>
                <a:ea typeface="MS PGothic" charset="0"/>
                <a:cs typeface="MS PGothic" charset="0"/>
              </a:rPr>
              <a:t>We have documented the increased heat regionally, and identified the mechanism by which it is delivered to the continental shelf of the west Antarctic Peninsula. </a:t>
            </a:r>
          </a:p>
          <a:p>
            <a:endParaRPr lang="en-US" dirty="0">
              <a:latin typeface="Helvetica" charset="0"/>
              <a:ea typeface="MS PGothic" charset="0"/>
              <a:cs typeface="MS PGothic" charset="0"/>
            </a:endParaRPr>
          </a:p>
          <a:p>
            <a:r>
              <a:rPr lang="en-US" dirty="0">
                <a:latin typeface="Helvetica" charset="0"/>
                <a:ea typeface="MS PGothic" charset="0"/>
                <a:cs typeface="MS PGothic" charset="0"/>
              </a:rPr>
              <a:t>I didn't have any good graphics to introduce this </a:t>
            </a:r>
            <a:r>
              <a:rPr lang="en-US" dirty="0" smtClean="0">
                <a:latin typeface="Helvetica" charset="0"/>
                <a:ea typeface="MS PGothic" charset="0"/>
                <a:cs typeface="MS PGothic" charset="0"/>
              </a:rPr>
              <a:t>issue of regional</a:t>
            </a:r>
            <a:r>
              <a:rPr lang="en-US" baseline="0" dirty="0" smtClean="0">
                <a:latin typeface="Helvetica" charset="0"/>
                <a:ea typeface="MS PGothic" charset="0"/>
                <a:cs typeface="MS PGothic" charset="0"/>
              </a:rPr>
              <a:t> climate change</a:t>
            </a:r>
            <a:r>
              <a:rPr lang="en-US" dirty="0" smtClean="0">
                <a:latin typeface="Helvetica" charset="0"/>
                <a:ea typeface="MS PGothic" charset="0"/>
                <a:cs typeface="MS PGothic" charset="0"/>
              </a:rPr>
              <a:t> </a:t>
            </a:r>
            <a:r>
              <a:rPr lang="en-US" dirty="0">
                <a:latin typeface="Helvetica" charset="0"/>
                <a:ea typeface="MS PGothic" charset="0"/>
                <a:cs typeface="MS PGothic" charset="0"/>
              </a:rPr>
              <a:t>so have a brief home movie clip to give an impression of ice shelf </a:t>
            </a:r>
            <a:r>
              <a:rPr lang="en-US" dirty="0" smtClean="0">
                <a:latin typeface="Helvetica" charset="0"/>
                <a:ea typeface="MS PGothic" charset="0"/>
                <a:cs typeface="MS PGothic" charset="0"/>
              </a:rPr>
              <a:t>breakup</a:t>
            </a:r>
            <a:r>
              <a:rPr lang="en-US" baseline="0" dirty="0" smtClean="0">
                <a:latin typeface="Helvetica" charset="0"/>
                <a:ea typeface="MS PGothic" charset="0"/>
                <a:cs typeface="MS PGothic" charset="0"/>
              </a:rPr>
              <a:t> (ok, its from the movie Day After Tomorrow).</a:t>
            </a:r>
            <a:endParaRPr lang="en-US" dirty="0">
              <a:latin typeface="Helvetica" charset="0"/>
              <a:ea typeface="MS PGothic" charset="0"/>
              <a:cs typeface="MS PGothic" charset="0"/>
            </a:endParaRPr>
          </a:p>
        </p:txBody>
      </p:sp>
      <p:sp>
        <p:nvSpPr>
          <p:cNvPr id="922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sz="900">
              <a:latin typeface="Arial" charset="0"/>
              <a:cs typeface="Arial" charset="0"/>
            </a:endParaRPr>
          </a:p>
          <a:p>
            <a:endParaRPr lang="en-US" sz="900">
              <a:latin typeface="Arial" charset="0"/>
              <a:cs typeface="Arial" charset="0"/>
            </a:endParaRPr>
          </a:p>
        </p:txBody>
      </p:sp>
      <p:sp>
        <p:nvSpPr>
          <p:cNvPr id="922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rPr>
              <a:t>Doug Martinson; Lamont-Doherty Earth Observatory, Columbia University</a:t>
            </a:r>
          </a:p>
        </p:txBody>
      </p:sp>
      <p:sp>
        <p:nvSpPr>
          <p:cNvPr id="922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fld id="{20E9F1A0-D7ED-E949-AF54-9F803F627573}" type="slidenum">
              <a:rPr lang="en-US" sz="900">
                <a:latin typeface="Arial" charset="0"/>
              </a:rPr>
              <a:pPr/>
              <a:t>10</a:t>
            </a:fld>
            <a:endParaRPr lang="en-US" sz="900">
              <a:latin typeface="Arial" charset="0"/>
            </a:endParaRPr>
          </a:p>
        </p:txBody>
      </p:sp>
      <p:sp>
        <p:nvSpPr>
          <p:cNvPr id="9223"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cs typeface="Arial" charset="0"/>
              </a:rPr>
              <a:t>Last Revision: </a:t>
            </a:r>
            <a:fld id="{798838BB-F10C-624B-AB08-D42E2243C064}" type="datetime1">
              <a:rPr lang="en-US" sz="900">
                <a:latin typeface="Arial" charset="0"/>
                <a:cs typeface="Arial" charset="0"/>
              </a:rPr>
              <a:pPr/>
              <a:t>3/16/2016</a:t>
            </a:fld>
            <a:endParaRPr lang="en-US" sz="90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t>Doug Martinson; Lamont-Doherty Earth Observatory, Columbia University</a:t>
            </a:r>
          </a:p>
        </p:txBody>
      </p:sp>
      <p:sp>
        <p:nvSpPr>
          <p:cNvPr id="6246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A3E512C2-7D8C-524A-90F9-6ECA859BE7A4}" type="slidenum">
              <a:rPr lang="en-US" sz="900"/>
              <a:pPr algn="r"/>
              <a:t>11</a:t>
            </a:fld>
            <a:endParaRPr lang="en-US" sz="900"/>
          </a:p>
        </p:txBody>
      </p:sp>
      <p:sp>
        <p:nvSpPr>
          <p:cNvPr id="62467"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sz="1400">
                <a:latin typeface="Helvetica" charset="0"/>
                <a:ea typeface="MS PGothic" charset="0"/>
                <a:cs typeface="MS PGothic" charset="0"/>
              </a:rPr>
              <a:t>UCDW has been reported on extensively in the WAP, most recently by myself.</a:t>
            </a:r>
          </a:p>
          <a:p>
            <a:pPr algn="l">
              <a:lnSpc>
                <a:spcPct val="100000"/>
              </a:lnSpc>
              <a:spcAft>
                <a:spcPct val="0"/>
              </a:spcAft>
            </a:pPr>
            <a:endParaRPr lang="en-US" sz="1400">
              <a:latin typeface="Helvetica" charset="0"/>
              <a:ea typeface="MS PGothic" charset="0"/>
              <a:cs typeface="MS PGothic" charset="0"/>
            </a:endParaRPr>
          </a:p>
          <a:p>
            <a:pPr algn="l">
              <a:lnSpc>
                <a:spcPct val="100000"/>
              </a:lnSpc>
              <a:spcAft>
                <a:spcPct val="0"/>
              </a:spcAft>
            </a:pPr>
            <a:r>
              <a:rPr lang="en-US" sz="1400">
                <a:latin typeface="Helvetica" charset="0"/>
                <a:ea typeface="MS PGothic" charset="0"/>
                <a:cs typeface="MS PGothic" charset="0"/>
              </a:rPr>
              <a:t>Regarding its role in melting the underside of the ice streams draining the WAIS multiple authors have attributed to accelerated melt to the warming of the UCDW.</a:t>
            </a:r>
          </a:p>
        </p:txBody>
      </p:sp>
      <p:sp>
        <p:nvSpPr>
          <p:cNvPr id="62468" name="Slide Image Placeholder 26"/>
          <p:cNvSpPr>
            <a:spLocks noGrp="1" noRot="1" noChangeAspect="1"/>
          </p:cNvSpPr>
          <p:nvPr>
            <p:ph type="sldImg"/>
          </p:nvPr>
        </p:nvSpPr>
        <p:spPr>
          <a:solidFill>
            <a:srgbClr val="FFFFFF"/>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consider the regional climate change of the WAP, starting with the fastest winter warming on earth.</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
        <p:nvSpPr>
          <p:cNvPr id="5" name="Footer Placeholder 4"/>
          <p:cNvSpPr>
            <a:spLocks noGrp="1"/>
          </p:cNvSpPr>
          <p:nvPr>
            <p:ph type="ftr" sz="quarter" idx="11"/>
          </p:nvPr>
        </p:nvSpPr>
        <p:spPr/>
        <p:txBody>
          <a:bodyPr/>
          <a:lstStyle/>
          <a:p>
            <a:pPr>
              <a:defRPr/>
            </a:pPr>
            <a:r>
              <a:rPr lang="en-US" smtClean="0"/>
              <a:t>Doug Martinson; Lamont-Doherty Earth Observatory, Columbia University</a:t>
            </a:r>
            <a:endParaRPr lang="en-US"/>
          </a:p>
        </p:txBody>
      </p:sp>
      <p:sp>
        <p:nvSpPr>
          <p:cNvPr id="6" name="Slide Number Placeholder 5"/>
          <p:cNvSpPr>
            <a:spLocks noGrp="1"/>
          </p:cNvSpPr>
          <p:nvPr>
            <p:ph type="sldNum" sz="quarter" idx="12"/>
          </p:nvPr>
        </p:nvSpPr>
        <p:spPr/>
        <p:txBody>
          <a:bodyPr/>
          <a:lstStyle/>
          <a:p>
            <a:pPr>
              <a:defRPr/>
            </a:pPr>
            <a:fld id="{1C912985-55AC-864D-A4B8-0B9AF1EE49BB}" type="slidenum">
              <a:rPr lang="en-US" smtClean="0"/>
              <a:pPr>
                <a:defRPr/>
              </a:pPr>
              <a:t>12</a:t>
            </a:fld>
            <a:endParaRPr lang="en-US"/>
          </a:p>
        </p:txBody>
      </p:sp>
      <p:sp>
        <p:nvSpPr>
          <p:cNvPr id="7" name="Date Placeholder 6"/>
          <p:cNvSpPr>
            <a:spLocks noGrp="1"/>
          </p:cNvSpPr>
          <p:nvPr>
            <p:ph type="dt" idx="13"/>
          </p:nvPr>
        </p:nvSpPr>
        <p:spPr/>
        <p:txBody>
          <a:bodyPr/>
          <a:lstStyle/>
          <a:p>
            <a:pPr>
              <a:defRPr/>
            </a:pPr>
            <a:r>
              <a:rPr lang="en-US" smtClean="0"/>
              <a:t>Last Revision: </a:t>
            </a:r>
            <a:fld id="{E4704F60-2728-1B43-8C27-E99437DA7370}" type="datetime1">
              <a:rPr lang="en-US" smtClean="0"/>
              <a:pPr>
                <a:defRPr/>
              </a:pPr>
              <a:t>3/16/2016</a:t>
            </a:fld>
            <a:endParaRPr lang="en-US"/>
          </a:p>
        </p:txBody>
      </p:sp>
    </p:spTree>
    <p:extLst>
      <p:ext uri="{BB962C8B-B14F-4D97-AF65-F5344CB8AC3E}">
        <p14:creationId xmlns:p14="http://schemas.microsoft.com/office/powerpoint/2010/main" val="2117560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p:spPr>
        <p:txBody>
          <a:bodyPr/>
          <a:lstStyle/>
          <a:p>
            <a:r>
              <a:rPr lang="en-US" dirty="0" smtClean="0">
                <a:latin typeface="Times New Roman" charset="0"/>
                <a:ea typeface="ＭＳ Ｐゴシック" charset="0"/>
                <a:cs typeface="ＭＳ Ｐゴシック" charset="0"/>
              </a:rPr>
              <a:t>Dramatic changes </a:t>
            </a:r>
            <a:r>
              <a:rPr lang="en-US" dirty="0">
                <a:latin typeface="Times New Roman" charset="0"/>
                <a:ea typeface="ＭＳ Ｐゴシック" charset="0"/>
                <a:cs typeface="ＭＳ Ｐゴシック" charset="0"/>
              </a:rPr>
              <a:t>in sea ice and its relationship to the ocean heat flux (something mistakenly thought to prevent ice from forming, thus making less ice).</a:t>
            </a:r>
          </a:p>
        </p:txBody>
      </p:sp>
      <p:sp>
        <p:nvSpPr>
          <p:cNvPr id="28675" name="Header Placeholder 3"/>
          <p:cNvSpPr>
            <a:spLocks noGrp="1"/>
          </p:cNvSpPr>
          <p:nvPr>
            <p:ph type="hdr" sz="quarter"/>
          </p:nvPr>
        </p:nvSpPr>
        <p:spPr>
          <a:noFill/>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latin typeface="Times" charset="0"/>
              </a:rPr>
              <a:t>Rutgers, Institute of Marine and Coastal Science, October 20 2008</a:t>
            </a:r>
          </a:p>
          <a:p>
            <a:endParaRPr lang="en-US" sz="700">
              <a:latin typeface="Times" charset="0"/>
            </a:endParaRPr>
          </a:p>
        </p:txBody>
      </p:sp>
      <p:sp>
        <p:nvSpPr>
          <p:cNvPr id="28676" name="Footer Placeholder 4"/>
          <p:cNvSpPr>
            <a:spLocks noGrp="1"/>
          </p:cNvSpPr>
          <p:nvPr>
            <p:ph type="ftr" sz="quarter" idx="4"/>
          </p:nvPr>
        </p:nvSpPr>
        <p:spPr>
          <a:noFill/>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Doug Martinson; Lamont-Doherty Earth Observatory, Columbia University</a:t>
            </a:r>
            <a:endParaRPr lang="en-US" sz="1000"/>
          </a:p>
        </p:txBody>
      </p:sp>
      <p:sp>
        <p:nvSpPr>
          <p:cNvPr id="28677" name="Slide Number Placeholder 5"/>
          <p:cNvSpPr>
            <a:spLocks noGrp="1"/>
          </p:cNvSpPr>
          <p:nvPr>
            <p:ph type="sldNum" sz="quarter" idx="5"/>
          </p:nvPr>
        </p:nvSpPr>
        <p:spPr>
          <a:noFill/>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fld id="{C517047C-680E-7B40-AD57-88BC62A69775}" type="slidenum">
              <a:rPr lang="en-US" sz="700"/>
              <a:pPr/>
              <a:t>14</a:t>
            </a:fld>
            <a:endParaRPr lang="en-US" sz="700"/>
          </a:p>
        </p:txBody>
      </p:sp>
      <p:sp>
        <p:nvSpPr>
          <p:cNvPr id="28678" name="Date Placeholder 6"/>
          <p:cNvSpPr>
            <a:spLocks noGrp="1"/>
          </p:cNvSpPr>
          <p:nvPr>
            <p:ph type="dt" sz="quarter" idx="1"/>
          </p:nvPr>
        </p:nvSpPr>
        <p:spPr>
          <a:noFill/>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Last Revision: </a:t>
            </a:r>
            <a:fld id="{FC1DD1A7-E408-7442-9816-15894B291D5C}" type="datetime1">
              <a:rPr lang="en-US" sz="700"/>
              <a:pPr/>
              <a:t>3/16/2016</a:t>
            </a:fld>
            <a:endParaRPr lang="en-US" sz="70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txBox="1">
            <a:spLocks noGrp="1" noChangeArrowheads="1"/>
          </p:cNvSpPr>
          <p:nvPr/>
        </p:nvSpPr>
        <p:spPr bwMode="auto">
          <a:xfrm>
            <a:off x="0" y="0"/>
            <a:ext cx="2209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PAL LTER PO Overview, MBL PI Meeting, 8/20/07</a:t>
            </a:r>
            <a:endParaRPr lang="en-US" sz="1000" i="1">
              <a:solidFill>
                <a:srgbClr val="003399"/>
              </a:solidFill>
              <a:latin typeface="Times" charset="0"/>
            </a:endParaRPr>
          </a:p>
        </p:txBody>
      </p:sp>
      <p:sp>
        <p:nvSpPr>
          <p:cNvPr id="31746"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Doug Martinson; Lamont-Doherty Earth Observatory, Columbia University</a:t>
            </a:r>
            <a:endParaRPr lang="en-US" sz="1000"/>
          </a:p>
        </p:txBody>
      </p:sp>
      <p:sp>
        <p:nvSpPr>
          <p:cNvPr id="31747"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fld id="{5D1A044A-C9CF-CF4C-BD48-65220B43F5D7}" type="slidenum">
              <a:rPr lang="en-US" sz="700"/>
              <a:pPr algn="r"/>
              <a:t>16</a:t>
            </a:fld>
            <a:endParaRPr lang="en-US"/>
          </a:p>
        </p:txBody>
      </p:sp>
      <p:sp>
        <p:nvSpPr>
          <p:cNvPr id="31748"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r>
              <a:rPr lang="en-US" sz="700"/>
              <a:t>Last Revision: </a:t>
            </a:r>
            <a:fld id="{8710E963-59E6-4643-AE2A-FDF08032222E}" type="datetime9">
              <a:rPr lang="en-US" sz="700"/>
              <a:pPr algn="r"/>
              <a:t>3/16/2016 11:49:29 AM</a:t>
            </a:fld>
            <a:endParaRPr lang="en-US">
              <a:latin typeface="Times" charset="0"/>
            </a:endParaRPr>
          </a:p>
        </p:txBody>
      </p:sp>
      <p:sp>
        <p:nvSpPr>
          <p:cNvPr id="31749" name="Rectangle 2"/>
          <p:cNvSpPr>
            <a:spLocks noGrp="1" noRot="1" noChangeAspect="1" noChangeArrowheads="1"/>
          </p:cNvSpPr>
          <p:nvPr>
            <p:ph type="sldImg"/>
          </p:nvPr>
        </p:nvSpPr>
        <p:spPr>
          <a:solidFill>
            <a:srgbClr val="FFFFFF"/>
          </a:solidFill>
          <a:ln/>
        </p:spPr>
      </p:sp>
      <p:sp>
        <p:nvSpPr>
          <p:cNvPr id="3175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a:lnSpc>
                <a:spcPct val="100000"/>
              </a:lnSpc>
              <a:spcAft>
                <a:spcPct val="0"/>
              </a:spcAft>
            </a:pPr>
            <a:r>
              <a:rPr lang="en-US" sz="1200">
                <a:latin typeface="Helvetica" charset="0"/>
                <a:ea typeface="ＭＳ Ｐゴシック" charset="0"/>
                <a:cs typeface="ＭＳ Ｐゴシック" charset="0"/>
              </a:rPr>
              <a:t>1997 saw huge El Ni</a:t>
            </a:r>
            <a:r>
              <a:rPr lang="en-US" altLang="ja-JP" sz="1200">
                <a:latin typeface="Helvetica" charset="0"/>
                <a:ea typeface="ＭＳ Ｐゴシック" charset="0"/>
                <a:cs typeface="ＭＳ Ｐゴシック" charset="0"/>
              </a:rPr>
              <a:t>ño followed by a huge La Niña the following year (1998), the latter coinciding with a strong positive Southern annular Mode (SAM). The +SAM and La Niña positively enforce each other, which led to a grid-wise regime shift, clearly visible here in the upper ocean freshwater content.</a:t>
            </a:r>
          </a:p>
          <a:p>
            <a:pPr algn="l">
              <a:lnSpc>
                <a:spcPct val="100000"/>
              </a:lnSpc>
              <a:spcAft>
                <a:spcPct val="0"/>
              </a:spcAft>
            </a:pPr>
            <a:endParaRPr lang="en-US" altLang="ja-JP" sz="1200">
              <a:latin typeface="Helvetica" charset="0"/>
              <a:ea typeface="ＭＳ Ｐゴシック" charset="0"/>
              <a:cs typeface="ＭＳ Ｐゴシック" charset="0"/>
            </a:endParaRPr>
          </a:p>
          <a:p>
            <a:pPr algn="l">
              <a:lnSpc>
                <a:spcPct val="100000"/>
              </a:lnSpc>
              <a:spcAft>
                <a:spcPct val="0"/>
              </a:spcAft>
            </a:pPr>
            <a:r>
              <a:rPr lang="en-US" altLang="ja-JP" sz="1200">
                <a:latin typeface="Helvetica" charset="0"/>
                <a:ea typeface="ＭＳ Ｐゴシック" charset="0"/>
                <a:cs typeface="ＭＳ Ｐゴシック" charset="0"/>
              </a:rPr>
              <a:t>Specifically, in years prior to the shift, the anomalies about the 12 year climatology are consistently negative (equal to about 0.5 m of sea ice in the upper ocean), and following the shift, the anomalies are opposite sign and equal magnitude. In all, it is as if nearly a m worth of sea ice has been removed from the system.</a:t>
            </a:r>
          </a:p>
          <a:p>
            <a:pPr algn="l">
              <a:lnSpc>
                <a:spcPct val="100000"/>
              </a:lnSpc>
              <a:spcAft>
                <a:spcPct val="0"/>
              </a:spcAft>
            </a:pPr>
            <a:endParaRPr lang="en-US" altLang="ja-JP" sz="1200">
              <a:latin typeface="Helvetica" charset="0"/>
              <a:ea typeface="ＭＳ Ｐゴシック" charset="0"/>
              <a:cs typeface="ＭＳ Ｐゴシック" charset="0"/>
            </a:endParaRPr>
          </a:p>
          <a:p>
            <a:pPr algn="l">
              <a:lnSpc>
                <a:spcPct val="100000"/>
              </a:lnSpc>
              <a:spcAft>
                <a:spcPct val="0"/>
              </a:spcAft>
            </a:pPr>
            <a:r>
              <a:rPr lang="en-US" altLang="ja-JP" sz="1200">
                <a:latin typeface="Helvetica" charset="0"/>
                <a:ea typeface="ＭＳ Ｐゴシック" charset="0"/>
                <a:cs typeface="ＭＳ Ｐゴシック" charset="0"/>
              </a:rPr>
              <a:t>This shift showed up in a great many variables, including this being the last straw for the perennial ice, after this, it is nearly all gone.</a:t>
            </a:r>
            <a:endParaRPr lang="en-US" sz="1200">
              <a:latin typeface="Helvetica" charset="0"/>
              <a:ea typeface="ＭＳ Ｐゴシック" charset="0"/>
              <a:cs typeface="ＭＳ Ｐゴシック" charset="0"/>
            </a:endParaRPr>
          </a:p>
          <a:p>
            <a:pPr algn="l">
              <a:lnSpc>
                <a:spcPct val="100000"/>
              </a:lnSpc>
              <a:spcAft>
                <a:spcPct val="0"/>
              </a:spcAft>
            </a:pPr>
            <a:endParaRPr lang="en-US" sz="1200">
              <a:latin typeface="Helvetica" charset="0"/>
              <a:ea typeface="ＭＳ Ｐゴシック" charset="0"/>
              <a:cs typeface="ＭＳ Ｐゴシック" charset="0"/>
            </a:endParaRPr>
          </a:p>
          <a:p>
            <a:pPr algn="l">
              <a:lnSpc>
                <a:spcPct val="100000"/>
              </a:lnSpc>
              <a:spcAft>
                <a:spcPct val="0"/>
              </a:spcAft>
            </a:pPr>
            <a:endParaRPr lang="en-US" sz="1200">
              <a:latin typeface="Helvetica"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algn="l"/>
            <a:r>
              <a:rPr lang="en-US" dirty="0">
                <a:latin typeface="Helvetica" charset="0"/>
                <a:ea typeface="MS PGothic" charset="0"/>
                <a:cs typeface="MS PGothic" charset="0"/>
              </a:rPr>
              <a:t>Final issue revolves around the fact that the entire polar marine ecosystem is dominated by the ocean-ice interaction and timing of the sea ice advance and retreat and extent. This is changing dramatically, and those changes are having a profound impact on the entire ecosystem.</a:t>
            </a:r>
          </a:p>
          <a:p>
            <a:pPr algn="l"/>
            <a:endParaRPr lang="en-US" dirty="0">
              <a:latin typeface="Helvetica" charset="0"/>
              <a:ea typeface="MS PGothic" charset="0"/>
              <a:cs typeface="MS PGothic" charset="0"/>
            </a:endParaRPr>
          </a:p>
          <a:p>
            <a:pPr algn="l"/>
            <a:r>
              <a:rPr lang="en-US" dirty="0">
                <a:latin typeface="Helvetica" charset="0"/>
                <a:ea typeface="MS PGothic" charset="0"/>
                <a:cs typeface="MS PGothic" charset="0"/>
              </a:rPr>
              <a:t>Adelie penguins can not adapt to changes in sea ice (their colonies are established in location that over evolutionary time scales have always been close to stable feeding grounds, and the sea ice is their launch pad for that. If the ice increases or decreases, they still swim to their old feeding ground but the swim is </a:t>
            </a:r>
            <a:r>
              <a:rPr lang="en-US" dirty="0" smtClean="0">
                <a:latin typeface="Helvetica" charset="0"/>
                <a:ea typeface="MS PGothic" charset="0"/>
                <a:cs typeface="MS PGothic" charset="0"/>
              </a:rPr>
              <a:t>exhausting, </a:t>
            </a:r>
            <a:r>
              <a:rPr lang="en-US" dirty="0">
                <a:latin typeface="Helvetica" charset="0"/>
                <a:ea typeface="MS PGothic" charset="0"/>
                <a:cs typeface="MS PGothic" charset="0"/>
              </a:rPr>
              <a:t>they are daylight feeders with little light remaining after the swim, so returning to the nest with too little to feed the </a:t>
            </a:r>
            <a:r>
              <a:rPr lang="en-US" dirty="0" smtClean="0">
                <a:latin typeface="Helvetica" charset="0"/>
                <a:ea typeface="MS PGothic" charset="0"/>
                <a:cs typeface="MS PGothic" charset="0"/>
              </a:rPr>
              <a:t>kiddies.</a:t>
            </a:r>
            <a:endParaRPr lang="en-US" dirty="0">
              <a:latin typeface="Helvetica" charset="0"/>
              <a:ea typeface="MS PGothic" charset="0"/>
              <a:cs typeface="MS PGothic" charset="0"/>
            </a:endParaRPr>
          </a:p>
          <a:p>
            <a:pPr algn="l"/>
            <a:endParaRPr lang="en-US" dirty="0">
              <a:latin typeface="Helvetica" charset="0"/>
              <a:ea typeface="MS PGothic" charset="0"/>
              <a:cs typeface="MS PGothic" charset="0"/>
            </a:endParaRPr>
          </a:p>
          <a:p>
            <a:pPr algn="l"/>
            <a:r>
              <a:rPr lang="en-US" dirty="0">
                <a:latin typeface="Helvetica" charset="0"/>
                <a:ea typeface="MS PGothic" charset="0"/>
                <a:cs typeface="MS PGothic" charset="0"/>
              </a:rPr>
              <a:t>As a consequence, several colonies (not the species) in the northern WAP have gone extinct or are facing near-term extinction.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latin typeface="Arial" charset="0"/>
                <a:ea typeface="MS PGothic" charset="0"/>
                <a:cs typeface="MS PGothic" charset="0"/>
              </a:rPr>
              <a:t>Douglas G. Martinson; Lamont-Doherty Earth Observatory, Columbia University</a:t>
            </a:r>
            <a:endParaRPr lang="en-US" sz="1000">
              <a:latin typeface="Arial" charset="0"/>
              <a:ea typeface="MS PGothic" charset="0"/>
              <a:cs typeface="MS PGothic" charset="0"/>
            </a:endParaRPr>
          </a:p>
        </p:txBody>
      </p:sp>
      <p:sp>
        <p:nvSpPr>
          <p:cNvPr id="44034"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fld id="{B8F71011-5D90-EE42-85B2-C3161CAFBC4F}" type="slidenum">
              <a:rPr lang="en-US" sz="700">
                <a:latin typeface="Arial" charset="0"/>
                <a:ea typeface="MS PGothic" charset="0"/>
                <a:cs typeface="MS PGothic" charset="0"/>
              </a:rPr>
              <a:pPr algn="r"/>
              <a:t>18</a:t>
            </a:fld>
            <a:endParaRPr lang="en-US" sz="2400">
              <a:latin typeface="Arial" charset="0"/>
              <a:ea typeface="MS PGothic" charset="0"/>
              <a:cs typeface="MS PGothic" charset="0"/>
            </a:endParaRPr>
          </a:p>
        </p:txBody>
      </p:sp>
      <p:sp>
        <p:nvSpPr>
          <p:cNvPr id="44035" name="Rectangle 2"/>
          <p:cNvSpPr>
            <a:spLocks noGrp="1" noRot="1" noChangeAspect="1" noChangeArrowheads="1" noTextEdit="1"/>
          </p:cNvSpPr>
          <p:nvPr>
            <p:ph type="sldImg"/>
          </p:nvPr>
        </p:nvSpPr>
        <p:spPr>
          <a:xfrm>
            <a:off x="457200" y="1752600"/>
            <a:ext cx="3429000" cy="2571750"/>
          </a:xfrm>
          <a:solidFill>
            <a:srgbClr val="FFFFFF"/>
          </a:solidFill>
          <a:ln/>
        </p:spPr>
      </p:sp>
      <p:sp>
        <p:nvSpPr>
          <p:cNvPr id="44036" name="Rectangle 3"/>
          <p:cNvSpPr>
            <a:spLocks noGrp="1" noChangeArrowheads="1"/>
          </p:cNvSpPr>
          <p:nvPr>
            <p:ph type="body" idx="1"/>
          </p:nvPr>
        </p:nvSpPr>
        <p:spPr>
          <a:xfrm>
            <a:off x="4495800" y="685800"/>
            <a:ext cx="4343400" cy="5715000"/>
          </a:xfrm>
          <a:noFill/>
          <a:ln>
            <a:solidFill>
              <a:srgbClr val="000000"/>
            </a:solidFill>
            <a:miter lim="800000"/>
            <a:headEnd/>
            <a:tailEnd/>
          </a:ln>
        </p:spPr>
        <p:txBody>
          <a:bodyPr/>
          <a:lstStyle/>
          <a:p>
            <a:pPr algn="l">
              <a:lnSpc>
                <a:spcPct val="100000"/>
              </a:lnSpc>
              <a:spcAft>
                <a:spcPct val="0"/>
              </a:spcAft>
            </a:pPr>
            <a:r>
              <a:rPr lang="en-US" sz="1200" dirty="0" smtClean="0">
                <a:latin typeface="Helvetica" charset="0"/>
                <a:ea typeface="MS PGothic" charset="0"/>
                <a:cs typeface="MS PGothic" charset="0"/>
              </a:rPr>
              <a:t>Now more directly, consider the warming of the Southern Ocean, as published in a study by Sarah Gille.</a:t>
            </a:r>
          </a:p>
          <a:p>
            <a:pPr algn="l">
              <a:lnSpc>
                <a:spcPct val="100000"/>
              </a:lnSpc>
              <a:spcAft>
                <a:spcPct val="0"/>
              </a:spcAft>
            </a:pPr>
            <a:endParaRPr lang="en-US" sz="1200" dirty="0" smtClean="0">
              <a:latin typeface="Helvetica" charset="0"/>
              <a:ea typeface="MS PGothic" charset="0"/>
              <a:cs typeface="MS PGothic" charset="0"/>
            </a:endParaRPr>
          </a:p>
          <a:p>
            <a:pPr algn="l">
              <a:lnSpc>
                <a:spcPct val="100000"/>
              </a:lnSpc>
              <a:spcAft>
                <a:spcPct val="0"/>
              </a:spcAft>
            </a:pPr>
            <a:r>
              <a:rPr lang="en-US" sz="1200" dirty="0" smtClean="0">
                <a:latin typeface="Helvetica" charset="0"/>
                <a:ea typeface="MS PGothic" charset="0"/>
                <a:cs typeface="MS PGothic" charset="0"/>
              </a:rPr>
              <a:t>Scaled to the WAP ocean heat content, it is clear that they show a very similar trend as the WAP UCDW warming, anticipating the WAP changes by a decade (the resolution of the average values), consistent with the transport of the warmed water around the continent to the WAP region.</a:t>
            </a:r>
          </a:p>
          <a:p>
            <a:pPr algn="l">
              <a:lnSpc>
                <a:spcPct val="100000"/>
              </a:lnSpc>
              <a:spcAft>
                <a:spcPct val="0"/>
              </a:spcAft>
            </a:pPr>
            <a:endParaRPr lang="en-US" sz="1200" dirty="0" smtClean="0">
              <a:latin typeface="Helvetica" charset="0"/>
              <a:ea typeface="MS PGothic" charset="0"/>
              <a:cs typeface="MS PGothic" charset="0"/>
            </a:endParaRPr>
          </a:p>
          <a:p>
            <a:pPr algn="l">
              <a:lnSpc>
                <a:spcPct val="100000"/>
              </a:lnSpc>
              <a:spcAft>
                <a:spcPct val="0"/>
              </a:spcAft>
            </a:pPr>
            <a:r>
              <a:rPr lang="en-US" sz="1200" dirty="0" smtClean="0">
                <a:latin typeface="Helvetica" charset="0"/>
                <a:ea typeface="MS PGothic" charset="0"/>
                <a:cs typeface="MS PGothic" charset="0"/>
              </a:rPr>
              <a:t>(Gille</a:t>
            </a:r>
            <a:r>
              <a:rPr lang="ja-JP" altLang="en-US" sz="1200" dirty="0" smtClean="0">
                <a:latin typeface="Helvetica" charset="0"/>
                <a:ea typeface="MS PGothic" charset="0"/>
                <a:cs typeface="MS PGothic" charset="0"/>
              </a:rPr>
              <a:t>’</a:t>
            </a:r>
            <a:r>
              <a:rPr lang="en-US" altLang="ja-JP" sz="1200" dirty="0" smtClean="0">
                <a:latin typeface="Helvetica" charset="0"/>
                <a:ea typeface="ＭＳ Ｐゴシック" charset="0"/>
                <a:cs typeface="Times New Roman" charset="0"/>
              </a:rPr>
              <a:t>s temperature data only appear as an animation in the slide show)</a:t>
            </a:r>
            <a:endParaRPr lang="en-US" sz="1200" dirty="0">
              <a:latin typeface="Helvetica" charset="0"/>
              <a:ea typeface="ＭＳ Ｐゴシック" charset="0"/>
              <a:cs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100000"/>
              </a:lnSpc>
              <a:spcAft>
                <a:spcPct val="0"/>
              </a:spcAft>
            </a:pPr>
            <a:r>
              <a:rPr lang="en-US" sz="1400" dirty="0" smtClean="0">
                <a:latin typeface="Helvetica" charset="0"/>
                <a:ea typeface="MS PGothic" charset="0"/>
                <a:cs typeface="MS PGothic" charset="0"/>
              </a:rPr>
              <a:t>The UCDW is the warn deeper water responsible for the negative</a:t>
            </a:r>
            <a:r>
              <a:rPr lang="en-US" sz="1400" baseline="0" dirty="0" smtClean="0">
                <a:latin typeface="Helvetica" charset="0"/>
                <a:ea typeface="MS PGothic" charset="0"/>
                <a:cs typeface="MS PGothic" charset="0"/>
              </a:rPr>
              <a:t> feedback of the ocean-ice interaction and also for melting the ice shelves as the rapid ice streams draining the west Antarctic Ice sheet. UCDW has been warming dramatically, and this warming reflects that of the global deep water</a:t>
            </a:r>
            <a:r>
              <a:rPr lang="en-US" sz="1400" dirty="0" smtClean="0">
                <a:latin typeface="Helvetica" charset="0"/>
                <a:ea typeface="MS PGothic" charset="0"/>
                <a:cs typeface="MS PGothic" charset="0"/>
              </a:rPr>
              <a:t> </a:t>
            </a:r>
            <a:r>
              <a:rPr lang="en-US" sz="1400" dirty="0">
                <a:latin typeface="Helvetica" charset="0"/>
                <a:ea typeface="MS PGothic" charset="0"/>
                <a:cs typeface="MS PGothic" charset="0"/>
              </a:rPr>
              <a:t>warming </a:t>
            </a:r>
            <a:r>
              <a:rPr lang="en-US" sz="1400" dirty="0" smtClean="0">
                <a:latin typeface="Helvetica" charset="0"/>
                <a:ea typeface="MS PGothic" charset="0"/>
                <a:cs typeface="MS PGothic" charset="0"/>
              </a:rPr>
              <a:t>documented recently</a:t>
            </a:r>
            <a:r>
              <a:rPr lang="en-US" sz="1400" baseline="0" dirty="0" smtClean="0">
                <a:latin typeface="Helvetica" charset="0"/>
                <a:ea typeface="MS PGothic" charset="0"/>
                <a:cs typeface="MS PGothic" charset="0"/>
              </a:rPr>
              <a:t> by Sid Levitus and his team.</a:t>
            </a:r>
          </a:p>
          <a:p>
            <a:pPr algn="l">
              <a:lnSpc>
                <a:spcPct val="100000"/>
              </a:lnSpc>
              <a:spcAft>
                <a:spcPct val="0"/>
              </a:spcAft>
            </a:pPr>
            <a:endParaRPr lang="en-US" sz="1400" baseline="0" dirty="0" smtClean="0">
              <a:latin typeface="Helvetica" charset="0"/>
              <a:ea typeface="MS PGothic" charset="0"/>
              <a:cs typeface="MS PGothic" charset="0"/>
            </a:endParaRPr>
          </a:p>
          <a:p>
            <a:pPr algn="l">
              <a:lnSpc>
                <a:spcPct val="100000"/>
              </a:lnSpc>
              <a:spcAft>
                <a:spcPct val="0"/>
              </a:spcAft>
            </a:pPr>
            <a:r>
              <a:rPr lang="en-US" sz="1400" baseline="0" dirty="0" smtClean="0">
                <a:latin typeface="Helvetica" charset="0"/>
                <a:ea typeface="MS PGothic" charset="0"/>
                <a:cs typeface="MS PGothic" charset="0"/>
              </a:rPr>
              <a:t>They claim that the deep waters contain over 90% of the ocean heat was originally generated by global warming in the atmosphere.</a:t>
            </a:r>
            <a:endParaRPr lang="en-US" sz="1400" dirty="0">
              <a:latin typeface="Helvetica" charset="0"/>
              <a:ea typeface="MS PGothic" charset="0"/>
              <a:cs typeface="MS PGothic" charset="0"/>
            </a:endParaRPr>
          </a:p>
          <a:p>
            <a:pPr algn="l">
              <a:lnSpc>
                <a:spcPct val="100000"/>
              </a:lnSpc>
              <a:spcAft>
                <a:spcPct val="0"/>
              </a:spcAft>
            </a:pPr>
            <a:endParaRPr lang="en-US" sz="1400" dirty="0">
              <a:latin typeface="Helvetica" charset="0"/>
              <a:ea typeface="MS PGothic" charset="0"/>
              <a:cs typeface="MS PGothic" charset="0"/>
            </a:endParaRPr>
          </a:p>
          <a:p>
            <a:pPr algn="l">
              <a:lnSpc>
                <a:spcPct val="100000"/>
              </a:lnSpc>
              <a:spcAft>
                <a:spcPct val="0"/>
              </a:spcAft>
            </a:pPr>
            <a:r>
              <a:rPr lang="en-US" sz="1400" dirty="0">
                <a:latin typeface="Helvetica" charset="0"/>
                <a:ea typeface="MS PGothic" charset="0"/>
                <a:cs typeface="MS PGothic" charset="0"/>
              </a:rPr>
              <a:t>The UCDW originates from those deep waters, so this is not surprising, but it is alarming</a:t>
            </a:r>
            <a:r>
              <a:rPr lang="en-US" sz="1400" dirty="0" smtClean="0">
                <a:latin typeface="Helvetica" charset="0"/>
                <a:ea typeface="MS PGothic" charset="0"/>
                <a:cs typeface="MS PGothic" charset="0"/>
              </a:rPr>
              <a:t>! Melting of the underside of glacial ice shelves is dependent</a:t>
            </a:r>
            <a:r>
              <a:rPr lang="en-US" sz="1400" baseline="0" dirty="0" smtClean="0">
                <a:latin typeface="Helvetica" charset="0"/>
                <a:ea typeface="MS PGothic" charset="0"/>
                <a:cs typeface="MS PGothic" charset="0"/>
              </a:rPr>
              <a:t> upon the speed (via a power law) at which the water flows beneath the shelf and temperature of the water. So, if the circulation slows for some reason, the warming will serve to maintain, to some extent, a rapid melt contributing to global sea level rise.</a:t>
            </a:r>
            <a:endParaRPr lang="en-US" sz="1400" dirty="0" smtClean="0">
              <a:latin typeface="Helvetica" charset="0"/>
              <a:ea typeface="MS PGothic" charset="0"/>
              <a:cs typeface="MS PGothic" charset="0"/>
            </a:endParaRPr>
          </a:p>
        </p:txBody>
      </p:sp>
      <p:sp>
        <p:nvSpPr>
          <p:cNvPr id="2355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98C2D0ED-8583-4444-A681-2D59FB0723BB}" type="slidenum">
              <a:rPr lang="en-US" sz="900">
                <a:latin typeface="Arial" charset="0"/>
              </a:rPr>
              <a:pPr algn="r"/>
              <a:t>19</a:t>
            </a:fld>
            <a:endParaRPr lang="en-US">
              <a:latin typeface="Arial" charset="0"/>
            </a:endParaRPr>
          </a:p>
        </p:txBody>
      </p:sp>
      <p:sp>
        <p:nvSpPr>
          <p:cNvPr id="23557"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rPr>
              <a:t>Doug Martinson; Lamont-Doherty Earth Observatory, Columbia University</a:t>
            </a:r>
            <a:endParaRPr lang="en-US" sz="10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p:cNvSpPr>
            <a:spLocks noGrp="1" noChangeArrowheads="1"/>
          </p:cNvSpPr>
          <p:nvPr>
            <p:ph type="sldNum" sz="quarter" idx="5"/>
          </p:nvPr>
        </p:nvSpPr>
        <p:spPr>
          <a:noFill/>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fld id="{0738BA78-D49D-2546-8343-2B1DA8766BDD}" type="slidenum">
              <a:rPr lang="en-US" sz="700"/>
              <a:pPr/>
              <a:t>20</a:t>
            </a:fld>
            <a:endParaRPr lang="en-US" sz="700"/>
          </a:p>
        </p:txBody>
      </p:sp>
      <p:sp>
        <p:nvSpPr>
          <p:cNvPr id="46081" name="Text Box 1"/>
          <p:cNvSpPr txBox="1">
            <a:spLocks noGrp="1" noRot="1" noChangeAspect="1" noChangeArrowheads="1"/>
          </p:cNvSpPr>
          <p:nvPr>
            <p:ph type="sldImg"/>
          </p:nvPr>
        </p:nvSpPr>
        <p:spPr>
          <a:xfrm>
            <a:off x="2857500" y="520700"/>
            <a:ext cx="3429000" cy="257175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914401" y="3257551"/>
            <a:ext cx="7316788" cy="3084513"/>
          </a:xfrm>
          <a:ln/>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t>Along the west Antarctic Peninsula, the warm UCDW enters the continental</a:t>
            </a:r>
            <a:r>
              <a:rPr lang="en-US" baseline="0" dirty="0" smtClean="0"/>
              <a:t> shelf via Marguerite Trough as shown by our mooring data, glider runs and the current fields of Dinniman’s model. The model results are so accurate that we have used them to track eddies with the Rutgers Slocum glider, after passing through the eddy, we used the model runs to estimate where to intercept it next, and this was successful enough to get multiple samples of it.</a:t>
            </a:r>
          </a:p>
          <a:p>
            <a:pPr>
              <a:defRPr/>
            </a:pPr>
            <a:endParaRPr lang="en-US" baseline="0" dirty="0" smtClean="0"/>
          </a:p>
          <a:p>
            <a:pPr>
              <a:defRPr/>
            </a:pPr>
            <a:r>
              <a:rPr lang="en-US" dirty="0" smtClean="0"/>
              <a:t>Here are the currents of Dinniman's model results for </a:t>
            </a:r>
            <a:r>
              <a:rPr lang="en-US" b="1" dirty="0" smtClean="0"/>
              <a:t>intrusion</a:t>
            </a:r>
            <a:r>
              <a:rPr lang="en-US" dirty="0" smtClean="0"/>
              <a:t> states and</a:t>
            </a:r>
            <a:r>
              <a:rPr lang="en-US" baseline="0" dirty="0" smtClean="0"/>
              <a:t> </a:t>
            </a:r>
            <a:r>
              <a:rPr lang="en-US" b="1" baseline="0" dirty="0" smtClean="0"/>
              <a:t>non-intrusion</a:t>
            </a:r>
            <a:r>
              <a:rPr lang="en-US" baseline="0" dirty="0" smtClean="0"/>
              <a:t> states, as well as for our current meters on the moorings, showing (along with glider runs, dynamics and shipboard ADCP) model captures observed flow. In the former case, a wind burst initiates nonlinear terms (momentum advection) that forces the current off f/H contours into the northern troughs driving the UCDW to the northern half of the LTER grid (where all of the climate change in the grid is concentrated). The latter case (non-intrusion), without a wind burst, we don’t get momentum advection, so the intrusions stay within the trough driving the warm water to the south deep in the canyon, and removing its affects from the surface waters.</a:t>
            </a:r>
          </a:p>
          <a:p>
            <a:pPr>
              <a:defRPr/>
            </a:pPr>
            <a:endParaRPr lang="en-US" baseline="0" dirty="0" smtClean="0"/>
          </a:p>
          <a:p>
            <a:pPr>
              <a:defRPr/>
            </a:pPr>
            <a:r>
              <a:rPr lang="en-US" baseline="0" dirty="0" smtClean="0"/>
              <a:t>Point is that the warm UCDW enters continental shelf where it then has direct access to the ice shelves is because southern edge flows right along the shelf-slope break.</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the western</a:t>
            </a:r>
            <a:r>
              <a:rPr lang="en-US" baseline="0" dirty="0" smtClean="0"/>
              <a:t> peninsula, the ACC, transporting the warm deep water (Upper Circumpolar Deep Water, UCDW), enters the continental shelf about half way up the peninsula. Bathymetry and dynamics drive the water to the north. As a consequence, we believe that the ocean-ice feedback is strengthened there, which has resulted in a reduced sea ice concentration feature (</a:t>
            </a:r>
            <a:r>
              <a:rPr lang="en-US" b="1" baseline="0" dirty="0" smtClean="0"/>
              <a:t>RIF</a:t>
            </a:r>
            <a:r>
              <a:rPr lang="en-US" baseline="0" dirty="0" smtClean="0"/>
              <a:t>) apparent since the dawn of microwave satellite concentration data in late 1972 (ESMR data). As the UCDW has warmed this effect has strengthened more, leading (along with changes in the winds) resulting in the RIF forming as a full open polynya, half the length of the peninsula through the end of July in most years. The mechanisms described here represent our best guess as to how this feature forms while still being consistent with other characteristics of the water column (we need a project down there to test this hypothesis).</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
        <p:nvSpPr>
          <p:cNvPr id="5" name="Footer Placeholder 4"/>
          <p:cNvSpPr>
            <a:spLocks noGrp="1"/>
          </p:cNvSpPr>
          <p:nvPr>
            <p:ph type="ftr" sz="quarter" idx="11"/>
          </p:nvPr>
        </p:nvSpPr>
        <p:spPr/>
        <p:txBody>
          <a:bodyPr/>
          <a:lstStyle/>
          <a:p>
            <a:pPr>
              <a:defRPr/>
            </a:pPr>
            <a:r>
              <a:rPr lang="en-US" smtClean="0"/>
              <a:t>Doug Martinson; Lamont-Doherty Earth Observatory, Columbia University</a:t>
            </a:r>
            <a:endParaRPr lang="en-US"/>
          </a:p>
        </p:txBody>
      </p:sp>
      <p:sp>
        <p:nvSpPr>
          <p:cNvPr id="6" name="Slide Number Placeholder 5"/>
          <p:cNvSpPr>
            <a:spLocks noGrp="1"/>
          </p:cNvSpPr>
          <p:nvPr>
            <p:ph type="sldNum" sz="quarter" idx="12"/>
          </p:nvPr>
        </p:nvSpPr>
        <p:spPr/>
        <p:txBody>
          <a:bodyPr/>
          <a:lstStyle/>
          <a:p>
            <a:pPr>
              <a:defRPr/>
            </a:pPr>
            <a:fld id="{1C912985-55AC-864D-A4B8-0B9AF1EE49BB}" type="slidenum">
              <a:rPr lang="en-US" smtClean="0"/>
              <a:pPr>
                <a:defRPr/>
              </a:pPr>
              <a:t>21</a:t>
            </a:fld>
            <a:endParaRPr lang="en-US"/>
          </a:p>
        </p:txBody>
      </p:sp>
      <p:sp>
        <p:nvSpPr>
          <p:cNvPr id="7" name="Date Placeholder 6"/>
          <p:cNvSpPr>
            <a:spLocks noGrp="1"/>
          </p:cNvSpPr>
          <p:nvPr>
            <p:ph type="dt" idx="13"/>
          </p:nvPr>
        </p:nvSpPr>
        <p:spPr/>
        <p:txBody>
          <a:bodyPr/>
          <a:lstStyle/>
          <a:p>
            <a:pPr>
              <a:defRPr/>
            </a:pPr>
            <a:r>
              <a:rPr lang="en-US" smtClean="0"/>
              <a:t>Last Revision: </a:t>
            </a:r>
            <a:fld id="{E4704F60-2728-1B43-8C27-E99437DA7370}" type="datetime1">
              <a:rPr lang="en-US" smtClean="0"/>
              <a:pPr>
                <a:defRPr/>
              </a:pPr>
              <a:t>3/16/2016</a:t>
            </a:fld>
            <a:endParaRPr lang="en-US"/>
          </a:p>
        </p:txBody>
      </p:sp>
    </p:spTree>
    <p:extLst>
      <p:ext uri="{BB962C8B-B14F-4D97-AF65-F5344CB8AC3E}">
        <p14:creationId xmlns:p14="http://schemas.microsoft.com/office/powerpoint/2010/main" val="370691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want to focus on the ocean-ice interactions driving a powerful feedback.</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
        <p:nvSpPr>
          <p:cNvPr id="5" name="Footer Placeholder 4"/>
          <p:cNvSpPr>
            <a:spLocks noGrp="1"/>
          </p:cNvSpPr>
          <p:nvPr>
            <p:ph type="ftr" sz="quarter" idx="11"/>
          </p:nvPr>
        </p:nvSpPr>
        <p:spPr/>
        <p:txBody>
          <a:bodyPr/>
          <a:lstStyle/>
          <a:p>
            <a:pPr>
              <a:defRPr/>
            </a:pPr>
            <a:r>
              <a:rPr lang="en-US" smtClean="0"/>
              <a:t>Doug Martinson; Lamont-Doherty Earth Observatory, Columbia University</a:t>
            </a:r>
            <a:endParaRPr lang="en-US"/>
          </a:p>
        </p:txBody>
      </p:sp>
      <p:sp>
        <p:nvSpPr>
          <p:cNvPr id="6" name="Slide Number Placeholder 5"/>
          <p:cNvSpPr>
            <a:spLocks noGrp="1"/>
          </p:cNvSpPr>
          <p:nvPr>
            <p:ph type="sldNum" sz="quarter" idx="12"/>
          </p:nvPr>
        </p:nvSpPr>
        <p:spPr/>
        <p:txBody>
          <a:bodyPr/>
          <a:lstStyle/>
          <a:p>
            <a:pPr>
              <a:defRPr/>
            </a:pPr>
            <a:fld id="{1C912985-55AC-864D-A4B8-0B9AF1EE49BB}" type="slidenum">
              <a:rPr lang="en-US" smtClean="0"/>
              <a:pPr>
                <a:defRPr/>
              </a:pPr>
              <a:t>2</a:t>
            </a:fld>
            <a:endParaRPr lang="en-US"/>
          </a:p>
        </p:txBody>
      </p:sp>
      <p:sp>
        <p:nvSpPr>
          <p:cNvPr id="7" name="Date Placeholder 6"/>
          <p:cNvSpPr>
            <a:spLocks noGrp="1"/>
          </p:cNvSpPr>
          <p:nvPr>
            <p:ph type="dt" idx="13"/>
          </p:nvPr>
        </p:nvSpPr>
        <p:spPr/>
        <p:txBody>
          <a:bodyPr/>
          <a:lstStyle/>
          <a:p>
            <a:pPr>
              <a:defRPr/>
            </a:pPr>
            <a:r>
              <a:rPr lang="en-US" smtClean="0"/>
              <a:t>Last Revision: </a:t>
            </a:r>
            <a:fld id="{E4704F60-2728-1B43-8C27-E99437DA7370}" type="datetime1">
              <a:rPr lang="en-US" smtClean="0"/>
              <a:pPr>
                <a:defRPr/>
              </a:pPr>
              <a:t>3/16/2016</a:t>
            </a:fld>
            <a:endParaRPr lang="en-US"/>
          </a:p>
        </p:txBody>
      </p:sp>
    </p:spTree>
    <p:extLst>
      <p:ext uri="{BB962C8B-B14F-4D97-AF65-F5344CB8AC3E}">
        <p14:creationId xmlns:p14="http://schemas.microsoft.com/office/powerpoint/2010/main" val="1476619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want to address the "expanding" sea ice extent in the Antarctic.</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
        <p:nvSpPr>
          <p:cNvPr id="5" name="Footer Placeholder 4"/>
          <p:cNvSpPr>
            <a:spLocks noGrp="1"/>
          </p:cNvSpPr>
          <p:nvPr>
            <p:ph type="ftr" sz="quarter" idx="11"/>
          </p:nvPr>
        </p:nvSpPr>
        <p:spPr/>
        <p:txBody>
          <a:bodyPr/>
          <a:lstStyle/>
          <a:p>
            <a:pPr>
              <a:defRPr/>
            </a:pPr>
            <a:r>
              <a:rPr lang="en-US" smtClean="0"/>
              <a:t>Doug Martinson; Lamont-Doherty Earth Observatory, Columbia University</a:t>
            </a:r>
            <a:endParaRPr lang="en-US"/>
          </a:p>
        </p:txBody>
      </p:sp>
      <p:sp>
        <p:nvSpPr>
          <p:cNvPr id="6" name="Slide Number Placeholder 5"/>
          <p:cNvSpPr>
            <a:spLocks noGrp="1"/>
          </p:cNvSpPr>
          <p:nvPr>
            <p:ph type="sldNum" sz="quarter" idx="12"/>
          </p:nvPr>
        </p:nvSpPr>
        <p:spPr/>
        <p:txBody>
          <a:bodyPr/>
          <a:lstStyle/>
          <a:p>
            <a:pPr>
              <a:defRPr/>
            </a:pPr>
            <a:fld id="{1C912985-55AC-864D-A4B8-0B9AF1EE49BB}" type="slidenum">
              <a:rPr lang="en-US" smtClean="0"/>
              <a:pPr>
                <a:defRPr/>
              </a:pPr>
              <a:t>22</a:t>
            </a:fld>
            <a:endParaRPr lang="en-US"/>
          </a:p>
        </p:txBody>
      </p:sp>
      <p:sp>
        <p:nvSpPr>
          <p:cNvPr id="7" name="Date Placeholder 6"/>
          <p:cNvSpPr>
            <a:spLocks noGrp="1"/>
          </p:cNvSpPr>
          <p:nvPr>
            <p:ph type="dt" idx="13"/>
          </p:nvPr>
        </p:nvSpPr>
        <p:spPr/>
        <p:txBody>
          <a:bodyPr/>
          <a:lstStyle/>
          <a:p>
            <a:pPr>
              <a:defRPr/>
            </a:pPr>
            <a:r>
              <a:rPr lang="en-US" smtClean="0"/>
              <a:t>Last Revision: </a:t>
            </a:r>
            <a:fld id="{E4704F60-2728-1B43-8C27-E99437DA7370}" type="datetime1">
              <a:rPr lang="en-US" smtClean="0"/>
              <a:pPr>
                <a:defRPr/>
              </a:pPr>
              <a:t>3/16/2016</a:t>
            </a:fld>
            <a:endParaRPr lang="en-US"/>
          </a:p>
        </p:txBody>
      </p:sp>
    </p:spTree>
    <p:extLst>
      <p:ext uri="{BB962C8B-B14F-4D97-AF65-F5344CB8AC3E}">
        <p14:creationId xmlns:p14="http://schemas.microsoft.com/office/powerpoint/2010/main" val="570141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Helvetica" charset="0"/>
                <a:ea typeface="MS PGothic" charset="0"/>
                <a:cs typeface="MS PGothic" charset="0"/>
              </a:rPr>
              <a:t>Now this next point gets back at the expanding sea ice as well as the melting glacial ice</a:t>
            </a:r>
          </a:p>
          <a:p>
            <a:endParaRPr lang="en-US">
              <a:latin typeface="Helvetica" charset="0"/>
              <a:ea typeface="MS PGothic" charset="0"/>
              <a:cs typeface="MS PGothic" charset="0"/>
            </a:endParaRPr>
          </a:p>
          <a:p>
            <a:r>
              <a:rPr lang="en-US">
                <a:latin typeface="Helvetica" charset="0"/>
                <a:ea typeface="MS PGothic" charset="0"/>
                <a:cs typeface="MS PGothic" charset="0"/>
              </a:rPr>
              <a:t>Specifically, Bintaja et al. claim that the additional melt water is buffering the ice from the warm deep water. Well, ignoring the warm deep water, this idea might hold some value in that the additional meltwater will make a fresher surface layer requiring thicker ice before turning on the entrainment heat flux.</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Helvetica" charset="0"/>
                <a:ea typeface="MS PGothic" charset="0"/>
                <a:cs typeface="MS PGothic" charset="0"/>
              </a:rPr>
              <a:t>Antarctic sea ice is expanding (though barely so with considerable regional variability)</a:t>
            </a:r>
          </a:p>
          <a:p>
            <a:endParaRPr lang="en-US" dirty="0">
              <a:latin typeface="Helvetica" charset="0"/>
              <a:ea typeface="MS PGothic" charset="0"/>
              <a:cs typeface="MS PGothic" charset="0"/>
            </a:endParaRPr>
          </a:p>
          <a:p>
            <a:r>
              <a:rPr lang="en-US" dirty="0">
                <a:latin typeface="Helvetica" charset="0"/>
                <a:ea typeface="MS PGothic" charset="0"/>
                <a:cs typeface="MS PGothic" charset="0"/>
              </a:rPr>
              <a:t>But, unfortunately, a discussion of this expansion is often prefaced with the fact that the Arctic sea ice cover is decreasing!</a:t>
            </a:r>
          </a:p>
          <a:p>
            <a:endParaRPr lang="en-US" dirty="0">
              <a:latin typeface="Helvetica" charset="0"/>
              <a:ea typeface="MS PGothic" charset="0"/>
              <a:cs typeface="MS PGothic" charset="0"/>
            </a:endParaRPr>
          </a:p>
          <a:p>
            <a:r>
              <a:rPr lang="en-US" dirty="0" smtClean="0">
                <a:latin typeface="Helvetica" charset="0"/>
                <a:ea typeface="MS PGothic" charset="0"/>
                <a:cs typeface="MS PGothic" charset="0"/>
              </a:rPr>
              <a:t>Such a comparison is essentially ludicrous. The systems are dramatically</a:t>
            </a:r>
            <a:r>
              <a:rPr lang="en-US" baseline="0" dirty="0" smtClean="0">
                <a:latin typeface="Helvetica" charset="0"/>
                <a:ea typeface="MS PGothic" charset="0"/>
                <a:cs typeface="MS PGothic" charset="0"/>
              </a:rPr>
              <a:t> different, starting with one location being an ocean surrounded by continents the other surrounded by ocean, down to polar bears in one, and penguins in the other</a:t>
            </a:r>
          </a:p>
          <a:p>
            <a:r>
              <a:rPr lang="en-US" baseline="0" dirty="0" smtClean="0">
                <a:latin typeface="Helvetica" charset="0"/>
                <a:ea typeface="MS PGothic" charset="0"/>
                <a:cs typeface="MS PGothic" charset="0"/>
              </a:rPr>
              <a:t>We never have, expected the two systems to respond similarly. </a:t>
            </a:r>
          </a:p>
          <a:p>
            <a:endParaRPr lang="en-US" baseline="0" dirty="0" smtClean="0">
              <a:latin typeface="Helvetica" charset="0"/>
              <a:ea typeface="MS PGothic" charset="0"/>
              <a:cs typeface="MS PGothic" charset="0"/>
            </a:endParaRPr>
          </a:p>
          <a:p>
            <a:r>
              <a:rPr lang="en-US" baseline="0" dirty="0" smtClean="0">
                <a:latin typeface="Helvetica" charset="0"/>
                <a:ea typeface="MS PGothic" charset="0"/>
                <a:cs typeface="MS PGothic" charset="0"/>
              </a:rPr>
              <a:t>Ice-albedo feedback in the Arctic is a dominant feature, not so in the seasonal ice fields of the Antarctic. But, because of that, we have always know that the Arctic was most susceptible to a warming change (e.g., Thorndike and later </a:t>
            </a:r>
            <a:r>
              <a:rPr lang="en-US" baseline="0" dirty="0" err="1" smtClean="0">
                <a:latin typeface="Helvetica" charset="0"/>
                <a:ea typeface="MS PGothic" charset="0"/>
                <a:cs typeface="MS PGothic" charset="0"/>
              </a:rPr>
              <a:t>Flato</a:t>
            </a:r>
            <a:r>
              <a:rPr lang="en-US" baseline="0" dirty="0" smtClean="0">
                <a:latin typeface="Helvetica" charset="0"/>
                <a:ea typeface="MS PGothic" charset="0"/>
                <a:cs typeface="MS PGothic" charset="0"/>
              </a:rPr>
              <a:t>).</a:t>
            </a:r>
            <a:endParaRPr lang="en-US" dirty="0">
              <a:latin typeface="Helvetica" charset="0"/>
              <a:ea typeface="MS PGothic" charset="0"/>
              <a:cs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txBox="1">
            <a:spLocks noGrp="1" noChangeArrowheads="1"/>
          </p:cNvSpPr>
          <p:nvPr/>
        </p:nvSpPr>
        <p:spPr bwMode="auto">
          <a:xfrm>
            <a:off x="0" y="0"/>
            <a:ext cx="2209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0"/>
              <a:t>PAL LTER PO Overview, MBL PI Meeting, 8/20/07</a:t>
            </a:r>
            <a:endParaRPr lang="en-US" sz="1000" b="0" i="1">
              <a:solidFill>
                <a:srgbClr val="003399"/>
              </a:solidFill>
              <a:latin typeface="Times" charset="0"/>
            </a:endParaRPr>
          </a:p>
        </p:txBody>
      </p:sp>
      <p:sp>
        <p:nvSpPr>
          <p:cNvPr id="18434"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0"/>
              <a:t>Doug Martinson; Lamont-Doherty Earth Observatory, Columbia University</a:t>
            </a:r>
            <a:endParaRPr lang="en-US" sz="1000" b="0"/>
          </a:p>
        </p:txBody>
      </p:sp>
      <p:sp>
        <p:nvSpPr>
          <p:cNvPr id="18435"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5FAD1C74-8ECE-B346-B2BB-C772F5696249}" type="slidenum">
              <a:rPr lang="en-US" sz="700" b="0"/>
              <a:pPr algn="r"/>
              <a:t>25</a:t>
            </a:fld>
            <a:endParaRPr lang="en-US" b="0"/>
          </a:p>
        </p:txBody>
      </p:sp>
      <p:sp>
        <p:nvSpPr>
          <p:cNvPr id="18436"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700" b="0"/>
              <a:t>Last Revision: </a:t>
            </a:r>
            <a:fld id="{5E9EFAD1-D137-CF45-9775-84AECCB8ED07}" type="datetime9">
              <a:rPr lang="en-US" sz="700" b="0"/>
              <a:pPr algn="r"/>
              <a:t>3/16/2016 11:49:29 AM</a:t>
            </a:fld>
            <a:endParaRPr lang="en-US" b="0">
              <a:latin typeface="Times" charset="0"/>
            </a:endParaRPr>
          </a:p>
        </p:txBody>
      </p:sp>
      <p:sp>
        <p:nvSpPr>
          <p:cNvPr id="18437" name="Rectangle 2"/>
          <p:cNvSpPr>
            <a:spLocks noGrp="1" noRot="1" noChangeAspect="1" noChangeArrowheads="1" noTextEdit="1"/>
          </p:cNvSpPr>
          <p:nvPr>
            <p:ph type="sldImg"/>
          </p:nvPr>
        </p:nvSpPr>
        <p:spPr>
          <a:solidFill>
            <a:srgbClr val="FFFFFF"/>
          </a:solidFill>
          <a:ln/>
        </p:spPr>
      </p:sp>
      <p:sp>
        <p:nvSpPr>
          <p:cNvPr id="1843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tabLst>
                <a:tab pos="111125" algn="l"/>
                <a:tab pos="284163" algn="l"/>
                <a:tab pos="457200" algn="l"/>
                <a:tab pos="630238" algn="l"/>
              </a:tabLst>
            </a:pPr>
            <a:r>
              <a:rPr lang="en-US" dirty="0" smtClean="0">
                <a:latin typeface="Helvetica" charset="0"/>
                <a:ea typeface="MS PGothic" charset="0"/>
                <a:cs typeface="MS PGothic" charset="0"/>
              </a:rPr>
              <a:t>This figure shows why the negative ocean-ice</a:t>
            </a:r>
            <a:r>
              <a:rPr lang="en-US" baseline="0" dirty="0" smtClean="0">
                <a:latin typeface="Helvetica" charset="0"/>
                <a:ea typeface="MS PGothic" charset="0"/>
                <a:cs typeface="MS PGothic" charset="0"/>
              </a:rPr>
              <a:t> feedback does not exist in the Arctic. A layer of cold water at the density of the upper part of the permanent pycnocline results in what is know as the Cold Halocline Layer (CHL). So expansion of the winter mixed layer is into cold water, not providing heat for the negative feedback.</a:t>
            </a:r>
            <a:endParaRPr lang="en-US" dirty="0">
              <a:latin typeface="Helvetica" charset="0"/>
              <a:ea typeface="MS PGothic" charset="0"/>
              <a:cs typeface="MS PGothic" charset="0"/>
            </a:endParaRPr>
          </a:p>
          <a:p>
            <a:pPr algn="l">
              <a:lnSpc>
                <a:spcPct val="100000"/>
              </a:lnSpc>
              <a:spcAft>
                <a:spcPct val="0"/>
              </a:spcAft>
              <a:tabLst>
                <a:tab pos="111125" algn="l"/>
                <a:tab pos="284163" algn="l"/>
                <a:tab pos="457200" algn="l"/>
                <a:tab pos="630238" algn="l"/>
              </a:tabLst>
            </a:pPr>
            <a:endParaRPr lang="en-US" sz="1600" dirty="0">
              <a:latin typeface="Helvetica" charset="0"/>
              <a:ea typeface="MS PGothic" charset="0"/>
              <a:cs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Helvetica" charset="0"/>
                <a:ea typeface="MS PGothic" charset="0"/>
                <a:cs typeface="MS PGothic" charset="0"/>
              </a:rPr>
              <a:t>Antarctic ice is seasonal -- it melts back in summer anyway, so no ice-albedo feedback active there.</a:t>
            </a:r>
          </a:p>
          <a:p>
            <a:endParaRPr lang="en-US" dirty="0">
              <a:latin typeface="Helvetica" charset="0"/>
              <a:ea typeface="MS PGothic" charset="0"/>
              <a:cs typeface="MS PGothic" charset="0"/>
            </a:endParaRPr>
          </a:p>
          <a:p>
            <a:r>
              <a:rPr lang="en-US" dirty="0">
                <a:latin typeface="Helvetica" charset="0"/>
                <a:ea typeface="MS PGothic" charset="0"/>
                <a:cs typeface="MS PGothic" charset="0"/>
              </a:rPr>
              <a:t>Question though is still why would the ice be </a:t>
            </a:r>
            <a:r>
              <a:rPr lang="en-US" dirty="0" smtClean="0">
                <a:latin typeface="Helvetica" charset="0"/>
                <a:ea typeface="MS PGothic" charset="0"/>
                <a:cs typeface="MS PGothic" charset="0"/>
              </a:rPr>
              <a:t>expanding.</a:t>
            </a:r>
            <a:endParaRPr lang="en-US" dirty="0">
              <a:latin typeface="Helvetica" charset="0"/>
              <a:ea typeface="MS PGothic" charset="0"/>
              <a:cs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Helvetica" charset="0"/>
                <a:ea typeface="MS PGothic" charset="0"/>
                <a:cs typeface="MS PGothic" charset="0"/>
              </a:rPr>
              <a:t>The expansion of the sea ice shows considerable spatial variability with the western Antarctic mainly retreating and the east Antarctic expanding (barely perceptible above the interannual variability).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solidFill>
            <a:srgbClr val="FFFFFF"/>
          </a:solidFill>
          <a:ln/>
        </p:spPr>
      </p:sp>
      <p:sp>
        <p:nvSpPr>
          <p:cNvPr id="4505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400" dirty="0" smtClean="0">
                <a:latin typeface="Helvetica" charset="0"/>
                <a:ea typeface="MS PGothic" charset="0"/>
                <a:cs typeface="MS PGothic" charset="0"/>
              </a:rPr>
              <a:t>One hypothesis proposed for the sea ice expansion, and receiving lots of attention, is that the injection</a:t>
            </a:r>
            <a:r>
              <a:rPr lang="en-US" sz="1400" baseline="0" dirty="0" smtClean="0">
                <a:latin typeface="Helvetica" charset="0"/>
                <a:ea typeface="MS PGothic" charset="0"/>
                <a:cs typeface="MS PGothic" charset="0"/>
              </a:rPr>
              <a:t> of glacial ice melt stabilizes the surface, allowing more sea ice to grow leading to expansion. Problem is that most of the glacial ice melt is in the region where the sea ice field is contraction. So problem is explaining how this water is distributed and has its affect everywhere except where the melt actually is injected.</a:t>
            </a:r>
            <a:r>
              <a:rPr lang="en-US" sz="1400" dirty="0" smtClean="0">
                <a:latin typeface="Helvetica" charset="0"/>
                <a:ea typeface="MS PGothic" charset="0"/>
                <a:cs typeface="MS PGothic" charset="0"/>
              </a:rPr>
              <a:t> Superimposing </a:t>
            </a:r>
            <a:r>
              <a:rPr lang="en-US" sz="1400" dirty="0">
                <a:latin typeface="Helvetica" charset="0"/>
                <a:ea typeface="MS PGothic" charset="0"/>
                <a:cs typeface="MS PGothic" charset="0"/>
              </a:rPr>
              <a:t>the map showing the trends in sea ice, it </a:t>
            </a:r>
            <a:r>
              <a:rPr lang="en-US" sz="1400" dirty="0" smtClean="0">
                <a:latin typeface="Helvetica" charset="0"/>
                <a:ea typeface="MS PGothic" charset="0"/>
                <a:cs typeface="MS PGothic" charset="0"/>
              </a:rPr>
              <a:t>is obvious </a:t>
            </a:r>
            <a:r>
              <a:rPr lang="en-US" sz="1400" dirty="0">
                <a:latin typeface="Helvetica" charset="0"/>
                <a:ea typeface="MS PGothic" charset="0"/>
                <a:cs typeface="MS PGothic" charset="0"/>
              </a:rPr>
              <a:t>that the exact opposite relation is seen (where the glacial melt is strongest, we have the largest retreat of sea ice)</a:t>
            </a:r>
            <a:r>
              <a:rPr lang="en-US" sz="1400" dirty="0" smtClean="0">
                <a:latin typeface="Helvetica" charset="0"/>
                <a:ea typeface="MS PGothic" charset="0"/>
                <a:cs typeface="MS PGothic" charset="0"/>
              </a:rPr>
              <a:t>. Also not clear how this injection at depth would become concentrated</a:t>
            </a:r>
            <a:r>
              <a:rPr lang="en-US" sz="1400" baseline="0" dirty="0" smtClean="0">
                <a:latin typeface="Helvetica" charset="0"/>
                <a:ea typeface="MS PGothic" charset="0"/>
                <a:cs typeface="MS PGothic" charset="0"/>
              </a:rPr>
              <a:t> enough in the surface layer to cause the desired affect. </a:t>
            </a:r>
            <a:endParaRPr lang="en-US" sz="1400" dirty="0">
              <a:latin typeface="Helvetica" charset="0"/>
              <a:ea typeface="MS PGothic" charset="0"/>
              <a:cs typeface="MS PGothic" charset="0"/>
            </a:endParaRPr>
          </a:p>
        </p:txBody>
      </p:sp>
      <p:sp>
        <p:nvSpPr>
          <p:cNvPr id="45059"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0">
                <a:latin typeface="Arial" charset="0"/>
                <a:ea typeface="ＭＳ Ｐゴシック" charset="0"/>
                <a:cs typeface="ＭＳ Ｐゴシック" charset="0"/>
              </a:rPr>
              <a:t>Doug Martinson; Lamont-Doherty Earth Observatory, Columbia University</a:t>
            </a:r>
            <a:endParaRPr lang="en-US" sz="1000" b="0">
              <a:latin typeface="Arial" charset="0"/>
              <a:ea typeface="ＭＳ Ｐゴシック" charset="0"/>
              <a:cs typeface="ＭＳ Ｐゴシック" charset="0"/>
            </a:endParaRPr>
          </a:p>
        </p:txBody>
      </p:sp>
      <p:sp>
        <p:nvSpPr>
          <p:cNvPr id="45060"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320B094F-05D7-F746-9E3A-54A5123D6DDD}" type="slidenum">
              <a:rPr lang="en-US" sz="900" b="0"/>
              <a:pPr algn="r"/>
              <a:t>28</a:t>
            </a:fld>
            <a:endParaRPr lang="en-US" sz="1600" b="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Helvetica" charset="0"/>
                <a:ea typeface="MS PGothic" charset="0"/>
                <a:cs typeface="MS PGothic" charset="0"/>
              </a:rPr>
              <a:t>So, by the time the deep ocean heat flux is activated we already have a considerably amount of ice grown (~60 cm), thus in my opinion negating from playing much of a role in sea ice expansion.</a:t>
            </a:r>
          </a:p>
          <a:p>
            <a:endParaRPr lang="en-US">
              <a:latin typeface="Helvetica" charset="0"/>
              <a:ea typeface="MS PGothic" charset="0"/>
              <a:cs typeface="MS PGothic" charset="0"/>
            </a:endParaRPr>
          </a:p>
          <a:p>
            <a:r>
              <a:rPr lang="en-US">
                <a:latin typeface="Helvetica" charset="0"/>
                <a:ea typeface="MS PGothic" charset="0"/>
                <a:cs typeface="MS PGothic" charset="0"/>
              </a:rPr>
              <a:t>However, a number of studies have shown that changes in the winds are consistent with changes in sea ice drift, that can explain the expansion.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solidFill>
            <a:srgbClr val="FFFFFF"/>
          </a:solidFill>
          <a:ln/>
        </p:spPr>
      </p:sp>
      <p:sp>
        <p:nvSpPr>
          <p:cNvPr id="25602" name="Rectangle 3"/>
          <p:cNvSpPr>
            <a:spLocks noGrp="1" noChangeArrowheads="1"/>
          </p:cNvSpPr>
          <p:nvPr>
            <p:ph type="body" idx="1"/>
          </p:nvPr>
        </p:nvSpPr>
        <p:spPr>
          <a:solidFill>
            <a:srgbClr val="FFFFFF"/>
          </a:solidFill>
          <a:ln>
            <a:solidFill>
              <a:srgbClr val="000000"/>
            </a:solidFill>
          </a:ln>
        </p:spPr>
        <p:txBody>
          <a:bodyPr/>
          <a:lstStyle/>
          <a:p>
            <a:pPr algn="l">
              <a:lnSpc>
                <a:spcPct val="100000"/>
              </a:lnSpc>
              <a:spcAft>
                <a:spcPct val="0"/>
              </a:spcAft>
            </a:pPr>
            <a:r>
              <a:rPr lang="en-US" sz="1400" dirty="0">
                <a:latin typeface="Helvetica" charset="0"/>
                <a:ea typeface="MS PGothic" charset="0"/>
                <a:cs typeface="MS PGothic" charset="0"/>
              </a:rPr>
              <a:t>So, from the largest perspective, here is a potential temperature section of a WOCE line leading into the South Pacific from </a:t>
            </a:r>
            <a:r>
              <a:rPr lang="en-US" sz="1400" dirty="0" smtClean="0">
                <a:latin typeface="Helvetica" charset="0"/>
                <a:ea typeface="MS PGothic" charset="0"/>
                <a:cs typeface="MS PGothic" charset="0"/>
              </a:rPr>
              <a:t>the continental  shelf. </a:t>
            </a:r>
            <a:endParaRPr lang="en-US" sz="1400" dirty="0">
              <a:latin typeface="Helvetica" charset="0"/>
              <a:ea typeface="MS PGothic" charset="0"/>
              <a:cs typeface="MS PGothic" charset="0"/>
            </a:endParaRPr>
          </a:p>
          <a:p>
            <a:pPr algn="l">
              <a:lnSpc>
                <a:spcPct val="100000"/>
              </a:lnSpc>
              <a:spcAft>
                <a:spcPct val="0"/>
              </a:spcAft>
            </a:pPr>
            <a:endParaRPr lang="en-US" sz="1400" dirty="0">
              <a:latin typeface="Helvetica" charset="0"/>
              <a:ea typeface="MS PGothic" charset="0"/>
              <a:cs typeface="MS PGothic" charset="0"/>
            </a:endParaRPr>
          </a:p>
          <a:p>
            <a:pPr algn="l">
              <a:lnSpc>
                <a:spcPct val="100000"/>
              </a:lnSpc>
              <a:spcAft>
                <a:spcPct val="0"/>
              </a:spcAft>
            </a:pPr>
            <a:r>
              <a:rPr lang="en-US" sz="1400" dirty="0">
                <a:latin typeface="Helvetica" charset="0"/>
                <a:ea typeface="MS PGothic" charset="0"/>
                <a:cs typeface="MS PGothic" charset="0"/>
              </a:rPr>
              <a:t>Clearly the tilt of the ACC isopycnals cause the isotherms of the warm tropical waters to surface north of the polar waters (thermally isolating the continent allowing the formation of the polar ice cap)</a:t>
            </a:r>
          </a:p>
          <a:p>
            <a:pPr algn="l">
              <a:lnSpc>
                <a:spcPct val="100000"/>
              </a:lnSpc>
              <a:spcAft>
                <a:spcPct val="0"/>
              </a:spcAft>
            </a:pPr>
            <a:endParaRPr lang="en-US" sz="1400" dirty="0">
              <a:latin typeface="Helvetica" charset="0"/>
              <a:ea typeface="MS PGothic" charset="0"/>
              <a:cs typeface="MS PGothic" charset="0"/>
            </a:endParaRPr>
          </a:p>
          <a:p>
            <a:pPr algn="l">
              <a:lnSpc>
                <a:spcPct val="100000"/>
              </a:lnSpc>
              <a:spcAft>
                <a:spcPct val="0"/>
              </a:spcAft>
            </a:pPr>
            <a:r>
              <a:rPr lang="en-US" sz="1400" dirty="0">
                <a:latin typeface="Helvetica" charset="0"/>
                <a:ea typeface="MS PGothic" charset="0"/>
                <a:cs typeface="MS PGothic" charset="0"/>
              </a:rPr>
              <a:t>The tilt also allows the deepest (yet still warm) </a:t>
            </a:r>
            <a:r>
              <a:rPr lang="en-US" sz="1400" dirty="0" smtClean="0">
                <a:latin typeface="Helvetica" charset="0"/>
                <a:ea typeface="MS PGothic" charset="0"/>
                <a:cs typeface="MS PGothic" charset="0"/>
              </a:rPr>
              <a:t>water </a:t>
            </a:r>
            <a:r>
              <a:rPr lang="en-US" sz="1400" dirty="0">
                <a:latin typeface="Helvetica" charset="0"/>
                <a:ea typeface="MS PGothic" charset="0"/>
                <a:cs typeface="MS PGothic" charset="0"/>
              </a:rPr>
              <a:t>to slip in below the surface and reach the continental shelf floor where it can make contact with the underside of the glaciers melting them</a:t>
            </a:r>
            <a:r>
              <a:rPr lang="en-US" sz="1400" dirty="0" smtClean="0">
                <a:latin typeface="Helvetica" charset="0"/>
                <a:ea typeface="MS PGothic" charset="0"/>
                <a:cs typeface="MS PGothic" charset="0"/>
              </a:rPr>
              <a:t>.</a:t>
            </a:r>
          </a:p>
          <a:p>
            <a:pPr algn="l">
              <a:lnSpc>
                <a:spcPct val="100000"/>
              </a:lnSpc>
              <a:spcAft>
                <a:spcPct val="0"/>
              </a:spcAft>
            </a:pPr>
            <a:endParaRPr lang="en-US" sz="1400" dirty="0" smtClean="0">
              <a:latin typeface="Helvetica" charset="0"/>
              <a:ea typeface="MS PGothic" charset="0"/>
              <a:cs typeface="MS PGothic" charset="0"/>
            </a:endParaRPr>
          </a:p>
          <a:p>
            <a:pPr algn="l">
              <a:lnSpc>
                <a:spcPct val="100000"/>
              </a:lnSpc>
              <a:spcAft>
                <a:spcPct val="0"/>
              </a:spcAft>
            </a:pPr>
            <a:r>
              <a:rPr lang="en-US" sz="1400" dirty="0" smtClean="0">
                <a:latin typeface="Helvetica" charset="0"/>
                <a:ea typeface="MS PGothic" charset="0"/>
                <a:cs typeface="MS PGothic" charset="0"/>
              </a:rPr>
              <a:t>But most importantly in the context</a:t>
            </a:r>
            <a:r>
              <a:rPr lang="en-US" sz="1400" baseline="0" dirty="0" smtClean="0">
                <a:latin typeface="Helvetica" charset="0"/>
                <a:ea typeface="MS PGothic" charset="0"/>
                <a:cs typeface="MS PGothic" charset="0"/>
              </a:rPr>
              <a:t> of sea ice extent, the tilt makes the stratification such that the cooling of the surface water to the freezing point, required to form ice, convects deeper and deeper and the warmer waters start playing a strong role in the density. Eventually there reaches a point (63˚S) in this location at which point the water column can not support ice growth because the entire water column to the bottom would have to cool to freezing before that can happen. This represents a physical barrier limiting the equatorward expansion of ice growth. Near this limit the negative feedback gets stronger and stronger resulting in thinner ice formation, which cannot survive the melting from the warm surface waters while being blown northward, thus limiting that form of expansion as well.</a:t>
            </a:r>
            <a:endParaRPr lang="en-US" sz="1400" dirty="0">
              <a:latin typeface="Helvetica" charset="0"/>
              <a:ea typeface="MS PGothic"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one transitions between the polar oceans whose density is controlled by salinity</a:t>
            </a:r>
            <a:r>
              <a:rPr lang="en-US" baseline="0" dirty="0" smtClean="0"/>
              <a:t> into the tropical waters where density is controlled by temperature. Cooling of the surface layer in autumn which does little to </a:t>
            </a:r>
            <a:r>
              <a:rPr lang="en-US" baseline="0" dirty="0" err="1" smtClean="0"/>
              <a:t>densify</a:t>
            </a:r>
            <a:r>
              <a:rPr lang="en-US" baseline="0" dirty="0" smtClean="0"/>
              <a:t> and expand the surface layer in polar waters, begins to have a bigger affect on the mixed layer depth, causing expansion. Eventually, we reach a virtual wall where there is not enough heat loss in the cooling season to allow the deepened mixed layer to reach the freezing point, so ice cannot grow.</a:t>
            </a:r>
          </a:p>
          <a:p>
            <a:endParaRPr lang="en-US" baseline="0" dirty="0" smtClean="0"/>
          </a:p>
          <a:p>
            <a:r>
              <a:rPr lang="en-US" baseline="0" dirty="0" smtClean="0"/>
              <a:t>Here the climatological sea ice edge (SIE; black line), southern boundary of the ACC (red line), and northernmost limit where ice can form (white line). Here we use the WHOI surface energy budget to estimate the net heat loss (ECMWF gives a very similar solution).</a:t>
            </a:r>
          </a:p>
          <a:p>
            <a:endParaRPr lang="en-US" baseline="0" dirty="0" smtClean="0"/>
          </a:p>
          <a:p>
            <a:r>
              <a:rPr lang="en-US" baseline="0" dirty="0" smtClean="0"/>
              <a:t>The relationship between these 3 is remarkable, but expected. The ACC is the transition zone between the polar and tropical oceans. The fact that the SIE and SIWA show such close correspondence suggests that the SIWA may in fact be the limiting factor controlling the northern ice edge</a:t>
            </a:r>
          </a:p>
          <a:p>
            <a:endParaRPr lang="en-US" baseline="0" dirty="0" smtClean="0"/>
          </a:p>
          <a:p>
            <a:r>
              <a:rPr lang="en-US" baseline="0" dirty="0" smtClean="0"/>
              <a:t>Just a small variation in the location of this wall, or a slightly colder winter can lead to expansion of the ice edge in this case. But, how that would happen in a warming world is not clear.</a:t>
            </a:r>
            <a:endParaRPr lang="en-US" dirty="0"/>
          </a:p>
        </p:txBody>
      </p:sp>
      <p:sp>
        <p:nvSpPr>
          <p:cNvPr id="4" name="Header Placeholder 3"/>
          <p:cNvSpPr>
            <a:spLocks noGrp="1"/>
          </p:cNvSpPr>
          <p:nvPr>
            <p:ph type="hdr" sz="quarter" idx="10"/>
          </p:nvPr>
        </p:nvSpPr>
        <p:spPr/>
        <p:txBody>
          <a:bodyPr/>
          <a:lstStyle/>
          <a:p>
            <a:pPr>
              <a:defRPr/>
            </a:pPr>
            <a:endParaRPr lang="en-US" smtClean="0"/>
          </a:p>
          <a:p>
            <a:pPr>
              <a:defRPr/>
            </a:pPr>
            <a:endParaRPr lang="en-US"/>
          </a:p>
        </p:txBody>
      </p:sp>
      <p:sp>
        <p:nvSpPr>
          <p:cNvPr id="5" name="Footer Placeholder 4"/>
          <p:cNvSpPr>
            <a:spLocks noGrp="1"/>
          </p:cNvSpPr>
          <p:nvPr>
            <p:ph type="ftr" sz="quarter" idx="11"/>
          </p:nvPr>
        </p:nvSpPr>
        <p:spPr/>
        <p:txBody>
          <a:bodyPr/>
          <a:lstStyle/>
          <a:p>
            <a:pPr>
              <a:defRPr/>
            </a:pPr>
            <a:r>
              <a:rPr lang="en-US" smtClean="0"/>
              <a:t>Doug Martinson; Lamont-Doherty Earth Observatory, Columbia University</a:t>
            </a:r>
            <a:endParaRPr lang="en-US"/>
          </a:p>
        </p:txBody>
      </p:sp>
      <p:sp>
        <p:nvSpPr>
          <p:cNvPr id="6" name="Slide Number Placeholder 5"/>
          <p:cNvSpPr>
            <a:spLocks noGrp="1"/>
          </p:cNvSpPr>
          <p:nvPr>
            <p:ph type="sldNum" sz="quarter" idx="12"/>
          </p:nvPr>
        </p:nvSpPr>
        <p:spPr/>
        <p:txBody>
          <a:bodyPr/>
          <a:lstStyle/>
          <a:p>
            <a:pPr>
              <a:defRPr/>
            </a:pPr>
            <a:fld id="{1C912985-55AC-864D-A4B8-0B9AF1EE49BB}" type="slidenum">
              <a:rPr lang="en-US" smtClean="0"/>
              <a:pPr>
                <a:defRPr/>
              </a:pPr>
              <a:t>31</a:t>
            </a:fld>
            <a:endParaRPr lang="en-US"/>
          </a:p>
        </p:txBody>
      </p:sp>
      <p:sp>
        <p:nvSpPr>
          <p:cNvPr id="7" name="Date Placeholder 6"/>
          <p:cNvSpPr>
            <a:spLocks noGrp="1"/>
          </p:cNvSpPr>
          <p:nvPr>
            <p:ph type="dt" idx="13"/>
          </p:nvPr>
        </p:nvSpPr>
        <p:spPr/>
        <p:txBody>
          <a:bodyPr/>
          <a:lstStyle/>
          <a:p>
            <a:pPr>
              <a:defRPr/>
            </a:pPr>
            <a:r>
              <a:rPr lang="en-US" smtClean="0"/>
              <a:t>Last Revision: </a:t>
            </a:r>
            <a:fld id="{E4704F60-2728-1B43-8C27-E99437DA7370}" type="datetime1">
              <a:rPr lang="en-US" smtClean="0"/>
              <a:pPr>
                <a:defRPr/>
              </a:pPr>
              <a:t>3/16/2016</a:t>
            </a:fld>
            <a:endParaRPr lang="en-US"/>
          </a:p>
        </p:txBody>
      </p:sp>
    </p:spTree>
    <p:extLst>
      <p:ext uri="{BB962C8B-B14F-4D97-AF65-F5344CB8AC3E}">
        <p14:creationId xmlns:p14="http://schemas.microsoft.com/office/powerpoint/2010/main" val="408283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900" b="0">
                <a:latin typeface="Arial" charset="0"/>
                <a:cs typeface="Arial" charset="0"/>
              </a:rPr>
              <a:t>Last Revision: </a:t>
            </a:r>
            <a:fld id="{147BB56E-B43E-C944-8B36-D967988BED82}" type="datetime9">
              <a:rPr lang="en-US" sz="900" b="0">
                <a:latin typeface="Arial" charset="0"/>
                <a:cs typeface="Arial" charset="0"/>
              </a:rPr>
              <a:pPr algn="r"/>
              <a:t>3/16/2016 11:49:29 AM</a:t>
            </a:fld>
            <a:endParaRPr lang="en-US" sz="900" b="0">
              <a:latin typeface="Arial" charset="0"/>
              <a:cs typeface="Arial" charset="0"/>
            </a:endParaRPr>
          </a:p>
        </p:txBody>
      </p:sp>
      <p:sp>
        <p:nvSpPr>
          <p:cNvPr id="12290"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700" b="0"/>
              <a:t>:</a:t>
            </a:r>
            <a:endParaRPr lang="en-US" b="0">
              <a:latin typeface="Times" charset="0"/>
            </a:endParaRPr>
          </a:p>
        </p:txBody>
      </p:sp>
      <p:sp>
        <p:nvSpPr>
          <p:cNvPr id="12291" name="Rectangle 10"/>
          <p:cNvSpPr>
            <a:spLocks noGrp="1" noRot="1" noChangeAspect="1" noChangeArrowheads="1" noTextEdit="1"/>
          </p:cNvSpPr>
          <p:nvPr>
            <p:ph type="sldImg"/>
          </p:nvPr>
        </p:nvSpPr>
        <p:spPr>
          <a:solidFill>
            <a:srgbClr val="FFFFFF"/>
          </a:solidFill>
          <a:ln/>
        </p:spPr>
      </p:sp>
      <p:sp>
        <p:nvSpPr>
          <p:cNvPr id="12292" name="Rectangle 11"/>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dirty="0" smtClean="0">
                <a:latin typeface="Helvetica" charset="0"/>
                <a:ea typeface="ＭＳ Ｐゴシック" charset="0"/>
                <a:cs typeface="ＭＳ Ｐゴシック" charset="0"/>
              </a:rPr>
              <a:t>Primary </a:t>
            </a:r>
            <a:r>
              <a:rPr lang="en-US" dirty="0">
                <a:latin typeface="Helvetica" charset="0"/>
                <a:ea typeface="ＭＳ Ｐゴシック" charset="0"/>
                <a:cs typeface="ＭＳ Ｐゴシック" charset="0"/>
              </a:rPr>
              <a:t>water </a:t>
            </a:r>
            <a:r>
              <a:rPr lang="en-US" dirty="0" smtClean="0">
                <a:latin typeface="Helvetica" charset="0"/>
                <a:ea typeface="ＭＳ Ｐゴシック" charset="0"/>
                <a:cs typeface="ＭＳ Ｐゴシック" charset="0"/>
              </a:rPr>
              <a:t>masses in</a:t>
            </a:r>
            <a:r>
              <a:rPr lang="en-US" baseline="0" dirty="0" smtClean="0">
                <a:latin typeface="Helvetica" charset="0"/>
                <a:ea typeface="ＭＳ Ｐゴシック" charset="0"/>
                <a:cs typeface="ＭＳ Ｐゴシック" charset="0"/>
              </a:rPr>
              <a:t> typical profile in Antarctic polar waters (at least in the Weddell gyre region and WAP).</a:t>
            </a:r>
            <a:endParaRPr lang="en-US" dirty="0">
              <a:latin typeface="Helvetica" charset="0"/>
              <a:ea typeface="ＭＳ Ｐゴシック" charset="0"/>
              <a:cs typeface="ＭＳ Ｐゴシック" charset="0"/>
            </a:endParaRPr>
          </a:p>
          <a:p>
            <a:pPr algn="l">
              <a:lnSpc>
                <a:spcPct val="100000"/>
              </a:lnSpc>
              <a:spcAft>
                <a:spcPct val="0"/>
              </a:spcAft>
            </a:pPr>
            <a:endParaRPr lang="en-US" dirty="0">
              <a:latin typeface="Helvetica" charset="0"/>
              <a:ea typeface="ＭＳ Ｐゴシック" charset="0"/>
              <a:cs typeface="ＭＳ Ｐゴシック" charset="0"/>
            </a:endParaRPr>
          </a:p>
          <a:p>
            <a:pPr algn="l">
              <a:lnSpc>
                <a:spcPct val="100000"/>
              </a:lnSpc>
              <a:spcAft>
                <a:spcPct val="0"/>
              </a:spcAft>
            </a:pPr>
            <a:r>
              <a:rPr lang="en-US" dirty="0">
                <a:latin typeface="Helvetica" charset="0"/>
                <a:ea typeface="ＭＳ Ｐゴシック" charset="0"/>
                <a:cs typeface="ＭＳ Ｐゴシック" charset="0"/>
              </a:rPr>
              <a:t>The subsurface waters are dominated by a frigid Winter Water, a very warm Upper Circumpolar Deep Water, its underlying partner, Lower Circumpolar Deep Water and finally a local Deep Water.</a:t>
            </a:r>
          </a:p>
          <a:p>
            <a:pPr algn="l">
              <a:lnSpc>
                <a:spcPct val="100000"/>
              </a:lnSpc>
              <a:spcAft>
                <a:spcPct val="0"/>
              </a:spcAft>
            </a:pPr>
            <a:endParaRPr lang="en-US" dirty="0">
              <a:latin typeface="Helvetica" charset="0"/>
              <a:ea typeface="ＭＳ Ｐゴシック" charset="0"/>
              <a:cs typeface="ＭＳ Ｐゴシック" charset="0"/>
            </a:endParaRPr>
          </a:p>
          <a:p>
            <a:pPr algn="l">
              <a:lnSpc>
                <a:spcPct val="100000"/>
              </a:lnSpc>
              <a:spcAft>
                <a:spcPct val="0"/>
              </a:spcAft>
            </a:pPr>
            <a:r>
              <a:rPr lang="en-US" dirty="0">
                <a:latin typeface="Helvetica" charset="0"/>
                <a:ea typeface="ＭＳ Ｐゴシック" charset="0"/>
                <a:cs typeface="ＭＳ Ｐゴシック" charset="0"/>
              </a:rPr>
              <a:t>Looking at a typical profile from the continental slope of the WAP, we see that the LCDW and DW are typically lower than the nominal shelf floor depth and thus do not play a major role. But we know that the ACC waters deliver CDW through canyons that cut across the shelf (allowing them direct access to the coastal ice shelves via this protected conduit), and are deep enough to contain both flavors of CDW. </a:t>
            </a:r>
          </a:p>
          <a:p>
            <a:pPr algn="l">
              <a:lnSpc>
                <a:spcPct val="100000"/>
              </a:lnSpc>
              <a:spcAft>
                <a:spcPct val="0"/>
              </a:spcAft>
            </a:pPr>
            <a:endParaRPr lang="en-US" dirty="0">
              <a:latin typeface="Helvetica" charset="0"/>
              <a:ea typeface="ＭＳ Ｐゴシック" charset="0"/>
              <a:cs typeface="ＭＳ Ｐゴシック" charset="0"/>
            </a:endParaRPr>
          </a:p>
          <a:p>
            <a:pPr algn="l">
              <a:lnSpc>
                <a:spcPct val="100000"/>
              </a:lnSpc>
              <a:spcAft>
                <a:spcPct val="0"/>
              </a:spcAft>
            </a:pPr>
            <a:r>
              <a:rPr lang="en-US" dirty="0">
                <a:latin typeface="Helvetica" charset="0"/>
                <a:ea typeface="ＭＳ Ｐゴシック" charset="0"/>
                <a:cs typeface="ＭＳ Ｐゴシック" charset="0"/>
              </a:rPr>
              <a:t>Both are sources of warm water, with UCDW being </a:t>
            </a:r>
            <a:r>
              <a:rPr lang="en-US" dirty="0" smtClean="0">
                <a:latin typeface="Helvetica" charset="0"/>
                <a:ea typeface="ＭＳ Ｐゴシック" charset="0"/>
                <a:cs typeface="ＭＳ Ｐゴシック" charset="0"/>
              </a:rPr>
              <a:t>an incredible </a:t>
            </a:r>
            <a:r>
              <a:rPr lang="en-US" dirty="0">
                <a:latin typeface="Helvetica" charset="0"/>
                <a:ea typeface="ＭＳ Ｐゴシック" charset="0"/>
                <a:cs typeface="ＭＳ Ｐゴシック" charset="0"/>
              </a:rPr>
              <a:t>3.5-4 ˚C warmer than freezing!</a:t>
            </a:r>
          </a:p>
        </p:txBody>
      </p:sp>
      <p:sp>
        <p:nvSpPr>
          <p:cNvPr id="12293"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0"/>
              <a:t>Doug Martinson; Lamont-Doherty Earth Observatory, Columbia University</a:t>
            </a:r>
            <a:endParaRPr lang="en-US" sz="1100" b="0"/>
          </a:p>
        </p:txBody>
      </p:sp>
      <p:sp>
        <p:nvSpPr>
          <p:cNvPr id="12294"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6E9C0A20-C8EC-7145-97B1-EF85643C1310}" type="slidenum">
              <a:rPr lang="en-US" sz="900" b="0"/>
              <a:pPr algn="r"/>
              <a:t>3</a:t>
            </a:fld>
            <a:endParaRPr lang="en-US" sz="1600"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solidFill>
            <a:srgbClr val="FFFFFF"/>
          </a:solidFill>
          <a:ln/>
        </p:spPr>
      </p:sp>
      <p:sp>
        <p:nvSpPr>
          <p:cNvPr id="79874" name="Rectangle 3"/>
          <p:cNvSpPr>
            <a:spLocks noGrp="1" noChangeArrowheads="1"/>
          </p:cNvSpPr>
          <p:nvPr>
            <p:ph type="body" idx="1"/>
          </p:nvPr>
        </p:nvSpPr>
        <p:spPr>
          <a:noFill/>
          <a:ln>
            <a:solidFill>
              <a:srgbClr val="000000"/>
            </a:solidFill>
            <a:miter lim="800000"/>
            <a:headEnd/>
            <a:tailEnd/>
          </a:ln>
        </p:spPr>
        <p:txBody>
          <a:bodyPr/>
          <a:lstStyle/>
          <a:p>
            <a:pPr algn="l">
              <a:lnSpc>
                <a:spcPct val="100000"/>
              </a:lnSpc>
              <a:spcAft>
                <a:spcPct val="0"/>
              </a:spcAft>
            </a:pPr>
            <a:r>
              <a:rPr lang="en-US" sz="1400" dirty="0" smtClean="0">
                <a:latin typeface="Helvetica" charset="0"/>
                <a:ea typeface="MS PGothic" charset="0"/>
                <a:cs typeface="MS PGothic" charset="0"/>
              </a:rPr>
              <a:t>Conclusions (speak for themselves)</a:t>
            </a:r>
            <a:endParaRPr lang="en-US" sz="1400" dirty="0">
              <a:latin typeface="Helvetica" charset="0"/>
              <a:ea typeface="MS PGothic" charset="0"/>
              <a:cs typeface="MS PGothic" charset="0"/>
            </a:endParaRPr>
          </a:p>
        </p:txBody>
      </p:sp>
      <p:sp>
        <p:nvSpPr>
          <p:cNvPr id="79875"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900">
                <a:latin typeface="Arial" charset="0"/>
                <a:ea typeface="MS PGothic" charset="0"/>
                <a:cs typeface="MS PGothic" charset="0"/>
              </a:rPr>
              <a:t>Doug Martinson; Lamont-Doherty Earth Observatory, Columbia University</a:t>
            </a:r>
            <a:endParaRPr lang="en-US" sz="1000">
              <a:latin typeface="Arial" charset="0"/>
              <a:ea typeface="MS PGothic" charset="0"/>
              <a:cs typeface="MS PGothic" charset="0"/>
            </a:endParaRPr>
          </a:p>
        </p:txBody>
      </p:sp>
      <p:sp>
        <p:nvSpPr>
          <p:cNvPr id="7987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fld id="{2418F2CD-075D-5740-990C-627BEA229603}" type="slidenum">
              <a:rPr lang="en-US" sz="900">
                <a:ea typeface="MS PGothic" charset="0"/>
                <a:cs typeface="MS PGothic" charset="0"/>
              </a:rPr>
              <a:pPr algn="r"/>
              <a:t>32</a:t>
            </a:fld>
            <a:endParaRPr lang="en-US" sz="1600">
              <a:ea typeface="MS PGothic" charset="0"/>
              <a:cs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Helvetica" charset="0"/>
              <a:ea typeface="MS PGothic" charset="0"/>
              <a:cs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Helvetica" charset="0"/>
                <a:ea typeface="MS PGothic" charset="0"/>
                <a:cs typeface="MS PGothic" charset="0"/>
              </a:rPr>
              <a:t>Backup slides follow</a:t>
            </a:r>
          </a:p>
          <a:p>
            <a:endParaRPr lang="en-US" dirty="0" smtClean="0">
              <a:latin typeface="Helvetica" charset="0"/>
              <a:ea typeface="MS PGothic" charset="0"/>
              <a:cs typeface="MS PGothic" charset="0"/>
            </a:endParaRPr>
          </a:p>
          <a:p>
            <a:r>
              <a:rPr lang="en-US" dirty="0" smtClean="0">
                <a:latin typeface="Helvetica" charset="0"/>
                <a:ea typeface="MS PGothic" charset="0"/>
                <a:cs typeface="MS PGothic" charset="0"/>
              </a:rPr>
              <a:t>For hostile</a:t>
            </a:r>
            <a:r>
              <a:rPr lang="en-US" baseline="0" dirty="0" smtClean="0">
                <a:latin typeface="Helvetica" charset="0"/>
                <a:ea typeface="MS PGothic" charset="0"/>
                <a:cs typeface="MS PGothic" charset="0"/>
              </a:rPr>
              <a:t> questions, Mr. T will deal with them directly.</a:t>
            </a:r>
            <a:endParaRPr lang="en-US" dirty="0">
              <a:latin typeface="Helvetica" charset="0"/>
              <a:ea typeface="MS PGothic" charset="0"/>
              <a:cs typeface="MS PGothic" charset="0"/>
            </a:endParaRPr>
          </a:p>
        </p:txBody>
      </p:sp>
      <p:sp>
        <p:nvSpPr>
          <p:cNvPr id="3891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sz="900">
              <a:latin typeface="Arial" charset="0"/>
              <a:cs typeface="Arial" charset="0"/>
            </a:endParaRPr>
          </a:p>
          <a:p>
            <a:endParaRPr lang="en-US" sz="900">
              <a:latin typeface="Arial" charset="0"/>
              <a:cs typeface="Arial" charset="0"/>
            </a:endParaRPr>
          </a:p>
        </p:txBody>
      </p:sp>
      <p:sp>
        <p:nvSpPr>
          <p:cNvPr id="3891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rPr>
              <a:t>Doug Martinson; Lamont-Doherty Earth Observatory, Columbia University</a:t>
            </a:r>
          </a:p>
        </p:txBody>
      </p:sp>
      <p:sp>
        <p:nvSpPr>
          <p:cNvPr id="3891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fld id="{7335C56C-E701-6448-9644-5F24EB2AB2E9}" type="slidenum">
              <a:rPr lang="en-US" sz="900">
                <a:latin typeface="Arial" charset="0"/>
              </a:rPr>
              <a:pPr/>
              <a:t>34</a:t>
            </a:fld>
            <a:endParaRPr lang="en-US" sz="900">
              <a:latin typeface="Arial" charset="0"/>
            </a:endParaRPr>
          </a:p>
        </p:txBody>
      </p:sp>
      <p:sp>
        <p:nvSpPr>
          <p:cNvPr id="38918"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cs typeface="Arial" charset="0"/>
              </a:rPr>
              <a:t>Last Revision: </a:t>
            </a:r>
            <a:fld id="{3FA6CE7B-5274-FD41-AB5E-A9DC58D78879}" type="datetime1">
              <a:rPr lang="en-US" sz="900">
                <a:latin typeface="Arial" charset="0"/>
                <a:cs typeface="Arial" charset="0"/>
              </a:rPr>
              <a:pPr/>
              <a:t>3/16/2016</a:t>
            </a:fld>
            <a:endParaRPr lang="en-US" sz="90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p:cNvSpPr>
          <p:nvPr>
            <p:ph type="sldImg"/>
          </p:nvPr>
        </p:nvSpPr>
        <p:spPr>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p:spPr>
        <p:txBody>
          <a:bodyPr/>
          <a:lstStyle/>
          <a:p>
            <a:pPr algn="l">
              <a:lnSpc>
                <a:spcPct val="100000"/>
              </a:lnSpc>
              <a:spcAft>
                <a:spcPct val="0"/>
              </a:spcAft>
            </a:pPr>
            <a:r>
              <a:rPr lang="en-US" sz="1600">
                <a:latin typeface="Helvetica" charset="0"/>
                <a:ea typeface="MS PGothic" charset="0"/>
                <a:cs typeface="MS PGothic" charset="0"/>
              </a:rPr>
              <a:t>This figure (a temperature section with salinity contours: viewer is a fish at mid-depth looking in the direction of the flowing current, with Antarctic Peninsula to our right) shows the most important stratification of the water column in the WAP</a:t>
            </a:r>
          </a:p>
          <a:p>
            <a:pPr algn="l">
              <a:lnSpc>
                <a:spcPct val="100000"/>
              </a:lnSpc>
              <a:spcAft>
                <a:spcPct val="0"/>
              </a:spcAft>
            </a:pPr>
            <a:endParaRPr lang="en-US" sz="1600">
              <a:latin typeface="Helvetica" charset="0"/>
              <a:ea typeface="MS PGothic" charset="0"/>
              <a:cs typeface="MS PGothic" charset="0"/>
            </a:endParaRPr>
          </a:p>
          <a:p>
            <a:pPr algn="l">
              <a:lnSpc>
                <a:spcPct val="100000"/>
              </a:lnSpc>
              <a:spcAft>
                <a:spcPct val="0"/>
              </a:spcAft>
            </a:pPr>
            <a:r>
              <a:rPr lang="en-US" sz="1600">
                <a:latin typeface="Helvetica" charset="0"/>
                <a:ea typeface="MS PGothic" charset="0"/>
                <a:cs typeface="MS PGothic" charset="0"/>
              </a:rPr>
              <a:t>Note that the depth of Tmax (the heart of UCDW) has been uplifted to the depth of the nominal shelf floor, allowing it direct access to the WAP shelf.</a:t>
            </a:r>
          </a:p>
          <a:p>
            <a:pPr algn="l">
              <a:lnSpc>
                <a:spcPct val="100000"/>
              </a:lnSpc>
              <a:spcAft>
                <a:spcPct val="0"/>
              </a:spcAft>
            </a:pPr>
            <a:endParaRPr lang="en-US" sz="1600">
              <a:latin typeface="Helvetica" charset="0"/>
              <a:ea typeface="MS PGothic" charset="0"/>
              <a:cs typeface="MS PGothic" charset="0"/>
            </a:endParaRPr>
          </a:p>
          <a:p>
            <a:pPr algn="l">
              <a:lnSpc>
                <a:spcPct val="100000"/>
              </a:lnSpc>
              <a:spcAft>
                <a:spcPct val="0"/>
              </a:spcAft>
            </a:pPr>
            <a:r>
              <a:rPr lang="en-US" sz="1600">
                <a:latin typeface="Helvetica" charset="0"/>
                <a:ea typeface="MS PGothic" charset="0"/>
                <a:cs typeface="MS PGothic" charset="0"/>
              </a:rPr>
              <a:t>Work with John Klinck and Mike Dinniman, as well as a recent study by Boning et al., suggest that this depth of Tmax has not changed despite changes in the strength of the westerlies, since the isopycnal tilt appears to be at its maximum, and additional stress simply leads to more eddies instead of increased tilt.</a:t>
            </a:r>
          </a:p>
        </p:txBody>
      </p:sp>
      <p:sp>
        <p:nvSpPr>
          <p:cNvPr id="19460"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900"/>
              <a:t>Last Revision: </a:t>
            </a:r>
            <a:fld id="{71A1448E-B498-E546-A705-855CE19722DD}" type="datetime9">
              <a:rPr lang="en-US" sz="900"/>
              <a:pPr algn="r"/>
              <a:t>3/16/2016 11:49:29 AM</a:t>
            </a:fld>
            <a:endParaRPr lang="en-US" sz="1600">
              <a:latin typeface="Times" charset="0"/>
            </a:endParaRPr>
          </a:p>
        </p:txBody>
      </p:sp>
      <p:sp>
        <p:nvSpPr>
          <p:cNvPr id="19461"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65605583-2AC9-8049-B78B-BCDFFD62DB7E}" type="slidenum">
              <a:rPr lang="en-US" sz="900"/>
              <a:pPr algn="r"/>
              <a:t>35</a:t>
            </a:fld>
            <a:endParaRPr lang="en-US" sz="1600"/>
          </a:p>
        </p:txBody>
      </p:sp>
      <p:sp>
        <p:nvSpPr>
          <p:cNvPr id="19462"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ea typeface="ＭＳ Ｐゴシック" charset="0"/>
                <a:cs typeface="ＭＳ Ｐゴシック" charset="0"/>
              </a:rPr>
              <a:t>Doug Martinson; Lamont-Doherty Earth Observatory, Columbia University</a:t>
            </a:r>
            <a:endParaRPr lang="en-US" sz="1000">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atin typeface="Times New Roman" charset="0"/>
                <a:ea typeface="MS PGothic" charset="0"/>
                <a:cs typeface="MS PGothic" charset="0"/>
              </a:rPr>
              <a:t>Enhanced westerlies increasing the isopycnal tilt bringing the core of the hot water closer to the surface, or</a:t>
            </a:r>
          </a:p>
          <a:p>
            <a:pPr algn="l"/>
            <a:r>
              <a:rPr lang="en-US">
                <a:latin typeface="Times New Roman" charset="0"/>
                <a:ea typeface="MS PGothic" charset="0"/>
                <a:cs typeface="MS PGothic" charset="0"/>
              </a:rPr>
              <a:t>simply driving more upwelling on the shelf.</a:t>
            </a:r>
          </a:p>
          <a:p>
            <a:pPr algn="l"/>
            <a:endParaRPr lang="en-US">
              <a:latin typeface="Times New Roman" charset="0"/>
              <a:ea typeface="MS PGothic" charset="0"/>
              <a:cs typeface="MS PGothic" charset="0"/>
            </a:endParaRPr>
          </a:p>
          <a:p>
            <a:pPr algn="l"/>
            <a:r>
              <a:rPr lang="en-US">
                <a:latin typeface="Times New Roman" charset="0"/>
                <a:ea typeface="MS PGothic" charset="0"/>
                <a:cs typeface="MS PGothic" charset="0"/>
              </a:rPr>
              <a:t>Or, UCDW is warming.</a:t>
            </a:r>
          </a:p>
          <a:p>
            <a:pPr algn="l"/>
            <a:r>
              <a:rPr lang="en-US">
                <a:latin typeface="Times New Roman" charset="0"/>
                <a:ea typeface="MS PGothic" charset="0"/>
                <a:cs typeface="MS PGothic" charset="0"/>
              </a:rPr>
              <a:t>Boning et al., 2008. Showed that the tilt of the isopycnals has not changed, and a study that John Klinck's modeling group found the same thing.</a:t>
            </a:r>
          </a:p>
          <a:p>
            <a:pPr algn="l"/>
            <a:endParaRPr lang="en-US">
              <a:latin typeface="Times New Roman" charset="0"/>
              <a:ea typeface="MS PGothic" charset="0"/>
              <a:cs typeface="MS PGothic" charset="0"/>
            </a:endParaRPr>
          </a:p>
          <a:p>
            <a:pPr algn="l"/>
            <a:r>
              <a:rPr lang="en-US">
                <a:latin typeface="Times New Roman" charset="0"/>
                <a:ea typeface="MS PGothic" charset="0"/>
                <a:cs typeface="MS PGothic" charset="0"/>
              </a:rPr>
              <a:t>We, motivated by the warming of the UCDW in our 18 year data set collected along the WAP, mapped out an area spanning the western Antarctic and examined 60 years of UCDW heat content in that band, and found that water has warmed dramatically!</a:t>
            </a:r>
          </a:p>
          <a:p>
            <a:pPr algn="l"/>
            <a:endParaRPr lang="en-US">
              <a:latin typeface="Times New Roman" charset="0"/>
              <a:ea typeface="MS PGothic" charset="0"/>
              <a:cs typeface="MS PGothic" charset="0"/>
            </a:endParaRPr>
          </a:p>
          <a:p>
            <a:r>
              <a:rPr lang="en-US">
                <a:latin typeface="Times New Roman" charset="0"/>
                <a:ea typeface="MS PGothic" charset="0"/>
                <a:cs typeface="MS PGothic" charset="0"/>
              </a:rPr>
              <a:t>Surprisingly, there are quit a few quality casts in the region (and even more bad ones).</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Here you see their distribution (color coded by decade).</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The values of the Q are then plotted here to make sure that there is no real trend with longitude, which there clearly is not.</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Western-most values are high and outside of climatological ACC position maybe reflecting subtle change in position or values from edge of Ross gyre.</a:t>
            </a:r>
          </a:p>
        </p:txBody>
      </p:sp>
      <p:sp>
        <p:nvSpPr>
          <p:cNvPr id="21508"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rPr>
              <a:t>Doug Martinson; Lamont-Doherty Earth Observatory, Columbia University</a:t>
            </a:r>
            <a:endParaRPr lang="en-US" sz="1000">
              <a:latin typeface="Arial" charset="0"/>
            </a:endParaRPr>
          </a:p>
        </p:txBody>
      </p:sp>
      <p:sp>
        <p:nvSpPr>
          <p:cNvPr id="21509"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610034D1-DEF4-D443-A52A-790A5C97E00E}" type="slidenum">
              <a:rPr lang="en-US" sz="900">
                <a:latin typeface="Arial" charset="0"/>
              </a:rPr>
              <a:pPr algn="r"/>
              <a:t>36</a:t>
            </a:fld>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100000"/>
              </a:lnSpc>
              <a:spcAft>
                <a:spcPct val="0"/>
              </a:spcAft>
            </a:pPr>
            <a:r>
              <a:rPr lang="en-US" sz="1400">
                <a:latin typeface="Helvetica" charset="0"/>
                <a:ea typeface="MS PGothic" charset="0"/>
                <a:cs typeface="MS PGothic" charset="0"/>
              </a:rPr>
              <a:t>Webb and Martinson showed that the ASE box UCDW Q values track the exponential of the global upper ocean values.</a:t>
            </a:r>
          </a:p>
          <a:p>
            <a:pPr algn="l">
              <a:lnSpc>
                <a:spcPct val="100000"/>
              </a:lnSpc>
              <a:spcAft>
                <a:spcPct val="0"/>
              </a:spcAft>
            </a:pPr>
            <a:endParaRPr lang="en-US" sz="1400">
              <a:latin typeface="Helvetica" charset="0"/>
              <a:ea typeface="MS PGothic" charset="0"/>
              <a:cs typeface="MS PGothic" charset="0"/>
            </a:endParaRPr>
          </a:p>
          <a:p>
            <a:pPr algn="l">
              <a:lnSpc>
                <a:spcPct val="100000"/>
              </a:lnSpc>
              <a:spcAft>
                <a:spcPct val="0"/>
              </a:spcAft>
            </a:pPr>
            <a:r>
              <a:rPr lang="en-US" sz="1400">
                <a:latin typeface="Helvetica" charset="0"/>
                <a:ea typeface="MS PGothic" charset="0"/>
                <a:cs typeface="MS PGothic" charset="0"/>
              </a:rPr>
              <a:t>At the time of her Masters Thesis (for which this work was done), the deep ocean values were still questionable.</a:t>
            </a:r>
          </a:p>
          <a:p>
            <a:pPr algn="l">
              <a:lnSpc>
                <a:spcPct val="100000"/>
              </a:lnSpc>
              <a:spcAft>
                <a:spcPct val="0"/>
              </a:spcAft>
            </a:pPr>
            <a:endParaRPr lang="en-US" sz="1400">
              <a:latin typeface="Helvetica" charset="0"/>
              <a:ea typeface="MS PGothic" charset="0"/>
              <a:cs typeface="MS PGothic" charset="0"/>
            </a:endParaRPr>
          </a:p>
          <a:p>
            <a:pPr algn="l">
              <a:lnSpc>
                <a:spcPct val="100000"/>
              </a:lnSpc>
              <a:spcAft>
                <a:spcPct val="0"/>
              </a:spcAft>
            </a:pPr>
            <a:r>
              <a:rPr lang="en-US" sz="1400" b="1">
                <a:latin typeface="Helvetica" charset="0"/>
                <a:ea typeface="MS PGothic" charset="0"/>
                <a:cs typeface="MS PGothic" charset="0"/>
              </a:rPr>
              <a:t>Note that the latest decade of UCDW lies directly in the envelope of these upper ocean heat content trends.</a:t>
            </a:r>
          </a:p>
          <a:p>
            <a:pPr algn="l">
              <a:lnSpc>
                <a:spcPct val="100000"/>
              </a:lnSpc>
              <a:spcAft>
                <a:spcPct val="0"/>
              </a:spcAft>
            </a:pPr>
            <a:endParaRPr lang="en-US" sz="1400" b="1">
              <a:latin typeface="Helvetica" charset="0"/>
              <a:ea typeface="MS PGothic" charset="0"/>
              <a:cs typeface="MS PGothic" charset="0"/>
            </a:endParaRPr>
          </a:p>
          <a:p>
            <a:pPr algn="l">
              <a:lnSpc>
                <a:spcPct val="100000"/>
              </a:lnSpc>
              <a:spcAft>
                <a:spcPct val="0"/>
              </a:spcAft>
            </a:pPr>
            <a:r>
              <a:rPr lang="en-US" sz="1400" b="1">
                <a:latin typeface="Helvetica" charset="0"/>
                <a:ea typeface="MS PGothic" charset="0"/>
                <a:cs typeface="MS PGothic" charset="0"/>
              </a:rPr>
              <a:t>Levitus noted that this is an important distinction between the deep water and upper ocean heat content.</a:t>
            </a:r>
          </a:p>
          <a:p>
            <a:pPr algn="l">
              <a:lnSpc>
                <a:spcPct val="100000"/>
              </a:lnSpc>
              <a:spcAft>
                <a:spcPct val="0"/>
              </a:spcAft>
            </a:pPr>
            <a:endParaRPr lang="en-US" sz="1400" b="1">
              <a:latin typeface="Helvetica" charset="0"/>
              <a:ea typeface="MS PGothic" charset="0"/>
              <a:cs typeface="MS PGothic" charset="0"/>
            </a:endParaRPr>
          </a:p>
          <a:p>
            <a:pPr algn="l">
              <a:lnSpc>
                <a:spcPct val="100000"/>
              </a:lnSpc>
              <a:spcAft>
                <a:spcPct val="0"/>
              </a:spcAft>
            </a:pPr>
            <a:r>
              <a:rPr lang="en-US" sz="1400" b="1">
                <a:latin typeface="Helvetica" charset="0"/>
                <a:ea typeface="MS PGothic" charset="0"/>
                <a:cs typeface="MS PGothic" charset="0"/>
              </a:rPr>
              <a:t>So, does this mean UCDW is showing the upper 700 m warming (even though there is no deep water formation in the WAP), or it suggesting that there is a decadal lag between upper ocean and deep ocean warming (hoping Syd can shed some light on this).</a:t>
            </a:r>
            <a:endParaRPr lang="en-US" sz="1400">
              <a:latin typeface="Helvetica" charset="0"/>
              <a:ea typeface="MS PGothic" charset="0"/>
              <a:cs typeface="MS PGothic" charset="0"/>
            </a:endParaRPr>
          </a:p>
          <a:p>
            <a:pPr algn="l">
              <a:lnSpc>
                <a:spcPct val="100000"/>
              </a:lnSpc>
              <a:spcAft>
                <a:spcPct val="0"/>
              </a:spcAft>
            </a:pPr>
            <a:endParaRPr lang="en-US" sz="1400">
              <a:latin typeface="Helvetica" charset="0"/>
              <a:ea typeface="MS PGothic" charset="0"/>
              <a:cs typeface="MS PGothic" charset="0"/>
            </a:endParaRPr>
          </a:p>
        </p:txBody>
      </p:sp>
      <p:sp>
        <p:nvSpPr>
          <p:cNvPr id="25604"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8C3791D8-8981-3C41-9FF5-5669DF0AC98D}" type="slidenum">
              <a:rPr lang="en-US" sz="900"/>
              <a:pPr algn="r"/>
              <a:t>37</a:t>
            </a:fld>
            <a:endParaRPr lang="en-US" sz="1600"/>
          </a:p>
        </p:txBody>
      </p:sp>
      <p:sp>
        <p:nvSpPr>
          <p:cNvPr id="2560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Arial" charset="0"/>
              </a:rPr>
              <a:t>Doug Martinson; Lamont-Doherty Earth Observatory, Columbia University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Helvetica" charset="0"/>
                <a:ea typeface="MS PGothic" charset="0"/>
                <a:cs typeface="MS PGothic" charset="0"/>
              </a:rPr>
              <a:t>Of course Arctic ice is decreasing -- it is a perennial cover meaning a loss of some ice in summer opens up a huge albedo hole rapidly absorbing summer radiation and melting more ice -- the ice-albedo effect is in full force in the Arctic as expected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t>Doug Martinson; Lamont-Doherty Earth Observatory, Columbia University</a:t>
            </a:r>
            <a:endParaRPr lang="en-US" sz="1100"/>
          </a:p>
        </p:txBody>
      </p:sp>
      <p:sp>
        <p:nvSpPr>
          <p:cNvPr id="56323"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7ABE8DE4-1D38-974B-ADD7-3EB891DCC84F}" type="slidenum">
              <a:rPr lang="en-US" sz="900"/>
              <a:pPr algn="r"/>
              <a:t>39</a:t>
            </a:fld>
            <a:endParaRPr lang="en-US" sz="1600"/>
          </a:p>
        </p:txBody>
      </p:sp>
      <p:sp>
        <p:nvSpPr>
          <p:cNvPr id="56324"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900"/>
              <a:t>Last Revision: </a:t>
            </a:r>
            <a:fld id="{5F5B47EB-6400-E342-A86E-5A2C879C3E97}" type="datetime9">
              <a:rPr lang="en-US" sz="900"/>
              <a:pPr algn="r"/>
              <a:t>3/16/2016 11:49:29 AM</a:t>
            </a:fld>
            <a:endParaRPr lang="en-US" sz="1600">
              <a:latin typeface="Times" charset="0"/>
            </a:endParaRPr>
          </a:p>
        </p:txBody>
      </p:sp>
      <p:sp>
        <p:nvSpPr>
          <p:cNvPr id="56325" name="Notes Placeholder 5"/>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sz="1400">
                <a:latin typeface="Helvetica" charset="0"/>
                <a:ea typeface="MS PGothic" charset="0"/>
                <a:cs typeface="MS PGothic" charset="0"/>
              </a:rPr>
              <a:t>So, summing up…</a:t>
            </a:r>
          </a:p>
        </p:txBody>
      </p:sp>
      <p:sp>
        <p:nvSpPr>
          <p:cNvPr id="56326" name="Slide Image Placeholder 9"/>
          <p:cNvSpPr>
            <a:spLocks noGrp="1" noRot="1" noChangeAspect="1"/>
          </p:cNvSpPr>
          <p:nvPr>
            <p:ph type="sldImg"/>
          </p:nvPr>
        </p:nvSpPr>
        <p:spPr>
          <a:solidFill>
            <a:srgbClr val="FFFFFF"/>
          </a:solid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Helvetica" charset="0"/>
                <a:ea typeface="MS PGothic" charset="0"/>
                <a:cs typeface="MS PGothic" charset="0"/>
              </a:rPr>
              <a:t>Early opinions and research pointed to the warm underlying waters as being responsible for the </a:t>
            </a:r>
            <a:r>
              <a:rPr lang="en-US" dirty="0" smtClean="0">
                <a:latin typeface="Helvetica" charset="0"/>
                <a:ea typeface="MS PGothic" charset="0"/>
                <a:cs typeface="MS PGothic" charset="0"/>
              </a:rPr>
              <a:t>expansion of the Antarctic sea ice fields.</a:t>
            </a:r>
            <a:endParaRPr lang="en-US" dirty="0">
              <a:latin typeface="Helvetica" charset="0"/>
              <a:ea typeface="MS PGothic" charset="0"/>
              <a:cs typeface="MS PGothic" charset="0"/>
            </a:endParaRPr>
          </a:p>
          <a:p>
            <a:endParaRPr lang="en-US" dirty="0">
              <a:latin typeface="Helvetica" charset="0"/>
              <a:ea typeface="MS PGothic" charset="0"/>
              <a:cs typeface="MS PGothic" charset="0"/>
            </a:endParaRPr>
          </a:p>
          <a:p>
            <a:r>
              <a:rPr lang="en-US" dirty="0">
                <a:latin typeface="Helvetica" charset="0"/>
                <a:ea typeface="MS PGothic" charset="0"/>
                <a:cs typeface="MS PGothic" charset="0"/>
              </a:rPr>
              <a:t>Zhang says that with the warming atmosphere, less ice is grown with less brine released thus driving less convection of warm thermocline waters to the surface melting less ice.</a:t>
            </a:r>
          </a:p>
          <a:p>
            <a:endParaRPr lang="en-US" dirty="0">
              <a:latin typeface="Helvetica" charset="0"/>
              <a:ea typeface="MS PGothic" charset="0"/>
              <a:cs typeface="MS PGothic" charset="0"/>
            </a:endParaRPr>
          </a:p>
          <a:p>
            <a:r>
              <a:rPr lang="en-US" dirty="0">
                <a:latin typeface="Helvetica" charset="0"/>
                <a:ea typeface="MS PGothic" charset="0"/>
                <a:cs typeface="MS PGothic" charset="0"/>
              </a:rPr>
              <a:t>Bintanja et al. also point to this warm underlying water, but assigns the enhanced glacial melt supply fresh water to buffer the ice from this warm </a:t>
            </a:r>
            <a:r>
              <a:rPr lang="en-US" dirty="0" smtClean="0">
                <a:latin typeface="Helvetica" charset="0"/>
                <a:ea typeface="MS PGothic" charset="0"/>
                <a:cs typeface="MS PGothic" charset="0"/>
              </a:rPr>
              <a:t>water.</a:t>
            </a:r>
          </a:p>
          <a:p>
            <a:endParaRPr lang="en-US" dirty="0" smtClean="0">
              <a:latin typeface="Helvetica" charset="0"/>
              <a:ea typeface="MS PGothic" charset="0"/>
              <a:cs typeface="MS PGothic" charset="0"/>
            </a:endParaRPr>
          </a:p>
          <a:p>
            <a:r>
              <a:rPr lang="en-US" dirty="0" smtClean="0">
                <a:latin typeface="Helvetica" charset="0"/>
                <a:ea typeface="MS PGothic" charset="0"/>
                <a:cs typeface="MS PGothic" charset="0"/>
              </a:rPr>
              <a:t>Zhang's</a:t>
            </a:r>
            <a:r>
              <a:rPr lang="en-US" baseline="0" dirty="0" smtClean="0">
                <a:latin typeface="Helvetica" charset="0"/>
                <a:ea typeface="MS PGothic" charset="0"/>
                <a:cs typeface="MS PGothic" charset="0"/>
              </a:rPr>
              <a:t> explanation is reasonable, but it still cannot grow beyond the physical limit imposed by the stratification as we move north across the Antarctic Circumpolar Current. That same limit applies to the Bintanja et al. argument, but that one also suffers from the fact that where glacial melt occurs is where contraction in the sea ice occurs.</a:t>
            </a:r>
            <a:endParaRPr lang="en-US" dirty="0">
              <a:latin typeface="Helvetica" charset="0"/>
              <a:ea typeface="MS PGothic" charset="0"/>
              <a:cs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latin typeface="Times" charset="0"/>
                <a:ea typeface="ＭＳ Ｐゴシック" charset="0"/>
                <a:cs typeface="ＭＳ Ｐゴシック" charset="0"/>
              </a:rPr>
              <a:t>SCAR-IASC-IPY Conference, St. Petersburg, July 9-11,2008</a:t>
            </a:r>
          </a:p>
          <a:p>
            <a:endParaRPr lang="en-US" sz="700">
              <a:latin typeface="Times" charset="0"/>
              <a:ea typeface="ＭＳ Ｐゴシック" charset="0"/>
              <a:cs typeface="ＭＳ Ｐゴシック" charset="0"/>
            </a:endParaRPr>
          </a:p>
        </p:txBody>
      </p:sp>
      <p:sp>
        <p:nvSpPr>
          <p:cNvPr id="1013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ea typeface="ＭＳ Ｐゴシック" charset="0"/>
                <a:cs typeface="ＭＳ Ｐゴシック" charset="0"/>
              </a:rPr>
              <a:t>Doug Martinson; Lamont-Doherty Earth Observatory, Columbia University</a:t>
            </a:r>
            <a:endParaRPr lang="en-US" sz="1000">
              <a:ea typeface="ＭＳ Ｐゴシック" charset="0"/>
              <a:cs typeface="ＭＳ Ｐゴシック" charset="0"/>
            </a:endParaRPr>
          </a:p>
        </p:txBody>
      </p:sp>
      <p:sp>
        <p:nvSpPr>
          <p:cNvPr id="101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fld id="{F0CBA816-5901-1D49-BF4C-5AF23C74BFC2}" type="slidenum">
              <a:rPr lang="en-US" sz="700">
                <a:ea typeface="ＭＳ Ｐゴシック" charset="0"/>
                <a:cs typeface="ＭＳ Ｐゴシック" charset="0"/>
              </a:rPr>
              <a:pPr/>
              <a:t>41</a:t>
            </a:fld>
            <a:endParaRPr lang="en-US">
              <a:ea typeface="ＭＳ Ｐゴシック" charset="0"/>
              <a:cs typeface="ＭＳ Ｐゴシック" charset="0"/>
            </a:endParaRPr>
          </a:p>
        </p:txBody>
      </p:sp>
      <p:sp>
        <p:nvSpPr>
          <p:cNvPr id="101380" name="Rectangle 2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ea typeface="ＭＳ Ｐゴシック" charset="0"/>
                <a:cs typeface="ＭＳ Ｐゴシック" charset="0"/>
              </a:rPr>
              <a:t>Last Revision: </a:t>
            </a:r>
            <a:fld id="{1B791355-FD28-6E44-804A-E16912FFF2C6}" type="datetime9">
              <a:rPr lang="en-US" sz="700">
                <a:ea typeface="ＭＳ Ｐゴシック" charset="0"/>
                <a:cs typeface="ＭＳ Ｐゴシック" charset="0"/>
              </a:rPr>
              <a:pPr/>
              <a:t>3/16/2016 11:49:30 AM</a:t>
            </a:fld>
            <a:endParaRPr lang="en-US">
              <a:latin typeface="Times" charset="0"/>
              <a:ea typeface="ＭＳ Ｐゴシック" charset="0"/>
              <a:cs typeface="ＭＳ Ｐゴシック" charset="0"/>
            </a:endParaRPr>
          </a:p>
        </p:txBody>
      </p:sp>
      <p:sp>
        <p:nvSpPr>
          <p:cNvPr id="101381"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0">
                <a:ea typeface="ＭＳ Ｐゴシック" charset="0"/>
                <a:cs typeface="ＭＳ Ｐゴシック" charset="0"/>
              </a:rPr>
              <a:t>Doug Martinson; Lamont-Doherty Earth Observatory, Columbia University</a:t>
            </a:r>
            <a:endParaRPr lang="en-US" sz="1000" b="0">
              <a:ea typeface="ＭＳ Ｐゴシック" charset="0"/>
              <a:cs typeface="ＭＳ Ｐゴシック" charset="0"/>
            </a:endParaRPr>
          </a:p>
        </p:txBody>
      </p:sp>
      <p:sp>
        <p:nvSpPr>
          <p:cNvPr id="10138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FB9032D4-B11D-6045-AC14-86EABB0AEA24}" type="slidenum">
              <a:rPr lang="en-US" sz="700" b="0">
                <a:ea typeface="ＭＳ Ｐゴシック" charset="0"/>
                <a:cs typeface="ＭＳ Ｐゴシック" charset="0"/>
              </a:rPr>
              <a:pPr algn="r"/>
              <a:t>41</a:t>
            </a:fld>
            <a:endParaRPr lang="en-US" b="0">
              <a:ea typeface="ＭＳ Ｐゴシック" charset="0"/>
              <a:cs typeface="ＭＳ Ｐゴシック" charset="0"/>
            </a:endParaRPr>
          </a:p>
        </p:txBody>
      </p:sp>
      <p:sp>
        <p:nvSpPr>
          <p:cNvPr id="101383"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700" b="0">
                <a:ea typeface="ＭＳ Ｐゴシック" charset="0"/>
                <a:cs typeface="ＭＳ Ｐゴシック" charset="0"/>
              </a:rPr>
              <a:t>Last Revision: </a:t>
            </a:r>
            <a:fld id="{6C945E0B-3208-2046-ADF6-C3809FB27CAC}" type="datetime9">
              <a:rPr lang="en-US" sz="700" b="0">
                <a:ea typeface="ＭＳ Ｐゴシック" charset="0"/>
                <a:cs typeface="ＭＳ Ｐゴシック" charset="0"/>
              </a:rPr>
              <a:pPr algn="r"/>
              <a:t>3/16/2016 11:49:30 AM</a:t>
            </a:fld>
            <a:endParaRPr lang="en-US" b="0">
              <a:latin typeface="Times" charset="0"/>
              <a:ea typeface="ＭＳ Ｐゴシック" charset="0"/>
              <a:cs typeface="ＭＳ Ｐゴシック" charset="0"/>
            </a:endParaRPr>
          </a:p>
        </p:txBody>
      </p:sp>
      <p:sp>
        <p:nvSpPr>
          <p:cNvPr id="101384" name="Rectangle 2"/>
          <p:cNvSpPr>
            <a:spLocks noGrp="1" noRot="1" noChangeAspect="1" noChangeArrowheads="1" noTextEdit="1"/>
          </p:cNvSpPr>
          <p:nvPr>
            <p:ph type="sldImg"/>
          </p:nvPr>
        </p:nvSpPr>
        <p:spPr>
          <a:solidFill>
            <a:srgbClr val="FFFFFF"/>
          </a:solidFill>
          <a:ln/>
        </p:spPr>
      </p:sp>
      <p:sp>
        <p:nvSpPr>
          <p:cNvPr id="10138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dirty="0">
                <a:latin typeface="Helvetica" charset="0"/>
                <a:ea typeface="ＭＳ Ｐゴシック" charset="0"/>
                <a:cs typeface="ＭＳ Ｐゴシック" charset="0"/>
              </a:rPr>
              <a:t>The ACC circles the entire Antarctic (as shown from this colored version of the Orsi map), it delivers the warm ocean water melting the ice shelves which is what makes its proximity to the shelf-slope break so important and unique.</a:t>
            </a:r>
          </a:p>
          <a:p>
            <a:pPr algn="l">
              <a:lnSpc>
                <a:spcPct val="100000"/>
              </a:lnSpc>
              <a:spcAft>
                <a:spcPct val="0"/>
              </a:spcAft>
            </a:pPr>
            <a:endParaRPr lang="en-US" dirty="0">
              <a:latin typeface="Helvetica" charset="0"/>
              <a:ea typeface="ＭＳ Ｐゴシック" charset="0"/>
              <a:cs typeface="ＭＳ Ｐゴシック" charset="0"/>
            </a:endParaRPr>
          </a:p>
          <a:p>
            <a:pPr algn="l">
              <a:lnSpc>
                <a:spcPct val="100000"/>
              </a:lnSpc>
              <a:spcAft>
                <a:spcPct val="0"/>
              </a:spcAft>
            </a:pPr>
            <a:r>
              <a:rPr lang="en-US" dirty="0">
                <a:latin typeface="Helvetica" charset="0"/>
                <a:ea typeface="ＭＳ Ｐゴシック" charset="0"/>
                <a:cs typeface="ＭＳ Ｐゴシック" charset="0"/>
              </a:rPr>
              <a:t>From figure it is clear that </a:t>
            </a:r>
            <a:r>
              <a:rPr lang="en-US" dirty="0" smtClean="0">
                <a:latin typeface="Helvetica" charset="0"/>
                <a:ea typeface="ＭＳ Ｐゴシック" charset="0"/>
                <a:cs typeface="ＭＳ Ｐゴシック" charset="0"/>
              </a:rPr>
              <a:t>the </a:t>
            </a:r>
            <a:r>
              <a:rPr lang="en-US" b="1" dirty="0" smtClean="0">
                <a:latin typeface="Helvetica" charset="0"/>
                <a:ea typeface="ＭＳ Ｐゴシック" charset="0"/>
                <a:cs typeface="ＭＳ Ｐゴシック" charset="0"/>
              </a:rPr>
              <a:t>W</a:t>
            </a:r>
            <a:r>
              <a:rPr lang="en-US" b="1" dirty="0" smtClean="0">
                <a:solidFill>
                  <a:srgbClr val="FF0626"/>
                </a:solidFill>
                <a:latin typeface="Helvetica" charset="0"/>
                <a:ea typeface="ＭＳ Ｐゴシック" charset="0"/>
                <a:cs typeface="ＭＳ Ｐゴシック" charset="0"/>
              </a:rPr>
              <a:t>AP </a:t>
            </a:r>
            <a:r>
              <a:rPr lang="en-US" b="1" dirty="0">
                <a:solidFill>
                  <a:srgbClr val="FF0626"/>
                </a:solidFill>
                <a:latin typeface="Helvetica" charset="0"/>
                <a:ea typeface="ＭＳ Ｐゴシック" charset="0"/>
                <a:cs typeface="ＭＳ Ｐゴシック" charset="0"/>
              </a:rPr>
              <a:t>is unique in the Antarctic</a:t>
            </a:r>
            <a:r>
              <a:rPr lang="en-US" dirty="0">
                <a:latin typeface="Helvetica" charset="0"/>
                <a:ea typeface="ＭＳ Ｐゴシック" charset="0"/>
                <a:cs typeface="ＭＳ Ｐゴシック" charset="0"/>
              </a:rPr>
              <a:t> because it is the only location where the ACC lies close to the broad continental shelf. Elsewhere the shelves are buffered by the expansive polar gyres (and as a consequence of this isolation, the waters on those shelves have the opportunity to cool and grow saltier from brine release during sea ice formation, to form the global Antarctic Bottom Waters)</a:t>
            </a:r>
            <a:r>
              <a:rPr lang="en-US" dirty="0" smtClean="0">
                <a:latin typeface="Helvetica" charset="0"/>
                <a:ea typeface="ＭＳ Ｐゴシック" charset="0"/>
                <a:cs typeface="ＭＳ Ｐゴシック" charset="0"/>
              </a:rPr>
              <a:t>.</a:t>
            </a:r>
          </a:p>
          <a:p>
            <a:pPr algn="l">
              <a:lnSpc>
                <a:spcPct val="100000"/>
              </a:lnSpc>
              <a:spcAft>
                <a:spcPct val="0"/>
              </a:spcAft>
            </a:pPr>
            <a:endParaRPr lang="en-US" dirty="0" smtClean="0">
              <a:latin typeface="Helvetica" charset="0"/>
              <a:ea typeface="ＭＳ Ｐゴシック" charset="0"/>
              <a:cs typeface="ＭＳ Ｐゴシック" charset="0"/>
            </a:endParaRPr>
          </a:p>
          <a:p>
            <a:pPr algn="l">
              <a:lnSpc>
                <a:spcPct val="100000"/>
              </a:lnSpc>
              <a:spcAft>
                <a:spcPct val="0"/>
              </a:spcAft>
            </a:pPr>
            <a:r>
              <a:rPr lang="en-US" dirty="0" smtClean="0">
                <a:latin typeface="Helvetica" charset="0"/>
                <a:ea typeface="ＭＳ Ｐゴシック" charset="0"/>
                <a:cs typeface="ＭＳ Ｐゴシック" charset="0"/>
              </a:rPr>
              <a:t>Grid and inset maps show location of the Palmer LTER</a:t>
            </a:r>
            <a:r>
              <a:rPr lang="en-US" baseline="0" dirty="0" smtClean="0">
                <a:latin typeface="Helvetica" charset="0"/>
                <a:ea typeface="ＭＳ Ｐゴシック" charset="0"/>
                <a:cs typeface="ＭＳ Ｐゴシック" charset="0"/>
              </a:rPr>
              <a:t> sampling grid where we have accumulated 23 years of gridded ocean data (unprecedented in the Antarctic polar oceans).</a:t>
            </a:r>
            <a:endParaRPr lang="en-US" dirty="0">
              <a:latin typeface="Helvetica" charset="0"/>
              <a:ea typeface="ＭＳ Ｐゴシック" charset="0"/>
              <a:cs typeface="ＭＳ Ｐゴシック" charset="0"/>
            </a:endParaRPr>
          </a:p>
          <a:p>
            <a:pPr algn="l">
              <a:lnSpc>
                <a:spcPct val="100000"/>
              </a:lnSpc>
              <a:spcAft>
                <a:spcPct val="0"/>
              </a:spcAft>
            </a:pPr>
            <a:endParaRPr lang="en-US" dirty="0">
              <a:latin typeface="Helvetica"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txBox="1">
            <a:spLocks noGrp="1" noChangeArrowheads="1"/>
          </p:cNvSpPr>
          <p:nvPr/>
        </p:nvSpPr>
        <p:spPr bwMode="auto">
          <a:xfrm>
            <a:off x="0" y="0"/>
            <a:ext cx="2209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PAL LTER PO Overview, MBL PI Meeting, 8/20/07</a:t>
            </a:r>
            <a:endParaRPr lang="en-US" sz="1000" i="1">
              <a:solidFill>
                <a:srgbClr val="003399"/>
              </a:solidFill>
              <a:latin typeface="Times" charset="0"/>
            </a:endParaRPr>
          </a:p>
        </p:txBody>
      </p:sp>
      <p:sp>
        <p:nvSpPr>
          <p:cNvPr id="33794"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Doug Martinson; Lamont-Doherty Earth Observatory, Columbia University</a:t>
            </a:r>
            <a:endParaRPr lang="en-US" sz="1000"/>
          </a:p>
        </p:txBody>
      </p:sp>
      <p:sp>
        <p:nvSpPr>
          <p:cNvPr id="33795"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fld id="{896BB60E-A4B8-4647-A340-6F348EFE81AB}" type="slidenum">
              <a:rPr lang="en-US" sz="700"/>
              <a:pPr algn="r"/>
              <a:t>4</a:t>
            </a:fld>
            <a:endParaRPr lang="en-US"/>
          </a:p>
        </p:txBody>
      </p:sp>
      <p:sp>
        <p:nvSpPr>
          <p:cNvPr id="33796"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r>
              <a:rPr lang="en-US" sz="700"/>
              <a:t>Last Revision: </a:t>
            </a:r>
            <a:fld id="{7E883F92-EE15-6F4C-A77D-409483CB4938}" type="datetime9">
              <a:rPr lang="en-US" sz="700"/>
              <a:pPr algn="r"/>
              <a:t>3/16/2016 11:49:29 AM</a:t>
            </a:fld>
            <a:endParaRPr lang="en-US">
              <a:latin typeface="Times" charset="0"/>
            </a:endParaRPr>
          </a:p>
        </p:txBody>
      </p:sp>
      <p:sp>
        <p:nvSpPr>
          <p:cNvPr id="33797" name="Rectangle 2"/>
          <p:cNvSpPr>
            <a:spLocks noGrp="1" noRot="1" noChangeAspect="1" noChangeArrowheads="1" noTextEdit="1"/>
          </p:cNvSpPr>
          <p:nvPr>
            <p:ph type="sldImg"/>
          </p:nvPr>
        </p:nvSpPr>
        <p:spPr>
          <a:solidFill>
            <a:srgbClr val="FFFFFF"/>
          </a:solidFill>
          <a:ln/>
        </p:spPr>
      </p:sp>
      <p:sp>
        <p:nvSpPr>
          <p:cNvPr id="33798" name="Rectangle 3"/>
          <p:cNvSpPr>
            <a:spLocks noGrp="1" noChangeArrowheads="1"/>
          </p:cNvSpPr>
          <p:nvPr>
            <p:ph type="body" idx="1"/>
          </p:nvPr>
        </p:nvSpPr>
        <p:spPr>
          <a:noFill/>
          <a:ln>
            <a:solidFill>
              <a:srgbClr val="000000"/>
            </a:solidFill>
            <a:miter lim="800000"/>
            <a:headEnd/>
            <a:tailEnd/>
          </a:ln>
        </p:spPr>
        <p:txBody>
          <a:bodyPr/>
          <a:lstStyle/>
          <a:p>
            <a:pPr algn="l">
              <a:lnSpc>
                <a:spcPct val="100000"/>
              </a:lnSpc>
              <a:spcAft>
                <a:spcPct val="0"/>
              </a:spcAft>
              <a:tabLst>
                <a:tab pos="111125" algn="l"/>
                <a:tab pos="284163" algn="l"/>
                <a:tab pos="457200" algn="l"/>
                <a:tab pos="630238" algn="l"/>
              </a:tabLst>
            </a:pPr>
            <a:r>
              <a:rPr lang="en-US">
                <a:latin typeface="Times New Roman" charset="0"/>
                <a:ea typeface="ＭＳ Ｐゴシック" charset="0"/>
                <a:cs typeface="ＭＳ Ｐゴシック" charset="0"/>
              </a:rPr>
              <a:t>Now I want to acquaint you with the all-important seasonal evolution of the water column focusing on its role in sea ice growth.</a:t>
            </a:r>
          </a:p>
          <a:p>
            <a:pPr algn="l">
              <a:lnSpc>
                <a:spcPct val="100000"/>
              </a:lnSpc>
              <a:spcAft>
                <a:spcPct val="0"/>
              </a:spcAft>
              <a:tabLst>
                <a:tab pos="111125" algn="l"/>
                <a:tab pos="284163" algn="l"/>
                <a:tab pos="457200" algn="l"/>
                <a:tab pos="630238" algn="l"/>
              </a:tabLst>
            </a:pPr>
            <a:endParaRPr lang="en-US">
              <a:latin typeface="Times New Roman"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r>
              <a:rPr lang="en-US">
                <a:latin typeface="Times New Roman" charset="0"/>
                <a:ea typeface="ＭＳ Ｐゴシック" charset="0"/>
                <a:cs typeface="ＭＳ Ｐゴシック" charset="0"/>
              </a:rPr>
              <a:t>While there is a seasonal pycnocline, the surface layer is buffered from the hot UCDW deep water. Any heat flux across the permanent thermocline serves to warm the remnant winter mixed layer water (Winter Water).</a:t>
            </a:r>
          </a:p>
          <a:p>
            <a:pPr algn="l">
              <a:lnSpc>
                <a:spcPct val="100000"/>
              </a:lnSpc>
              <a:spcAft>
                <a:spcPct val="0"/>
              </a:spcAft>
              <a:tabLst>
                <a:tab pos="111125" algn="l"/>
                <a:tab pos="284163" algn="l"/>
                <a:tab pos="457200" algn="l"/>
                <a:tab pos="630238" algn="l"/>
              </a:tabLst>
            </a:pPr>
            <a:endParaRPr lang="en-US">
              <a:latin typeface="Times New Roman"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r>
              <a:rPr lang="en-US" b="1">
                <a:latin typeface="Times New Roman" charset="0"/>
                <a:ea typeface="ＭＳ Ｐゴシック" charset="0"/>
                <a:cs typeface="ＭＳ Ｐゴシック" charset="0"/>
              </a:rPr>
              <a:t>So the key is; how do we remove the insulating layer to expose the ice to the warm water and associated entrainment heat flux that brings ice formation almost if not completely to a halt.</a:t>
            </a:r>
            <a:endParaRPr lang="en-US" b="1">
              <a:solidFill>
                <a:srgbClr val="FF0626"/>
              </a:solidFill>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p:spPr>
        <p:txBody>
          <a:bodyPr/>
          <a:lstStyle/>
          <a:p>
            <a:r>
              <a:rPr lang="en-US" dirty="0">
                <a:latin typeface="Times New Roman" charset="0"/>
                <a:ea typeface="ＭＳ Ｐゴシック" charset="0"/>
                <a:cs typeface="ＭＳ Ｐゴシック" charset="0"/>
              </a:rPr>
              <a:t>Regarding Bill's sea bird diet, briefly he shows that the penguin diet changed substantially with the elimination of silverfish in 1989; simultaneously, </a:t>
            </a:r>
            <a:r>
              <a:rPr lang="en-US" dirty="0" err="1">
                <a:latin typeface="Times New Roman" charset="0"/>
                <a:ea typeface="ＭＳ Ｐゴシック" charset="0"/>
                <a:cs typeface="ＭＳ Ｐゴシック" charset="0"/>
              </a:rPr>
              <a:t>lanternfish</a:t>
            </a:r>
            <a:r>
              <a:rPr lang="en-US" dirty="0">
                <a:latin typeface="Times New Roman" charset="0"/>
                <a:ea typeface="ＭＳ Ｐゴシック" charset="0"/>
                <a:cs typeface="ＭＳ Ｐゴシック" charset="0"/>
              </a:rPr>
              <a:t> started appearing in </a:t>
            </a:r>
            <a:r>
              <a:rPr lang="en-US" dirty="0" err="1">
                <a:latin typeface="Times New Roman" charset="0"/>
                <a:ea typeface="ＭＳ Ｐゴシック" charset="0"/>
                <a:cs typeface="ＭＳ Ｐゴシック" charset="0"/>
              </a:rPr>
              <a:t>Skua</a:t>
            </a:r>
            <a:r>
              <a:rPr lang="en-US" dirty="0">
                <a:latin typeface="Times New Roman" charset="0"/>
                <a:ea typeface="ＭＳ Ｐゴシック" charset="0"/>
                <a:cs typeface="ＭＳ Ｐゴシック" charset="0"/>
              </a:rPr>
              <a:t> diets.</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Silverfish need sea ice to breed, </a:t>
            </a:r>
            <a:r>
              <a:rPr lang="en-US" dirty="0" err="1">
                <a:latin typeface="Times New Roman" charset="0"/>
                <a:ea typeface="ＭＳ Ｐゴシック" charset="0"/>
                <a:cs typeface="ＭＳ Ｐゴシック" charset="0"/>
              </a:rPr>
              <a:t>lanternfish</a:t>
            </a:r>
            <a:r>
              <a:rPr lang="en-US" dirty="0">
                <a:latin typeface="Times New Roman" charset="0"/>
                <a:ea typeface="ＭＳ Ｐゴシック" charset="0"/>
                <a:cs typeface="ＭＳ Ｐゴシック" charset="0"/>
              </a:rPr>
              <a:t> are constrained to deeper water by the frigid WW, that serves as a barrier keeping them from the surface. The WW is formed by sea ice formation.</a:t>
            </a:r>
          </a:p>
        </p:txBody>
      </p:sp>
      <p:sp>
        <p:nvSpPr>
          <p:cNvPr id="65539" name="Slide Number Placeholder 3"/>
          <p:cNvSpPr>
            <a:spLocks noGrp="1"/>
          </p:cNvSpPr>
          <p:nvPr>
            <p:ph type="sldNum" sz="quarter" idx="5"/>
          </p:nvPr>
        </p:nvSpPr>
        <p:spPr>
          <a:noFill/>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fld id="{B65D1677-AA28-EC41-9CBE-60B15FB32319}" type="slidenum">
              <a:rPr lang="en-US" sz="700"/>
              <a:pPr/>
              <a:t>42</a:t>
            </a:fld>
            <a:endParaRPr lang="en-US" sz="7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txBox="1">
            <a:spLocks noGrp="1" noChangeArrowheads="1"/>
          </p:cNvSpPr>
          <p:nvPr/>
        </p:nvSpPr>
        <p:spPr bwMode="auto">
          <a:xfrm>
            <a:off x="0" y="0"/>
            <a:ext cx="2209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PAL LTER PO Overview, MBL PI Meeting, 8/20/07</a:t>
            </a:r>
            <a:endParaRPr lang="en-US" sz="1000" i="1">
              <a:solidFill>
                <a:srgbClr val="003399"/>
              </a:solidFill>
              <a:latin typeface="Times" charset="0"/>
            </a:endParaRPr>
          </a:p>
        </p:txBody>
      </p:sp>
      <p:sp>
        <p:nvSpPr>
          <p:cNvPr id="35842"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Doug Martinson; Lamont-Doherty Earth Observatory, Columbia University</a:t>
            </a:r>
            <a:endParaRPr lang="en-US" sz="1000"/>
          </a:p>
        </p:txBody>
      </p:sp>
      <p:sp>
        <p:nvSpPr>
          <p:cNvPr id="35843"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fld id="{2DE65489-1596-C747-AC16-A5BC65F29FDA}" type="slidenum">
              <a:rPr lang="en-US" sz="700"/>
              <a:pPr algn="r"/>
              <a:t>5</a:t>
            </a:fld>
            <a:endParaRPr lang="en-US"/>
          </a:p>
        </p:txBody>
      </p:sp>
      <p:sp>
        <p:nvSpPr>
          <p:cNvPr id="35844"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r>
              <a:rPr lang="en-US" sz="700"/>
              <a:t>Last Revision: </a:t>
            </a:r>
            <a:fld id="{2062D49E-E0D3-7445-910D-02AD2AF0A0BE}" type="datetime9">
              <a:rPr lang="en-US" sz="700"/>
              <a:pPr algn="r"/>
              <a:t>3/16/2016 11:49:29 AM</a:t>
            </a:fld>
            <a:endParaRPr lang="en-US">
              <a:latin typeface="Times" charset="0"/>
            </a:endParaRPr>
          </a:p>
        </p:txBody>
      </p:sp>
      <p:sp>
        <p:nvSpPr>
          <p:cNvPr id="35845" name="Rectangle 2"/>
          <p:cNvSpPr>
            <a:spLocks noGrp="1" noRot="1" noChangeAspect="1" noChangeArrowheads="1" noTextEdit="1"/>
          </p:cNvSpPr>
          <p:nvPr>
            <p:ph type="sldImg"/>
          </p:nvPr>
        </p:nvSpPr>
        <p:spPr>
          <a:solidFill>
            <a:srgbClr val="FFFFFF"/>
          </a:solidFill>
          <a:ln/>
        </p:spPr>
      </p:sp>
      <p:sp>
        <p:nvSpPr>
          <p:cNvPr id="35846" name="Rectangle 3"/>
          <p:cNvSpPr>
            <a:spLocks noGrp="1" noChangeArrowheads="1"/>
          </p:cNvSpPr>
          <p:nvPr>
            <p:ph type="body" idx="1"/>
          </p:nvPr>
        </p:nvSpPr>
        <p:spPr>
          <a:noFill/>
          <a:ln>
            <a:solidFill>
              <a:srgbClr val="000000"/>
            </a:solidFill>
            <a:miter lim="800000"/>
            <a:headEnd/>
            <a:tailEnd/>
          </a:ln>
        </p:spPr>
        <p:txBody>
          <a:bodyPr/>
          <a:lstStyle/>
          <a:p>
            <a:pPr algn="l">
              <a:lnSpc>
                <a:spcPct val="100000"/>
              </a:lnSpc>
              <a:spcAft>
                <a:spcPct val="0"/>
              </a:spcAft>
              <a:tabLst>
                <a:tab pos="111125" algn="l"/>
                <a:tab pos="284163" algn="l"/>
                <a:tab pos="457200" algn="l"/>
                <a:tab pos="630238" algn="l"/>
              </a:tabLst>
            </a:pPr>
            <a:r>
              <a:rPr lang="en-US" dirty="0">
                <a:latin typeface="Times New Roman" charset="0"/>
                <a:ea typeface="ＭＳ Ｐゴシック" charset="0"/>
                <a:cs typeface="ＭＳ Ｐゴシック" charset="0"/>
              </a:rPr>
              <a:t>The seasonal halocline is what is controlling the stratification and forming the heart of the insulation layer.</a:t>
            </a:r>
          </a:p>
          <a:p>
            <a:pPr algn="l">
              <a:lnSpc>
                <a:spcPct val="100000"/>
              </a:lnSpc>
              <a:spcAft>
                <a:spcPct val="0"/>
              </a:spcAft>
              <a:tabLst>
                <a:tab pos="111125" algn="l"/>
                <a:tab pos="284163" algn="l"/>
                <a:tab pos="457200" algn="l"/>
                <a:tab pos="630238" algn="l"/>
              </a:tabLst>
            </a:pPr>
            <a:endParaRPr lang="en-US" dirty="0">
              <a:latin typeface="Times New Roman"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r>
              <a:rPr lang="en-US" dirty="0">
                <a:latin typeface="Times New Roman" charset="0"/>
                <a:ea typeface="ＭＳ Ｐゴシック" charset="0"/>
                <a:cs typeface="ＭＳ Ｐゴシック" charset="0"/>
              </a:rPr>
              <a:t>This is removed by growing enough sea ice to reject enough brine to eliminate the fresh water stored in the summer surface </a:t>
            </a:r>
            <a:r>
              <a:rPr lang="en-US" dirty="0" smtClean="0">
                <a:latin typeface="Times New Roman" charset="0"/>
                <a:ea typeface="ＭＳ Ｐゴシック" charset="0"/>
                <a:cs typeface="ＭＳ Ｐゴシック" charset="0"/>
              </a:rPr>
              <a:t>layer</a:t>
            </a:r>
            <a:r>
              <a:rPr lang="en-US" baseline="0" dirty="0" smtClean="0">
                <a:latin typeface="Times New Roman" charset="0"/>
                <a:ea typeface="ＭＳ Ｐゴシック" charset="0"/>
                <a:cs typeface="ＭＳ Ｐゴシック" charset="0"/>
              </a:rPr>
              <a:t> after the surface layer is cooled to the freezing point.</a:t>
            </a:r>
            <a:endParaRPr lang="en-US" dirty="0">
              <a:latin typeface="Times New Roman"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txBox="1">
            <a:spLocks noGrp="1" noChangeArrowheads="1"/>
          </p:cNvSpPr>
          <p:nvPr/>
        </p:nvSpPr>
        <p:spPr bwMode="auto">
          <a:xfrm>
            <a:off x="0" y="0"/>
            <a:ext cx="2209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0">
                <a:ea typeface="ＭＳ Ｐゴシック" charset="0"/>
                <a:cs typeface="ＭＳ Ｐゴシック" charset="0"/>
              </a:rPr>
              <a:t>PAL LTER PO Overview, MBL PI Meeting, 8/20/07</a:t>
            </a:r>
            <a:endParaRPr lang="en-US" sz="1000" b="0" i="1">
              <a:solidFill>
                <a:srgbClr val="003399"/>
              </a:solidFill>
              <a:latin typeface="Times" charset="0"/>
              <a:ea typeface="ＭＳ Ｐゴシック" charset="0"/>
              <a:cs typeface="ＭＳ Ｐゴシック" charset="0"/>
            </a:endParaRPr>
          </a:p>
        </p:txBody>
      </p:sp>
      <p:sp>
        <p:nvSpPr>
          <p:cNvPr id="22530"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0">
                <a:ea typeface="ＭＳ Ｐゴシック" charset="0"/>
                <a:cs typeface="ＭＳ Ｐゴシック" charset="0"/>
              </a:rPr>
              <a:t>Doug Martinson; Lamont-Doherty Earth Observatory, Columbia University</a:t>
            </a:r>
            <a:endParaRPr lang="en-US" sz="1000" b="0">
              <a:ea typeface="ＭＳ Ｐゴシック" charset="0"/>
              <a:cs typeface="ＭＳ Ｐゴシック" charset="0"/>
            </a:endParaRPr>
          </a:p>
        </p:txBody>
      </p:sp>
      <p:sp>
        <p:nvSpPr>
          <p:cNvPr id="22531"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8558C167-1B04-0D44-98F0-D645D87F039A}" type="slidenum">
              <a:rPr lang="en-US" sz="700" b="0">
                <a:ea typeface="ＭＳ Ｐゴシック" charset="0"/>
                <a:cs typeface="ＭＳ Ｐゴシック" charset="0"/>
              </a:rPr>
              <a:pPr algn="r"/>
              <a:t>6</a:t>
            </a:fld>
            <a:endParaRPr lang="en-US" b="0">
              <a:ea typeface="ＭＳ Ｐゴシック" charset="0"/>
              <a:cs typeface="ＭＳ Ｐゴシック" charset="0"/>
            </a:endParaRPr>
          </a:p>
        </p:txBody>
      </p:sp>
      <p:sp>
        <p:nvSpPr>
          <p:cNvPr id="22532"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700" b="0">
                <a:ea typeface="ＭＳ Ｐゴシック" charset="0"/>
                <a:cs typeface="ＭＳ Ｐゴシック" charset="0"/>
              </a:rPr>
              <a:t>Last Revision: </a:t>
            </a:r>
            <a:fld id="{9F4182AA-8537-BB4C-A01C-C6DD083B67C7}" type="datetime9">
              <a:rPr lang="en-US" sz="700" b="0">
                <a:ea typeface="ＭＳ Ｐゴシック" charset="0"/>
                <a:cs typeface="ＭＳ Ｐゴシック" charset="0"/>
              </a:rPr>
              <a:pPr algn="r"/>
              <a:t>3/16/2016 11:49:29 AM</a:t>
            </a:fld>
            <a:endParaRPr lang="en-US" b="0">
              <a:latin typeface="Times" charset="0"/>
              <a:ea typeface="ＭＳ Ｐゴシック" charset="0"/>
              <a:cs typeface="ＭＳ Ｐゴシック" charset="0"/>
            </a:endParaRPr>
          </a:p>
        </p:txBody>
      </p:sp>
      <p:sp>
        <p:nvSpPr>
          <p:cNvPr id="22533" name="Rectangle 2"/>
          <p:cNvSpPr>
            <a:spLocks noGrp="1" noRot="1" noChangeAspect="1" noChangeArrowheads="1" noTextEdit="1"/>
          </p:cNvSpPr>
          <p:nvPr>
            <p:ph type="sldImg"/>
          </p:nvPr>
        </p:nvSpPr>
        <p:spPr>
          <a:solidFill>
            <a:srgbClr val="FFFFFF"/>
          </a:solidFill>
          <a:ln/>
        </p:spPr>
      </p:sp>
      <p:sp>
        <p:nvSpPr>
          <p:cNvPr id="2253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Now I want to acquaint you with the all-important </a:t>
            </a:r>
            <a:r>
              <a:rPr lang="en-US" b="1" dirty="0" smtClean="0">
                <a:solidFill>
                  <a:srgbClr val="FF0000"/>
                </a:solidFill>
                <a:latin typeface="Helvetica" charset="0"/>
                <a:ea typeface="ＭＳ Ｐゴシック" charset="0"/>
                <a:cs typeface="ＭＳ Ｐゴシック" charset="0"/>
              </a:rPr>
              <a:t>winter</a:t>
            </a:r>
            <a:r>
              <a:rPr lang="en-US" dirty="0" smtClean="0">
                <a:solidFill>
                  <a:srgbClr val="FF0000"/>
                </a:solidFill>
                <a:latin typeface="Helvetica" charset="0"/>
                <a:ea typeface="ＭＳ Ｐゴシック" charset="0"/>
                <a:cs typeface="ＭＳ Ｐゴシック" charset="0"/>
              </a:rPr>
              <a:t> </a:t>
            </a:r>
            <a:r>
              <a:rPr lang="en-US" dirty="0" smtClean="0">
                <a:latin typeface="Helvetica" charset="0"/>
                <a:ea typeface="ＭＳ Ｐゴシック" charset="0"/>
                <a:cs typeface="ＭＳ Ｐゴシック" charset="0"/>
              </a:rPr>
              <a:t>evolution </a:t>
            </a:r>
            <a:r>
              <a:rPr lang="en-US" dirty="0">
                <a:latin typeface="Helvetica" charset="0"/>
                <a:ea typeface="ＭＳ Ｐゴシック" charset="0"/>
                <a:cs typeface="ＭＳ Ｐゴシック" charset="0"/>
              </a:rPr>
              <a:t>of the water </a:t>
            </a:r>
            <a:r>
              <a:rPr lang="en-US" dirty="0" smtClean="0">
                <a:latin typeface="Helvetica" charset="0"/>
                <a:ea typeface="ＭＳ Ｐゴシック" charset="0"/>
                <a:cs typeface="ＭＳ Ｐゴシック" charset="0"/>
              </a:rPr>
              <a:t>column..</a:t>
            </a:r>
            <a:endParaRPr lang="en-US" dirty="0">
              <a:latin typeface="Helvetica"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This seasonal cycle is the most fundamental process in the polar ocean that works to control the stratification, nature and timing of the sea ice distribution, deep and bottom water formation, productivity, ventilation of heat and CO2, among other things.</a:t>
            </a:r>
          </a:p>
          <a:p>
            <a:pPr algn="l">
              <a:lnSpc>
                <a:spcPct val="100000"/>
              </a:lnSpc>
              <a:spcAft>
                <a:spcPct val="0"/>
              </a:spcAft>
              <a:tabLst>
                <a:tab pos="111125" algn="l"/>
                <a:tab pos="284163" algn="l"/>
                <a:tab pos="457200" algn="l"/>
                <a:tab pos="630238" algn="l"/>
              </a:tabLst>
            </a:pPr>
            <a:endParaRPr lang="en-US" dirty="0">
              <a:latin typeface="Helvetica"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	1.	</a:t>
            </a:r>
            <a:r>
              <a:rPr lang="en-US" dirty="0" smtClean="0">
                <a:latin typeface="Helvetica" charset="0"/>
                <a:ea typeface="ＭＳ Ｐゴシック" charset="0"/>
                <a:cs typeface="ＭＳ Ｐゴシック" charset="0"/>
              </a:rPr>
              <a:t>We have </a:t>
            </a:r>
            <a:r>
              <a:rPr lang="en-US" dirty="0">
                <a:latin typeface="Helvetica" charset="0"/>
                <a:ea typeface="ＭＳ Ｐゴシック" charset="0"/>
                <a:cs typeface="ＭＳ Ｐゴシック" charset="0"/>
              </a:rPr>
              <a:t>a 2-layer system (deep and surface water)</a:t>
            </a:r>
          </a:p>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	2.	Surface layer is well mixed and intensely modified by surface interactions</a:t>
            </a:r>
          </a:p>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		a. cooling, freezing, mixing</a:t>
            </a:r>
          </a:p>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			Mixing is wind-driven at the surface </a:t>
            </a:r>
            <a:r>
              <a:rPr lang="en-US" dirty="0" smtClean="0">
                <a:latin typeface="Helvetica" charset="0"/>
                <a:ea typeface="ＭＳ Ｐゴシック" charset="0"/>
                <a:cs typeface="ＭＳ Ｐゴシック" charset="0"/>
              </a:rPr>
              <a:t>and</a:t>
            </a:r>
            <a:r>
              <a:rPr lang="en-US" baseline="0" dirty="0" smtClean="0">
                <a:latin typeface="Helvetica" charset="0"/>
                <a:ea typeface="ＭＳ Ｐゴシック" charset="0"/>
                <a:cs typeface="ＭＳ Ｐゴシック" charset="0"/>
              </a:rPr>
              <a:t> </a:t>
            </a:r>
            <a:r>
              <a:rPr lang="en-US" dirty="0" smtClean="0">
                <a:latin typeface="Helvetica" charset="0"/>
                <a:ea typeface="ＭＳ Ｐゴシック" charset="0"/>
                <a:cs typeface="ＭＳ Ｐゴシック" charset="0"/>
              </a:rPr>
              <a:t>turbulent </a:t>
            </a:r>
            <a:r>
              <a:rPr lang="en-US" dirty="0">
                <a:latin typeface="Helvetica" charset="0"/>
                <a:ea typeface="ＭＳ Ｐゴシック" charset="0"/>
                <a:cs typeface="ＭＳ Ｐゴシック" charset="0"/>
              </a:rPr>
              <a:t>across the pycnocline (interface between the layers)</a:t>
            </a:r>
          </a:p>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		b. winter mixed layer (called Winter Water; WW) is at freezing point</a:t>
            </a:r>
          </a:p>
          <a:p>
            <a:pPr algn="l">
              <a:lnSpc>
                <a:spcPct val="100000"/>
              </a:lnSpc>
              <a:spcAft>
                <a:spcPct val="0"/>
              </a:spcAft>
              <a:tabLst>
                <a:tab pos="111125" algn="l"/>
                <a:tab pos="284163" algn="l"/>
                <a:tab pos="457200" algn="l"/>
                <a:tab pos="630238" algn="l"/>
              </a:tabLst>
            </a:pPr>
            <a:r>
              <a:rPr lang="en-US" dirty="0">
                <a:latin typeface="Helvetica" charset="0"/>
                <a:ea typeface="ＭＳ Ｐゴシック" charset="0"/>
                <a:cs typeface="ＭＳ Ｐゴシック" charset="0"/>
              </a:rPr>
              <a:t>		c. freezing drives ice formation, which releases a dense brine into water </a:t>
            </a:r>
            <a:r>
              <a:rPr lang="en-US" dirty="0" smtClean="0">
                <a:latin typeface="Helvetica" charset="0"/>
                <a:ea typeface="ＭＳ Ｐゴシック" charset="0"/>
                <a:cs typeface="ＭＳ Ｐゴシック" charset="0"/>
              </a:rPr>
              <a:t>column</a:t>
            </a:r>
          </a:p>
          <a:p>
            <a:pPr algn="l">
              <a:lnSpc>
                <a:spcPct val="100000"/>
              </a:lnSpc>
              <a:spcAft>
                <a:spcPct val="0"/>
              </a:spcAft>
              <a:tabLst>
                <a:tab pos="111125" algn="l"/>
                <a:tab pos="284163" algn="l"/>
                <a:tab pos="457200" algn="l"/>
                <a:tab pos="630238" algn="l"/>
              </a:tabLst>
            </a:pPr>
            <a:r>
              <a:rPr lang="en-US" baseline="0" dirty="0" smtClean="0">
                <a:latin typeface="Helvetica" charset="0"/>
                <a:ea typeface="ＭＳ Ｐゴシック" charset="0"/>
                <a:cs typeface="ＭＳ Ｐゴシック" charset="0"/>
              </a:rPr>
              <a:t>      d. brine densification drives convection deepening mixed layer to a new statically stable depth, entraining warm water from the underlying thermocline as it expands. </a:t>
            </a:r>
          </a:p>
          <a:p>
            <a:pPr algn="l">
              <a:lnSpc>
                <a:spcPct val="100000"/>
              </a:lnSpc>
              <a:spcAft>
                <a:spcPct val="0"/>
              </a:spcAft>
              <a:tabLst>
                <a:tab pos="111125" algn="l"/>
                <a:tab pos="284163" algn="l"/>
                <a:tab pos="457200" algn="l"/>
                <a:tab pos="630238" algn="l"/>
              </a:tabLst>
            </a:pPr>
            <a:r>
              <a:rPr lang="en-US" baseline="0" dirty="0" smtClean="0">
                <a:latin typeface="Helvetica" charset="0"/>
                <a:ea typeface="ＭＳ Ｐゴシック" charset="0"/>
                <a:cs typeface="ＭＳ Ｐゴシック" charset="0"/>
              </a:rPr>
              <a:t>      e. entrainment serves as a heat flux, which melts ice that just formed or preventing an equivalent amount of ice from growing until the heat is vented.</a:t>
            </a:r>
          </a:p>
          <a:p>
            <a:pPr algn="l">
              <a:lnSpc>
                <a:spcPct val="100000"/>
              </a:lnSpc>
              <a:spcAft>
                <a:spcPct val="0"/>
              </a:spcAft>
              <a:tabLst>
                <a:tab pos="111125" algn="l"/>
                <a:tab pos="284163" algn="l"/>
                <a:tab pos="457200" algn="l"/>
                <a:tab pos="630238" algn="l"/>
              </a:tabLst>
            </a:pPr>
            <a:r>
              <a:rPr lang="en-US" baseline="0" dirty="0" smtClean="0">
                <a:latin typeface="Helvetica" charset="0"/>
                <a:ea typeface="ＭＳ Ｐゴシック" charset="0"/>
                <a:cs typeface="ＭＳ Ｐゴシック" charset="0"/>
              </a:rPr>
              <a:t>           This is a negative feedback, it is very strong (as seen in next slide). </a:t>
            </a:r>
          </a:p>
          <a:p>
            <a:pPr algn="l">
              <a:lnSpc>
                <a:spcPct val="100000"/>
              </a:lnSpc>
              <a:spcAft>
                <a:spcPct val="0"/>
              </a:spcAft>
              <a:tabLst>
                <a:tab pos="111125" algn="l"/>
                <a:tab pos="284163" algn="l"/>
                <a:tab pos="457200" algn="l"/>
                <a:tab pos="630238" algn="l"/>
              </a:tabLst>
            </a:pPr>
            <a:endParaRPr lang="en-US" baseline="0" dirty="0" smtClean="0">
              <a:latin typeface="Helvetica"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r>
              <a:rPr lang="en-US" baseline="0" dirty="0" smtClean="0">
                <a:latin typeface="Helvetica" charset="0"/>
                <a:ea typeface="ＭＳ Ｐゴシック" charset="0"/>
                <a:cs typeface="ＭＳ Ｐゴシック" charset="0"/>
              </a:rPr>
              <a:t>This negative feedback serves to slow down winter ice growth in keeping the ice thin, ultimately making it easy to melt and thus making it seasonal sea ice (until this year, where we met with winter ice conditions throughout all of Jan and half of February.</a:t>
            </a:r>
          </a:p>
          <a:p>
            <a:pPr algn="l">
              <a:lnSpc>
                <a:spcPct val="100000"/>
              </a:lnSpc>
              <a:spcAft>
                <a:spcPct val="0"/>
              </a:spcAft>
              <a:tabLst>
                <a:tab pos="111125" algn="l"/>
                <a:tab pos="284163" algn="l"/>
                <a:tab pos="457200" algn="l"/>
                <a:tab pos="630238" algn="l"/>
              </a:tabLst>
            </a:pPr>
            <a:r>
              <a:rPr lang="en-US" baseline="0" dirty="0" smtClean="0">
                <a:latin typeface="Helvetica" charset="0"/>
                <a:ea typeface="ＭＳ Ｐゴシック" charset="0"/>
                <a:cs typeface="ＭＳ Ｐゴシック" charset="0"/>
              </a:rPr>
              <a:t>      </a:t>
            </a:r>
            <a:endParaRPr lang="en-US" dirty="0">
              <a:latin typeface="Helvetica" charset="0"/>
              <a:ea typeface="ＭＳ Ｐゴシック" charset="0"/>
              <a:cs typeface="ＭＳ Ｐゴシック" charset="0"/>
            </a:endParaRPr>
          </a:p>
          <a:p>
            <a:pPr algn="l">
              <a:lnSpc>
                <a:spcPct val="100000"/>
              </a:lnSpc>
              <a:spcAft>
                <a:spcPct val="0"/>
              </a:spcAft>
              <a:tabLst>
                <a:tab pos="111125" algn="l"/>
                <a:tab pos="284163" algn="l"/>
                <a:tab pos="457200" algn="l"/>
                <a:tab pos="630238" algn="l"/>
              </a:tabLst>
            </a:pPr>
            <a:r>
              <a:rPr lang="en-US" b="1" dirty="0">
                <a:solidFill>
                  <a:srgbClr val="FF0626"/>
                </a:solidFill>
                <a:latin typeface="Helvetica" charset="0"/>
                <a:ea typeface="ＭＳ Ｐゴシック" charset="0"/>
                <a:cs typeface="ＭＳ Ｐゴシック" charset="0"/>
              </a:rPr>
              <a:t>	This winter system is conveniently described by an analytical model, whose solutions are well described by scaling laws that we </a:t>
            </a:r>
            <a:r>
              <a:rPr lang="en-US" b="1" dirty="0" smtClean="0">
                <a:solidFill>
                  <a:srgbClr val="FF0626"/>
                </a:solidFill>
                <a:latin typeface="Helvetica" charset="0"/>
                <a:ea typeface="ＭＳ Ｐゴシック" charset="0"/>
                <a:cs typeface="ＭＳ Ｐゴシック" charset="0"/>
              </a:rPr>
              <a:t>use </a:t>
            </a:r>
            <a:r>
              <a:rPr lang="en-US" b="1" dirty="0">
                <a:solidFill>
                  <a:srgbClr val="FF0626"/>
                </a:solidFill>
                <a:latin typeface="Helvetica" charset="0"/>
                <a:ea typeface="ＭＳ Ｐゴシック" charset="0"/>
                <a:cs typeface="ＭＳ Ｐゴシック" charset="0"/>
              </a:rPr>
              <a:t>to </a:t>
            </a:r>
            <a:r>
              <a:rPr lang="en-US" b="1" dirty="0" smtClean="0">
                <a:solidFill>
                  <a:srgbClr val="FF0626"/>
                </a:solidFill>
                <a:latin typeface="Helvetica" charset="0"/>
                <a:ea typeface="ＭＳ Ｐゴシック" charset="0"/>
                <a:cs typeface="ＭＳ Ｐゴシック" charset="0"/>
              </a:rPr>
              <a:t>accurately estimate </a:t>
            </a:r>
            <a:r>
              <a:rPr lang="en-US" b="1" dirty="0">
                <a:solidFill>
                  <a:srgbClr val="FF0626"/>
                </a:solidFill>
                <a:latin typeface="Helvetica" charset="0"/>
                <a:ea typeface="ＭＳ Ｐゴシック" charset="0"/>
                <a:cs typeface="ＭＳ Ｐゴシック" charset="0"/>
              </a:rPr>
              <a:t>heat flux and other relevant </a:t>
            </a:r>
            <a:r>
              <a:rPr lang="en-US" b="1" dirty="0" smtClean="0">
                <a:solidFill>
                  <a:srgbClr val="FF0626"/>
                </a:solidFill>
                <a:latin typeface="Helvetica" charset="0"/>
                <a:ea typeface="ＭＳ Ｐゴシック" charset="0"/>
                <a:cs typeface="ＭＳ Ｐゴシック" charset="0"/>
              </a:rPr>
              <a:t>ocean and sea ice parameters (such as maximum allowable</a:t>
            </a:r>
            <a:r>
              <a:rPr lang="en-US" b="1" baseline="0" dirty="0" smtClean="0">
                <a:solidFill>
                  <a:srgbClr val="FF0626"/>
                </a:solidFill>
                <a:latin typeface="Helvetica" charset="0"/>
                <a:ea typeface="ＭＳ Ｐゴシック" charset="0"/>
                <a:cs typeface="ＭＳ Ｐゴシック" charset="0"/>
              </a:rPr>
              <a:t> sea ice thickness).</a:t>
            </a:r>
            <a:endParaRPr lang="en-US" b="1" dirty="0">
              <a:solidFill>
                <a:srgbClr val="FF0626"/>
              </a:solidFill>
              <a:latin typeface="Helvetica"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hdr" sz="quarter"/>
          </p:nvPr>
        </p:nvSpPr>
        <p:spPr>
          <a:xfrm>
            <a:off x="0" y="0"/>
            <a:ext cx="3962400" cy="34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latin typeface="Times" charset="0"/>
              </a:rPr>
              <a:t>SCAR-IASC-IPY Conference, St. Petersburg, July 9-11,2008</a:t>
            </a:r>
          </a:p>
          <a:p>
            <a:endParaRPr lang="en-US" sz="700">
              <a:latin typeface="Times" charset="0"/>
            </a:endParaRPr>
          </a:p>
        </p:txBody>
      </p:sp>
      <p:sp>
        <p:nvSpPr>
          <p:cNvPr id="22530" name="Rectangle 6"/>
          <p:cNvSpPr>
            <a:spLocks noGrp="1" noChangeArrowheads="1"/>
          </p:cNvSpPr>
          <p:nvPr>
            <p:ph type="ftr" sz="quarter" idx="4"/>
          </p:nvPr>
        </p:nvSpPr>
        <p:spPr>
          <a:xfrm>
            <a:off x="0" y="6513910"/>
            <a:ext cx="3962400" cy="34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Doug Martinson; Lamont-Doherty Earth Observatory, Columbia University</a:t>
            </a:r>
            <a:endParaRPr lang="en-US" sz="1000"/>
          </a:p>
        </p:txBody>
      </p:sp>
      <p:sp>
        <p:nvSpPr>
          <p:cNvPr id="225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fld id="{319A0FAB-56E7-5340-9DD1-D69974A67F66}" type="slidenum">
              <a:rPr lang="en-US" sz="700"/>
              <a:pPr/>
              <a:t>7</a:t>
            </a:fld>
            <a:endParaRPr lang="en-US"/>
          </a:p>
        </p:txBody>
      </p:sp>
      <p:sp>
        <p:nvSpPr>
          <p:cNvPr id="22532" name="Rectangle 2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Last Revision: </a:t>
            </a:r>
            <a:fld id="{4D31D57E-E824-9B4D-B3B4-334040820D93}" type="datetime9">
              <a:rPr lang="en-US" sz="700"/>
              <a:pPr/>
              <a:t>3/16/2016 11:49:29 AM</a:t>
            </a:fld>
            <a:endParaRPr lang="en-US">
              <a:latin typeface="Times" charset="0"/>
            </a:endParaRPr>
          </a:p>
        </p:txBody>
      </p:sp>
      <p:sp>
        <p:nvSpPr>
          <p:cNvPr id="22533" name="Rectangle 2"/>
          <p:cNvSpPr>
            <a:spLocks noGrp="1" noRot="1" noChangeAspect="1" noChangeArrowheads="1"/>
          </p:cNvSpPr>
          <p:nvPr>
            <p:ph type="sldImg"/>
          </p:nvPr>
        </p:nvSpPr>
        <p:spPr>
          <a:solidFill>
            <a:srgbClr val="FFFFFF"/>
          </a:solidFill>
          <a:ln/>
        </p:spPr>
      </p:sp>
      <p:sp>
        <p:nvSpPr>
          <p:cNvPr id="22534" name="Rectangle 3"/>
          <p:cNvSpPr>
            <a:spLocks noGrp="1" noChangeArrowheads="1"/>
          </p:cNvSpPr>
          <p:nvPr>
            <p:ph type="body" idx="1"/>
          </p:nvPr>
        </p:nvSpPr>
        <p:spPr>
          <a:solidFill>
            <a:srgbClr val="FFFFFF"/>
          </a:solidFill>
          <a:ln>
            <a:solidFill>
              <a:srgbClr val="000000"/>
            </a:solidFill>
          </a:ln>
        </p:spPr>
        <p:txBody>
          <a:bodyPr/>
          <a:lstStyle/>
          <a:p>
            <a:pPr algn="l">
              <a:lnSpc>
                <a:spcPct val="100000"/>
              </a:lnSpc>
              <a:spcAft>
                <a:spcPct val="0"/>
              </a:spcAft>
            </a:pPr>
            <a:r>
              <a:rPr lang="en-US" sz="1200" dirty="0" smtClean="0">
                <a:latin typeface="Helvetica" charset="0"/>
                <a:ea typeface="ＭＳ Ｐゴシック" charset="0"/>
                <a:cs typeface="ＭＳ Ｐゴシック" charset="0"/>
              </a:rPr>
              <a:t>The analytic equations describing the vertical ocean-ice winter interactions</a:t>
            </a:r>
            <a:r>
              <a:rPr lang="en-US" sz="1200" baseline="0" dirty="0" smtClean="0">
                <a:latin typeface="Helvetica" charset="0"/>
                <a:ea typeface="ＭＳ Ｐゴシック" charset="0"/>
                <a:cs typeface="ＭＳ Ｐゴシック" charset="0"/>
              </a:rPr>
              <a:t> have full analytic solutions as well as scaling laws capturing the full solutions to better than 95% by simple combinations of easily observed variables. Those scaling laws have been integrated in depth to provide robust bulk properties, that can be combined (as shown here)</a:t>
            </a:r>
            <a:r>
              <a:rPr lang="en-US" sz="1200" dirty="0" smtClean="0">
                <a:latin typeface="Helvetica" charset="0"/>
                <a:ea typeface="ＭＳ Ｐゴシック" charset="0"/>
                <a:cs typeface="ＭＳ Ｐゴシック" charset="0"/>
              </a:rPr>
              <a:t> allowing easy diagnostic estimates from summer profiles of </a:t>
            </a:r>
            <a:r>
              <a:rPr lang="en-US" sz="1200" baseline="0" dirty="0" smtClean="0">
                <a:latin typeface="Helvetica" charset="0"/>
                <a:ea typeface="ＭＳ Ｐゴシック" charset="0"/>
                <a:cs typeface="ＭＳ Ｐゴシック" charset="0"/>
              </a:rPr>
              <a:t>fundamental properties such as the net ocean heat loss via entrainment and via turbulent diffusion. Here the system is shown as a predecessor to the following figure showing application of these laws to the Weddell gyre data giving how much ice will melt given a unit of ice growth (via the brine-induced entrainment term).</a:t>
            </a:r>
            <a:r>
              <a:rPr lang="en-US" sz="1200" dirty="0" smtClean="0">
                <a:latin typeface="Helvetica" charset="0"/>
                <a:ea typeface="ＭＳ Ｐゴシック" charset="0"/>
                <a:cs typeface="ＭＳ Ｐゴシック" charset="0"/>
              </a:rPr>
              <a:t> Application to observations in the winter Weddell gyre gave excellent results.</a:t>
            </a:r>
          </a:p>
          <a:p>
            <a:pPr algn="l">
              <a:lnSpc>
                <a:spcPct val="100000"/>
              </a:lnSpc>
              <a:spcAft>
                <a:spcPct val="0"/>
              </a:spcAft>
            </a:pPr>
            <a:endParaRPr lang="en-US" sz="1200" dirty="0" smtClean="0">
              <a:latin typeface="Helvetica" charset="0"/>
              <a:ea typeface="ＭＳ Ｐゴシック" charset="0"/>
              <a:cs typeface="ＭＳ Ｐゴシック" charset="0"/>
            </a:endParaRPr>
          </a:p>
          <a:p>
            <a:pPr algn="l">
              <a:lnSpc>
                <a:spcPct val="100000"/>
              </a:lnSpc>
              <a:spcAft>
                <a:spcPct val="0"/>
              </a:spcAft>
            </a:pPr>
            <a:r>
              <a:rPr lang="en-US" sz="1200" dirty="0" smtClean="0">
                <a:latin typeface="Helvetica" charset="0"/>
                <a:ea typeface="ＭＳ Ｐゴシック" charset="0"/>
                <a:cs typeface="ＭＳ Ｐゴシック" charset="0"/>
              </a:rPr>
              <a:t>Equations are only shown to demonstrate that system is complicated,</a:t>
            </a:r>
            <a:r>
              <a:rPr lang="en-US" sz="1200" baseline="0" dirty="0" smtClean="0">
                <a:latin typeface="Helvetica" charset="0"/>
                <a:ea typeface="ＭＳ Ｐゴシック" charset="0"/>
                <a:cs typeface="ＭＳ Ｐゴシック" charset="0"/>
              </a:rPr>
              <a:t> but is getting simpler from the easy to apply “scaling laws”.</a:t>
            </a:r>
            <a:endParaRPr lang="en-US" sz="1200" dirty="0">
              <a:latin typeface="Helvetica"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hdr" sz="quarter"/>
          </p:nvPr>
        </p:nvSpPr>
        <p:spPr>
          <a:xfrm>
            <a:off x="0" y="0"/>
            <a:ext cx="3962400" cy="34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latin typeface="Times" charset="0"/>
              </a:rPr>
              <a:t>SCAR-IASC-IPY Conference, St. Petersburg, July 9-11,2008</a:t>
            </a:r>
          </a:p>
          <a:p>
            <a:endParaRPr lang="en-US" sz="700">
              <a:latin typeface="Times" charset="0"/>
            </a:endParaRPr>
          </a:p>
        </p:txBody>
      </p:sp>
      <p:sp>
        <p:nvSpPr>
          <p:cNvPr id="24578" name="Rectangle 6"/>
          <p:cNvSpPr>
            <a:spLocks noGrp="1" noChangeArrowheads="1"/>
          </p:cNvSpPr>
          <p:nvPr>
            <p:ph type="ftr" sz="quarter" idx="4"/>
          </p:nvPr>
        </p:nvSpPr>
        <p:spPr>
          <a:xfrm>
            <a:off x="0" y="6513910"/>
            <a:ext cx="3962400" cy="34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Doug Martinson; Lamont-Doherty Earth Observatory, Columbia University</a:t>
            </a:r>
            <a:endParaRPr lang="en-US" sz="1000"/>
          </a:p>
        </p:txBody>
      </p:sp>
      <p:sp>
        <p:nvSpPr>
          <p:cNvPr id="245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fld id="{52982DC4-B83C-BE43-B158-B1EE6B13E94A}" type="slidenum">
              <a:rPr lang="en-US" sz="700"/>
              <a:pPr/>
              <a:t>8</a:t>
            </a:fld>
            <a:endParaRPr lang="en-US"/>
          </a:p>
        </p:txBody>
      </p:sp>
      <p:sp>
        <p:nvSpPr>
          <p:cNvPr id="24580" name="Rectangle 2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a:t>Last Revision: </a:t>
            </a:r>
            <a:fld id="{AC49E99B-1DE4-7143-AC43-8F58889DE94A}" type="datetime9">
              <a:rPr lang="en-US" sz="700"/>
              <a:pPr/>
              <a:t>3/16/2016 11:49:29 AM</a:t>
            </a:fld>
            <a:endParaRPr lang="en-US">
              <a:latin typeface="Times" charset="0"/>
            </a:endParaRPr>
          </a:p>
        </p:txBody>
      </p:sp>
      <p:sp>
        <p:nvSpPr>
          <p:cNvPr id="24581"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700" b="0"/>
              <a:t>Doug Martinson; Lamont-Doherty Earth Observatory, Columbia University</a:t>
            </a:r>
            <a:endParaRPr lang="en-US" sz="1000" b="0"/>
          </a:p>
        </p:txBody>
      </p:sp>
      <p:sp>
        <p:nvSpPr>
          <p:cNvPr id="2458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fld id="{B85F79DF-5E85-1E4C-816E-96E2D3030F5B}" type="slidenum">
              <a:rPr lang="en-US" sz="700" b="0"/>
              <a:pPr algn="r"/>
              <a:t>8</a:t>
            </a:fld>
            <a:endParaRPr lang="en-US" b="0"/>
          </a:p>
        </p:txBody>
      </p:sp>
      <p:sp>
        <p:nvSpPr>
          <p:cNvPr id="24583"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r"/>
            <a:r>
              <a:rPr lang="en-US" sz="700" b="0"/>
              <a:t>Last Revision: </a:t>
            </a:r>
            <a:fld id="{120DA36D-8141-004E-8584-46253D16CC0F}" type="datetime9">
              <a:rPr lang="en-US" sz="700" b="0"/>
              <a:pPr algn="r"/>
              <a:t>3/16/2016 11:49:29 AM</a:t>
            </a:fld>
            <a:endParaRPr lang="en-US" b="0">
              <a:latin typeface="Times" charset="0"/>
            </a:endParaRPr>
          </a:p>
        </p:txBody>
      </p:sp>
      <p:sp>
        <p:nvSpPr>
          <p:cNvPr id="24584" name="Rectangle 2"/>
          <p:cNvSpPr>
            <a:spLocks noGrp="1" noRot="1" noChangeAspect="1" noChangeArrowheads="1" noTextEdit="1"/>
          </p:cNvSpPr>
          <p:nvPr>
            <p:ph type="sldImg"/>
          </p:nvPr>
        </p:nvSpPr>
        <p:spPr>
          <a:solidFill>
            <a:srgbClr val="FFFFFF"/>
          </a:solidFill>
          <a:ln/>
        </p:spPr>
      </p:sp>
      <p:sp>
        <p:nvSpPr>
          <p:cNvPr id="24585"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marL="0" marR="0" indent="0" algn="l" defTabSz="457200" rtl="0" eaLnBrk="1" fontAlgn="auto" latinLnBrk="0" hangingPunct="1">
              <a:lnSpc>
                <a:spcPct val="100000"/>
              </a:lnSpc>
              <a:spcBef>
                <a:spcPts val="0"/>
              </a:spcBef>
              <a:spcAft>
                <a:spcPct val="0"/>
              </a:spcAft>
              <a:buClrTx/>
              <a:buSzTx/>
              <a:buFontTx/>
              <a:buNone/>
              <a:tabLst/>
              <a:defRPr/>
            </a:pPr>
            <a:r>
              <a:rPr lang="en-US" sz="1200" dirty="0" smtClean="0">
                <a:solidFill>
                  <a:srgbClr val="FFFF00"/>
                </a:solidFill>
                <a:latin typeface="Helvetica" charset="0"/>
                <a:ea typeface="ＭＳ Ｐゴシック" charset="0"/>
                <a:cs typeface="ＭＳ Ｐゴシック" charset="0"/>
              </a:rPr>
              <a:t>Figure shows effectiveness of heat</a:t>
            </a:r>
            <a:r>
              <a:rPr lang="en-US" sz="1200" baseline="0" dirty="0" smtClean="0">
                <a:solidFill>
                  <a:srgbClr val="FFFF00"/>
                </a:solidFill>
                <a:latin typeface="Helvetica" charset="0"/>
                <a:ea typeface="ＭＳ Ｐゴシック" charset="0"/>
                <a:cs typeface="ＭＳ Ｐゴシック" charset="0"/>
              </a:rPr>
              <a:t> released by the brine rejection during ice growth. The numbers show, for the Atlantic sector (Weddell gyre) of the Antarctic sea ice fields, the ratio of how many units of ice would melt from the entrainment of heat for one unit grown. The amount is staggering.</a:t>
            </a:r>
          </a:p>
          <a:p>
            <a:pPr marL="0" marR="0" indent="0" algn="l" defTabSz="457200" rtl="0" eaLnBrk="1" fontAlgn="auto" latinLnBrk="0" hangingPunct="1">
              <a:lnSpc>
                <a:spcPct val="100000"/>
              </a:lnSpc>
              <a:spcBef>
                <a:spcPts val="0"/>
              </a:spcBef>
              <a:spcAft>
                <a:spcPct val="0"/>
              </a:spcAft>
              <a:buClrTx/>
              <a:buSzTx/>
              <a:buFontTx/>
              <a:buNone/>
              <a:tabLst/>
              <a:defRPr/>
            </a:pPr>
            <a:endParaRPr lang="en-US" sz="1200" baseline="0" dirty="0" smtClean="0">
              <a:solidFill>
                <a:srgbClr val="FFFF00"/>
              </a:solidFill>
              <a:latin typeface="Helvetica"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ct val="0"/>
              </a:spcAft>
              <a:buClrTx/>
              <a:buSzTx/>
              <a:buFontTx/>
              <a:buNone/>
              <a:tabLst/>
              <a:defRPr/>
            </a:pPr>
            <a:r>
              <a:rPr lang="en-US" sz="1200" baseline="0" dirty="0" smtClean="0">
                <a:solidFill>
                  <a:srgbClr val="FFFF00"/>
                </a:solidFill>
                <a:latin typeface="Helvetica" charset="0"/>
                <a:ea typeface="ＭＳ Ｐゴシック" charset="0"/>
                <a:cs typeface="ＭＳ Ｐゴシック" charset="0"/>
              </a:rPr>
              <a:t>Consider that one unit of ice is grown in one day. Where the colors show 4, it means that enough heat is released to melt 4 units of ice, or alternatively warm the water such that it takes 4 units (i.e., 4 days) to vent the heat before more ice can grow. So, we use 1 day to grow a unit, then 4 more before another unit can grow. So, efficiency has been diminished by a factor of 5. Can only grow another unit every 5 days, or whatever the ratio of TB/SD shows, the efficiency is reduced by (TB/SD)+1. Near the northern edge of the sea ice fields, in the extreme red zones (=16) we can only get a single unit of ice grown every 17 days, or every 2.5 weeks! Hence very little ice can grow over several months of winter making it very thin near the tropical edge.</a:t>
            </a:r>
            <a:endParaRPr lang="en-US" sz="1200" dirty="0" smtClean="0">
              <a:solidFill>
                <a:srgbClr val="FFFF00"/>
              </a:solidFill>
              <a:latin typeface="Helvetica" charset="0"/>
              <a:ea typeface="ＭＳ Ｐゴシック" charset="0"/>
              <a:cs typeface="ＭＳ Ｐゴシック" charset="0"/>
            </a:endParaRPr>
          </a:p>
          <a:p>
            <a:pPr algn="l">
              <a:lnSpc>
                <a:spcPct val="100000"/>
              </a:lnSpc>
              <a:spcAft>
                <a:spcPct val="0"/>
              </a:spcAft>
            </a:pPr>
            <a:endParaRPr lang="en-US" sz="1200" dirty="0" smtClean="0">
              <a:solidFill>
                <a:srgbClr val="FFFF00"/>
              </a:solidFill>
              <a:latin typeface="Helvetica" charset="0"/>
              <a:ea typeface="ＭＳ Ｐゴシック" charset="0"/>
              <a:cs typeface="ＭＳ Ｐゴシック" charset="0"/>
            </a:endParaRPr>
          </a:p>
          <a:p>
            <a:pPr algn="l">
              <a:lnSpc>
                <a:spcPct val="100000"/>
              </a:lnSpc>
              <a:spcAft>
                <a:spcPct val="0"/>
              </a:spcAft>
            </a:pPr>
            <a:r>
              <a:rPr lang="en-US" sz="1200" dirty="0" smtClean="0">
                <a:solidFill>
                  <a:srgbClr val="FFFF00"/>
                </a:solidFill>
                <a:latin typeface="Helvetica" charset="0"/>
                <a:ea typeface="ＭＳ Ｐゴシック" charset="0"/>
                <a:cs typeface="ＭＳ Ｐゴシック" charset="0"/>
              </a:rPr>
              <a:t>Similar values are seen over</a:t>
            </a:r>
            <a:r>
              <a:rPr lang="en-US" sz="1200" baseline="0" dirty="0" smtClean="0">
                <a:solidFill>
                  <a:srgbClr val="FFFF00"/>
                </a:solidFill>
                <a:latin typeface="Helvetica" charset="0"/>
                <a:ea typeface="ＭＳ Ｐゴシック" charset="0"/>
                <a:cs typeface="ＭＳ Ｐゴシック" charset="0"/>
              </a:rPr>
              <a:t> the continental shelf on the western Antarctic Peninsula.</a:t>
            </a:r>
            <a:endParaRPr lang="en-US" sz="1200" dirty="0">
              <a:solidFill>
                <a:srgbClr val="FFFF00"/>
              </a:solidFill>
              <a:latin typeface="Helvetica"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hdr" sz="quarter"/>
          </p:nvPr>
        </p:nvSpPr>
        <p:spPr>
          <a:xfrm>
            <a:off x="0" y="0"/>
            <a:ext cx="2252663"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latin typeface="Times" charset="0"/>
                <a:ea typeface="ＭＳ Ｐゴシック" charset="0"/>
              </a:rPr>
              <a:t>SCAR-IASC-IPY Conference, St. Petersburg, July 9-11,2008</a:t>
            </a:r>
          </a:p>
          <a:p>
            <a:endParaRPr lang="en-US" sz="900">
              <a:latin typeface="Times" charset="0"/>
              <a:ea typeface="ＭＳ Ｐゴシック" charset="0"/>
            </a:endParaRPr>
          </a:p>
        </p:txBody>
      </p:sp>
      <p:sp>
        <p:nvSpPr>
          <p:cNvPr id="286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ea typeface="ＭＳ Ｐゴシック" charset="0"/>
                <a:cs typeface="ＭＳ Ｐゴシック" charset="0"/>
              </a:rPr>
              <a:t>Doug Martinson; Lamont-Doherty Earth Observatory, Columbia University</a:t>
            </a:r>
            <a:endParaRPr lang="en-US" sz="1000">
              <a:ea typeface="ＭＳ Ｐゴシック" charset="0"/>
              <a:cs typeface="ＭＳ Ｐゴシック" charset="0"/>
            </a:endParaRPr>
          </a:p>
        </p:txBody>
      </p:sp>
      <p:sp>
        <p:nvSpPr>
          <p:cNvPr id="286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fld id="{1B4687DB-393C-FC47-A84E-C7BC75C86D7B}" type="slidenum">
              <a:rPr lang="en-US" sz="700">
                <a:ea typeface="ＭＳ Ｐゴシック" charset="0"/>
                <a:cs typeface="ＭＳ Ｐゴシック" charset="0"/>
              </a:rPr>
              <a:pPr/>
              <a:t>9</a:t>
            </a:fld>
            <a:endParaRPr lang="en-US">
              <a:ea typeface="ＭＳ Ｐゴシック" charset="0"/>
              <a:cs typeface="ＭＳ Ｐゴシック" charset="0"/>
            </a:endParaRPr>
          </a:p>
        </p:txBody>
      </p:sp>
      <p:sp>
        <p:nvSpPr>
          <p:cNvPr id="28676" name="Rectangle 2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ea typeface="ＭＳ Ｐゴシック" charset="0"/>
              </a:rPr>
              <a:t>Last Revision: </a:t>
            </a:r>
            <a:fld id="{42333361-71AB-6A4D-9090-A9B61D0ADB07}" type="datetime9">
              <a:rPr lang="en-US" sz="900">
                <a:ea typeface="ＭＳ Ｐゴシック" charset="0"/>
              </a:rPr>
              <a:pPr/>
              <a:t>3/16/2016 11:49:29 AM</a:t>
            </a:fld>
            <a:endParaRPr lang="en-US">
              <a:latin typeface="Times" charset="0"/>
              <a:ea typeface="ＭＳ Ｐゴシック" charset="0"/>
            </a:endParaRPr>
          </a:p>
        </p:txBody>
      </p:sp>
      <p:sp>
        <p:nvSpPr>
          <p:cNvPr id="28677" name="Rectangle 6"/>
          <p:cNvSpPr txBox="1">
            <a:spLocks noGrp="1" noChangeArrowheads="1"/>
          </p:cNvSpPr>
          <p:nvPr/>
        </p:nvSpPr>
        <p:spPr bwMode="auto">
          <a:xfrm>
            <a:off x="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0">
                <a:ea typeface="ＭＳ Ｐゴシック" charset="0"/>
                <a:cs typeface="ＭＳ Ｐゴシック" charset="0"/>
              </a:rPr>
              <a:t>Doug Martinson; Lamont-Doherty Earth Observatory, Columbia University</a:t>
            </a:r>
            <a:endParaRPr lang="en-US" sz="1000" b="0">
              <a:ea typeface="ＭＳ Ｐゴシック" charset="0"/>
              <a:cs typeface="ＭＳ Ｐゴシック" charset="0"/>
            </a:endParaRPr>
          </a:p>
        </p:txBody>
      </p:sp>
      <p:sp>
        <p:nvSpPr>
          <p:cNvPr id="28678"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6335623A-2E5F-1D45-A5D0-4802C0C396B7}" type="slidenum">
              <a:rPr lang="en-US" sz="700" b="0">
                <a:ea typeface="ＭＳ Ｐゴシック" charset="0"/>
                <a:cs typeface="ＭＳ Ｐゴシック" charset="0"/>
              </a:rPr>
              <a:pPr algn="r"/>
              <a:t>9</a:t>
            </a:fld>
            <a:endParaRPr lang="en-US" b="0">
              <a:ea typeface="ＭＳ Ｐゴシック" charset="0"/>
              <a:cs typeface="ＭＳ Ｐゴシック" charset="0"/>
            </a:endParaRPr>
          </a:p>
        </p:txBody>
      </p:sp>
      <p:sp>
        <p:nvSpPr>
          <p:cNvPr id="28679" name="Rectangle 21"/>
          <p:cNvSpPr txBox="1">
            <a:spLocks noGrp="1" noChangeArrowheads="1"/>
          </p:cNvSpPr>
          <p:nvPr/>
        </p:nvSpPr>
        <p:spPr bwMode="auto">
          <a:xfrm>
            <a:off x="5181600" y="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r>
              <a:rPr lang="en-US" sz="700" b="0">
                <a:ea typeface="ＭＳ Ｐゴシック" charset="0"/>
                <a:cs typeface="ＭＳ Ｐゴシック" charset="0"/>
              </a:rPr>
              <a:t>Last Revision: </a:t>
            </a:r>
            <a:fld id="{2115B320-A84D-9B4D-939E-FE22A4DAEC33}" type="datetime9">
              <a:rPr lang="en-US" sz="700" b="0">
                <a:ea typeface="ＭＳ Ｐゴシック" charset="0"/>
                <a:cs typeface="ＭＳ Ｐゴシック" charset="0"/>
              </a:rPr>
              <a:pPr algn="r"/>
              <a:t>3/16/2016 11:49:29 AM</a:t>
            </a:fld>
            <a:endParaRPr lang="en-US" b="0">
              <a:latin typeface="Times" charset="0"/>
              <a:ea typeface="ＭＳ Ｐゴシック" charset="0"/>
              <a:cs typeface="ＭＳ Ｐゴシック" charset="0"/>
            </a:endParaRPr>
          </a:p>
        </p:txBody>
      </p:sp>
      <p:sp>
        <p:nvSpPr>
          <p:cNvPr id="28680" name="Rectangle 2"/>
          <p:cNvSpPr>
            <a:spLocks noGrp="1" noRot="1" noChangeAspect="1" noChangeArrowheads="1" noTextEdit="1"/>
          </p:cNvSpPr>
          <p:nvPr>
            <p:ph type="sldImg"/>
          </p:nvPr>
        </p:nvSpPr>
        <p:spPr>
          <a:solidFill>
            <a:srgbClr val="FFFFFF"/>
          </a:solidFill>
          <a:ln/>
        </p:spPr>
      </p:sp>
      <p:sp>
        <p:nvSpPr>
          <p:cNvPr id="2868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dirty="0">
                <a:latin typeface="Helvetica" charset="0"/>
                <a:ea typeface="ＭＳ Ｐゴシック" charset="0"/>
                <a:cs typeface="ＭＳ Ｐゴシック" charset="0"/>
              </a:rPr>
              <a:t>In the open ocean, we have compared our bulk parameter estimates of the ocean heat flux with those measured in the same region at the same time, to show the accuracy of the method (here, we get, from almost 200 stations a value that is easily within the 3 </a:t>
            </a:r>
            <a:r>
              <a:rPr lang="en-US" dirty="0" smtClean="0">
                <a:latin typeface="Helvetica" charset="0"/>
                <a:ea typeface="ＭＳ Ｐゴシック" charset="0"/>
                <a:cs typeface="ＭＳ Ｐゴシック" charset="0"/>
              </a:rPr>
              <a:t>Wm^-2 </a:t>
            </a:r>
            <a:r>
              <a:rPr lang="en-US" dirty="0">
                <a:latin typeface="Helvetica" charset="0"/>
                <a:ea typeface="ＭＳ Ｐゴシック" charset="0"/>
                <a:cs typeface="ＭＳ Ｐゴシック" charset="0"/>
              </a:rPr>
              <a:t>uncertainty of our estimates, and a similar size error in the measured one).</a:t>
            </a:r>
          </a:p>
          <a:p>
            <a:pPr algn="l">
              <a:lnSpc>
                <a:spcPct val="100000"/>
              </a:lnSpc>
              <a:spcAft>
                <a:spcPct val="0"/>
              </a:spcAft>
            </a:pPr>
            <a:endParaRPr lang="en-US" dirty="0">
              <a:latin typeface="Helvetica"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862225"/>
      </p:ext>
    </p:extLst>
  </p:cSld>
  <p:clrMapOvr>
    <a:masterClrMapping/>
  </p:clrMapOvr>
  <p:transition advClick="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1813" y="381000"/>
            <a:ext cx="8077200" cy="381000"/>
          </a:xfrm>
        </p:spPr>
        <p:txBody>
          <a:bodyPr/>
          <a:lstStyle/>
          <a:p>
            <a:r>
              <a:rPr lang="en-US" smtClean="0"/>
              <a:t>Click to edit Master title style</a:t>
            </a:r>
            <a:endParaRPr lang="en-US"/>
          </a:p>
        </p:txBody>
      </p:sp>
      <p:sp>
        <p:nvSpPr>
          <p:cNvPr id="3" name="Content Placeholder 2"/>
          <p:cNvSpPr>
            <a:spLocks noGrp="1"/>
          </p:cNvSpPr>
          <p:nvPr>
            <p:ph idx="1"/>
          </p:nvPr>
        </p:nvSpPr>
        <p:spPr>
          <a:xfrm>
            <a:off x="492125" y="877888"/>
            <a:ext cx="8128000" cy="562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3452569"/>
      </p:ext>
    </p:extLst>
  </p:cSld>
  <p:clrMapOvr>
    <a:masterClrMapping/>
  </p:clrMapOvr>
  <p:transition advClick="0">
    <p:dissolv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background sea ic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65436" cy="6874078"/>
          </a:xfrm>
          <a:prstGeom prst="rect">
            <a:avLst/>
          </a:prstGeom>
          <a:ln>
            <a:solidFill>
              <a:srgbClr val="4168F3"/>
            </a:solidFill>
          </a:ln>
        </p:spPr>
      </p:pic>
      <p:sp>
        <p:nvSpPr>
          <p:cNvPr id="1026" name="Rectangle 2"/>
          <p:cNvSpPr>
            <a:spLocks noGrp="1" noChangeArrowheads="1"/>
          </p:cNvSpPr>
          <p:nvPr>
            <p:ph type="body" idx="1"/>
          </p:nvPr>
        </p:nvSpPr>
        <p:spPr bwMode="auto">
          <a:xfrm>
            <a:off x="492125" y="877888"/>
            <a:ext cx="8128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5"/>
          <p:cNvSpPr>
            <a:spLocks noGrp="1" noChangeArrowheads="1"/>
          </p:cNvSpPr>
          <p:nvPr>
            <p:ph type="title"/>
          </p:nvPr>
        </p:nvSpPr>
        <p:spPr bwMode="auto">
          <a:xfrm>
            <a:off x="531813" y="381000"/>
            <a:ext cx="807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9" name="Group 18"/>
          <p:cNvGrpSpPr/>
          <p:nvPr userDrawn="1"/>
        </p:nvGrpSpPr>
        <p:grpSpPr>
          <a:xfrm>
            <a:off x="71440" y="-4359"/>
            <a:ext cx="8983134" cy="6855661"/>
            <a:chOff x="71440" y="-4359"/>
            <a:chExt cx="8983134" cy="6855661"/>
          </a:xfrm>
        </p:grpSpPr>
        <p:sp>
          <p:nvSpPr>
            <p:cNvPr id="20" name="Text Box 103"/>
            <p:cNvSpPr txBox="1">
              <a:spLocks noChangeArrowheads="1"/>
            </p:cNvSpPr>
            <p:nvPr userDrawn="1"/>
          </p:nvSpPr>
          <p:spPr bwMode="auto">
            <a:xfrm>
              <a:off x="6820647" y="-4359"/>
              <a:ext cx="1841129" cy="276999"/>
            </a:xfrm>
            <a:prstGeom prst="rect">
              <a:avLst/>
            </a:prstGeom>
            <a:noFill/>
            <a:ln w="19050" cmpd="sng">
              <a:solidFill>
                <a:schemeClr val="bg1"/>
              </a:solidFill>
              <a:miter lim="800000"/>
              <a:headEnd/>
              <a:tailEnd/>
            </a:ln>
          </p:spPr>
          <p:txBody>
            <a:bodyPr wrap="squar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b="0" dirty="0">
                <a:ea typeface="ＭＳ Ｐゴシック" charset="0"/>
                <a:cs typeface="ＭＳ Ｐゴシック" charset="0"/>
              </a:endParaRPr>
            </a:p>
          </p:txBody>
        </p:sp>
        <p:grpSp>
          <p:nvGrpSpPr>
            <p:cNvPr id="21" name="Group 20"/>
            <p:cNvGrpSpPr/>
            <p:nvPr userDrawn="1"/>
          </p:nvGrpSpPr>
          <p:grpSpPr>
            <a:xfrm>
              <a:off x="71440" y="86964"/>
              <a:ext cx="8980488" cy="6661150"/>
              <a:chOff x="71440" y="86964"/>
              <a:chExt cx="8980488" cy="6661150"/>
            </a:xfrm>
          </p:grpSpPr>
          <p:sp>
            <p:nvSpPr>
              <p:cNvPr id="27" name="Line 24"/>
              <p:cNvSpPr>
                <a:spLocks noChangeShapeType="1"/>
              </p:cNvSpPr>
              <p:nvPr userDrawn="1"/>
            </p:nvSpPr>
            <p:spPr bwMode="auto">
              <a:xfrm flipH="1">
                <a:off x="8665084" y="93157"/>
                <a:ext cx="386071"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nvGrpSpPr>
              <p:cNvPr id="28" name="Group 27"/>
              <p:cNvGrpSpPr>
                <a:grpSpLocks/>
              </p:cNvGrpSpPr>
              <p:nvPr userDrawn="1"/>
            </p:nvGrpSpPr>
            <p:grpSpPr bwMode="auto">
              <a:xfrm>
                <a:off x="71440" y="86964"/>
                <a:ext cx="8980488" cy="6661150"/>
                <a:chOff x="45" y="88"/>
                <a:chExt cx="5657" cy="4196"/>
              </a:xfrm>
            </p:grpSpPr>
            <p:sp>
              <p:nvSpPr>
                <p:cNvPr id="29" name="Line 19"/>
                <p:cNvSpPr>
                  <a:spLocks noChangeShapeType="1"/>
                </p:cNvSpPr>
                <p:nvPr userDrawn="1"/>
              </p:nvSpPr>
              <p:spPr bwMode="auto">
                <a:xfrm flipH="1">
                  <a:off x="48" y="88"/>
                  <a:ext cx="4" cy="4196"/>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30" name="Line 20"/>
                <p:cNvSpPr>
                  <a:spLocks noChangeShapeType="1"/>
                </p:cNvSpPr>
                <p:nvPr userDrawn="1"/>
              </p:nvSpPr>
              <p:spPr bwMode="auto">
                <a:xfrm>
                  <a:off x="5702" y="88"/>
                  <a:ext cx="0" cy="4191"/>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31" name="Line 21"/>
                <p:cNvSpPr>
                  <a:spLocks noChangeShapeType="1"/>
                </p:cNvSpPr>
                <p:nvPr userDrawn="1"/>
              </p:nvSpPr>
              <p:spPr bwMode="auto">
                <a:xfrm flipV="1">
                  <a:off x="45" y="91"/>
                  <a:ext cx="4244" cy="4"/>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grpSp>
        <p:sp>
          <p:nvSpPr>
            <p:cNvPr id="22" name="TextBox 5"/>
            <p:cNvSpPr txBox="1">
              <a:spLocks noChangeArrowheads="1"/>
            </p:cNvSpPr>
            <p:nvPr userDrawn="1"/>
          </p:nvSpPr>
          <p:spPr bwMode="auto">
            <a:xfrm>
              <a:off x="185741" y="6621114"/>
              <a:ext cx="754063" cy="230188"/>
            </a:xfrm>
            <a:prstGeom prst="rect">
              <a:avLst/>
            </a:prstGeom>
            <a:noFill/>
            <a:ln w="9525">
              <a:noFill/>
              <a:miter lim="800000"/>
              <a:headEnd/>
              <a:tailEnd/>
            </a:ln>
          </p:spPr>
          <p:txBody>
            <a:bodyPr>
              <a:spAutoFit/>
            </a:bodyPr>
            <a:lstStyle/>
            <a:p>
              <a:pPr algn="ctr">
                <a:defRPr/>
              </a:pPr>
              <a:r>
                <a:rPr lang="en-US" sz="900" i="1" dirty="0">
                  <a:solidFill>
                    <a:schemeClr val="bg1"/>
                  </a:solidFill>
                  <a:latin typeface="Helvetica" pitchFamily="-1" charset="0"/>
                  <a:ea typeface="MS PGothic" pitchFamily="34" charset="-128"/>
                  <a:cs typeface="MS PGothic" pitchFamily="34" charset="-128"/>
                </a:rPr>
                <a:t>Martinson</a:t>
              </a:r>
            </a:p>
          </p:txBody>
        </p:sp>
        <p:sp>
          <p:nvSpPr>
            <p:cNvPr id="23" name="TextBox 6"/>
            <p:cNvSpPr txBox="1">
              <a:spLocks noChangeArrowheads="1"/>
            </p:cNvSpPr>
            <p:nvPr userDrawn="1"/>
          </p:nvSpPr>
          <p:spPr bwMode="auto">
            <a:xfrm>
              <a:off x="6721478" y="6614764"/>
              <a:ext cx="2181225" cy="230188"/>
            </a:xfrm>
            <a:prstGeom prst="rect">
              <a:avLst/>
            </a:prstGeom>
            <a:noFill/>
            <a:ln w="9525">
              <a:noFill/>
              <a:miter lim="800000"/>
              <a:headEnd/>
              <a:tailEnd/>
            </a:ln>
          </p:spPr>
          <p:txBody>
            <a:bodyPr>
              <a:spAutoFit/>
            </a:bodyPr>
            <a:lstStyle/>
            <a:p>
              <a:pPr algn="ctr">
                <a:defRPr/>
              </a:pPr>
              <a:r>
                <a:rPr lang="en-US" sz="900" i="1" dirty="0">
                  <a:solidFill>
                    <a:srgbClr val="FFFFFF"/>
                  </a:solidFill>
                  <a:latin typeface="Helvetica" pitchFamily="-1" charset="0"/>
                  <a:ea typeface="MS PGothic" pitchFamily="34" charset="-128"/>
                  <a:cs typeface="MS PGothic" pitchFamily="34" charset="-128"/>
                </a:rPr>
                <a:t>Lamont-Doherty Earth Observatory</a:t>
              </a:r>
            </a:p>
          </p:txBody>
        </p:sp>
        <p:sp>
          <p:nvSpPr>
            <p:cNvPr id="24" name="Line 22"/>
            <p:cNvSpPr>
              <a:spLocks noChangeShapeType="1"/>
            </p:cNvSpPr>
            <p:nvPr userDrawn="1"/>
          </p:nvSpPr>
          <p:spPr bwMode="auto">
            <a:xfrm>
              <a:off x="952503" y="6741764"/>
              <a:ext cx="5772150"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25" name="Line 23"/>
            <p:cNvSpPr>
              <a:spLocks noChangeShapeType="1"/>
            </p:cNvSpPr>
            <p:nvPr userDrawn="1"/>
          </p:nvSpPr>
          <p:spPr bwMode="auto">
            <a:xfrm flipH="1">
              <a:off x="85728" y="6741764"/>
              <a:ext cx="92075"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26" name="Line 24"/>
            <p:cNvSpPr>
              <a:spLocks noChangeShapeType="1"/>
            </p:cNvSpPr>
            <p:nvPr userDrawn="1"/>
          </p:nvSpPr>
          <p:spPr bwMode="auto">
            <a:xfrm flipH="1">
              <a:off x="8851374" y="6741764"/>
              <a:ext cx="203200"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spTree>
  </p:cSld>
  <p:clrMap bg1="lt1" tx1="dk1" bg2="lt2" tx2="dk2" accent1="accent1" accent2="accent2" accent3="accent3" accent4="accent4" accent5="accent5" accent6="accent6" hlink="hlink" folHlink="folHlink"/>
  <p:sldLayoutIdLst>
    <p:sldLayoutId id="2147483994" r:id="rId1"/>
    <p:sldLayoutId id="2147483995" r:id="rId2"/>
  </p:sldLayoutIdLst>
  <p:transition advClick="0">
    <p:dissolve/>
  </p:transition>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2pPr>
      <a:lvl3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3pPr>
      <a:lvl4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4pPr>
      <a:lvl5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6pPr>
      <a:lvl7pPr marL="9144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7pPr>
      <a:lvl8pPr marL="13716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8pPr>
      <a:lvl9pPr marL="18288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9pPr>
    </p:titleStyle>
    <p:bodyStyle>
      <a:lvl1pPr marL="342900" indent="-342900" algn="l" rtl="0" eaLnBrk="0" fontAlgn="base" hangingPunct="0">
        <a:spcBef>
          <a:spcPct val="20000"/>
        </a:spcBef>
        <a:spcAft>
          <a:spcPct val="0"/>
        </a:spcAft>
        <a:buClr>
          <a:schemeClr val="tx1"/>
        </a:buClr>
        <a:buSzPct val="45000"/>
        <a:buFont typeface="Monotype Sorts" charset="0"/>
        <a:buChar char="l"/>
        <a:defRPr sz="1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tx1"/>
        </a:buClr>
        <a:buSzPct val="60000"/>
        <a:buFont typeface="Wingdings" charset="0"/>
        <a:buChar char="¢"/>
        <a:defRPr sz="1000">
          <a:solidFill>
            <a:schemeClr val="tx1"/>
          </a:solidFill>
          <a:latin typeface="+mn-lt"/>
          <a:ea typeface="+mn-ea"/>
          <a:cs typeface="+mn-cs"/>
        </a:defRPr>
      </a:lvl2pPr>
      <a:lvl3pPr marL="1085850" indent="-228600" algn="l" rtl="0" eaLnBrk="0" fontAlgn="base" hangingPunct="0">
        <a:lnSpc>
          <a:spcPct val="90000"/>
        </a:lnSpc>
        <a:spcBef>
          <a:spcPct val="20000"/>
        </a:spcBef>
        <a:spcAft>
          <a:spcPct val="0"/>
        </a:spcAft>
        <a:buClr>
          <a:schemeClr val="tx1"/>
        </a:buClr>
        <a:buSzPct val="55000"/>
        <a:buFont typeface="Monotype Sorts" charset="0"/>
        <a:buChar char="m"/>
        <a:defRPr sz="1000">
          <a:solidFill>
            <a:schemeClr val="tx1"/>
          </a:solidFill>
          <a:latin typeface="+mn-lt"/>
          <a:ea typeface="+mn-ea"/>
        </a:defRPr>
      </a:lvl3pPr>
      <a:lvl4pPr marL="1428750" indent="-228600" algn="l" rtl="0" eaLnBrk="0" fontAlgn="base" hangingPunct="0">
        <a:spcBef>
          <a:spcPct val="20000"/>
        </a:spcBef>
        <a:spcAft>
          <a:spcPct val="0"/>
        </a:spcAft>
        <a:buClr>
          <a:schemeClr val="tx1"/>
        </a:buClr>
        <a:buSzPct val="50000"/>
        <a:buFont typeface="Wingdings" charset="0"/>
        <a:buChar char="¡"/>
        <a:defRPr sz="1000">
          <a:solidFill>
            <a:schemeClr val="tx1"/>
          </a:solidFill>
          <a:latin typeface="+mn-lt"/>
          <a:ea typeface="+mn-ea"/>
        </a:defRPr>
      </a:lvl4pPr>
      <a:lvl5pPr marL="1771650" indent="-228600" algn="l" rtl="0" eaLnBrk="0" fontAlgn="base" hangingPunct="0">
        <a:spcBef>
          <a:spcPct val="20000"/>
        </a:spcBef>
        <a:spcAft>
          <a:spcPct val="0"/>
        </a:spcAft>
        <a:buClr>
          <a:schemeClr val="bg2"/>
        </a:buClr>
        <a:buSzPct val="75000"/>
        <a:buChar char="•"/>
        <a:defRPr sz="1000">
          <a:solidFill>
            <a:schemeClr val="tx1"/>
          </a:solidFill>
          <a:latin typeface="+mn-lt"/>
          <a:ea typeface="+mn-ea"/>
        </a:defRPr>
      </a:lvl5pPr>
      <a:lvl6pPr marL="2228850" indent="-228600" algn="l" rtl="0" eaLnBrk="0" fontAlgn="base" hangingPunct="0">
        <a:spcBef>
          <a:spcPct val="20000"/>
        </a:spcBef>
        <a:spcAft>
          <a:spcPct val="0"/>
        </a:spcAft>
        <a:buClr>
          <a:schemeClr val="bg2"/>
        </a:buClr>
        <a:buSzPct val="75000"/>
        <a:buChar char="•"/>
        <a:defRPr sz="1000">
          <a:solidFill>
            <a:schemeClr val="tx1"/>
          </a:solidFill>
          <a:latin typeface="+mn-lt"/>
          <a:ea typeface="+mn-ea"/>
        </a:defRPr>
      </a:lvl6pPr>
      <a:lvl7pPr marL="2686050" indent="-228600" algn="l" rtl="0" eaLnBrk="0" fontAlgn="base" hangingPunct="0">
        <a:spcBef>
          <a:spcPct val="20000"/>
        </a:spcBef>
        <a:spcAft>
          <a:spcPct val="0"/>
        </a:spcAft>
        <a:buClr>
          <a:schemeClr val="bg2"/>
        </a:buClr>
        <a:buSzPct val="75000"/>
        <a:buChar char="•"/>
        <a:defRPr sz="1000">
          <a:solidFill>
            <a:schemeClr val="tx1"/>
          </a:solidFill>
          <a:latin typeface="+mn-lt"/>
          <a:ea typeface="+mn-ea"/>
        </a:defRPr>
      </a:lvl7pPr>
      <a:lvl8pPr marL="3143250" indent="-228600" algn="l" rtl="0" eaLnBrk="0" fontAlgn="base" hangingPunct="0">
        <a:spcBef>
          <a:spcPct val="20000"/>
        </a:spcBef>
        <a:spcAft>
          <a:spcPct val="0"/>
        </a:spcAft>
        <a:buClr>
          <a:schemeClr val="bg2"/>
        </a:buClr>
        <a:buSzPct val="75000"/>
        <a:buChar char="•"/>
        <a:defRPr sz="1000">
          <a:solidFill>
            <a:schemeClr val="tx1"/>
          </a:solidFill>
          <a:latin typeface="+mn-lt"/>
          <a:ea typeface="+mn-ea"/>
        </a:defRPr>
      </a:lvl8pPr>
      <a:lvl9pPr marL="3600450" indent="-228600" algn="l" rtl="0" eaLnBrk="0" fontAlgn="base" hangingPunct="0">
        <a:spcBef>
          <a:spcPct val="20000"/>
        </a:spcBef>
        <a:spcAft>
          <a:spcPct val="0"/>
        </a:spcAft>
        <a:buClr>
          <a:schemeClr val="bg2"/>
        </a:buClr>
        <a:buSzPct val="75000"/>
        <a:buChar char="•"/>
        <a:defRPr sz="1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slideLayout" Target="../slideLayouts/slideLayout1.xml"/><Relationship Id="rId7" Type="http://schemas.openxmlformats.org/officeDocument/2006/relationships/image" Target="../media/image40.e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26.bin"/><Relationship Id="rId5" Type="http://schemas.openxmlformats.org/officeDocument/2006/relationships/image" Target="../media/image42.png"/><Relationship Id="rId10" Type="http://schemas.openxmlformats.org/officeDocument/2006/relationships/image" Target="../media/image1.jpg"/><Relationship Id="rId4" Type="http://schemas.openxmlformats.org/officeDocument/2006/relationships/notesSlide" Target="../notesSlides/notesSlide16.xml"/><Relationship Id="rId9"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4.bin"/><Relationship Id="rId18" Type="http://schemas.openxmlformats.org/officeDocument/2006/relationships/image" Target="../media/image56.emf"/><Relationship Id="rId3" Type="http://schemas.openxmlformats.org/officeDocument/2006/relationships/slideLayout" Target="../slideLayouts/slideLayout1.xml"/><Relationship Id="rId7" Type="http://schemas.openxmlformats.org/officeDocument/2006/relationships/oleObject" Target="../embeddings/oleObject29.bin"/><Relationship Id="rId12" Type="http://schemas.openxmlformats.org/officeDocument/2006/relationships/image" Target="../media/image53.emf"/><Relationship Id="rId17" Type="http://schemas.openxmlformats.org/officeDocument/2006/relationships/oleObject" Target="../embeddings/oleObject36.bin"/><Relationship Id="rId2" Type="http://schemas.openxmlformats.org/officeDocument/2006/relationships/tags" Target="../tags/tag10.xml"/><Relationship Id="rId16" Type="http://schemas.openxmlformats.org/officeDocument/2006/relationships/image" Target="../media/image55.emf"/><Relationship Id="rId1" Type="http://schemas.openxmlformats.org/officeDocument/2006/relationships/vmlDrawing" Target="../drawings/vmlDrawing6.vml"/><Relationship Id="rId6" Type="http://schemas.openxmlformats.org/officeDocument/2006/relationships/image" Target="../media/image52.emf"/><Relationship Id="rId11" Type="http://schemas.openxmlformats.org/officeDocument/2006/relationships/oleObject" Target="../embeddings/oleObject33.bin"/><Relationship Id="rId5" Type="http://schemas.openxmlformats.org/officeDocument/2006/relationships/oleObject" Target="../embeddings/oleObject28.bin"/><Relationship Id="rId15" Type="http://schemas.openxmlformats.org/officeDocument/2006/relationships/oleObject" Target="../embeddings/oleObject35.bin"/><Relationship Id="rId10" Type="http://schemas.openxmlformats.org/officeDocument/2006/relationships/oleObject" Target="../embeddings/oleObject32.bin"/><Relationship Id="rId4" Type="http://schemas.openxmlformats.org/officeDocument/2006/relationships/notesSlide" Target="../notesSlides/notesSlide23.xml"/><Relationship Id="rId9" Type="http://schemas.openxmlformats.org/officeDocument/2006/relationships/oleObject" Target="../embeddings/oleObject31.bin"/><Relationship Id="rId14" Type="http://schemas.openxmlformats.org/officeDocument/2006/relationships/image" Target="../media/image54.em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notesSlide" Target="../notesSlides/notesSlide33.xml"/><Relationship Id="rId7"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69.emf"/><Relationship Id="rId5" Type="http://schemas.openxmlformats.org/officeDocument/2006/relationships/oleObject" Target="../embeddings/oleObject37.bin"/><Relationship Id="rId10" Type="http://schemas.openxmlformats.org/officeDocument/2006/relationships/image" Target="../media/image71.emf"/><Relationship Id="rId4" Type="http://schemas.openxmlformats.org/officeDocument/2006/relationships/image" Target="../media/image72.png"/><Relationship Id="rId9" Type="http://schemas.openxmlformats.org/officeDocument/2006/relationships/oleObject" Target="../embeddings/oleObject39.bin"/></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jpeg"/><Relationship Id="rId18" Type="http://schemas.openxmlformats.org/officeDocument/2006/relationships/oleObject" Target="../embeddings/oleObject8.bin"/><Relationship Id="rId3" Type="http://schemas.openxmlformats.org/officeDocument/2006/relationships/slideLayout" Target="../slideLayouts/slideLayout1.xml"/><Relationship Id="rId7" Type="http://schemas.openxmlformats.org/officeDocument/2006/relationships/oleObject" Target="../embeddings/oleObject2.bin"/><Relationship Id="rId12" Type="http://schemas.openxmlformats.org/officeDocument/2006/relationships/image" Target="../media/image10.emf"/><Relationship Id="rId17" Type="http://schemas.openxmlformats.org/officeDocument/2006/relationships/image" Target="../media/image15.jpeg"/><Relationship Id="rId2" Type="http://schemas.openxmlformats.org/officeDocument/2006/relationships/tags" Target="../tags/tag2.xml"/><Relationship Id="rId16" Type="http://schemas.openxmlformats.org/officeDocument/2006/relationships/image" Target="../media/image14.jpeg"/><Relationship Id="rId1" Type="http://schemas.openxmlformats.org/officeDocument/2006/relationships/vmlDrawing" Target="../drawings/vmlDrawing1.vml"/><Relationship Id="rId6" Type="http://schemas.openxmlformats.org/officeDocument/2006/relationships/image" Target="../media/image9.emf"/><Relationship Id="rId11" Type="http://schemas.openxmlformats.org/officeDocument/2006/relationships/oleObject" Target="../embeddings/oleObject6.bin"/><Relationship Id="rId5" Type="http://schemas.openxmlformats.org/officeDocument/2006/relationships/oleObject" Target="../embeddings/oleObject1.bin"/><Relationship Id="rId15" Type="http://schemas.openxmlformats.org/officeDocument/2006/relationships/image" Target="../media/image11.emf"/><Relationship Id="rId10" Type="http://schemas.openxmlformats.org/officeDocument/2006/relationships/oleObject" Target="../embeddings/oleObject5.bin"/><Relationship Id="rId19" Type="http://schemas.openxmlformats.org/officeDocument/2006/relationships/image" Target="../media/image12.emf"/><Relationship Id="rId4" Type="http://schemas.openxmlformats.org/officeDocument/2006/relationships/notesSlide" Target="../notesSlides/notesSlide4.xml"/><Relationship Id="rId9" Type="http://schemas.openxmlformats.org/officeDocument/2006/relationships/oleObject" Target="../embeddings/oleObject4.bin"/><Relationship Id="rId1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79.pn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40.xml"/><Relationship Id="rId7"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3.jpeg"/><Relationship Id="rId18" Type="http://schemas.openxmlformats.org/officeDocument/2006/relationships/oleObject" Target="../embeddings/oleObject17.bin"/><Relationship Id="rId3" Type="http://schemas.openxmlformats.org/officeDocument/2006/relationships/slideLayout" Target="../slideLayouts/slideLayout1.xml"/><Relationship Id="rId21" Type="http://schemas.openxmlformats.org/officeDocument/2006/relationships/image" Target="../media/image19.emf"/><Relationship Id="rId7" Type="http://schemas.openxmlformats.org/officeDocument/2006/relationships/oleObject" Target="../embeddings/oleObject10.bin"/><Relationship Id="rId12" Type="http://schemas.openxmlformats.org/officeDocument/2006/relationships/image" Target="../media/image16.emf"/><Relationship Id="rId17" Type="http://schemas.openxmlformats.org/officeDocument/2006/relationships/image" Target="../media/image18.emf"/><Relationship Id="rId2" Type="http://schemas.openxmlformats.org/officeDocument/2006/relationships/tags" Target="../tags/tag3.xml"/><Relationship Id="rId16" Type="http://schemas.openxmlformats.org/officeDocument/2006/relationships/oleObject" Target="../embeddings/oleObject16.bin"/><Relationship Id="rId20" Type="http://schemas.openxmlformats.org/officeDocument/2006/relationships/oleObject" Target="../embeddings/oleObject18.bin"/><Relationship Id="rId1" Type="http://schemas.openxmlformats.org/officeDocument/2006/relationships/vmlDrawing" Target="../drawings/vmlDrawing2.vml"/><Relationship Id="rId6" Type="http://schemas.openxmlformats.org/officeDocument/2006/relationships/image" Target="../media/image9.emf"/><Relationship Id="rId11" Type="http://schemas.openxmlformats.org/officeDocument/2006/relationships/oleObject" Target="../embeddings/oleObject14.bin"/><Relationship Id="rId5" Type="http://schemas.openxmlformats.org/officeDocument/2006/relationships/oleObject" Target="../embeddings/oleObject9.bin"/><Relationship Id="rId15" Type="http://schemas.openxmlformats.org/officeDocument/2006/relationships/image" Target="../media/image17.emf"/><Relationship Id="rId23" Type="http://schemas.openxmlformats.org/officeDocument/2006/relationships/image" Target="../media/image12.emf"/><Relationship Id="rId10" Type="http://schemas.openxmlformats.org/officeDocument/2006/relationships/oleObject" Target="../embeddings/oleObject13.bin"/><Relationship Id="rId19" Type="http://schemas.openxmlformats.org/officeDocument/2006/relationships/image" Target="../media/image11.emf"/><Relationship Id="rId4" Type="http://schemas.openxmlformats.org/officeDocument/2006/relationships/notesSlide" Target="../notesSlides/notesSlide5.xml"/><Relationship Id="rId9" Type="http://schemas.openxmlformats.org/officeDocument/2006/relationships/oleObject" Target="../embeddings/oleObject12.bin"/><Relationship Id="rId14" Type="http://schemas.openxmlformats.org/officeDocument/2006/relationships/oleObject" Target="../embeddings/oleObject15.bin"/><Relationship Id="rId22" Type="http://schemas.openxmlformats.org/officeDocument/2006/relationships/oleObject" Target="../embeddings/oleObject19.bin"/></Relationships>
</file>

<file path=ppt/slides/_rels/slide6.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oleObject" Target="../embeddings/oleObject24.bin"/><Relationship Id="rId3" Type="http://schemas.openxmlformats.org/officeDocument/2006/relationships/slideLayout" Target="../slideLayouts/slideLayout1.xml"/><Relationship Id="rId7" Type="http://schemas.openxmlformats.org/officeDocument/2006/relationships/oleObject" Target="../embeddings/oleObject21.bin"/><Relationship Id="rId12" Type="http://schemas.openxmlformats.org/officeDocument/2006/relationships/image" Target="../media/image23.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0.e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22.emf"/><Relationship Id="rId4" Type="http://schemas.openxmlformats.org/officeDocument/2006/relationships/notesSlide" Target="../notesSlides/notesSlide6.xml"/><Relationship Id="rId9" Type="http://schemas.openxmlformats.org/officeDocument/2006/relationships/oleObject" Target="../embeddings/oleObject22.bin"/><Relationship Id="rId1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5.emf"/><Relationship Id="rId5" Type="http://schemas.openxmlformats.org/officeDocument/2006/relationships/oleObject" Target="../embeddings/oleObject25.bin"/><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21" descr="DSC_0596.JPG"/>
          <p:cNvPicPr>
            <a:picLocks noChangeAspect="1"/>
          </p:cNvPicPr>
          <p:nvPr/>
        </p:nvPicPr>
        <p:blipFill>
          <a:blip r:embed="rId3">
            <a:extLst>
              <a:ext uri="{28A0092B-C50C-407E-A947-70E740481C1C}">
                <a14:useLocalDpi xmlns:a14="http://schemas.microsoft.com/office/drawing/2010/main" val="0"/>
              </a:ext>
            </a:extLst>
          </a:blip>
          <a:srcRect l="5373" r="5373"/>
          <a:stretch>
            <a:fillRect/>
          </a:stretch>
        </p:blipFill>
        <p:spPr bwMode="auto">
          <a:xfrm>
            <a:off x="14942" y="522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ext Box 6"/>
          <p:cNvSpPr txBox="1">
            <a:spLocks noChangeArrowheads="1"/>
          </p:cNvSpPr>
          <p:nvPr/>
        </p:nvSpPr>
        <p:spPr bwMode="auto">
          <a:xfrm>
            <a:off x="1181100" y="6380163"/>
            <a:ext cx="6819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b="0">
                <a:solidFill>
                  <a:schemeClr val="bg1"/>
                </a:solidFill>
                <a:latin typeface="Arial" charset="0"/>
                <a:ea typeface="ＭＳ Ｐゴシック" charset="0"/>
                <a:cs typeface="ＭＳ Ｐゴシック" charset="0"/>
              </a:rPr>
              <a:t>Photo: Grace Saba, Southernmost extent of </a:t>
            </a:r>
            <a:r>
              <a:rPr lang="en-US" sz="1000" b="0" i="1">
                <a:solidFill>
                  <a:schemeClr val="bg1"/>
                </a:solidFill>
                <a:latin typeface="Arial" charset="0"/>
                <a:ea typeface="ＭＳ Ｐゴシック" charset="0"/>
                <a:cs typeface="ＭＳ Ｐゴシック" charset="0"/>
              </a:rPr>
              <a:t>RV LM Gould</a:t>
            </a:r>
            <a:r>
              <a:rPr lang="en-US" sz="1000" b="0">
                <a:solidFill>
                  <a:schemeClr val="bg1"/>
                </a:solidFill>
                <a:latin typeface="Arial" charset="0"/>
                <a:ea typeface="ＭＳ Ｐゴシック" charset="0"/>
                <a:cs typeface="ＭＳ Ｐゴシック" charset="0"/>
              </a:rPr>
              <a:t> (70.05</a:t>
            </a:r>
            <a:r>
              <a:rPr lang="en-US" b="0">
                <a:solidFill>
                  <a:schemeClr val="bg1"/>
                </a:solidFill>
                <a:latin typeface="Arial" charset="0"/>
                <a:ea typeface="ＭＳ Ｐゴシック" charset="0"/>
                <a:cs typeface="ＭＳ Ｐゴシック" charset="0"/>
              </a:rPr>
              <a:t>˚</a:t>
            </a:r>
            <a:r>
              <a:rPr lang="en-US" sz="1000" b="0">
                <a:solidFill>
                  <a:schemeClr val="bg1"/>
                </a:solidFill>
                <a:latin typeface="Arial" charset="0"/>
                <a:ea typeface="ＭＳ Ｐゴシック" charset="0"/>
                <a:cs typeface="ＭＳ Ｐゴシック" charset="0"/>
              </a:rPr>
              <a:t> S), January 30, 2011 (published </a:t>
            </a:r>
            <a:r>
              <a:rPr lang="en-US" sz="1000" b="0" i="1">
                <a:solidFill>
                  <a:schemeClr val="bg1"/>
                </a:solidFill>
                <a:latin typeface="Arial" charset="0"/>
                <a:ea typeface="ＭＳ Ｐゴシック" charset="0"/>
                <a:cs typeface="ＭＳ Ｐゴシック" charset="0"/>
              </a:rPr>
              <a:t>Bioscience</a:t>
            </a:r>
            <a:r>
              <a:rPr lang="en-US" sz="1000" b="0">
                <a:solidFill>
                  <a:schemeClr val="bg1"/>
                </a:solidFill>
                <a:latin typeface="Arial" charset="0"/>
                <a:ea typeface="ＭＳ Ｐゴシック" charset="0"/>
                <a:cs typeface="ＭＳ Ｐゴシック" charset="0"/>
              </a:rPr>
              <a:t>, 2012) </a:t>
            </a:r>
          </a:p>
        </p:txBody>
      </p:sp>
      <p:sp>
        <p:nvSpPr>
          <p:cNvPr id="4099" name="Rectangle 3"/>
          <p:cNvSpPr>
            <a:spLocks noChangeArrowheads="1"/>
          </p:cNvSpPr>
          <p:nvPr/>
        </p:nvSpPr>
        <p:spPr bwMode="auto">
          <a:xfrm>
            <a:off x="280988" y="4786313"/>
            <a:ext cx="5506636"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0000"/>
              </a:lnSpc>
            </a:pPr>
            <a:r>
              <a:rPr lang="en-US" sz="2400" dirty="0">
                <a:solidFill>
                  <a:schemeClr val="bg1"/>
                </a:solidFill>
                <a:latin typeface="Arial" charset="0"/>
                <a:ea typeface="ＭＳ Ｐゴシック" charset="0"/>
                <a:cs typeface="ＭＳ Ｐゴシック" charset="0"/>
              </a:rPr>
              <a:t>  Douglas G. Martinson</a:t>
            </a:r>
          </a:p>
          <a:p>
            <a:pPr eaLnBrk="1" hangingPunct="1">
              <a:lnSpc>
                <a:spcPct val="80000"/>
              </a:lnSpc>
            </a:pPr>
            <a:r>
              <a:rPr lang="en-US" sz="2400" dirty="0">
                <a:solidFill>
                  <a:schemeClr val="bg1"/>
                </a:solidFill>
                <a:latin typeface="Arial" charset="0"/>
                <a:ea typeface="ＭＳ Ｐゴシック" charset="0"/>
                <a:cs typeface="ＭＳ Ｐゴシック" charset="0"/>
              </a:rPr>
              <a:t>  Lamont-Doherty Earth Observatory</a:t>
            </a:r>
          </a:p>
          <a:p>
            <a:pPr eaLnBrk="1" hangingPunct="1">
              <a:lnSpc>
                <a:spcPct val="80000"/>
              </a:lnSpc>
            </a:pPr>
            <a:r>
              <a:rPr lang="en-US" sz="2400" dirty="0">
                <a:solidFill>
                  <a:schemeClr val="bg1"/>
                </a:solidFill>
                <a:latin typeface="Arial" charset="0"/>
                <a:ea typeface="ＭＳ Ｐゴシック" charset="0"/>
                <a:cs typeface="ＭＳ Ｐゴシック" charset="0"/>
              </a:rPr>
              <a:t>  Columbia University</a:t>
            </a:r>
          </a:p>
          <a:p>
            <a:pPr eaLnBrk="1" hangingPunct="1">
              <a:lnSpc>
                <a:spcPct val="130000"/>
              </a:lnSpc>
            </a:pPr>
            <a:r>
              <a:rPr lang="en-US" sz="2400" dirty="0">
                <a:solidFill>
                  <a:schemeClr val="bg1"/>
                </a:solidFill>
                <a:latin typeface="Arial" charset="0"/>
                <a:ea typeface="ＭＳ Ｐゴシック" charset="0"/>
                <a:cs typeface="ＭＳ Ｐゴシック" charset="0"/>
              </a:rPr>
              <a:t>  dgm@ldeo.columbia.edu</a:t>
            </a:r>
          </a:p>
        </p:txBody>
      </p:sp>
      <p:pic>
        <p:nvPicPr>
          <p:cNvPr id="4100" name="Picture 13" descr="nsf1.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0450" y="5186357"/>
            <a:ext cx="1215628" cy="122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1" descr="pastedGraphic 2.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48538" y="5308600"/>
            <a:ext cx="976312"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3" name="Group 33"/>
          <p:cNvGrpSpPr>
            <a:grpSpLocks/>
          </p:cNvGrpSpPr>
          <p:nvPr/>
        </p:nvGrpSpPr>
        <p:grpSpPr bwMode="auto">
          <a:xfrm>
            <a:off x="71438" y="79375"/>
            <a:ext cx="8996362" cy="6778625"/>
            <a:chOff x="45" y="50"/>
            <a:chExt cx="5667" cy="4270"/>
          </a:xfrm>
        </p:grpSpPr>
        <p:grpSp>
          <p:nvGrpSpPr>
            <p:cNvPr id="4104" name="Group 22"/>
            <p:cNvGrpSpPr>
              <a:grpSpLocks/>
            </p:cNvGrpSpPr>
            <p:nvPr/>
          </p:nvGrpSpPr>
          <p:grpSpPr bwMode="auto">
            <a:xfrm>
              <a:off x="45" y="50"/>
              <a:ext cx="5667" cy="4196"/>
              <a:chOff x="45" y="88"/>
              <a:chExt cx="5667" cy="4196"/>
            </a:xfrm>
          </p:grpSpPr>
          <p:sp>
            <p:nvSpPr>
              <p:cNvPr id="4111" name="Line 19"/>
              <p:cNvSpPr>
                <a:spLocks noChangeShapeType="1"/>
              </p:cNvSpPr>
              <p:nvPr/>
            </p:nvSpPr>
            <p:spPr bwMode="auto">
              <a:xfrm flipH="1">
                <a:off x="48" y="88"/>
                <a:ext cx="4" cy="419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2" name="Line 20"/>
              <p:cNvSpPr>
                <a:spLocks noChangeShapeType="1"/>
              </p:cNvSpPr>
              <p:nvPr/>
            </p:nvSpPr>
            <p:spPr bwMode="auto">
              <a:xfrm>
                <a:off x="5702" y="88"/>
                <a:ext cx="0" cy="419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3" name="Line 21"/>
              <p:cNvSpPr>
                <a:spLocks noChangeShapeType="1"/>
              </p:cNvSpPr>
              <p:nvPr/>
            </p:nvSpPr>
            <p:spPr bwMode="auto">
              <a:xfrm flipV="1">
                <a:off x="45" y="91"/>
                <a:ext cx="5667" cy="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105" name="Group 32"/>
            <p:cNvGrpSpPr>
              <a:grpSpLocks/>
            </p:cNvGrpSpPr>
            <p:nvPr/>
          </p:nvGrpSpPr>
          <p:grpSpPr bwMode="auto">
            <a:xfrm>
              <a:off x="54" y="4162"/>
              <a:ext cx="5646" cy="158"/>
              <a:chOff x="54" y="4162"/>
              <a:chExt cx="5646" cy="158"/>
            </a:xfrm>
          </p:grpSpPr>
          <p:sp>
            <p:nvSpPr>
              <p:cNvPr id="4106" name="TextBox 5"/>
              <p:cNvSpPr txBox="1">
                <a:spLocks noChangeArrowheads="1"/>
              </p:cNvSpPr>
              <p:nvPr/>
            </p:nvSpPr>
            <p:spPr bwMode="auto">
              <a:xfrm>
                <a:off x="117" y="4166"/>
                <a:ext cx="47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i="1">
                    <a:solidFill>
                      <a:schemeClr val="bg1"/>
                    </a:solidFill>
                  </a:rPr>
                  <a:t>Martinson</a:t>
                </a:r>
              </a:p>
            </p:txBody>
          </p:sp>
          <p:sp>
            <p:nvSpPr>
              <p:cNvPr id="4107" name="TextBox 6"/>
              <p:cNvSpPr txBox="1">
                <a:spLocks noChangeArrowheads="1"/>
              </p:cNvSpPr>
              <p:nvPr/>
            </p:nvSpPr>
            <p:spPr bwMode="auto">
              <a:xfrm>
                <a:off x="4159" y="4162"/>
                <a:ext cx="13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i="1">
                    <a:solidFill>
                      <a:schemeClr val="bg1"/>
                    </a:solidFill>
                  </a:rPr>
                  <a:t>Lamont-Doherty Earth Observatory</a:t>
                </a:r>
              </a:p>
            </p:txBody>
          </p:sp>
          <p:sp>
            <p:nvSpPr>
              <p:cNvPr id="4108" name="Line 22"/>
              <p:cNvSpPr>
                <a:spLocks noChangeShapeType="1"/>
              </p:cNvSpPr>
              <p:nvPr/>
            </p:nvSpPr>
            <p:spPr bwMode="auto">
              <a:xfrm>
                <a:off x="600" y="4242"/>
                <a:ext cx="3546"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9" name="Line 23"/>
              <p:cNvSpPr>
                <a:spLocks noChangeShapeType="1"/>
              </p:cNvSpPr>
              <p:nvPr/>
            </p:nvSpPr>
            <p:spPr bwMode="auto">
              <a:xfrm flipH="1">
                <a:off x="54" y="4242"/>
                <a:ext cx="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0" name="Line 24"/>
              <p:cNvSpPr>
                <a:spLocks noChangeShapeType="1"/>
              </p:cNvSpPr>
              <p:nvPr/>
            </p:nvSpPr>
            <p:spPr bwMode="auto">
              <a:xfrm flipH="1">
                <a:off x="5536" y="4242"/>
                <a:ext cx="16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0" name="Rectangle 28"/>
          <p:cNvSpPr>
            <a:spLocks noChangeArrowheads="1"/>
          </p:cNvSpPr>
          <p:nvPr/>
        </p:nvSpPr>
        <p:spPr bwMode="auto">
          <a:xfrm>
            <a:off x="412750" y="566739"/>
            <a:ext cx="83185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a:solidFill>
                  <a:srgbClr val="FFFFFF"/>
                </a:solidFill>
                <a:latin typeface="Tahoma" charset="0"/>
              </a:rPr>
              <a:t>Antarctic </a:t>
            </a:r>
            <a:r>
              <a:rPr lang="en-US" sz="3200" dirty="0" smtClean="0">
                <a:solidFill>
                  <a:srgbClr val="FFFFFF"/>
                </a:solidFill>
                <a:latin typeface="Tahoma" charset="0"/>
              </a:rPr>
              <a:t>ocean–ice interactions</a:t>
            </a:r>
          </a:p>
          <a:p>
            <a:pPr algn="ctr"/>
            <a:r>
              <a:rPr lang="en-US" sz="2800" dirty="0">
                <a:solidFill>
                  <a:srgbClr val="FFFFFF"/>
                </a:solidFill>
                <a:latin typeface="Tahoma" charset="0"/>
              </a:rPr>
              <a:t>a</a:t>
            </a:r>
            <a:r>
              <a:rPr lang="en-US" sz="2800" dirty="0" smtClean="0">
                <a:solidFill>
                  <a:srgbClr val="FFFFFF"/>
                </a:solidFill>
                <a:latin typeface="Tahoma" charset="0"/>
              </a:rPr>
              <a:t>nd some climate </a:t>
            </a:r>
            <a:r>
              <a:rPr lang="en-US" sz="2800" dirty="0">
                <a:solidFill>
                  <a:srgbClr val="FFFFFF"/>
                </a:solidFill>
                <a:latin typeface="Tahoma" charset="0"/>
              </a:rPr>
              <a:t>i</a:t>
            </a:r>
            <a:r>
              <a:rPr lang="en-US" sz="2800" dirty="0" smtClean="0">
                <a:solidFill>
                  <a:srgbClr val="FFFFFF"/>
                </a:solidFill>
                <a:latin typeface="Tahoma" charset="0"/>
              </a:rPr>
              <a:t>mplications</a:t>
            </a:r>
            <a:endParaRPr lang="en-US" sz="2800" dirty="0">
              <a:solidFill>
                <a:srgbClr val="FFFFFF"/>
              </a:solidFill>
              <a:latin typeface="Tahoma" charset="0"/>
            </a:endParaRPr>
          </a:p>
        </p:txBody>
      </p:sp>
    </p:spTree>
    <p:extLst>
      <p:ext uri="{BB962C8B-B14F-4D97-AF65-F5344CB8AC3E}">
        <p14:creationId xmlns:p14="http://schemas.microsoft.com/office/powerpoint/2010/main" val="1839377756"/>
      </p:ext>
    </p:extLst>
  </p:cSld>
  <p:clrMapOvr>
    <a:masterClrMapping/>
  </p:clrMapOvr>
  <p:transition advClick="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pic>
        <p:nvPicPr>
          <p:cNvPr id="3" name="Doug's breakup movieeaku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05989"/>
            <a:ext cx="9144000" cy="5143500"/>
          </a:xfrm>
          <a:prstGeom prst="rect">
            <a:avLst/>
          </a:prstGeom>
        </p:spPr>
      </p:pic>
      <p:sp>
        <p:nvSpPr>
          <p:cNvPr id="6" name="TextBox 5"/>
          <p:cNvSpPr txBox="1"/>
          <p:nvPr/>
        </p:nvSpPr>
        <p:spPr>
          <a:xfrm>
            <a:off x="1403318" y="118540"/>
            <a:ext cx="6337364" cy="1077218"/>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defRPr/>
            </a:pPr>
            <a:r>
              <a:rPr lang="en-US" sz="3200" dirty="0" smtClean="0">
                <a:ln w="11430"/>
                <a:solidFill>
                  <a:srgbClr val="FF0000"/>
                </a:solidFill>
                <a:latin typeface="Arial Black"/>
                <a:cs typeface="Arial Black"/>
              </a:rPr>
              <a:t>2.	O</a:t>
            </a:r>
            <a:r>
              <a:rPr lang="en-US" sz="3200" b="1" dirty="0" smtClean="0">
                <a:ln w="11430"/>
                <a:solidFill>
                  <a:srgbClr val="FF0000"/>
                </a:solidFill>
                <a:latin typeface="Arial Black"/>
                <a:cs typeface="Arial Black"/>
              </a:rPr>
              <a:t>cean-ice interaction induced climate change</a:t>
            </a:r>
            <a:endParaRPr lang="en-US" sz="3200" b="1" dirty="0">
              <a:ln w="11430"/>
              <a:solidFill>
                <a:srgbClr val="FF0000"/>
              </a:solidFill>
              <a:latin typeface="Arial Black"/>
              <a:cs typeface="Arial Black"/>
            </a:endParaRPr>
          </a:p>
        </p:txBody>
      </p:sp>
    </p:spTree>
    <p:extLst>
      <p:ext uri="{BB962C8B-B14F-4D97-AF65-F5344CB8AC3E}">
        <p14:creationId xmlns:p14="http://schemas.microsoft.com/office/powerpoint/2010/main" val="2247908159"/>
      </p:ext>
    </p:extLst>
  </p:cSld>
  <p:clrMapOvr>
    <a:masterClrMapping/>
  </p:clrMapOvr>
  <p:transition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20453" objId="3"/>
        <p14:triggerEvt type="onClick" time="20453" objId="3"/>
        <p14:stopEvt time="35206"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3227" t="4517" r="2568" b="4689"/>
          <a:stretch>
            <a:fillRect/>
          </a:stretch>
        </p:blipFill>
        <p:spPr>
          <a:xfrm>
            <a:off x="3633788" y="460375"/>
            <a:ext cx="5357812" cy="5164138"/>
          </a:xfrm>
        </p:spPr>
      </p:pic>
      <p:grpSp>
        <p:nvGrpSpPr>
          <p:cNvPr id="61442" name="Group 106"/>
          <p:cNvGrpSpPr>
            <a:grpSpLocks/>
          </p:cNvGrpSpPr>
          <p:nvPr/>
        </p:nvGrpSpPr>
        <p:grpSpPr bwMode="auto">
          <a:xfrm>
            <a:off x="862013" y="173038"/>
            <a:ext cx="2965450" cy="4240212"/>
            <a:chOff x="862012" y="173039"/>
            <a:chExt cx="2965452" cy="4240212"/>
          </a:xfrm>
        </p:grpSpPr>
        <p:sp>
          <p:nvSpPr>
            <p:cNvPr id="61540" name="TextBox 177"/>
            <p:cNvSpPr txBox="1">
              <a:spLocks noChangeArrowheads="1"/>
            </p:cNvSpPr>
            <p:nvPr/>
          </p:nvSpPr>
          <p:spPr bwMode="auto">
            <a:xfrm rot="1814034">
              <a:off x="2457451" y="1317625"/>
              <a:ext cx="1370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b="1">
                  <a:solidFill>
                    <a:schemeClr val="bg1"/>
                  </a:solidFill>
                </a:rPr>
                <a:t>Antarctic Peninsula</a:t>
              </a:r>
            </a:p>
          </p:txBody>
        </p:sp>
        <p:pic>
          <p:nvPicPr>
            <p:cNvPr id="61541" name="Picture 173" descr="mapWideLatLon 1.tif"/>
            <p:cNvPicPr>
              <a:picLocks noChangeAspect="1"/>
            </p:cNvPicPr>
            <p:nvPr/>
          </p:nvPicPr>
          <p:blipFill>
            <a:blip r:embed="rId5">
              <a:extLst>
                <a:ext uri="{28A0092B-C50C-407E-A947-70E740481C1C}">
                  <a14:useLocalDpi xmlns:a14="http://schemas.microsoft.com/office/drawing/2010/main" val="0"/>
                </a:ext>
              </a:extLst>
            </a:blip>
            <a:srcRect l="28471" t="28241" r="13068" b="20988"/>
            <a:stretch>
              <a:fillRect/>
            </a:stretch>
          </p:blipFill>
          <p:spPr bwMode="auto">
            <a:xfrm rot="-4436705">
              <a:off x="134938" y="900113"/>
              <a:ext cx="4240212"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3" name="Text Box 4"/>
          <p:cNvSpPr txBox="1">
            <a:spLocks noChangeArrowheads="1"/>
          </p:cNvSpPr>
          <p:nvPr/>
        </p:nvSpPr>
        <p:spPr bwMode="auto">
          <a:xfrm rot="207112">
            <a:off x="1252538" y="1752600"/>
            <a:ext cx="12573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90000"/>
              </a:lnSpc>
              <a:spcBef>
                <a:spcPct val="50000"/>
              </a:spcBef>
            </a:pPr>
            <a:r>
              <a:rPr lang="en-US" sz="1000" b="1">
                <a:latin typeface="Tahoma" charset="0"/>
                <a:cs typeface="Tahoma" charset="0"/>
              </a:rPr>
              <a:t>Bellingshausen</a:t>
            </a:r>
            <a:r>
              <a:rPr lang="en-US" sz="1000" b="1"/>
              <a:t> Sea</a:t>
            </a:r>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endParaRPr lang="en-US" sz="600" b="1"/>
          </a:p>
          <a:p>
            <a:pPr algn="ctr">
              <a:lnSpc>
                <a:spcPct val="80000"/>
              </a:lnSpc>
              <a:spcBef>
                <a:spcPct val="50000"/>
              </a:spcBef>
            </a:pPr>
            <a:r>
              <a:rPr lang="en-US" sz="1000" b="1"/>
              <a:t>      Amundsen</a:t>
            </a:r>
          </a:p>
          <a:p>
            <a:pPr algn="ctr">
              <a:lnSpc>
                <a:spcPct val="40000"/>
              </a:lnSpc>
              <a:spcBef>
                <a:spcPct val="50000"/>
              </a:spcBef>
            </a:pPr>
            <a:r>
              <a:rPr lang="en-US" sz="1000" b="1"/>
              <a:t>      Sea</a:t>
            </a:r>
          </a:p>
        </p:txBody>
      </p:sp>
      <p:cxnSp>
        <p:nvCxnSpPr>
          <p:cNvPr id="61444" name="Straight Connector 164"/>
          <p:cNvCxnSpPr>
            <a:cxnSpLocks noChangeShapeType="1"/>
          </p:cNvCxnSpPr>
          <p:nvPr/>
        </p:nvCxnSpPr>
        <p:spPr bwMode="auto">
          <a:xfrm>
            <a:off x="2216150" y="209550"/>
            <a:ext cx="3033713" cy="2232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61445" name="Straight Connector 166"/>
          <p:cNvCxnSpPr>
            <a:cxnSpLocks noChangeShapeType="1"/>
          </p:cNvCxnSpPr>
          <p:nvPr/>
        </p:nvCxnSpPr>
        <p:spPr bwMode="auto">
          <a:xfrm flipV="1">
            <a:off x="1098550" y="3665538"/>
            <a:ext cx="4014788" cy="425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1446" name="AutoShape 115"/>
          <p:cNvSpPr>
            <a:spLocks noChangeArrowheads="1"/>
          </p:cNvSpPr>
          <p:nvPr/>
        </p:nvSpPr>
        <p:spPr bwMode="auto">
          <a:xfrm rot="4203544">
            <a:off x="2683669" y="3074194"/>
            <a:ext cx="182563" cy="212725"/>
          </a:xfrm>
          <a:prstGeom prst="triangle">
            <a:avLst>
              <a:gd name="adj" fmla="val 50000"/>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447" name="Group 110"/>
          <p:cNvGrpSpPr>
            <a:grpSpLocks/>
          </p:cNvGrpSpPr>
          <p:nvPr/>
        </p:nvGrpSpPr>
        <p:grpSpPr bwMode="auto">
          <a:xfrm>
            <a:off x="257175" y="4056063"/>
            <a:ext cx="3511550" cy="3025775"/>
            <a:chOff x="162" y="2562"/>
            <a:chExt cx="2212" cy="1906"/>
          </a:xfrm>
        </p:grpSpPr>
        <p:grpSp>
          <p:nvGrpSpPr>
            <p:cNvPr id="61500" name="Group 117"/>
            <p:cNvGrpSpPr>
              <a:grpSpLocks/>
            </p:cNvGrpSpPr>
            <p:nvPr/>
          </p:nvGrpSpPr>
          <p:grpSpPr bwMode="auto">
            <a:xfrm>
              <a:off x="492" y="4198"/>
              <a:ext cx="1862" cy="147"/>
              <a:chOff x="588" y="4198"/>
              <a:chExt cx="1862" cy="147"/>
            </a:xfrm>
          </p:grpSpPr>
          <p:sp>
            <p:nvSpPr>
              <p:cNvPr id="61534" name="Text Box 66"/>
              <p:cNvSpPr txBox="1">
                <a:spLocks noChangeArrowheads="1"/>
              </p:cNvSpPr>
              <p:nvPr/>
            </p:nvSpPr>
            <p:spPr bwMode="auto">
              <a:xfrm>
                <a:off x="588" y="4198"/>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sz="900">
                    <a:solidFill>
                      <a:srgbClr val="FF0000"/>
                    </a:solidFill>
                    <a:ea typeface="ＭＳ Ｐゴシック" charset="0"/>
                    <a:cs typeface="ＭＳ Ｐゴシック" charset="0"/>
                  </a:rPr>
                  <a:t>32.0</a:t>
                </a:r>
              </a:p>
            </p:txBody>
          </p:sp>
          <p:sp>
            <p:nvSpPr>
              <p:cNvPr id="61535" name="Text Box 67"/>
              <p:cNvSpPr txBox="1">
                <a:spLocks noChangeArrowheads="1"/>
              </p:cNvSpPr>
              <p:nvPr/>
            </p:nvSpPr>
            <p:spPr bwMode="auto">
              <a:xfrm>
                <a:off x="1875" y="4200"/>
                <a:ext cx="2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sz="900">
                    <a:solidFill>
                      <a:srgbClr val="FF0000"/>
                    </a:solidFill>
                    <a:ea typeface="ＭＳ Ｐゴシック" charset="0"/>
                    <a:cs typeface="ＭＳ Ｐゴシック" charset="0"/>
                  </a:rPr>
                  <a:t>34.0</a:t>
                </a:r>
              </a:p>
            </p:txBody>
          </p:sp>
          <p:sp>
            <p:nvSpPr>
              <p:cNvPr id="61536" name="Text Box 68"/>
              <p:cNvSpPr txBox="1">
                <a:spLocks noChangeArrowheads="1"/>
              </p:cNvSpPr>
              <p:nvPr/>
            </p:nvSpPr>
            <p:spPr bwMode="auto">
              <a:xfrm>
                <a:off x="1565" y="4200"/>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sz="900">
                    <a:solidFill>
                      <a:srgbClr val="FF0000"/>
                    </a:solidFill>
                    <a:ea typeface="ＭＳ Ｐゴシック" charset="0"/>
                    <a:cs typeface="ＭＳ Ｐゴシック" charset="0"/>
                  </a:rPr>
                  <a:t>33.5</a:t>
                </a:r>
              </a:p>
            </p:txBody>
          </p:sp>
          <p:sp>
            <p:nvSpPr>
              <p:cNvPr id="61537" name="Text Box 69"/>
              <p:cNvSpPr txBox="1">
                <a:spLocks noChangeArrowheads="1"/>
              </p:cNvSpPr>
              <p:nvPr/>
            </p:nvSpPr>
            <p:spPr bwMode="auto">
              <a:xfrm>
                <a:off x="1253" y="4201"/>
                <a:ext cx="3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sz="900">
                    <a:solidFill>
                      <a:srgbClr val="FF0000"/>
                    </a:solidFill>
                    <a:ea typeface="ＭＳ Ｐゴシック" charset="0"/>
                    <a:cs typeface="ＭＳ Ｐゴシック" charset="0"/>
                  </a:rPr>
                  <a:t>33.0</a:t>
                </a:r>
              </a:p>
            </p:txBody>
          </p:sp>
          <p:sp>
            <p:nvSpPr>
              <p:cNvPr id="61538" name="Text Box 70"/>
              <p:cNvSpPr txBox="1">
                <a:spLocks noChangeArrowheads="1"/>
              </p:cNvSpPr>
              <p:nvPr/>
            </p:nvSpPr>
            <p:spPr bwMode="auto">
              <a:xfrm>
                <a:off x="928" y="4199"/>
                <a:ext cx="31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sz="900">
                    <a:solidFill>
                      <a:srgbClr val="FF0000"/>
                    </a:solidFill>
                    <a:ea typeface="ＭＳ Ｐゴシック" charset="0"/>
                    <a:cs typeface="ＭＳ Ｐゴシック" charset="0"/>
                  </a:rPr>
                  <a:t>32.5</a:t>
                </a:r>
              </a:p>
            </p:txBody>
          </p:sp>
          <p:sp>
            <p:nvSpPr>
              <p:cNvPr id="61539" name="Text Box 71"/>
              <p:cNvSpPr txBox="1">
                <a:spLocks noChangeArrowheads="1"/>
              </p:cNvSpPr>
              <p:nvPr/>
            </p:nvSpPr>
            <p:spPr bwMode="auto">
              <a:xfrm>
                <a:off x="2190" y="4198"/>
                <a:ext cx="2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sz="900">
                    <a:solidFill>
                      <a:srgbClr val="FF0000"/>
                    </a:solidFill>
                    <a:ea typeface="ＭＳ Ｐゴシック" charset="0"/>
                    <a:cs typeface="ＭＳ Ｐゴシック" charset="0"/>
                  </a:rPr>
                  <a:t>34.5</a:t>
                </a:r>
              </a:p>
            </p:txBody>
          </p:sp>
        </p:grpSp>
        <p:grpSp>
          <p:nvGrpSpPr>
            <p:cNvPr id="61501" name="Group 109"/>
            <p:cNvGrpSpPr>
              <a:grpSpLocks/>
            </p:cNvGrpSpPr>
            <p:nvPr/>
          </p:nvGrpSpPr>
          <p:grpSpPr bwMode="auto">
            <a:xfrm>
              <a:off x="162" y="2562"/>
              <a:ext cx="2212" cy="1906"/>
              <a:chOff x="162" y="2562"/>
              <a:chExt cx="2212" cy="1906"/>
            </a:xfrm>
          </p:grpSpPr>
          <p:grpSp>
            <p:nvGrpSpPr>
              <p:cNvPr id="61502" name="Group 108"/>
              <p:cNvGrpSpPr>
                <a:grpSpLocks/>
              </p:cNvGrpSpPr>
              <p:nvPr/>
            </p:nvGrpSpPr>
            <p:grpSpPr bwMode="auto">
              <a:xfrm>
                <a:off x="162" y="2562"/>
                <a:ext cx="2212" cy="1906"/>
                <a:chOff x="162" y="2562"/>
                <a:chExt cx="2212" cy="1906"/>
              </a:xfrm>
            </p:grpSpPr>
            <p:grpSp>
              <p:nvGrpSpPr>
                <p:cNvPr id="61504" name="Group 107"/>
                <p:cNvGrpSpPr>
                  <a:grpSpLocks/>
                </p:cNvGrpSpPr>
                <p:nvPr/>
              </p:nvGrpSpPr>
              <p:grpSpPr bwMode="auto">
                <a:xfrm>
                  <a:off x="162" y="2562"/>
                  <a:ext cx="2212" cy="1906"/>
                  <a:chOff x="162" y="2562"/>
                  <a:chExt cx="2212" cy="1906"/>
                </a:xfrm>
              </p:grpSpPr>
              <p:grpSp>
                <p:nvGrpSpPr>
                  <p:cNvPr id="61506" name="Group 106"/>
                  <p:cNvGrpSpPr>
                    <a:grpSpLocks/>
                  </p:cNvGrpSpPr>
                  <p:nvPr/>
                </p:nvGrpSpPr>
                <p:grpSpPr bwMode="auto">
                  <a:xfrm>
                    <a:off x="162" y="2562"/>
                    <a:ext cx="2212" cy="1906"/>
                    <a:chOff x="162" y="2562"/>
                    <a:chExt cx="2212" cy="1906"/>
                  </a:xfrm>
                </p:grpSpPr>
                <p:grpSp>
                  <p:nvGrpSpPr>
                    <p:cNvPr id="61514" name="Group 105"/>
                    <p:cNvGrpSpPr>
                      <a:grpSpLocks/>
                    </p:cNvGrpSpPr>
                    <p:nvPr/>
                  </p:nvGrpSpPr>
                  <p:grpSpPr bwMode="auto">
                    <a:xfrm>
                      <a:off x="162" y="2562"/>
                      <a:ext cx="2212" cy="1906"/>
                      <a:chOff x="162" y="2562"/>
                      <a:chExt cx="2212" cy="1906"/>
                    </a:xfrm>
                  </p:grpSpPr>
                  <p:grpSp>
                    <p:nvGrpSpPr>
                      <p:cNvPr id="61519" name="Group 58"/>
                      <p:cNvGrpSpPr>
                        <a:grpSpLocks/>
                      </p:cNvGrpSpPr>
                      <p:nvPr/>
                    </p:nvGrpSpPr>
                    <p:grpSpPr bwMode="auto">
                      <a:xfrm>
                        <a:off x="162" y="2562"/>
                        <a:ext cx="2212" cy="1906"/>
                        <a:chOff x="139" y="100"/>
                        <a:chExt cx="2319" cy="2070"/>
                      </a:xfrm>
                    </p:grpSpPr>
                    <p:sp>
                      <p:nvSpPr>
                        <p:cNvPr id="61521" name="Text Box 52"/>
                        <p:cNvSpPr txBox="1">
                          <a:spLocks noChangeAspect="1" noChangeArrowheads="1"/>
                        </p:cNvSpPr>
                        <p:nvPr/>
                      </p:nvSpPr>
                      <p:spPr bwMode="auto">
                        <a:xfrm rot="-5400000">
                          <a:off x="-338" y="577"/>
                          <a:ext cx="1215"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ea typeface="ＭＳ Ｐゴシック" charset="0"/>
                              <a:cs typeface="ＭＳ Ｐゴシック" charset="0"/>
                            </a:rPr>
                            <a:t>Temperature</a:t>
                          </a:r>
                          <a:r>
                            <a:rPr lang="en-US" sz="2000" b="1">
                              <a:solidFill>
                                <a:srgbClr val="0000FF"/>
                              </a:solidFill>
                              <a:ea typeface="ＭＳ Ｐゴシック" charset="0"/>
                              <a:cs typeface="ＭＳ Ｐゴシック" charset="0"/>
                            </a:rPr>
                            <a:t> ˚</a:t>
                          </a:r>
                          <a:r>
                            <a:rPr lang="en-US" sz="1400" b="1">
                              <a:solidFill>
                                <a:srgbClr val="0000FF"/>
                              </a:solidFill>
                              <a:ea typeface="ＭＳ Ｐゴシック" charset="0"/>
                              <a:cs typeface="ＭＳ Ｐゴシック" charset="0"/>
                            </a:rPr>
                            <a:t>C</a:t>
                          </a:r>
                          <a:endParaRPr lang="en-US" sz="1400" b="1">
                            <a:solidFill>
                              <a:srgbClr val="0000FF"/>
                            </a:solidFill>
                            <a:latin typeface="Tahoma" charset="0"/>
                            <a:ea typeface="ＭＳ Ｐゴシック" charset="0"/>
                            <a:cs typeface="ＭＳ Ｐゴシック" charset="0"/>
                          </a:endParaRPr>
                        </a:p>
                      </p:txBody>
                    </p:sp>
                    <p:sp>
                      <p:nvSpPr>
                        <p:cNvPr id="61522" name="Text Box 72"/>
                        <p:cNvSpPr txBox="1">
                          <a:spLocks noChangeAspect="1" noChangeArrowheads="1"/>
                        </p:cNvSpPr>
                        <p:nvPr/>
                      </p:nvSpPr>
                      <p:spPr bwMode="auto">
                        <a:xfrm>
                          <a:off x="1076" y="1961"/>
                          <a:ext cx="897"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sz="1400" b="1">
                            <a:solidFill>
                              <a:srgbClr val="FF0000"/>
                            </a:solidFill>
                            <a:latin typeface="Arial" charset="0"/>
                            <a:ea typeface="ＭＳ Ｐゴシック" charset="0"/>
                            <a:cs typeface="ＭＳ Ｐゴシック" charset="0"/>
                          </a:endParaRPr>
                        </a:p>
                      </p:txBody>
                    </p:sp>
                    <p:grpSp>
                      <p:nvGrpSpPr>
                        <p:cNvPr id="61523" name="Group 61"/>
                        <p:cNvGrpSpPr>
                          <a:grpSpLocks/>
                        </p:cNvGrpSpPr>
                        <p:nvPr/>
                      </p:nvGrpSpPr>
                      <p:grpSpPr bwMode="auto">
                        <a:xfrm>
                          <a:off x="476" y="155"/>
                          <a:ext cx="1982" cy="1728"/>
                          <a:chOff x="476" y="155"/>
                          <a:chExt cx="1982" cy="1728"/>
                        </a:xfrm>
                      </p:grpSpPr>
                      <p:pic>
                        <p:nvPicPr>
                          <p:cNvPr id="61524" name="Picture 2" descr="ptsJanwnodcs04pO"/>
                          <p:cNvPicPr>
                            <a:picLocks noChangeAspect="1" noChangeArrowheads="1"/>
                          </p:cNvPicPr>
                          <p:nvPr/>
                        </p:nvPicPr>
                        <p:blipFill>
                          <a:blip r:embed="rId6">
                            <a:extLst>
                              <a:ext uri="{28A0092B-C50C-407E-A947-70E740481C1C}">
                                <a14:useLocalDpi xmlns:a14="http://schemas.microsoft.com/office/drawing/2010/main" val="0"/>
                              </a:ext>
                            </a:extLst>
                          </a:blip>
                          <a:srcRect l="9663" t="6042" r="14700" b="10582"/>
                          <a:stretch>
                            <a:fillRect/>
                          </a:stretch>
                        </p:blipFill>
                        <p:spPr bwMode="auto">
                          <a:xfrm>
                            <a:off x="476" y="155"/>
                            <a:ext cx="1982"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5" name="Text Box 10"/>
                          <p:cNvSpPr txBox="1">
                            <a:spLocks noChangeAspect="1" noChangeArrowheads="1"/>
                          </p:cNvSpPr>
                          <p:nvPr/>
                        </p:nvSpPr>
                        <p:spPr bwMode="auto">
                          <a:xfrm>
                            <a:off x="783" y="524"/>
                            <a:ext cx="28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1">
                                <a:solidFill>
                                  <a:srgbClr val="0000FF"/>
                                </a:solidFill>
                                <a:latin typeface="Tahoma" charset="0"/>
                                <a:ea typeface="ＭＳ Ｐゴシック" charset="0"/>
                                <a:cs typeface="ＭＳ Ｐゴシック" charset="0"/>
                              </a:rPr>
                              <a:t>1.70˚</a:t>
                            </a:r>
                            <a:endParaRPr lang="en-US" sz="1000" b="1">
                              <a:latin typeface="Tahoma" charset="0"/>
                              <a:ea typeface="ＭＳ Ｐゴシック" charset="0"/>
                              <a:cs typeface="ＭＳ Ｐゴシック" charset="0"/>
                            </a:endParaRPr>
                          </a:p>
                        </p:txBody>
                      </p:sp>
                      <p:sp>
                        <p:nvSpPr>
                          <p:cNvPr id="61526" name="Text Box 11"/>
                          <p:cNvSpPr txBox="1">
                            <a:spLocks noChangeAspect="1" noChangeArrowheads="1"/>
                          </p:cNvSpPr>
                          <p:nvPr/>
                        </p:nvSpPr>
                        <p:spPr bwMode="auto">
                          <a:xfrm>
                            <a:off x="835" y="376"/>
                            <a:ext cx="28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1">
                                <a:solidFill>
                                  <a:srgbClr val="0000FF"/>
                                </a:solidFill>
                                <a:latin typeface="Tahoma" charset="0"/>
                                <a:ea typeface="ＭＳ Ｐゴシック" charset="0"/>
                                <a:cs typeface="ＭＳ Ｐゴシック" charset="0"/>
                              </a:rPr>
                              <a:t>2.13˚</a:t>
                            </a:r>
                            <a:endParaRPr lang="en-US" sz="1000" b="1">
                              <a:latin typeface="Tahoma" charset="0"/>
                              <a:ea typeface="ＭＳ Ｐゴシック" charset="0"/>
                              <a:cs typeface="ＭＳ Ｐゴシック" charset="0"/>
                            </a:endParaRPr>
                          </a:p>
                        </p:txBody>
                      </p:sp>
                      <p:sp>
                        <p:nvSpPr>
                          <p:cNvPr id="61527" name="Text Box 12"/>
                          <p:cNvSpPr txBox="1">
                            <a:spLocks noChangeAspect="1" noChangeArrowheads="1"/>
                          </p:cNvSpPr>
                          <p:nvPr/>
                        </p:nvSpPr>
                        <p:spPr bwMode="auto">
                          <a:xfrm rot="-5400000">
                            <a:off x="2241" y="251"/>
                            <a:ext cx="300"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1">
                                <a:solidFill>
                                  <a:srgbClr val="FF0000"/>
                                </a:solidFill>
                                <a:latin typeface="Tahoma" charset="0"/>
                                <a:ea typeface="ＭＳ Ｐゴシック" charset="0"/>
                                <a:cs typeface="ＭＳ Ｐゴシック" charset="0"/>
                              </a:rPr>
                              <a:t>34.75</a:t>
                            </a:r>
                            <a:endParaRPr lang="en-US" sz="1000" b="1">
                              <a:solidFill>
                                <a:srgbClr val="FF0000"/>
                              </a:solidFill>
                              <a:latin typeface="Tahoma" charset="0"/>
                              <a:ea typeface="ＭＳ Ｐゴシック" charset="0"/>
                              <a:cs typeface="ＭＳ Ｐゴシック" charset="0"/>
                            </a:endParaRPr>
                          </a:p>
                        </p:txBody>
                      </p:sp>
                      <p:sp>
                        <p:nvSpPr>
                          <p:cNvPr id="61528" name="Text Box 13"/>
                          <p:cNvSpPr txBox="1">
                            <a:spLocks noChangeAspect="1" noChangeArrowheads="1"/>
                          </p:cNvSpPr>
                          <p:nvPr/>
                        </p:nvSpPr>
                        <p:spPr bwMode="auto">
                          <a:xfrm rot="-5400000">
                            <a:off x="2078" y="257"/>
                            <a:ext cx="300"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b="1">
                                <a:solidFill>
                                  <a:srgbClr val="FF0000"/>
                                </a:solidFill>
                                <a:latin typeface="Tahoma" charset="0"/>
                                <a:ea typeface="ＭＳ Ｐゴシック" charset="0"/>
                                <a:cs typeface="ＭＳ Ｐゴシック" charset="0"/>
                              </a:rPr>
                              <a:t>34.54</a:t>
                            </a:r>
                            <a:endParaRPr lang="en-US" sz="1000" b="1">
                              <a:solidFill>
                                <a:srgbClr val="FF0000"/>
                              </a:solidFill>
                              <a:latin typeface="Tahoma" charset="0"/>
                              <a:ea typeface="ＭＳ Ｐゴシック" charset="0"/>
                              <a:cs typeface="ＭＳ Ｐゴシック" charset="0"/>
                            </a:endParaRPr>
                          </a:p>
                        </p:txBody>
                      </p:sp>
                      <p:sp>
                        <p:nvSpPr>
                          <p:cNvPr id="61529" name="Text Box 18"/>
                          <p:cNvSpPr txBox="1">
                            <a:spLocks noChangeAspect="1" noChangeArrowheads="1"/>
                          </p:cNvSpPr>
                          <p:nvPr/>
                        </p:nvSpPr>
                        <p:spPr bwMode="auto">
                          <a:xfrm>
                            <a:off x="1712" y="433"/>
                            <a:ext cx="66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15000"/>
                              </a:spcBef>
                            </a:pPr>
                            <a:r>
                              <a:rPr lang="en-US" sz="900" b="1">
                                <a:solidFill>
                                  <a:srgbClr val="FF0000"/>
                                </a:solidFill>
                                <a:latin typeface="Tahoma" charset="0"/>
                                <a:ea typeface="ＭＳ Ｐゴシック" charset="0"/>
                                <a:cs typeface="ＭＳ Ｐゴシック" charset="0"/>
                              </a:rPr>
                              <a:t>ACC-core</a:t>
                            </a:r>
                          </a:p>
                          <a:p>
                            <a:pPr algn="ctr">
                              <a:lnSpc>
                                <a:spcPct val="80000"/>
                              </a:lnSpc>
                              <a:spcBef>
                                <a:spcPct val="15000"/>
                              </a:spcBef>
                            </a:pPr>
                            <a:r>
                              <a:rPr lang="en-US" sz="900" b="1">
                                <a:solidFill>
                                  <a:srgbClr val="FF0000"/>
                                </a:solidFill>
                                <a:latin typeface="Tahoma" charset="0"/>
                                <a:ea typeface="ＭＳ Ｐゴシック" charset="0"/>
                                <a:cs typeface="ＭＳ Ｐゴシック" charset="0"/>
                              </a:rPr>
                              <a:t>UCDW</a:t>
                            </a:r>
                            <a:endParaRPr lang="en-US" sz="900" b="1">
                              <a:latin typeface="Tahoma" charset="0"/>
                              <a:ea typeface="ＭＳ Ｐゴシック" charset="0"/>
                              <a:cs typeface="ＭＳ Ｐゴシック" charset="0"/>
                            </a:endParaRPr>
                          </a:p>
                        </p:txBody>
                      </p:sp>
                      <p:sp>
                        <p:nvSpPr>
                          <p:cNvPr id="61530" name="Text Box 51"/>
                          <p:cNvSpPr txBox="1">
                            <a:spLocks noChangeAspect="1" noChangeArrowheads="1"/>
                          </p:cNvSpPr>
                          <p:nvPr/>
                        </p:nvSpPr>
                        <p:spPr bwMode="auto">
                          <a:xfrm>
                            <a:off x="2107" y="1043"/>
                            <a:ext cx="29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15000"/>
                              </a:spcBef>
                            </a:pPr>
                            <a:r>
                              <a:rPr lang="en-US" sz="1000" b="1">
                                <a:latin typeface="Tahoma" charset="0"/>
                                <a:ea typeface="ＭＳ Ｐゴシック" charset="0"/>
                                <a:cs typeface="ＭＳ Ｐゴシック" charset="0"/>
                              </a:rPr>
                              <a:t>DW </a:t>
                            </a:r>
                          </a:p>
                        </p:txBody>
                      </p:sp>
                      <p:sp>
                        <p:nvSpPr>
                          <p:cNvPr id="61531" name="Rectangle 168"/>
                          <p:cNvSpPr>
                            <a:spLocks noChangeArrowheads="1"/>
                          </p:cNvSpPr>
                          <p:nvPr/>
                        </p:nvSpPr>
                        <p:spPr bwMode="auto">
                          <a:xfrm>
                            <a:off x="1823" y="1600"/>
                            <a:ext cx="182" cy="230"/>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ea typeface="ＭＳ Ｐゴシック" charset="0"/>
                              <a:cs typeface="ＭＳ Ｐゴシック" charset="0"/>
                            </a:endParaRPr>
                          </a:p>
                        </p:txBody>
                      </p:sp>
                      <p:sp>
                        <p:nvSpPr>
                          <p:cNvPr id="61532" name="Rectangle 169"/>
                          <p:cNvSpPr>
                            <a:spLocks noChangeArrowheads="1"/>
                          </p:cNvSpPr>
                          <p:nvPr/>
                        </p:nvSpPr>
                        <p:spPr bwMode="auto">
                          <a:xfrm>
                            <a:off x="2347" y="979"/>
                            <a:ext cx="74" cy="243"/>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ea typeface="ＭＳ Ｐゴシック" charset="0"/>
                              <a:cs typeface="ＭＳ Ｐゴシック" charset="0"/>
                            </a:endParaRPr>
                          </a:p>
                        </p:txBody>
                      </p:sp>
                      <p:sp>
                        <p:nvSpPr>
                          <p:cNvPr id="61533" name="Text Box 20"/>
                          <p:cNvSpPr txBox="1">
                            <a:spLocks noChangeAspect="1" noChangeArrowheads="1"/>
                          </p:cNvSpPr>
                          <p:nvPr/>
                        </p:nvSpPr>
                        <p:spPr bwMode="auto">
                          <a:xfrm>
                            <a:off x="1287" y="849"/>
                            <a:ext cx="414"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15000"/>
                              </a:spcBef>
                            </a:pPr>
                            <a:r>
                              <a:rPr lang="en-US" sz="1000" b="1">
                                <a:latin typeface="Tahoma" charset="0"/>
                                <a:ea typeface="ＭＳ Ｐゴシック" charset="0"/>
                                <a:cs typeface="ＭＳ Ｐゴシック" charset="0"/>
                              </a:rPr>
                              <a:t>AASW </a:t>
                            </a:r>
                          </a:p>
                        </p:txBody>
                      </p:sp>
                    </p:grpSp>
                  </p:grpSp>
                  <p:sp>
                    <p:nvSpPr>
                      <p:cNvPr id="61520" name="Text Box 20"/>
                      <p:cNvSpPr txBox="1">
                        <a:spLocks noChangeAspect="1" noChangeArrowheads="1"/>
                      </p:cNvSpPr>
                      <p:nvPr/>
                    </p:nvSpPr>
                    <p:spPr bwMode="auto">
                      <a:xfrm>
                        <a:off x="1699" y="3998"/>
                        <a:ext cx="32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15000"/>
                          </a:spcBef>
                        </a:pPr>
                        <a:r>
                          <a:rPr lang="en-US" sz="1000" b="1">
                            <a:latin typeface="Tahoma" charset="0"/>
                            <a:ea typeface="ＭＳ Ｐゴシック" charset="0"/>
                            <a:cs typeface="ＭＳ Ｐゴシック" charset="0"/>
                          </a:rPr>
                          <a:t>WW </a:t>
                        </a:r>
                      </a:p>
                    </p:txBody>
                  </p:sp>
                </p:grpSp>
                <p:sp>
                  <p:nvSpPr>
                    <p:cNvPr id="61515" name="Line 6"/>
                    <p:cNvSpPr>
                      <a:spLocks noChangeAspect="1" noChangeShapeType="1"/>
                    </p:cNvSpPr>
                    <p:nvPr/>
                  </p:nvSpPr>
                  <p:spPr bwMode="auto">
                    <a:xfrm>
                      <a:off x="495" y="3043"/>
                      <a:ext cx="1878" cy="0"/>
                    </a:xfrm>
                    <a:prstGeom prst="line">
                      <a:avLst/>
                    </a:prstGeom>
                    <a:noFill/>
                    <a:ln w="3175">
                      <a:solidFill>
                        <a:srgbClr val="0101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7"/>
                    <p:cNvSpPr>
                      <a:spLocks noChangeAspect="1" noChangeShapeType="1"/>
                    </p:cNvSpPr>
                    <p:nvPr/>
                  </p:nvSpPr>
                  <p:spPr bwMode="auto">
                    <a:xfrm>
                      <a:off x="495" y="2906"/>
                      <a:ext cx="1878" cy="0"/>
                    </a:xfrm>
                    <a:prstGeom prst="line">
                      <a:avLst/>
                    </a:prstGeom>
                    <a:noFill/>
                    <a:ln w="3175">
                      <a:solidFill>
                        <a:srgbClr val="0101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7" name="Line 8"/>
                    <p:cNvSpPr>
                      <a:spLocks noChangeAspect="1" noChangeShapeType="1"/>
                    </p:cNvSpPr>
                    <p:nvPr/>
                  </p:nvSpPr>
                  <p:spPr bwMode="auto">
                    <a:xfrm>
                      <a:off x="2204" y="2643"/>
                      <a:ext cx="0" cy="1559"/>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8" name="Line 9"/>
                    <p:cNvSpPr>
                      <a:spLocks noChangeAspect="1" noChangeShapeType="1"/>
                    </p:cNvSpPr>
                    <p:nvPr/>
                  </p:nvSpPr>
                  <p:spPr bwMode="auto">
                    <a:xfrm>
                      <a:off x="2338" y="2646"/>
                      <a:ext cx="0" cy="1548"/>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1507" name="Group 53"/>
                  <p:cNvGrpSpPr>
                    <a:grpSpLocks noChangeAspect="1"/>
                  </p:cNvGrpSpPr>
                  <p:nvPr/>
                </p:nvGrpSpPr>
                <p:grpSpPr bwMode="auto">
                  <a:xfrm>
                    <a:off x="276" y="2590"/>
                    <a:ext cx="272" cy="1686"/>
                    <a:chOff x="646" y="542"/>
                    <a:chExt cx="286" cy="1835"/>
                  </a:xfrm>
                </p:grpSpPr>
                <p:sp>
                  <p:nvSpPr>
                    <p:cNvPr id="61508" name="Text Box 54"/>
                    <p:cNvSpPr txBox="1">
                      <a:spLocks noChangeArrowheads="1"/>
                    </p:cNvSpPr>
                    <p:nvPr/>
                  </p:nvSpPr>
                  <p:spPr bwMode="auto">
                    <a:xfrm>
                      <a:off x="646" y="2220"/>
                      <a:ext cx="26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solidFill>
                            <a:srgbClr val="0000FF"/>
                          </a:solidFill>
                          <a:ea typeface="ＭＳ Ｐゴシック" charset="0"/>
                          <a:cs typeface="ＭＳ Ｐゴシック" charset="0"/>
                        </a:rPr>
                        <a:t>–2.0</a:t>
                      </a:r>
                    </a:p>
                  </p:txBody>
                </p:sp>
                <p:sp>
                  <p:nvSpPr>
                    <p:cNvPr id="61509" name="Text Box 56"/>
                    <p:cNvSpPr txBox="1">
                      <a:spLocks noChangeArrowheads="1"/>
                    </p:cNvSpPr>
                    <p:nvPr/>
                  </p:nvSpPr>
                  <p:spPr bwMode="auto">
                    <a:xfrm>
                      <a:off x="646" y="1883"/>
                      <a:ext cx="26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solidFill>
                            <a:srgbClr val="0000FF"/>
                          </a:solidFill>
                          <a:ea typeface="ＭＳ Ｐゴシック" charset="0"/>
                          <a:cs typeface="ＭＳ Ｐゴシック" charset="0"/>
                        </a:rPr>
                        <a:t>–1.0</a:t>
                      </a:r>
                    </a:p>
                  </p:txBody>
                </p:sp>
                <p:sp>
                  <p:nvSpPr>
                    <p:cNvPr id="61510" name="Text Box 58"/>
                    <p:cNvSpPr txBox="1">
                      <a:spLocks noChangeArrowheads="1"/>
                    </p:cNvSpPr>
                    <p:nvPr/>
                  </p:nvSpPr>
                  <p:spPr bwMode="auto">
                    <a:xfrm>
                      <a:off x="703" y="1547"/>
                      <a:ext cx="22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solidFill>
                            <a:srgbClr val="0000FF"/>
                          </a:solidFill>
                          <a:ea typeface="ＭＳ Ｐゴシック" charset="0"/>
                          <a:cs typeface="ＭＳ Ｐゴシック" charset="0"/>
                        </a:rPr>
                        <a:t>0.0</a:t>
                      </a:r>
                    </a:p>
                  </p:txBody>
                </p:sp>
                <p:sp>
                  <p:nvSpPr>
                    <p:cNvPr id="61511" name="Text Box 59"/>
                    <p:cNvSpPr txBox="1">
                      <a:spLocks noChangeArrowheads="1"/>
                    </p:cNvSpPr>
                    <p:nvPr/>
                  </p:nvSpPr>
                  <p:spPr bwMode="auto">
                    <a:xfrm>
                      <a:off x="705" y="865"/>
                      <a:ext cx="22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solidFill>
                            <a:srgbClr val="0000FF"/>
                          </a:solidFill>
                          <a:ea typeface="ＭＳ Ｐゴシック" charset="0"/>
                          <a:cs typeface="ＭＳ Ｐゴシック" charset="0"/>
                        </a:rPr>
                        <a:t>2.0</a:t>
                      </a:r>
                    </a:p>
                  </p:txBody>
                </p:sp>
                <p:sp>
                  <p:nvSpPr>
                    <p:cNvPr id="61512" name="Text Box 61"/>
                    <p:cNvSpPr txBox="1">
                      <a:spLocks noChangeArrowheads="1"/>
                    </p:cNvSpPr>
                    <p:nvPr/>
                  </p:nvSpPr>
                  <p:spPr bwMode="auto">
                    <a:xfrm>
                      <a:off x="704" y="1201"/>
                      <a:ext cx="22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solidFill>
                            <a:srgbClr val="0000FF"/>
                          </a:solidFill>
                          <a:ea typeface="ＭＳ Ｐゴシック" charset="0"/>
                          <a:cs typeface="ＭＳ Ｐゴシック" charset="0"/>
                        </a:rPr>
                        <a:t>1.0</a:t>
                      </a:r>
                    </a:p>
                  </p:txBody>
                </p:sp>
                <p:sp>
                  <p:nvSpPr>
                    <p:cNvPr id="61513" name="Text Box 63"/>
                    <p:cNvSpPr txBox="1">
                      <a:spLocks noChangeArrowheads="1"/>
                    </p:cNvSpPr>
                    <p:nvPr/>
                  </p:nvSpPr>
                  <p:spPr bwMode="auto">
                    <a:xfrm>
                      <a:off x="705" y="542"/>
                      <a:ext cx="22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solidFill>
                            <a:srgbClr val="0000FF"/>
                          </a:solidFill>
                          <a:ea typeface="ＭＳ Ｐゴシック" charset="0"/>
                          <a:cs typeface="ＭＳ Ｐゴシック" charset="0"/>
                        </a:rPr>
                        <a:t>3.0</a:t>
                      </a:r>
                    </a:p>
                  </p:txBody>
                </p:sp>
              </p:grpSp>
            </p:grpSp>
            <p:sp>
              <p:nvSpPr>
                <p:cNvPr id="61505" name="Rectangle 16"/>
                <p:cNvSpPr>
                  <a:spLocks noChangeAspect="1" noChangeArrowheads="1"/>
                </p:cNvSpPr>
                <p:nvPr/>
              </p:nvSpPr>
              <p:spPr bwMode="auto">
                <a:xfrm>
                  <a:off x="2201" y="2911"/>
                  <a:ext cx="136" cy="137"/>
                </a:xfrm>
                <a:prstGeom prst="rect">
                  <a:avLst/>
                </a:prstGeom>
                <a:noFill/>
                <a:ln w="28575">
                  <a:solidFill>
                    <a:srgbClr val="EE002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ea typeface="ＭＳ Ｐゴシック" charset="0"/>
                    <a:cs typeface="ＭＳ Ｐゴシック" charset="0"/>
                  </a:endParaRPr>
                </a:p>
              </p:txBody>
            </p:sp>
          </p:grpSp>
          <p:sp>
            <p:nvSpPr>
              <p:cNvPr id="61503" name="Rectangle 101"/>
              <p:cNvSpPr>
                <a:spLocks noChangeArrowheads="1"/>
              </p:cNvSpPr>
              <p:nvPr/>
            </p:nvSpPr>
            <p:spPr bwMode="auto">
              <a:xfrm>
                <a:off x="542" y="2603"/>
                <a:ext cx="738" cy="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ea typeface="ＭＳ Ｐゴシック" charset="0"/>
                  <a:cs typeface="ＭＳ Ｐゴシック" charset="0"/>
                </a:endParaRPr>
              </a:p>
            </p:txBody>
          </p:sp>
        </p:grpSp>
      </p:grpSp>
      <p:grpSp>
        <p:nvGrpSpPr>
          <p:cNvPr id="61448" name="Group 97"/>
          <p:cNvGrpSpPr>
            <a:grpSpLocks/>
          </p:cNvGrpSpPr>
          <p:nvPr/>
        </p:nvGrpSpPr>
        <p:grpSpPr bwMode="auto">
          <a:xfrm>
            <a:off x="4683125" y="1271588"/>
            <a:ext cx="3352800" cy="3309937"/>
            <a:chOff x="2843" y="1315"/>
            <a:chExt cx="2112" cy="2085"/>
          </a:xfrm>
        </p:grpSpPr>
        <p:grpSp>
          <p:nvGrpSpPr>
            <p:cNvPr id="61469" name="Group 93"/>
            <p:cNvGrpSpPr>
              <a:grpSpLocks/>
            </p:cNvGrpSpPr>
            <p:nvPr/>
          </p:nvGrpSpPr>
          <p:grpSpPr bwMode="auto">
            <a:xfrm>
              <a:off x="2842" y="1314"/>
              <a:ext cx="2111" cy="2025"/>
              <a:chOff x="2842" y="1314"/>
              <a:chExt cx="2111" cy="2025"/>
            </a:xfrm>
          </p:grpSpPr>
          <p:grpSp>
            <p:nvGrpSpPr>
              <p:cNvPr id="61471" name="Group 83"/>
              <p:cNvGrpSpPr>
                <a:grpSpLocks/>
              </p:cNvGrpSpPr>
              <p:nvPr/>
            </p:nvGrpSpPr>
            <p:grpSpPr bwMode="auto">
              <a:xfrm>
                <a:off x="2842" y="1314"/>
                <a:ext cx="2111" cy="2025"/>
                <a:chOff x="2842" y="1314"/>
                <a:chExt cx="2111" cy="2025"/>
              </a:xfrm>
            </p:grpSpPr>
            <p:sp>
              <p:nvSpPr>
                <p:cNvPr id="61473" name="Freeform 27"/>
                <p:cNvSpPr>
                  <a:spLocks/>
                </p:cNvSpPr>
                <p:nvPr/>
              </p:nvSpPr>
              <p:spPr bwMode="auto">
                <a:xfrm>
                  <a:off x="4175" y="2484"/>
                  <a:ext cx="777" cy="737"/>
                </a:xfrm>
                <a:custGeom>
                  <a:avLst/>
                  <a:gdLst>
                    <a:gd name="T0" fmla="*/ 3246 w 724"/>
                    <a:gd name="T1" fmla="*/ 1647 h 725"/>
                    <a:gd name="T2" fmla="*/ 394 w 724"/>
                    <a:gd name="T3" fmla="*/ 1131 h 725"/>
                    <a:gd name="T4" fmla="*/ 693 w 724"/>
                    <a:gd name="T5" fmla="*/ 1088 h 725"/>
                    <a:gd name="T6" fmla="*/ 1348 w 724"/>
                    <a:gd name="T7" fmla="*/ 1065 h 725"/>
                    <a:gd name="T8" fmla="*/ 3246 w 724"/>
                    <a:gd name="T9" fmla="*/ 1018 h 725"/>
                    <a:gd name="T10" fmla="*/ 3895 w 724"/>
                    <a:gd name="T11" fmla="*/ 942 h 725"/>
                    <a:gd name="T12" fmla="*/ 4401 w 724"/>
                    <a:gd name="T13" fmla="*/ 897 h 725"/>
                    <a:gd name="T14" fmla="*/ 5713 w 724"/>
                    <a:gd name="T15" fmla="*/ 821 h 725"/>
                    <a:gd name="T16" fmla="*/ 9445 w 724"/>
                    <a:gd name="T17" fmla="*/ 648 h 725"/>
                    <a:gd name="T18" fmla="*/ 9864 w 724"/>
                    <a:gd name="T19" fmla="*/ 504 h 725"/>
                    <a:gd name="T20" fmla="*/ 10456 w 724"/>
                    <a:gd name="T21" fmla="*/ 292 h 725"/>
                    <a:gd name="T22" fmla="*/ 11221 w 724"/>
                    <a:gd name="T23" fmla="*/ 115 h 725"/>
                    <a:gd name="T24" fmla="*/ 11438 w 724"/>
                    <a:gd name="T25" fmla="*/ 7 h 725"/>
                    <a:gd name="T26" fmla="*/ 12650 w 724"/>
                    <a:gd name="T27" fmla="*/ 10 h 725"/>
                    <a:gd name="T28" fmla="*/ 14647 w 724"/>
                    <a:gd name="T29" fmla="*/ 15 h 725"/>
                    <a:gd name="T30" fmla="*/ 18135 w 724"/>
                    <a:gd name="T31" fmla="*/ 23 h 725"/>
                    <a:gd name="T32" fmla="*/ 24758 w 724"/>
                    <a:gd name="T33" fmla="*/ 87 h 7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4"/>
                    <a:gd name="T52" fmla="*/ 0 h 725"/>
                    <a:gd name="T53" fmla="*/ 724 w 724"/>
                    <a:gd name="T54" fmla="*/ 725 h 7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4" h="725">
                      <a:moveTo>
                        <a:pt x="95" y="725"/>
                      </a:moveTo>
                      <a:cubicBezTo>
                        <a:pt x="81" y="687"/>
                        <a:pt x="24" y="539"/>
                        <a:pt x="12" y="498"/>
                      </a:cubicBezTo>
                      <a:cubicBezTo>
                        <a:pt x="0" y="457"/>
                        <a:pt x="16" y="484"/>
                        <a:pt x="20" y="479"/>
                      </a:cubicBezTo>
                      <a:cubicBezTo>
                        <a:pt x="24" y="474"/>
                        <a:pt x="27" y="474"/>
                        <a:pt x="39" y="469"/>
                      </a:cubicBezTo>
                      <a:cubicBezTo>
                        <a:pt x="51" y="464"/>
                        <a:pt x="83" y="456"/>
                        <a:pt x="95" y="447"/>
                      </a:cubicBezTo>
                      <a:cubicBezTo>
                        <a:pt x="107" y="438"/>
                        <a:pt x="107" y="424"/>
                        <a:pt x="113" y="415"/>
                      </a:cubicBezTo>
                      <a:cubicBezTo>
                        <a:pt x="119" y="406"/>
                        <a:pt x="120" y="403"/>
                        <a:pt x="129" y="394"/>
                      </a:cubicBezTo>
                      <a:cubicBezTo>
                        <a:pt x="138" y="385"/>
                        <a:pt x="142" y="380"/>
                        <a:pt x="167" y="362"/>
                      </a:cubicBezTo>
                      <a:cubicBezTo>
                        <a:pt x="192" y="344"/>
                        <a:pt x="256" y="308"/>
                        <a:pt x="276" y="285"/>
                      </a:cubicBezTo>
                      <a:cubicBezTo>
                        <a:pt x="296" y="262"/>
                        <a:pt x="284" y="247"/>
                        <a:pt x="289" y="221"/>
                      </a:cubicBezTo>
                      <a:cubicBezTo>
                        <a:pt x="294" y="195"/>
                        <a:pt x="299" y="158"/>
                        <a:pt x="305" y="130"/>
                      </a:cubicBezTo>
                      <a:cubicBezTo>
                        <a:pt x="311" y="102"/>
                        <a:pt x="322" y="73"/>
                        <a:pt x="327" y="53"/>
                      </a:cubicBezTo>
                      <a:cubicBezTo>
                        <a:pt x="332" y="33"/>
                        <a:pt x="328" y="14"/>
                        <a:pt x="335" y="7"/>
                      </a:cubicBezTo>
                      <a:cubicBezTo>
                        <a:pt x="342" y="0"/>
                        <a:pt x="355" y="9"/>
                        <a:pt x="370" y="10"/>
                      </a:cubicBezTo>
                      <a:cubicBezTo>
                        <a:pt x="385" y="11"/>
                        <a:pt x="401" y="13"/>
                        <a:pt x="428" y="15"/>
                      </a:cubicBezTo>
                      <a:cubicBezTo>
                        <a:pt x="455" y="17"/>
                        <a:pt x="481" y="19"/>
                        <a:pt x="530" y="23"/>
                      </a:cubicBezTo>
                      <a:cubicBezTo>
                        <a:pt x="579" y="27"/>
                        <a:pt x="684" y="34"/>
                        <a:pt x="724" y="3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474" name="Group 28"/>
                <p:cNvGrpSpPr>
                  <a:grpSpLocks/>
                </p:cNvGrpSpPr>
                <p:nvPr/>
              </p:nvGrpSpPr>
              <p:grpSpPr bwMode="auto">
                <a:xfrm>
                  <a:off x="2842" y="1314"/>
                  <a:ext cx="2111" cy="2025"/>
                  <a:chOff x="2840" y="1336"/>
                  <a:chExt cx="1968" cy="1993"/>
                </a:xfrm>
              </p:grpSpPr>
              <p:sp>
                <p:nvSpPr>
                  <p:cNvPr id="61475" name="Freeform 29"/>
                  <p:cNvSpPr>
                    <a:spLocks/>
                  </p:cNvSpPr>
                  <p:nvPr/>
                </p:nvSpPr>
                <p:spPr bwMode="auto">
                  <a:xfrm>
                    <a:off x="4064" y="2520"/>
                    <a:ext cx="743" cy="809"/>
                  </a:xfrm>
                  <a:custGeom>
                    <a:avLst/>
                    <a:gdLst>
                      <a:gd name="T0" fmla="*/ 736 w 743"/>
                      <a:gd name="T1" fmla="*/ 0 h 809"/>
                      <a:gd name="T2" fmla="*/ 108 w 743"/>
                      <a:gd name="T3" fmla="*/ 692 h 809"/>
                      <a:gd name="T4" fmla="*/ 88 w 743"/>
                      <a:gd name="T5" fmla="*/ 704 h 809"/>
                      <a:gd name="T6" fmla="*/ 108 w 743"/>
                      <a:gd name="T7" fmla="*/ 704 h 809"/>
                      <a:gd name="T8" fmla="*/ 152 w 743"/>
                      <a:gd name="T9" fmla="*/ 684 h 809"/>
                      <a:gd name="T10" fmla="*/ 180 w 743"/>
                      <a:gd name="T11" fmla="*/ 664 h 809"/>
                      <a:gd name="T12" fmla="*/ 244 w 743"/>
                      <a:gd name="T13" fmla="*/ 648 h 809"/>
                      <a:gd name="T14" fmla="*/ 292 w 743"/>
                      <a:gd name="T15" fmla="*/ 620 h 809"/>
                      <a:gd name="T16" fmla="*/ 380 w 743"/>
                      <a:gd name="T17" fmla="*/ 568 h 809"/>
                      <a:gd name="T18" fmla="*/ 420 w 743"/>
                      <a:gd name="T19" fmla="*/ 504 h 809"/>
                      <a:gd name="T20" fmla="*/ 452 w 743"/>
                      <a:gd name="T21" fmla="*/ 488 h 809"/>
                      <a:gd name="T22" fmla="*/ 460 w 743"/>
                      <a:gd name="T23" fmla="*/ 456 h 809"/>
                      <a:gd name="T24" fmla="*/ 460 w 743"/>
                      <a:gd name="T25" fmla="*/ 420 h 809"/>
                      <a:gd name="T26" fmla="*/ 508 w 743"/>
                      <a:gd name="T27" fmla="*/ 400 h 809"/>
                      <a:gd name="T28" fmla="*/ 540 w 743"/>
                      <a:gd name="T29" fmla="*/ 392 h 809"/>
                      <a:gd name="T30" fmla="*/ 576 w 743"/>
                      <a:gd name="T31" fmla="*/ 360 h 809"/>
                      <a:gd name="T32" fmla="*/ 596 w 743"/>
                      <a:gd name="T33" fmla="*/ 332 h 809"/>
                      <a:gd name="T34" fmla="*/ 616 w 743"/>
                      <a:gd name="T35" fmla="*/ 304 h 809"/>
                      <a:gd name="T36" fmla="*/ 616 w 743"/>
                      <a:gd name="T37" fmla="*/ 276 h 809"/>
                      <a:gd name="T38" fmla="*/ 652 w 743"/>
                      <a:gd name="T39" fmla="*/ 244 h 809"/>
                      <a:gd name="T40" fmla="*/ 672 w 743"/>
                      <a:gd name="T41" fmla="*/ 212 h 809"/>
                      <a:gd name="T42" fmla="*/ 680 w 743"/>
                      <a:gd name="T43" fmla="*/ 164 h 809"/>
                      <a:gd name="T44" fmla="*/ 696 w 743"/>
                      <a:gd name="T45" fmla="*/ 116 h 809"/>
                      <a:gd name="T46" fmla="*/ 720 w 743"/>
                      <a:gd name="T47" fmla="*/ 64 h 809"/>
                      <a:gd name="T48" fmla="*/ 740 w 743"/>
                      <a:gd name="T49" fmla="*/ 16 h 809"/>
                      <a:gd name="T50" fmla="*/ 736 w 743"/>
                      <a:gd name="T51" fmla="*/ 0 h 8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3"/>
                      <a:gd name="T79" fmla="*/ 0 h 809"/>
                      <a:gd name="T80" fmla="*/ 743 w 743"/>
                      <a:gd name="T81" fmla="*/ 809 h 8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3" h="809">
                        <a:moveTo>
                          <a:pt x="736" y="0"/>
                        </a:moveTo>
                        <a:cubicBezTo>
                          <a:pt x="625" y="120"/>
                          <a:pt x="216" y="575"/>
                          <a:pt x="108" y="692"/>
                        </a:cubicBezTo>
                        <a:cubicBezTo>
                          <a:pt x="0" y="809"/>
                          <a:pt x="88" y="702"/>
                          <a:pt x="88" y="704"/>
                        </a:cubicBezTo>
                        <a:cubicBezTo>
                          <a:pt x="88" y="706"/>
                          <a:pt x="97" y="707"/>
                          <a:pt x="108" y="704"/>
                        </a:cubicBezTo>
                        <a:cubicBezTo>
                          <a:pt x="119" y="701"/>
                          <a:pt x="140" y="691"/>
                          <a:pt x="152" y="684"/>
                        </a:cubicBezTo>
                        <a:cubicBezTo>
                          <a:pt x="164" y="677"/>
                          <a:pt x="165" y="670"/>
                          <a:pt x="180" y="664"/>
                        </a:cubicBezTo>
                        <a:cubicBezTo>
                          <a:pt x="195" y="658"/>
                          <a:pt x="225" y="655"/>
                          <a:pt x="244" y="648"/>
                        </a:cubicBezTo>
                        <a:cubicBezTo>
                          <a:pt x="263" y="641"/>
                          <a:pt x="269" y="633"/>
                          <a:pt x="292" y="620"/>
                        </a:cubicBezTo>
                        <a:cubicBezTo>
                          <a:pt x="315" y="607"/>
                          <a:pt x="359" y="587"/>
                          <a:pt x="380" y="568"/>
                        </a:cubicBezTo>
                        <a:cubicBezTo>
                          <a:pt x="401" y="549"/>
                          <a:pt x="408" y="517"/>
                          <a:pt x="420" y="504"/>
                        </a:cubicBezTo>
                        <a:cubicBezTo>
                          <a:pt x="432" y="491"/>
                          <a:pt x="445" y="496"/>
                          <a:pt x="452" y="488"/>
                        </a:cubicBezTo>
                        <a:cubicBezTo>
                          <a:pt x="459" y="480"/>
                          <a:pt x="459" y="467"/>
                          <a:pt x="460" y="456"/>
                        </a:cubicBezTo>
                        <a:cubicBezTo>
                          <a:pt x="461" y="445"/>
                          <a:pt x="452" y="429"/>
                          <a:pt x="460" y="420"/>
                        </a:cubicBezTo>
                        <a:cubicBezTo>
                          <a:pt x="468" y="411"/>
                          <a:pt x="495" y="405"/>
                          <a:pt x="508" y="400"/>
                        </a:cubicBezTo>
                        <a:cubicBezTo>
                          <a:pt x="521" y="395"/>
                          <a:pt x="529" y="399"/>
                          <a:pt x="540" y="392"/>
                        </a:cubicBezTo>
                        <a:cubicBezTo>
                          <a:pt x="551" y="385"/>
                          <a:pt x="567" y="370"/>
                          <a:pt x="576" y="360"/>
                        </a:cubicBezTo>
                        <a:cubicBezTo>
                          <a:pt x="585" y="350"/>
                          <a:pt x="589" y="341"/>
                          <a:pt x="596" y="332"/>
                        </a:cubicBezTo>
                        <a:cubicBezTo>
                          <a:pt x="603" y="323"/>
                          <a:pt x="613" y="313"/>
                          <a:pt x="616" y="304"/>
                        </a:cubicBezTo>
                        <a:cubicBezTo>
                          <a:pt x="619" y="295"/>
                          <a:pt x="610" y="286"/>
                          <a:pt x="616" y="276"/>
                        </a:cubicBezTo>
                        <a:cubicBezTo>
                          <a:pt x="622" y="266"/>
                          <a:pt x="643" y="255"/>
                          <a:pt x="652" y="244"/>
                        </a:cubicBezTo>
                        <a:cubicBezTo>
                          <a:pt x="661" y="233"/>
                          <a:pt x="667" y="225"/>
                          <a:pt x="672" y="212"/>
                        </a:cubicBezTo>
                        <a:cubicBezTo>
                          <a:pt x="677" y="199"/>
                          <a:pt x="676" y="180"/>
                          <a:pt x="680" y="164"/>
                        </a:cubicBezTo>
                        <a:cubicBezTo>
                          <a:pt x="684" y="148"/>
                          <a:pt x="689" y="133"/>
                          <a:pt x="696" y="116"/>
                        </a:cubicBezTo>
                        <a:cubicBezTo>
                          <a:pt x="703" y="99"/>
                          <a:pt x="713" y="81"/>
                          <a:pt x="720" y="64"/>
                        </a:cubicBezTo>
                        <a:cubicBezTo>
                          <a:pt x="727" y="47"/>
                          <a:pt x="737" y="27"/>
                          <a:pt x="740" y="16"/>
                        </a:cubicBezTo>
                        <a:cubicBezTo>
                          <a:pt x="743" y="5"/>
                          <a:pt x="737" y="3"/>
                          <a:pt x="736" y="0"/>
                        </a:cubicBezTo>
                        <a:close/>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476" name="Group 30"/>
                  <p:cNvGrpSpPr>
                    <a:grpSpLocks/>
                  </p:cNvGrpSpPr>
                  <p:nvPr/>
                </p:nvGrpSpPr>
                <p:grpSpPr bwMode="auto">
                  <a:xfrm>
                    <a:off x="2840" y="1336"/>
                    <a:ext cx="1968" cy="1909"/>
                    <a:chOff x="2840" y="1336"/>
                    <a:chExt cx="1968" cy="1909"/>
                  </a:xfrm>
                </p:grpSpPr>
                <p:sp>
                  <p:nvSpPr>
                    <p:cNvPr id="61477" name="Freeform 31"/>
                    <p:cNvSpPr>
                      <a:spLocks/>
                    </p:cNvSpPr>
                    <p:nvPr/>
                  </p:nvSpPr>
                  <p:spPr bwMode="auto">
                    <a:xfrm>
                      <a:off x="3075" y="1376"/>
                      <a:ext cx="535" cy="732"/>
                    </a:xfrm>
                    <a:custGeom>
                      <a:avLst/>
                      <a:gdLst>
                        <a:gd name="T0" fmla="*/ 397 w 535"/>
                        <a:gd name="T1" fmla="*/ 0 h 732"/>
                        <a:gd name="T2" fmla="*/ 517 w 535"/>
                        <a:gd name="T3" fmla="*/ 360 h 732"/>
                        <a:gd name="T4" fmla="*/ 505 w 535"/>
                        <a:gd name="T5" fmla="*/ 384 h 732"/>
                        <a:gd name="T6" fmla="*/ 485 w 535"/>
                        <a:gd name="T7" fmla="*/ 404 h 732"/>
                        <a:gd name="T8" fmla="*/ 445 w 535"/>
                        <a:gd name="T9" fmla="*/ 428 h 732"/>
                        <a:gd name="T10" fmla="*/ 453 w 535"/>
                        <a:gd name="T11" fmla="*/ 376 h 732"/>
                        <a:gd name="T12" fmla="*/ 397 w 535"/>
                        <a:gd name="T13" fmla="*/ 364 h 732"/>
                        <a:gd name="T14" fmla="*/ 369 w 535"/>
                        <a:gd name="T15" fmla="*/ 352 h 732"/>
                        <a:gd name="T16" fmla="*/ 322 w 535"/>
                        <a:gd name="T17" fmla="*/ 349 h 732"/>
                        <a:gd name="T18" fmla="*/ 269 w 535"/>
                        <a:gd name="T19" fmla="*/ 336 h 732"/>
                        <a:gd name="T20" fmla="*/ 261 w 535"/>
                        <a:gd name="T21" fmla="*/ 356 h 732"/>
                        <a:gd name="T22" fmla="*/ 309 w 535"/>
                        <a:gd name="T23" fmla="*/ 380 h 732"/>
                        <a:gd name="T24" fmla="*/ 333 w 535"/>
                        <a:gd name="T25" fmla="*/ 404 h 732"/>
                        <a:gd name="T26" fmla="*/ 313 w 535"/>
                        <a:gd name="T27" fmla="*/ 432 h 732"/>
                        <a:gd name="T28" fmla="*/ 285 w 535"/>
                        <a:gd name="T29" fmla="*/ 464 h 732"/>
                        <a:gd name="T30" fmla="*/ 265 w 535"/>
                        <a:gd name="T31" fmla="*/ 500 h 732"/>
                        <a:gd name="T32" fmla="*/ 241 w 535"/>
                        <a:gd name="T33" fmla="*/ 532 h 732"/>
                        <a:gd name="T34" fmla="*/ 217 w 535"/>
                        <a:gd name="T35" fmla="*/ 556 h 732"/>
                        <a:gd name="T36" fmla="*/ 173 w 535"/>
                        <a:gd name="T37" fmla="*/ 568 h 732"/>
                        <a:gd name="T38" fmla="*/ 153 w 535"/>
                        <a:gd name="T39" fmla="*/ 620 h 732"/>
                        <a:gd name="T40" fmla="*/ 153 w 535"/>
                        <a:gd name="T41" fmla="*/ 660 h 732"/>
                        <a:gd name="T42" fmla="*/ 145 w 535"/>
                        <a:gd name="T43" fmla="*/ 724 h 732"/>
                        <a:gd name="T44" fmla="*/ 0 w 535"/>
                        <a:gd name="T45" fmla="*/ 709 h 7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
                        <a:gd name="T70" fmla="*/ 0 h 732"/>
                        <a:gd name="T71" fmla="*/ 535 w 535"/>
                        <a:gd name="T72" fmla="*/ 732 h 7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 h="732">
                          <a:moveTo>
                            <a:pt x="397" y="0"/>
                          </a:moveTo>
                          <a:cubicBezTo>
                            <a:pt x="417" y="60"/>
                            <a:pt x="499" y="296"/>
                            <a:pt x="517" y="360"/>
                          </a:cubicBezTo>
                          <a:cubicBezTo>
                            <a:pt x="535" y="424"/>
                            <a:pt x="510" y="377"/>
                            <a:pt x="505" y="384"/>
                          </a:cubicBezTo>
                          <a:cubicBezTo>
                            <a:pt x="500" y="391"/>
                            <a:pt x="495" y="397"/>
                            <a:pt x="485" y="404"/>
                          </a:cubicBezTo>
                          <a:cubicBezTo>
                            <a:pt x="475" y="411"/>
                            <a:pt x="450" y="433"/>
                            <a:pt x="445" y="428"/>
                          </a:cubicBezTo>
                          <a:cubicBezTo>
                            <a:pt x="440" y="423"/>
                            <a:pt x="461" y="387"/>
                            <a:pt x="453" y="376"/>
                          </a:cubicBezTo>
                          <a:cubicBezTo>
                            <a:pt x="445" y="365"/>
                            <a:pt x="411" y="368"/>
                            <a:pt x="397" y="364"/>
                          </a:cubicBezTo>
                          <a:cubicBezTo>
                            <a:pt x="383" y="360"/>
                            <a:pt x="381" y="354"/>
                            <a:pt x="369" y="352"/>
                          </a:cubicBezTo>
                          <a:cubicBezTo>
                            <a:pt x="357" y="350"/>
                            <a:pt x="339" y="352"/>
                            <a:pt x="322" y="349"/>
                          </a:cubicBezTo>
                          <a:cubicBezTo>
                            <a:pt x="305" y="346"/>
                            <a:pt x="279" y="335"/>
                            <a:pt x="269" y="336"/>
                          </a:cubicBezTo>
                          <a:cubicBezTo>
                            <a:pt x="259" y="337"/>
                            <a:pt x="254" y="349"/>
                            <a:pt x="261" y="356"/>
                          </a:cubicBezTo>
                          <a:cubicBezTo>
                            <a:pt x="268" y="363"/>
                            <a:pt x="297" y="372"/>
                            <a:pt x="309" y="380"/>
                          </a:cubicBezTo>
                          <a:cubicBezTo>
                            <a:pt x="321" y="388"/>
                            <a:pt x="332" y="395"/>
                            <a:pt x="333" y="404"/>
                          </a:cubicBezTo>
                          <a:cubicBezTo>
                            <a:pt x="334" y="413"/>
                            <a:pt x="321" y="422"/>
                            <a:pt x="313" y="432"/>
                          </a:cubicBezTo>
                          <a:cubicBezTo>
                            <a:pt x="305" y="442"/>
                            <a:pt x="293" y="453"/>
                            <a:pt x="285" y="464"/>
                          </a:cubicBezTo>
                          <a:cubicBezTo>
                            <a:pt x="277" y="475"/>
                            <a:pt x="272" y="489"/>
                            <a:pt x="265" y="500"/>
                          </a:cubicBezTo>
                          <a:cubicBezTo>
                            <a:pt x="258" y="511"/>
                            <a:pt x="249" y="523"/>
                            <a:pt x="241" y="532"/>
                          </a:cubicBezTo>
                          <a:cubicBezTo>
                            <a:pt x="233" y="541"/>
                            <a:pt x="228" y="550"/>
                            <a:pt x="217" y="556"/>
                          </a:cubicBezTo>
                          <a:cubicBezTo>
                            <a:pt x="206" y="562"/>
                            <a:pt x="184" y="557"/>
                            <a:pt x="173" y="568"/>
                          </a:cubicBezTo>
                          <a:cubicBezTo>
                            <a:pt x="162" y="579"/>
                            <a:pt x="156" y="605"/>
                            <a:pt x="153" y="620"/>
                          </a:cubicBezTo>
                          <a:cubicBezTo>
                            <a:pt x="150" y="635"/>
                            <a:pt x="154" y="643"/>
                            <a:pt x="153" y="660"/>
                          </a:cubicBezTo>
                          <a:cubicBezTo>
                            <a:pt x="152" y="677"/>
                            <a:pt x="170" y="716"/>
                            <a:pt x="145" y="724"/>
                          </a:cubicBezTo>
                          <a:cubicBezTo>
                            <a:pt x="120" y="732"/>
                            <a:pt x="30" y="712"/>
                            <a:pt x="0" y="70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478" name="Freeform 32"/>
                    <p:cNvSpPr>
                      <a:spLocks/>
                    </p:cNvSpPr>
                    <p:nvPr/>
                  </p:nvSpPr>
                  <p:spPr bwMode="auto">
                    <a:xfrm>
                      <a:off x="4095" y="1565"/>
                      <a:ext cx="630" cy="644"/>
                    </a:xfrm>
                    <a:custGeom>
                      <a:avLst/>
                      <a:gdLst>
                        <a:gd name="T0" fmla="*/ 630 w 630"/>
                        <a:gd name="T1" fmla="*/ 366 h 644"/>
                        <a:gd name="T2" fmla="*/ 217 w 630"/>
                        <a:gd name="T3" fmla="*/ 611 h 644"/>
                        <a:gd name="T4" fmla="*/ 222 w 630"/>
                        <a:gd name="T5" fmla="*/ 566 h 644"/>
                        <a:gd name="T6" fmla="*/ 185 w 630"/>
                        <a:gd name="T7" fmla="*/ 491 h 644"/>
                        <a:gd name="T8" fmla="*/ 145 w 630"/>
                        <a:gd name="T9" fmla="*/ 435 h 644"/>
                        <a:gd name="T10" fmla="*/ 124 w 630"/>
                        <a:gd name="T11" fmla="*/ 398 h 644"/>
                        <a:gd name="T12" fmla="*/ 89 w 630"/>
                        <a:gd name="T13" fmla="*/ 344 h 644"/>
                        <a:gd name="T14" fmla="*/ 60 w 630"/>
                        <a:gd name="T15" fmla="*/ 312 h 644"/>
                        <a:gd name="T16" fmla="*/ 38 w 630"/>
                        <a:gd name="T17" fmla="*/ 278 h 644"/>
                        <a:gd name="T18" fmla="*/ 30 w 630"/>
                        <a:gd name="T19" fmla="*/ 251 h 644"/>
                        <a:gd name="T20" fmla="*/ 217 w 630"/>
                        <a:gd name="T21" fmla="*/ 0 h 6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644"/>
                        <a:gd name="T35" fmla="*/ 630 w 630"/>
                        <a:gd name="T36" fmla="*/ 644 h 6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644">
                          <a:moveTo>
                            <a:pt x="630" y="366"/>
                          </a:moveTo>
                          <a:cubicBezTo>
                            <a:pt x="561" y="406"/>
                            <a:pt x="285" y="578"/>
                            <a:pt x="217" y="611"/>
                          </a:cubicBezTo>
                          <a:cubicBezTo>
                            <a:pt x="149" y="644"/>
                            <a:pt x="227" y="586"/>
                            <a:pt x="222" y="566"/>
                          </a:cubicBezTo>
                          <a:cubicBezTo>
                            <a:pt x="217" y="546"/>
                            <a:pt x="198" y="513"/>
                            <a:pt x="185" y="491"/>
                          </a:cubicBezTo>
                          <a:cubicBezTo>
                            <a:pt x="172" y="469"/>
                            <a:pt x="155" y="450"/>
                            <a:pt x="145" y="435"/>
                          </a:cubicBezTo>
                          <a:cubicBezTo>
                            <a:pt x="135" y="420"/>
                            <a:pt x="133" y="413"/>
                            <a:pt x="124" y="398"/>
                          </a:cubicBezTo>
                          <a:cubicBezTo>
                            <a:pt x="115" y="383"/>
                            <a:pt x="100" y="358"/>
                            <a:pt x="89" y="344"/>
                          </a:cubicBezTo>
                          <a:cubicBezTo>
                            <a:pt x="78" y="330"/>
                            <a:pt x="68" y="323"/>
                            <a:pt x="60" y="312"/>
                          </a:cubicBezTo>
                          <a:cubicBezTo>
                            <a:pt x="52" y="301"/>
                            <a:pt x="43" y="288"/>
                            <a:pt x="38" y="278"/>
                          </a:cubicBezTo>
                          <a:cubicBezTo>
                            <a:pt x="33" y="268"/>
                            <a:pt x="0" y="297"/>
                            <a:pt x="30" y="251"/>
                          </a:cubicBezTo>
                          <a:cubicBezTo>
                            <a:pt x="60" y="205"/>
                            <a:pt x="178" y="52"/>
                            <a:pt x="217"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479" name="Group 33"/>
                    <p:cNvGrpSpPr>
                      <a:grpSpLocks/>
                    </p:cNvGrpSpPr>
                    <p:nvPr/>
                  </p:nvGrpSpPr>
                  <p:grpSpPr bwMode="auto">
                    <a:xfrm>
                      <a:off x="3504" y="3003"/>
                      <a:ext cx="670" cy="242"/>
                      <a:chOff x="3509" y="3003"/>
                      <a:chExt cx="670" cy="242"/>
                    </a:xfrm>
                  </p:grpSpPr>
                  <p:sp>
                    <p:nvSpPr>
                      <p:cNvPr id="61498" name="Freeform 34"/>
                      <p:cNvSpPr>
                        <a:spLocks/>
                      </p:cNvSpPr>
                      <p:nvPr/>
                    </p:nvSpPr>
                    <p:spPr bwMode="auto">
                      <a:xfrm>
                        <a:off x="3509" y="3003"/>
                        <a:ext cx="664" cy="221"/>
                      </a:xfrm>
                      <a:custGeom>
                        <a:avLst/>
                        <a:gdLst>
                          <a:gd name="T0" fmla="*/ 0 w 664"/>
                          <a:gd name="T1" fmla="*/ 221 h 221"/>
                          <a:gd name="T2" fmla="*/ 78 w 664"/>
                          <a:gd name="T3" fmla="*/ 34 h 221"/>
                          <a:gd name="T4" fmla="*/ 123 w 664"/>
                          <a:gd name="T5" fmla="*/ 26 h 221"/>
                          <a:gd name="T6" fmla="*/ 190 w 664"/>
                          <a:gd name="T7" fmla="*/ 24 h 221"/>
                          <a:gd name="T8" fmla="*/ 286 w 664"/>
                          <a:gd name="T9" fmla="*/ 29 h 221"/>
                          <a:gd name="T10" fmla="*/ 382 w 664"/>
                          <a:gd name="T11" fmla="*/ 45 h 221"/>
                          <a:gd name="T12" fmla="*/ 448 w 664"/>
                          <a:gd name="T13" fmla="*/ 50 h 221"/>
                          <a:gd name="T14" fmla="*/ 496 w 664"/>
                          <a:gd name="T15" fmla="*/ 58 h 221"/>
                          <a:gd name="T16" fmla="*/ 566 w 664"/>
                          <a:gd name="T17" fmla="*/ 50 h 221"/>
                          <a:gd name="T18" fmla="*/ 590 w 664"/>
                          <a:gd name="T19" fmla="*/ 45 h 221"/>
                          <a:gd name="T20" fmla="*/ 600 w 664"/>
                          <a:gd name="T21" fmla="*/ 26 h 221"/>
                          <a:gd name="T22" fmla="*/ 664 w 664"/>
                          <a:gd name="T23" fmla="*/ 200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4"/>
                          <a:gd name="T37" fmla="*/ 0 h 221"/>
                          <a:gd name="T38" fmla="*/ 664 w 664"/>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4" h="221">
                            <a:moveTo>
                              <a:pt x="0" y="221"/>
                            </a:moveTo>
                            <a:cubicBezTo>
                              <a:pt x="12" y="190"/>
                              <a:pt x="58" y="66"/>
                              <a:pt x="78" y="34"/>
                            </a:cubicBezTo>
                            <a:cubicBezTo>
                              <a:pt x="98" y="2"/>
                              <a:pt x="104" y="28"/>
                              <a:pt x="123" y="26"/>
                            </a:cubicBezTo>
                            <a:cubicBezTo>
                              <a:pt x="142" y="24"/>
                              <a:pt x="163" y="24"/>
                              <a:pt x="190" y="24"/>
                            </a:cubicBezTo>
                            <a:cubicBezTo>
                              <a:pt x="217" y="24"/>
                              <a:pt x="254" y="26"/>
                              <a:pt x="286" y="29"/>
                            </a:cubicBezTo>
                            <a:cubicBezTo>
                              <a:pt x="318" y="32"/>
                              <a:pt x="355" y="42"/>
                              <a:pt x="382" y="45"/>
                            </a:cubicBezTo>
                            <a:cubicBezTo>
                              <a:pt x="409" y="48"/>
                              <a:pt x="429" y="48"/>
                              <a:pt x="448" y="50"/>
                            </a:cubicBezTo>
                            <a:cubicBezTo>
                              <a:pt x="467" y="52"/>
                              <a:pt x="476" y="58"/>
                              <a:pt x="496" y="58"/>
                            </a:cubicBezTo>
                            <a:cubicBezTo>
                              <a:pt x="516" y="58"/>
                              <a:pt x="550" y="52"/>
                              <a:pt x="566" y="50"/>
                            </a:cubicBezTo>
                            <a:cubicBezTo>
                              <a:pt x="582" y="48"/>
                              <a:pt x="584" y="49"/>
                              <a:pt x="590" y="45"/>
                            </a:cubicBezTo>
                            <a:cubicBezTo>
                              <a:pt x="596" y="41"/>
                              <a:pt x="588" y="0"/>
                              <a:pt x="600" y="26"/>
                            </a:cubicBezTo>
                            <a:cubicBezTo>
                              <a:pt x="612" y="52"/>
                              <a:pt x="651" y="164"/>
                              <a:pt x="664" y="20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499" name="Freeform 35"/>
                      <p:cNvSpPr>
                        <a:spLocks/>
                      </p:cNvSpPr>
                      <p:nvPr/>
                    </p:nvSpPr>
                    <p:spPr bwMode="auto">
                      <a:xfrm>
                        <a:off x="3528" y="3173"/>
                        <a:ext cx="651" cy="72"/>
                      </a:xfrm>
                      <a:custGeom>
                        <a:avLst/>
                        <a:gdLst>
                          <a:gd name="T0" fmla="*/ 0 w 651"/>
                          <a:gd name="T1" fmla="*/ 51 h 72"/>
                          <a:gd name="T2" fmla="*/ 128 w 651"/>
                          <a:gd name="T3" fmla="*/ 64 h 72"/>
                          <a:gd name="T4" fmla="*/ 144 w 651"/>
                          <a:gd name="T5" fmla="*/ 67 h 72"/>
                          <a:gd name="T6" fmla="*/ 168 w 651"/>
                          <a:gd name="T7" fmla="*/ 70 h 72"/>
                          <a:gd name="T8" fmla="*/ 208 w 651"/>
                          <a:gd name="T9" fmla="*/ 56 h 72"/>
                          <a:gd name="T10" fmla="*/ 309 w 651"/>
                          <a:gd name="T11" fmla="*/ 48 h 72"/>
                          <a:gd name="T12" fmla="*/ 395 w 651"/>
                          <a:gd name="T13" fmla="*/ 27 h 72"/>
                          <a:gd name="T14" fmla="*/ 403 w 651"/>
                          <a:gd name="T15" fmla="*/ 8 h 72"/>
                          <a:gd name="T16" fmla="*/ 453 w 651"/>
                          <a:gd name="T17" fmla="*/ 3 h 72"/>
                          <a:gd name="T18" fmla="*/ 480 w 651"/>
                          <a:gd name="T19" fmla="*/ 27 h 72"/>
                          <a:gd name="T20" fmla="*/ 571 w 651"/>
                          <a:gd name="T21" fmla="*/ 48 h 72"/>
                          <a:gd name="T22" fmla="*/ 611 w 651"/>
                          <a:gd name="T23" fmla="*/ 40 h 72"/>
                          <a:gd name="T24" fmla="*/ 651 w 651"/>
                          <a:gd name="T25" fmla="*/ 2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1"/>
                          <a:gd name="T40" fmla="*/ 0 h 72"/>
                          <a:gd name="T41" fmla="*/ 651 w 651"/>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1" h="72">
                            <a:moveTo>
                              <a:pt x="0" y="51"/>
                            </a:moveTo>
                            <a:cubicBezTo>
                              <a:pt x="21" y="54"/>
                              <a:pt x="104" y="61"/>
                              <a:pt x="128" y="64"/>
                            </a:cubicBezTo>
                            <a:cubicBezTo>
                              <a:pt x="152" y="67"/>
                              <a:pt x="137" y="66"/>
                              <a:pt x="144" y="67"/>
                            </a:cubicBezTo>
                            <a:cubicBezTo>
                              <a:pt x="151" y="68"/>
                              <a:pt x="157" y="72"/>
                              <a:pt x="168" y="70"/>
                            </a:cubicBezTo>
                            <a:cubicBezTo>
                              <a:pt x="179" y="68"/>
                              <a:pt x="185" y="60"/>
                              <a:pt x="208" y="56"/>
                            </a:cubicBezTo>
                            <a:cubicBezTo>
                              <a:pt x="231" y="52"/>
                              <a:pt x="278" y="53"/>
                              <a:pt x="309" y="48"/>
                            </a:cubicBezTo>
                            <a:cubicBezTo>
                              <a:pt x="340" y="43"/>
                              <a:pt x="379" y="34"/>
                              <a:pt x="395" y="27"/>
                            </a:cubicBezTo>
                            <a:cubicBezTo>
                              <a:pt x="411" y="20"/>
                              <a:pt x="394" y="12"/>
                              <a:pt x="403" y="8"/>
                            </a:cubicBezTo>
                            <a:cubicBezTo>
                              <a:pt x="412" y="4"/>
                              <a:pt x="440" y="0"/>
                              <a:pt x="453" y="3"/>
                            </a:cubicBezTo>
                            <a:cubicBezTo>
                              <a:pt x="466" y="6"/>
                              <a:pt x="460" y="19"/>
                              <a:pt x="480" y="27"/>
                            </a:cubicBezTo>
                            <a:cubicBezTo>
                              <a:pt x="500" y="35"/>
                              <a:pt x="549" y="46"/>
                              <a:pt x="571" y="48"/>
                            </a:cubicBezTo>
                            <a:cubicBezTo>
                              <a:pt x="593" y="50"/>
                              <a:pt x="598" y="43"/>
                              <a:pt x="611" y="40"/>
                            </a:cubicBezTo>
                            <a:cubicBezTo>
                              <a:pt x="624" y="37"/>
                              <a:pt x="645" y="29"/>
                              <a:pt x="651" y="2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1480" name="Group 36"/>
                    <p:cNvGrpSpPr>
                      <a:grpSpLocks/>
                    </p:cNvGrpSpPr>
                    <p:nvPr/>
                  </p:nvGrpSpPr>
                  <p:grpSpPr bwMode="auto">
                    <a:xfrm>
                      <a:off x="2840" y="1336"/>
                      <a:ext cx="1968" cy="1891"/>
                      <a:chOff x="2840" y="1336"/>
                      <a:chExt cx="1968" cy="1891"/>
                    </a:xfrm>
                  </p:grpSpPr>
                  <p:sp>
                    <p:nvSpPr>
                      <p:cNvPr id="61481" name="Freeform 37"/>
                      <p:cNvSpPr>
                        <a:spLocks/>
                      </p:cNvSpPr>
                      <p:nvPr/>
                    </p:nvSpPr>
                    <p:spPr bwMode="auto">
                      <a:xfrm>
                        <a:off x="4723" y="1939"/>
                        <a:ext cx="85" cy="584"/>
                      </a:xfrm>
                      <a:custGeom>
                        <a:avLst/>
                        <a:gdLst>
                          <a:gd name="T0" fmla="*/ 0 w 85"/>
                          <a:gd name="T1" fmla="*/ 0 h 584"/>
                          <a:gd name="T2" fmla="*/ 26 w 85"/>
                          <a:gd name="T3" fmla="*/ 32 h 584"/>
                          <a:gd name="T4" fmla="*/ 40 w 85"/>
                          <a:gd name="T5" fmla="*/ 48 h 584"/>
                          <a:gd name="T6" fmla="*/ 50 w 85"/>
                          <a:gd name="T7" fmla="*/ 64 h 584"/>
                          <a:gd name="T8" fmla="*/ 58 w 85"/>
                          <a:gd name="T9" fmla="*/ 82 h 584"/>
                          <a:gd name="T10" fmla="*/ 58 w 85"/>
                          <a:gd name="T11" fmla="*/ 101 h 584"/>
                          <a:gd name="T12" fmla="*/ 61 w 85"/>
                          <a:gd name="T13" fmla="*/ 120 h 584"/>
                          <a:gd name="T14" fmla="*/ 61 w 85"/>
                          <a:gd name="T15" fmla="*/ 138 h 584"/>
                          <a:gd name="T16" fmla="*/ 56 w 85"/>
                          <a:gd name="T17" fmla="*/ 184 h 584"/>
                          <a:gd name="T18" fmla="*/ 56 w 85"/>
                          <a:gd name="T19" fmla="*/ 205 h 584"/>
                          <a:gd name="T20" fmla="*/ 56 w 85"/>
                          <a:gd name="T21" fmla="*/ 226 h 584"/>
                          <a:gd name="T22" fmla="*/ 48 w 85"/>
                          <a:gd name="T23" fmla="*/ 256 h 584"/>
                          <a:gd name="T24" fmla="*/ 45 w 85"/>
                          <a:gd name="T25" fmla="*/ 272 h 584"/>
                          <a:gd name="T26" fmla="*/ 48 w 85"/>
                          <a:gd name="T27" fmla="*/ 306 h 584"/>
                          <a:gd name="T28" fmla="*/ 50 w 85"/>
                          <a:gd name="T29" fmla="*/ 338 h 584"/>
                          <a:gd name="T30" fmla="*/ 48 w 85"/>
                          <a:gd name="T31" fmla="*/ 360 h 584"/>
                          <a:gd name="T32" fmla="*/ 50 w 85"/>
                          <a:gd name="T33" fmla="*/ 381 h 584"/>
                          <a:gd name="T34" fmla="*/ 50 w 85"/>
                          <a:gd name="T35" fmla="*/ 408 h 584"/>
                          <a:gd name="T36" fmla="*/ 48 w 85"/>
                          <a:gd name="T37" fmla="*/ 434 h 584"/>
                          <a:gd name="T38" fmla="*/ 45 w 85"/>
                          <a:gd name="T39" fmla="*/ 458 h 584"/>
                          <a:gd name="T40" fmla="*/ 42 w 85"/>
                          <a:gd name="T41" fmla="*/ 480 h 584"/>
                          <a:gd name="T42" fmla="*/ 50 w 85"/>
                          <a:gd name="T43" fmla="*/ 509 h 584"/>
                          <a:gd name="T44" fmla="*/ 58 w 85"/>
                          <a:gd name="T45" fmla="*/ 530 h 584"/>
                          <a:gd name="T46" fmla="*/ 64 w 85"/>
                          <a:gd name="T47" fmla="*/ 546 h 584"/>
                          <a:gd name="T48" fmla="*/ 74 w 85"/>
                          <a:gd name="T49" fmla="*/ 560 h 584"/>
                          <a:gd name="T50" fmla="*/ 85 w 85"/>
                          <a:gd name="T51" fmla="*/ 584 h 5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584"/>
                          <a:gd name="T80" fmla="*/ 85 w 85"/>
                          <a:gd name="T81" fmla="*/ 584 h 5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584">
                            <a:moveTo>
                              <a:pt x="0" y="0"/>
                            </a:moveTo>
                            <a:cubicBezTo>
                              <a:pt x="9" y="12"/>
                              <a:pt x="19" y="24"/>
                              <a:pt x="26" y="32"/>
                            </a:cubicBezTo>
                            <a:cubicBezTo>
                              <a:pt x="33" y="40"/>
                              <a:pt x="36" y="43"/>
                              <a:pt x="40" y="48"/>
                            </a:cubicBezTo>
                            <a:cubicBezTo>
                              <a:pt x="44" y="53"/>
                              <a:pt x="47" y="58"/>
                              <a:pt x="50" y="64"/>
                            </a:cubicBezTo>
                            <a:cubicBezTo>
                              <a:pt x="53" y="70"/>
                              <a:pt x="57" y="76"/>
                              <a:pt x="58" y="82"/>
                            </a:cubicBezTo>
                            <a:cubicBezTo>
                              <a:pt x="59" y="88"/>
                              <a:pt x="57" y="95"/>
                              <a:pt x="58" y="101"/>
                            </a:cubicBezTo>
                            <a:cubicBezTo>
                              <a:pt x="59" y="107"/>
                              <a:pt x="61" y="114"/>
                              <a:pt x="61" y="120"/>
                            </a:cubicBezTo>
                            <a:cubicBezTo>
                              <a:pt x="61" y="126"/>
                              <a:pt x="62" y="127"/>
                              <a:pt x="61" y="138"/>
                            </a:cubicBezTo>
                            <a:cubicBezTo>
                              <a:pt x="60" y="149"/>
                              <a:pt x="57" y="173"/>
                              <a:pt x="56" y="184"/>
                            </a:cubicBezTo>
                            <a:cubicBezTo>
                              <a:pt x="55" y="195"/>
                              <a:pt x="56" y="198"/>
                              <a:pt x="56" y="205"/>
                            </a:cubicBezTo>
                            <a:cubicBezTo>
                              <a:pt x="56" y="212"/>
                              <a:pt x="57" y="218"/>
                              <a:pt x="56" y="226"/>
                            </a:cubicBezTo>
                            <a:cubicBezTo>
                              <a:pt x="55" y="234"/>
                              <a:pt x="50" y="248"/>
                              <a:pt x="48" y="256"/>
                            </a:cubicBezTo>
                            <a:cubicBezTo>
                              <a:pt x="46" y="264"/>
                              <a:pt x="45" y="264"/>
                              <a:pt x="45" y="272"/>
                            </a:cubicBezTo>
                            <a:cubicBezTo>
                              <a:pt x="45" y="280"/>
                              <a:pt x="47" y="295"/>
                              <a:pt x="48" y="306"/>
                            </a:cubicBezTo>
                            <a:cubicBezTo>
                              <a:pt x="49" y="317"/>
                              <a:pt x="50" y="329"/>
                              <a:pt x="50" y="338"/>
                            </a:cubicBezTo>
                            <a:cubicBezTo>
                              <a:pt x="50" y="347"/>
                              <a:pt x="48" y="353"/>
                              <a:pt x="48" y="360"/>
                            </a:cubicBezTo>
                            <a:cubicBezTo>
                              <a:pt x="48" y="367"/>
                              <a:pt x="50" y="373"/>
                              <a:pt x="50" y="381"/>
                            </a:cubicBezTo>
                            <a:cubicBezTo>
                              <a:pt x="50" y="389"/>
                              <a:pt x="50" y="399"/>
                              <a:pt x="50" y="408"/>
                            </a:cubicBezTo>
                            <a:cubicBezTo>
                              <a:pt x="50" y="417"/>
                              <a:pt x="49" y="426"/>
                              <a:pt x="48" y="434"/>
                            </a:cubicBezTo>
                            <a:cubicBezTo>
                              <a:pt x="47" y="442"/>
                              <a:pt x="46" y="450"/>
                              <a:pt x="45" y="458"/>
                            </a:cubicBezTo>
                            <a:cubicBezTo>
                              <a:pt x="44" y="466"/>
                              <a:pt x="41" y="472"/>
                              <a:pt x="42" y="480"/>
                            </a:cubicBezTo>
                            <a:cubicBezTo>
                              <a:pt x="43" y="488"/>
                              <a:pt x="47" y="501"/>
                              <a:pt x="50" y="509"/>
                            </a:cubicBezTo>
                            <a:cubicBezTo>
                              <a:pt x="53" y="517"/>
                              <a:pt x="56" y="524"/>
                              <a:pt x="58" y="530"/>
                            </a:cubicBezTo>
                            <a:cubicBezTo>
                              <a:pt x="60" y="536"/>
                              <a:pt x="61" y="541"/>
                              <a:pt x="64" y="546"/>
                            </a:cubicBezTo>
                            <a:cubicBezTo>
                              <a:pt x="67" y="551"/>
                              <a:pt x="71" y="554"/>
                              <a:pt x="74" y="560"/>
                            </a:cubicBezTo>
                            <a:cubicBezTo>
                              <a:pt x="77" y="566"/>
                              <a:pt x="83" y="580"/>
                              <a:pt x="85" y="584"/>
                            </a:cubicBezTo>
                          </a:path>
                        </a:pathLst>
                      </a:custGeom>
                      <a:gradFill rotWithShape="0">
                        <a:gsLst>
                          <a:gs pos="0">
                            <a:srgbClr val="76003B">
                              <a:alpha val="29999"/>
                            </a:srgbClr>
                          </a:gs>
                          <a:gs pos="100000">
                            <a:srgbClr val="FF0080">
                              <a:alpha val="29999"/>
                            </a:srgbClr>
                          </a:gs>
                        </a:gsLst>
                        <a:lin ang="0" scaled="1"/>
                      </a:gradFill>
                      <a:ln w="38100">
                        <a:solidFill>
                          <a:srgbClr val="FF0626"/>
                        </a:solidFill>
                        <a:round/>
                        <a:headEnd/>
                        <a:tailEnd/>
                      </a:ln>
                    </p:spPr>
                    <p:txBody>
                      <a:bodyPr wrap="none" anchor="ctr"/>
                      <a:lstStyle/>
                      <a:p>
                        <a:endParaRPr lang="en-US"/>
                      </a:p>
                    </p:txBody>
                  </p:sp>
                  <p:grpSp>
                    <p:nvGrpSpPr>
                      <p:cNvPr id="61482" name="Group 38"/>
                      <p:cNvGrpSpPr>
                        <a:grpSpLocks/>
                      </p:cNvGrpSpPr>
                      <p:nvPr/>
                    </p:nvGrpSpPr>
                    <p:grpSpPr bwMode="auto">
                      <a:xfrm>
                        <a:off x="3101" y="2650"/>
                        <a:ext cx="486" cy="577"/>
                        <a:chOff x="3101" y="2650"/>
                        <a:chExt cx="486" cy="577"/>
                      </a:xfrm>
                    </p:grpSpPr>
                    <p:sp>
                      <p:nvSpPr>
                        <p:cNvPr id="61496" name="Freeform 39"/>
                        <p:cNvSpPr>
                          <a:spLocks/>
                        </p:cNvSpPr>
                        <p:nvPr/>
                      </p:nvSpPr>
                      <p:spPr bwMode="auto">
                        <a:xfrm>
                          <a:off x="3101" y="2821"/>
                          <a:ext cx="432" cy="406"/>
                        </a:xfrm>
                        <a:custGeom>
                          <a:avLst/>
                          <a:gdLst>
                            <a:gd name="T0" fmla="*/ 432 w 432"/>
                            <a:gd name="T1" fmla="*/ 406 h 406"/>
                            <a:gd name="T2" fmla="*/ 411 w 432"/>
                            <a:gd name="T3" fmla="*/ 392 h 406"/>
                            <a:gd name="T4" fmla="*/ 382 w 432"/>
                            <a:gd name="T5" fmla="*/ 382 h 406"/>
                            <a:gd name="T6" fmla="*/ 350 w 432"/>
                            <a:gd name="T7" fmla="*/ 371 h 406"/>
                            <a:gd name="T8" fmla="*/ 323 w 432"/>
                            <a:gd name="T9" fmla="*/ 366 h 406"/>
                            <a:gd name="T10" fmla="*/ 304 w 432"/>
                            <a:gd name="T11" fmla="*/ 360 h 406"/>
                            <a:gd name="T12" fmla="*/ 286 w 432"/>
                            <a:gd name="T13" fmla="*/ 355 h 406"/>
                            <a:gd name="T14" fmla="*/ 275 w 432"/>
                            <a:gd name="T15" fmla="*/ 336 h 406"/>
                            <a:gd name="T16" fmla="*/ 264 w 432"/>
                            <a:gd name="T17" fmla="*/ 323 h 406"/>
                            <a:gd name="T18" fmla="*/ 243 w 432"/>
                            <a:gd name="T19" fmla="*/ 294 h 406"/>
                            <a:gd name="T20" fmla="*/ 227 w 432"/>
                            <a:gd name="T21" fmla="*/ 286 h 406"/>
                            <a:gd name="T22" fmla="*/ 214 w 432"/>
                            <a:gd name="T23" fmla="*/ 275 h 406"/>
                            <a:gd name="T24" fmla="*/ 184 w 432"/>
                            <a:gd name="T25" fmla="*/ 272 h 406"/>
                            <a:gd name="T26" fmla="*/ 174 w 432"/>
                            <a:gd name="T27" fmla="*/ 256 h 406"/>
                            <a:gd name="T28" fmla="*/ 163 w 432"/>
                            <a:gd name="T29" fmla="*/ 238 h 406"/>
                            <a:gd name="T30" fmla="*/ 139 w 432"/>
                            <a:gd name="T31" fmla="*/ 222 h 406"/>
                            <a:gd name="T32" fmla="*/ 123 w 432"/>
                            <a:gd name="T33" fmla="*/ 208 h 406"/>
                            <a:gd name="T34" fmla="*/ 112 w 432"/>
                            <a:gd name="T35" fmla="*/ 187 h 406"/>
                            <a:gd name="T36" fmla="*/ 102 w 432"/>
                            <a:gd name="T37" fmla="*/ 168 h 406"/>
                            <a:gd name="T38" fmla="*/ 94 w 432"/>
                            <a:gd name="T39" fmla="*/ 152 h 406"/>
                            <a:gd name="T40" fmla="*/ 86 w 432"/>
                            <a:gd name="T41" fmla="*/ 131 h 406"/>
                            <a:gd name="T42" fmla="*/ 75 w 432"/>
                            <a:gd name="T43" fmla="*/ 118 h 406"/>
                            <a:gd name="T44" fmla="*/ 67 w 432"/>
                            <a:gd name="T45" fmla="*/ 99 h 406"/>
                            <a:gd name="T46" fmla="*/ 67 w 432"/>
                            <a:gd name="T47" fmla="*/ 64 h 406"/>
                            <a:gd name="T48" fmla="*/ 67 w 432"/>
                            <a:gd name="T49" fmla="*/ 46 h 406"/>
                            <a:gd name="T50" fmla="*/ 43 w 432"/>
                            <a:gd name="T51" fmla="*/ 27 h 406"/>
                            <a:gd name="T52" fmla="*/ 16 w 432"/>
                            <a:gd name="T53" fmla="*/ 11 h 406"/>
                            <a:gd name="T54" fmla="*/ 0 w 432"/>
                            <a:gd name="T55" fmla="*/ 0 h 4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06"/>
                            <a:gd name="T86" fmla="*/ 432 w 432"/>
                            <a:gd name="T87" fmla="*/ 406 h 4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06">
                              <a:moveTo>
                                <a:pt x="432" y="406"/>
                              </a:moveTo>
                              <a:cubicBezTo>
                                <a:pt x="425" y="401"/>
                                <a:pt x="419" y="396"/>
                                <a:pt x="411" y="392"/>
                              </a:cubicBezTo>
                              <a:cubicBezTo>
                                <a:pt x="403" y="388"/>
                                <a:pt x="392" y="385"/>
                                <a:pt x="382" y="382"/>
                              </a:cubicBezTo>
                              <a:cubicBezTo>
                                <a:pt x="372" y="379"/>
                                <a:pt x="360" y="374"/>
                                <a:pt x="350" y="371"/>
                              </a:cubicBezTo>
                              <a:cubicBezTo>
                                <a:pt x="340" y="368"/>
                                <a:pt x="331" y="368"/>
                                <a:pt x="323" y="366"/>
                              </a:cubicBezTo>
                              <a:cubicBezTo>
                                <a:pt x="315" y="364"/>
                                <a:pt x="310" y="362"/>
                                <a:pt x="304" y="360"/>
                              </a:cubicBezTo>
                              <a:cubicBezTo>
                                <a:pt x="298" y="358"/>
                                <a:pt x="291" y="359"/>
                                <a:pt x="286" y="355"/>
                              </a:cubicBezTo>
                              <a:cubicBezTo>
                                <a:pt x="281" y="351"/>
                                <a:pt x="279" y="341"/>
                                <a:pt x="275" y="336"/>
                              </a:cubicBezTo>
                              <a:cubicBezTo>
                                <a:pt x="271" y="331"/>
                                <a:pt x="269" y="330"/>
                                <a:pt x="264" y="323"/>
                              </a:cubicBezTo>
                              <a:cubicBezTo>
                                <a:pt x="259" y="316"/>
                                <a:pt x="249" y="300"/>
                                <a:pt x="243" y="294"/>
                              </a:cubicBezTo>
                              <a:cubicBezTo>
                                <a:pt x="237" y="288"/>
                                <a:pt x="232" y="289"/>
                                <a:pt x="227" y="286"/>
                              </a:cubicBezTo>
                              <a:cubicBezTo>
                                <a:pt x="222" y="283"/>
                                <a:pt x="221" y="277"/>
                                <a:pt x="214" y="275"/>
                              </a:cubicBezTo>
                              <a:cubicBezTo>
                                <a:pt x="207" y="273"/>
                                <a:pt x="191" y="275"/>
                                <a:pt x="184" y="272"/>
                              </a:cubicBezTo>
                              <a:cubicBezTo>
                                <a:pt x="177" y="269"/>
                                <a:pt x="177" y="262"/>
                                <a:pt x="174" y="256"/>
                              </a:cubicBezTo>
                              <a:cubicBezTo>
                                <a:pt x="171" y="250"/>
                                <a:pt x="169" y="244"/>
                                <a:pt x="163" y="238"/>
                              </a:cubicBezTo>
                              <a:cubicBezTo>
                                <a:pt x="157" y="232"/>
                                <a:pt x="146" y="227"/>
                                <a:pt x="139" y="222"/>
                              </a:cubicBezTo>
                              <a:cubicBezTo>
                                <a:pt x="132" y="217"/>
                                <a:pt x="127" y="214"/>
                                <a:pt x="123" y="208"/>
                              </a:cubicBezTo>
                              <a:cubicBezTo>
                                <a:pt x="119" y="202"/>
                                <a:pt x="116" y="194"/>
                                <a:pt x="112" y="187"/>
                              </a:cubicBezTo>
                              <a:cubicBezTo>
                                <a:pt x="108" y="180"/>
                                <a:pt x="105" y="174"/>
                                <a:pt x="102" y="168"/>
                              </a:cubicBezTo>
                              <a:cubicBezTo>
                                <a:pt x="99" y="162"/>
                                <a:pt x="97" y="158"/>
                                <a:pt x="94" y="152"/>
                              </a:cubicBezTo>
                              <a:cubicBezTo>
                                <a:pt x="91" y="146"/>
                                <a:pt x="89" y="137"/>
                                <a:pt x="86" y="131"/>
                              </a:cubicBezTo>
                              <a:cubicBezTo>
                                <a:pt x="83" y="125"/>
                                <a:pt x="78" y="123"/>
                                <a:pt x="75" y="118"/>
                              </a:cubicBezTo>
                              <a:cubicBezTo>
                                <a:pt x="72" y="113"/>
                                <a:pt x="68" y="108"/>
                                <a:pt x="67" y="99"/>
                              </a:cubicBezTo>
                              <a:cubicBezTo>
                                <a:pt x="66" y="90"/>
                                <a:pt x="67" y="73"/>
                                <a:pt x="67" y="64"/>
                              </a:cubicBezTo>
                              <a:cubicBezTo>
                                <a:pt x="67" y="55"/>
                                <a:pt x="71" y="52"/>
                                <a:pt x="67" y="46"/>
                              </a:cubicBezTo>
                              <a:cubicBezTo>
                                <a:pt x="63" y="40"/>
                                <a:pt x="52" y="33"/>
                                <a:pt x="43" y="27"/>
                              </a:cubicBezTo>
                              <a:cubicBezTo>
                                <a:pt x="34" y="21"/>
                                <a:pt x="23" y="15"/>
                                <a:pt x="16" y="11"/>
                              </a:cubicBezTo>
                              <a:cubicBezTo>
                                <a:pt x="9" y="7"/>
                                <a:pt x="3" y="2"/>
                                <a:pt x="0" y="0"/>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61497" name="Freeform 40"/>
                        <p:cNvSpPr>
                          <a:spLocks/>
                        </p:cNvSpPr>
                        <p:nvPr/>
                      </p:nvSpPr>
                      <p:spPr bwMode="auto">
                        <a:xfrm>
                          <a:off x="3104" y="2650"/>
                          <a:ext cx="483" cy="558"/>
                        </a:xfrm>
                        <a:custGeom>
                          <a:avLst/>
                          <a:gdLst>
                            <a:gd name="T0" fmla="*/ 0 w 483"/>
                            <a:gd name="T1" fmla="*/ 174 h 558"/>
                            <a:gd name="T2" fmla="*/ 280 w 483"/>
                            <a:gd name="T3" fmla="*/ 17 h 558"/>
                            <a:gd name="T4" fmla="*/ 275 w 483"/>
                            <a:gd name="T5" fmla="*/ 73 h 558"/>
                            <a:gd name="T6" fmla="*/ 285 w 483"/>
                            <a:gd name="T7" fmla="*/ 102 h 558"/>
                            <a:gd name="T8" fmla="*/ 304 w 483"/>
                            <a:gd name="T9" fmla="*/ 118 h 558"/>
                            <a:gd name="T10" fmla="*/ 339 w 483"/>
                            <a:gd name="T11" fmla="*/ 123 h 558"/>
                            <a:gd name="T12" fmla="*/ 352 w 483"/>
                            <a:gd name="T13" fmla="*/ 147 h 558"/>
                            <a:gd name="T14" fmla="*/ 336 w 483"/>
                            <a:gd name="T15" fmla="*/ 171 h 558"/>
                            <a:gd name="T16" fmla="*/ 315 w 483"/>
                            <a:gd name="T17" fmla="*/ 201 h 558"/>
                            <a:gd name="T18" fmla="*/ 299 w 483"/>
                            <a:gd name="T19" fmla="*/ 219 h 558"/>
                            <a:gd name="T20" fmla="*/ 261 w 483"/>
                            <a:gd name="T21" fmla="*/ 241 h 558"/>
                            <a:gd name="T22" fmla="*/ 251 w 483"/>
                            <a:gd name="T23" fmla="*/ 265 h 558"/>
                            <a:gd name="T24" fmla="*/ 267 w 483"/>
                            <a:gd name="T25" fmla="*/ 289 h 558"/>
                            <a:gd name="T26" fmla="*/ 261 w 483"/>
                            <a:gd name="T27" fmla="*/ 313 h 558"/>
                            <a:gd name="T28" fmla="*/ 267 w 483"/>
                            <a:gd name="T29" fmla="*/ 334 h 558"/>
                            <a:gd name="T30" fmla="*/ 261 w 483"/>
                            <a:gd name="T31" fmla="*/ 358 h 558"/>
                            <a:gd name="T32" fmla="*/ 259 w 483"/>
                            <a:gd name="T33" fmla="*/ 382 h 558"/>
                            <a:gd name="T34" fmla="*/ 269 w 483"/>
                            <a:gd name="T35" fmla="*/ 403 h 558"/>
                            <a:gd name="T36" fmla="*/ 285 w 483"/>
                            <a:gd name="T37" fmla="*/ 406 h 558"/>
                            <a:gd name="T38" fmla="*/ 312 w 483"/>
                            <a:gd name="T39" fmla="*/ 414 h 558"/>
                            <a:gd name="T40" fmla="*/ 347 w 483"/>
                            <a:gd name="T41" fmla="*/ 411 h 558"/>
                            <a:gd name="T42" fmla="*/ 387 w 483"/>
                            <a:gd name="T43" fmla="*/ 403 h 558"/>
                            <a:gd name="T44" fmla="*/ 421 w 483"/>
                            <a:gd name="T45" fmla="*/ 395 h 558"/>
                            <a:gd name="T46" fmla="*/ 456 w 483"/>
                            <a:gd name="T47" fmla="*/ 398 h 558"/>
                            <a:gd name="T48" fmla="*/ 475 w 483"/>
                            <a:gd name="T49" fmla="*/ 395 h 558"/>
                            <a:gd name="T50" fmla="*/ 408 w 483"/>
                            <a:gd name="T51" fmla="*/ 558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3"/>
                            <a:gd name="T79" fmla="*/ 0 h 558"/>
                            <a:gd name="T80" fmla="*/ 483 w 483"/>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3" h="558">
                              <a:moveTo>
                                <a:pt x="0" y="174"/>
                              </a:moveTo>
                              <a:cubicBezTo>
                                <a:pt x="117" y="104"/>
                                <a:pt x="234" y="34"/>
                                <a:pt x="280" y="17"/>
                              </a:cubicBezTo>
                              <a:cubicBezTo>
                                <a:pt x="326" y="0"/>
                                <a:pt x="274" y="59"/>
                                <a:pt x="275" y="73"/>
                              </a:cubicBezTo>
                              <a:cubicBezTo>
                                <a:pt x="276" y="87"/>
                                <a:pt x="280" y="94"/>
                                <a:pt x="285" y="102"/>
                              </a:cubicBezTo>
                              <a:cubicBezTo>
                                <a:pt x="290" y="110"/>
                                <a:pt x="295" y="114"/>
                                <a:pt x="304" y="118"/>
                              </a:cubicBezTo>
                              <a:cubicBezTo>
                                <a:pt x="313" y="122"/>
                                <a:pt x="331" y="118"/>
                                <a:pt x="339" y="123"/>
                              </a:cubicBezTo>
                              <a:cubicBezTo>
                                <a:pt x="347" y="128"/>
                                <a:pt x="352" y="139"/>
                                <a:pt x="352" y="147"/>
                              </a:cubicBezTo>
                              <a:cubicBezTo>
                                <a:pt x="352" y="155"/>
                                <a:pt x="342" y="162"/>
                                <a:pt x="336" y="171"/>
                              </a:cubicBezTo>
                              <a:cubicBezTo>
                                <a:pt x="330" y="180"/>
                                <a:pt x="321" y="193"/>
                                <a:pt x="315" y="201"/>
                              </a:cubicBezTo>
                              <a:cubicBezTo>
                                <a:pt x="309" y="209"/>
                                <a:pt x="308" y="212"/>
                                <a:pt x="299" y="219"/>
                              </a:cubicBezTo>
                              <a:cubicBezTo>
                                <a:pt x="290" y="226"/>
                                <a:pt x="269" y="233"/>
                                <a:pt x="261" y="241"/>
                              </a:cubicBezTo>
                              <a:cubicBezTo>
                                <a:pt x="253" y="249"/>
                                <a:pt x="250" y="257"/>
                                <a:pt x="251" y="265"/>
                              </a:cubicBezTo>
                              <a:cubicBezTo>
                                <a:pt x="252" y="273"/>
                                <a:pt x="265" y="281"/>
                                <a:pt x="267" y="289"/>
                              </a:cubicBezTo>
                              <a:cubicBezTo>
                                <a:pt x="269" y="297"/>
                                <a:pt x="261" y="306"/>
                                <a:pt x="261" y="313"/>
                              </a:cubicBezTo>
                              <a:cubicBezTo>
                                <a:pt x="261" y="320"/>
                                <a:pt x="267" y="327"/>
                                <a:pt x="267" y="334"/>
                              </a:cubicBezTo>
                              <a:cubicBezTo>
                                <a:pt x="267" y="341"/>
                                <a:pt x="262" y="350"/>
                                <a:pt x="261" y="358"/>
                              </a:cubicBezTo>
                              <a:cubicBezTo>
                                <a:pt x="260" y="366"/>
                                <a:pt x="258" y="375"/>
                                <a:pt x="259" y="382"/>
                              </a:cubicBezTo>
                              <a:cubicBezTo>
                                <a:pt x="260" y="389"/>
                                <a:pt x="265" y="399"/>
                                <a:pt x="269" y="403"/>
                              </a:cubicBezTo>
                              <a:cubicBezTo>
                                <a:pt x="273" y="407"/>
                                <a:pt x="278" y="404"/>
                                <a:pt x="285" y="406"/>
                              </a:cubicBezTo>
                              <a:cubicBezTo>
                                <a:pt x="292" y="408"/>
                                <a:pt x="302" y="413"/>
                                <a:pt x="312" y="414"/>
                              </a:cubicBezTo>
                              <a:cubicBezTo>
                                <a:pt x="322" y="415"/>
                                <a:pt x="334" y="413"/>
                                <a:pt x="347" y="411"/>
                              </a:cubicBezTo>
                              <a:cubicBezTo>
                                <a:pt x="360" y="409"/>
                                <a:pt x="375" y="406"/>
                                <a:pt x="387" y="403"/>
                              </a:cubicBezTo>
                              <a:cubicBezTo>
                                <a:pt x="399" y="400"/>
                                <a:pt x="410" y="396"/>
                                <a:pt x="421" y="395"/>
                              </a:cubicBezTo>
                              <a:cubicBezTo>
                                <a:pt x="432" y="394"/>
                                <a:pt x="447" y="398"/>
                                <a:pt x="456" y="398"/>
                              </a:cubicBezTo>
                              <a:cubicBezTo>
                                <a:pt x="465" y="398"/>
                                <a:pt x="483" y="368"/>
                                <a:pt x="475" y="395"/>
                              </a:cubicBezTo>
                              <a:cubicBezTo>
                                <a:pt x="467" y="422"/>
                                <a:pt x="420" y="531"/>
                                <a:pt x="408" y="558"/>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1483" name="Group 41"/>
                      <p:cNvGrpSpPr>
                        <a:grpSpLocks/>
                      </p:cNvGrpSpPr>
                      <p:nvPr/>
                    </p:nvGrpSpPr>
                    <p:grpSpPr bwMode="auto">
                      <a:xfrm>
                        <a:off x="3232" y="1589"/>
                        <a:ext cx="1333" cy="1476"/>
                        <a:chOff x="3232" y="1589"/>
                        <a:chExt cx="1333" cy="1476"/>
                      </a:xfrm>
                    </p:grpSpPr>
                    <p:sp>
                      <p:nvSpPr>
                        <p:cNvPr id="61494" name="Freeform 42"/>
                        <p:cNvSpPr>
                          <a:spLocks/>
                        </p:cNvSpPr>
                        <p:nvPr/>
                      </p:nvSpPr>
                      <p:spPr bwMode="auto">
                        <a:xfrm>
                          <a:off x="3232" y="1786"/>
                          <a:ext cx="236" cy="982"/>
                        </a:xfrm>
                        <a:custGeom>
                          <a:avLst/>
                          <a:gdLst>
                            <a:gd name="T0" fmla="*/ 236 w 236"/>
                            <a:gd name="T1" fmla="*/ 3473 h 968"/>
                            <a:gd name="T2" fmla="*/ 169 w 236"/>
                            <a:gd name="T3" fmla="*/ 3385 h 968"/>
                            <a:gd name="T4" fmla="*/ 157 w 236"/>
                            <a:gd name="T5" fmla="*/ 2936 h 968"/>
                            <a:gd name="T6" fmla="*/ 125 w 236"/>
                            <a:gd name="T7" fmla="*/ 2869 h 968"/>
                            <a:gd name="T8" fmla="*/ 133 w 236"/>
                            <a:gd name="T9" fmla="*/ 2749 h 968"/>
                            <a:gd name="T10" fmla="*/ 109 w 236"/>
                            <a:gd name="T11" fmla="*/ 2532 h 968"/>
                            <a:gd name="T12" fmla="*/ 113 w 236"/>
                            <a:gd name="T13" fmla="*/ 2348 h 968"/>
                            <a:gd name="T14" fmla="*/ 85 w 236"/>
                            <a:gd name="T15" fmla="*/ 1928 h 968"/>
                            <a:gd name="T16" fmla="*/ 49 w 236"/>
                            <a:gd name="T17" fmla="*/ 1662 h 968"/>
                            <a:gd name="T18" fmla="*/ 57 w 236"/>
                            <a:gd name="T19" fmla="*/ 1555 h 968"/>
                            <a:gd name="T20" fmla="*/ 9 w 236"/>
                            <a:gd name="T21" fmla="*/ 1402 h 968"/>
                            <a:gd name="T22" fmla="*/ 5 w 236"/>
                            <a:gd name="T23" fmla="*/ 1211 h 968"/>
                            <a:gd name="T24" fmla="*/ 13 w 236"/>
                            <a:gd name="T25" fmla="*/ 642 h 968"/>
                            <a:gd name="T26" fmla="*/ 65 w 236"/>
                            <a:gd name="T27" fmla="*/ 529 h 968"/>
                            <a:gd name="T28" fmla="*/ 81 w 236"/>
                            <a:gd name="T29" fmla="*/ 433 h 968"/>
                            <a:gd name="T30" fmla="*/ 176 w 236"/>
                            <a:gd name="T31" fmla="*/ 0 h 9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968"/>
                            <a:gd name="T50" fmla="*/ 236 w 236"/>
                            <a:gd name="T51" fmla="*/ 968 h 9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968">
                              <a:moveTo>
                                <a:pt x="236" y="968"/>
                              </a:moveTo>
                              <a:cubicBezTo>
                                <a:pt x="225" y="963"/>
                                <a:pt x="182" y="967"/>
                                <a:pt x="169" y="942"/>
                              </a:cubicBezTo>
                              <a:cubicBezTo>
                                <a:pt x="156" y="917"/>
                                <a:pt x="164" y="842"/>
                                <a:pt x="157" y="818"/>
                              </a:cubicBezTo>
                              <a:cubicBezTo>
                                <a:pt x="150" y="794"/>
                                <a:pt x="129" y="807"/>
                                <a:pt x="125" y="798"/>
                              </a:cubicBezTo>
                              <a:cubicBezTo>
                                <a:pt x="121" y="789"/>
                                <a:pt x="136" y="781"/>
                                <a:pt x="133" y="766"/>
                              </a:cubicBezTo>
                              <a:cubicBezTo>
                                <a:pt x="130" y="751"/>
                                <a:pt x="112" y="725"/>
                                <a:pt x="109" y="706"/>
                              </a:cubicBezTo>
                              <a:cubicBezTo>
                                <a:pt x="106" y="687"/>
                                <a:pt x="117" y="682"/>
                                <a:pt x="113" y="654"/>
                              </a:cubicBezTo>
                              <a:cubicBezTo>
                                <a:pt x="109" y="626"/>
                                <a:pt x="96" y="570"/>
                                <a:pt x="85" y="538"/>
                              </a:cubicBezTo>
                              <a:cubicBezTo>
                                <a:pt x="74" y="506"/>
                                <a:pt x="54" y="479"/>
                                <a:pt x="49" y="462"/>
                              </a:cubicBezTo>
                              <a:cubicBezTo>
                                <a:pt x="44" y="445"/>
                                <a:pt x="64" y="446"/>
                                <a:pt x="57" y="434"/>
                              </a:cubicBezTo>
                              <a:cubicBezTo>
                                <a:pt x="50" y="422"/>
                                <a:pt x="18" y="406"/>
                                <a:pt x="9" y="390"/>
                              </a:cubicBezTo>
                              <a:cubicBezTo>
                                <a:pt x="0" y="374"/>
                                <a:pt x="4" y="373"/>
                                <a:pt x="5" y="338"/>
                              </a:cubicBezTo>
                              <a:cubicBezTo>
                                <a:pt x="6" y="303"/>
                                <a:pt x="3" y="209"/>
                                <a:pt x="13" y="178"/>
                              </a:cubicBezTo>
                              <a:cubicBezTo>
                                <a:pt x="23" y="147"/>
                                <a:pt x="54" y="159"/>
                                <a:pt x="65" y="150"/>
                              </a:cubicBezTo>
                              <a:cubicBezTo>
                                <a:pt x="76" y="141"/>
                                <a:pt x="63" y="147"/>
                                <a:pt x="81" y="122"/>
                              </a:cubicBezTo>
                              <a:cubicBezTo>
                                <a:pt x="99" y="97"/>
                                <a:pt x="156" y="25"/>
                                <a:pt x="176" y="0"/>
                              </a:cubicBezTo>
                            </a:path>
                          </a:pathLst>
                        </a:custGeom>
                        <a:noFill/>
                        <a:ln w="3175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95" name="Freeform 43"/>
                        <p:cNvSpPr>
                          <a:spLocks/>
                        </p:cNvSpPr>
                        <p:nvPr/>
                      </p:nvSpPr>
                      <p:spPr bwMode="auto">
                        <a:xfrm>
                          <a:off x="3339" y="1589"/>
                          <a:ext cx="1226" cy="1476"/>
                        </a:xfrm>
                        <a:custGeom>
                          <a:avLst/>
                          <a:gdLst>
                            <a:gd name="T0" fmla="*/ 73 w 1226"/>
                            <a:gd name="T1" fmla="*/ 203 h 1476"/>
                            <a:gd name="T2" fmla="*/ 70 w 1226"/>
                            <a:gd name="T3" fmla="*/ 194 h 1476"/>
                            <a:gd name="T4" fmla="*/ 9 w 1226"/>
                            <a:gd name="T5" fmla="*/ 133 h 1476"/>
                            <a:gd name="T6" fmla="*/ 126 w 1226"/>
                            <a:gd name="T7" fmla="*/ 162 h 1476"/>
                            <a:gd name="T8" fmla="*/ 174 w 1226"/>
                            <a:gd name="T9" fmla="*/ 162 h 1476"/>
                            <a:gd name="T10" fmla="*/ 177 w 1226"/>
                            <a:gd name="T11" fmla="*/ 218 h 1476"/>
                            <a:gd name="T12" fmla="*/ 222 w 1226"/>
                            <a:gd name="T13" fmla="*/ 210 h 1476"/>
                            <a:gd name="T14" fmla="*/ 270 w 1226"/>
                            <a:gd name="T15" fmla="*/ 162 h 1476"/>
                            <a:gd name="T16" fmla="*/ 606 w 1226"/>
                            <a:gd name="T17" fmla="*/ 18 h 1476"/>
                            <a:gd name="T18" fmla="*/ 717 w 1226"/>
                            <a:gd name="T19" fmla="*/ 51 h 1476"/>
                            <a:gd name="T20" fmla="*/ 736 w 1226"/>
                            <a:gd name="T21" fmla="*/ 82 h 1476"/>
                            <a:gd name="T22" fmla="*/ 764 w 1226"/>
                            <a:gd name="T23" fmla="*/ 126 h 1476"/>
                            <a:gd name="T24" fmla="*/ 774 w 1226"/>
                            <a:gd name="T25" fmla="*/ 199 h 1476"/>
                            <a:gd name="T26" fmla="*/ 787 w 1226"/>
                            <a:gd name="T27" fmla="*/ 266 h 1476"/>
                            <a:gd name="T28" fmla="*/ 942 w 1226"/>
                            <a:gd name="T29" fmla="*/ 498 h 1476"/>
                            <a:gd name="T30" fmla="*/ 963 w 1226"/>
                            <a:gd name="T31" fmla="*/ 570 h 1476"/>
                            <a:gd name="T32" fmla="*/ 966 w 1226"/>
                            <a:gd name="T33" fmla="*/ 597 h 1476"/>
                            <a:gd name="T34" fmla="*/ 1014 w 1226"/>
                            <a:gd name="T35" fmla="*/ 642 h 1476"/>
                            <a:gd name="T36" fmla="*/ 1038 w 1226"/>
                            <a:gd name="T37" fmla="*/ 690 h 1476"/>
                            <a:gd name="T38" fmla="*/ 1017 w 1226"/>
                            <a:gd name="T39" fmla="*/ 743 h 1476"/>
                            <a:gd name="T40" fmla="*/ 1065 w 1226"/>
                            <a:gd name="T41" fmla="*/ 757 h 1476"/>
                            <a:gd name="T42" fmla="*/ 1114 w 1226"/>
                            <a:gd name="T43" fmla="*/ 732 h 1476"/>
                            <a:gd name="T44" fmla="*/ 1150 w 1226"/>
                            <a:gd name="T45" fmla="*/ 682 h 1476"/>
                            <a:gd name="T46" fmla="*/ 1214 w 1226"/>
                            <a:gd name="T47" fmla="*/ 690 h 1476"/>
                            <a:gd name="T48" fmla="*/ 1209 w 1226"/>
                            <a:gd name="T49" fmla="*/ 738 h 1476"/>
                            <a:gd name="T50" fmla="*/ 1113 w 1226"/>
                            <a:gd name="T51" fmla="*/ 829 h 1476"/>
                            <a:gd name="T52" fmla="*/ 1065 w 1226"/>
                            <a:gd name="T53" fmla="*/ 925 h 1476"/>
                            <a:gd name="T54" fmla="*/ 1038 w 1226"/>
                            <a:gd name="T55" fmla="*/ 1026 h 1476"/>
                            <a:gd name="T56" fmla="*/ 1011 w 1226"/>
                            <a:gd name="T57" fmla="*/ 1170 h 1476"/>
                            <a:gd name="T58" fmla="*/ 953 w 1226"/>
                            <a:gd name="T59" fmla="*/ 1226 h 1476"/>
                            <a:gd name="T60" fmla="*/ 889 w 1226"/>
                            <a:gd name="T61" fmla="*/ 1269 h 1476"/>
                            <a:gd name="T62" fmla="*/ 846 w 1226"/>
                            <a:gd name="T63" fmla="*/ 1314 h 1476"/>
                            <a:gd name="T64" fmla="*/ 827 w 1226"/>
                            <a:gd name="T65" fmla="*/ 1346 h 1476"/>
                            <a:gd name="T66" fmla="*/ 754 w 1226"/>
                            <a:gd name="T67" fmla="*/ 1380 h 1476"/>
                            <a:gd name="T68" fmla="*/ 756 w 1226"/>
                            <a:gd name="T69" fmla="*/ 1404 h 1476"/>
                            <a:gd name="T70" fmla="*/ 752 w 1226"/>
                            <a:gd name="T71" fmla="*/ 1446 h 1476"/>
                            <a:gd name="T72" fmla="*/ 702 w 1226"/>
                            <a:gd name="T73" fmla="*/ 1458 h 1476"/>
                            <a:gd name="T74" fmla="*/ 654 w 1226"/>
                            <a:gd name="T75" fmla="*/ 1458 h 1476"/>
                            <a:gd name="T76" fmla="*/ 382 w 1226"/>
                            <a:gd name="T77" fmla="*/ 1426 h 1476"/>
                            <a:gd name="T78" fmla="*/ 225 w 1226"/>
                            <a:gd name="T79" fmla="*/ 1447 h 1476"/>
                            <a:gd name="T80" fmla="*/ 194 w 1226"/>
                            <a:gd name="T81" fmla="*/ 1440 h 1476"/>
                            <a:gd name="T82" fmla="*/ 49 w 1226"/>
                            <a:gd name="T83" fmla="*/ 1463 h 1476"/>
                            <a:gd name="T84" fmla="*/ 42 w 1226"/>
                            <a:gd name="T85" fmla="*/ 1364 h 1476"/>
                            <a:gd name="T86" fmla="*/ 38 w 1226"/>
                            <a:gd name="T87" fmla="*/ 1324 h 1476"/>
                            <a:gd name="T88" fmla="*/ 30 w 1226"/>
                            <a:gd name="T89" fmla="*/ 1314 h 1476"/>
                            <a:gd name="T90" fmla="*/ 83 w 1226"/>
                            <a:gd name="T91" fmla="*/ 1279 h 1476"/>
                            <a:gd name="T92" fmla="*/ 122 w 1226"/>
                            <a:gd name="T93" fmla="*/ 1228 h 1476"/>
                            <a:gd name="T94" fmla="*/ 126 w 1226"/>
                            <a:gd name="T95" fmla="*/ 1170 h 1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26"/>
                            <a:gd name="T145" fmla="*/ 0 h 1476"/>
                            <a:gd name="T146" fmla="*/ 1226 w 1226"/>
                            <a:gd name="T147" fmla="*/ 1476 h 14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26" h="1476">
                              <a:moveTo>
                                <a:pt x="73" y="203"/>
                              </a:moveTo>
                              <a:cubicBezTo>
                                <a:pt x="72" y="202"/>
                                <a:pt x="80" y="205"/>
                                <a:pt x="70" y="194"/>
                              </a:cubicBezTo>
                              <a:cubicBezTo>
                                <a:pt x="60" y="183"/>
                                <a:pt x="0" y="138"/>
                                <a:pt x="9" y="133"/>
                              </a:cubicBezTo>
                              <a:cubicBezTo>
                                <a:pt x="18" y="128"/>
                                <a:pt x="99" y="157"/>
                                <a:pt x="126" y="162"/>
                              </a:cubicBezTo>
                              <a:cubicBezTo>
                                <a:pt x="153" y="167"/>
                                <a:pt x="166" y="153"/>
                                <a:pt x="174" y="162"/>
                              </a:cubicBezTo>
                              <a:cubicBezTo>
                                <a:pt x="182" y="171"/>
                                <a:pt x="169" y="210"/>
                                <a:pt x="177" y="218"/>
                              </a:cubicBezTo>
                              <a:cubicBezTo>
                                <a:pt x="185" y="226"/>
                                <a:pt x="207" y="219"/>
                                <a:pt x="222" y="210"/>
                              </a:cubicBezTo>
                              <a:cubicBezTo>
                                <a:pt x="237" y="201"/>
                                <a:pt x="206" y="194"/>
                                <a:pt x="270" y="162"/>
                              </a:cubicBezTo>
                              <a:cubicBezTo>
                                <a:pt x="334" y="130"/>
                                <a:pt x="532" y="36"/>
                                <a:pt x="606" y="18"/>
                              </a:cubicBezTo>
                              <a:cubicBezTo>
                                <a:pt x="680" y="0"/>
                                <a:pt x="695" y="40"/>
                                <a:pt x="717" y="51"/>
                              </a:cubicBezTo>
                              <a:cubicBezTo>
                                <a:pt x="739" y="62"/>
                                <a:pt x="728" y="69"/>
                                <a:pt x="736" y="82"/>
                              </a:cubicBezTo>
                              <a:cubicBezTo>
                                <a:pt x="744" y="95"/>
                                <a:pt x="758" y="107"/>
                                <a:pt x="764" y="126"/>
                              </a:cubicBezTo>
                              <a:cubicBezTo>
                                <a:pt x="770" y="145"/>
                                <a:pt x="770" y="176"/>
                                <a:pt x="774" y="199"/>
                              </a:cubicBezTo>
                              <a:cubicBezTo>
                                <a:pt x="778" y="222"/>
                                <a:pt x="759" y="216"/>
                                <a:pt x="787" y="266"/>
                              </a:cubicBezTo>
                              <a:cubicBezTo>
                                <a:pt x="815" y="316"/>
                                <a:pt x="913" y="447"/>
                                <a:pt x="942" y="498"/>
                              </a:cubicBezTo>
                              <a:cubicBezTo>
                                <a:pt x="971" y="549"/>
                                <a:pt x="959" y="554"/>
                                <a:pt x="963" y="570"/>
                              </a:cubicBezTo>
                              <a:cubicBezTo>
                                <a:pt x="967" y="586"/>
                                <a:pt x="958" y="585"/>
                                <a:pt x="966" y="597"/>
                              </a:cubicBezTo>
                              <a:cubicBezTo>
                                <a:pt x="974" y="609"/>
                                <a:pt x="1002" y="627"/>
                                <a:pt x="1014" y="642"/>
                              </a:cubicBezTo>
                              <a:cubicBezTo>
                                <a:pt x="1026" y="657"/>
                                <a:pt x="1038" y="673"/>
                                <a:pt x="1038" y="690"/>
                              </a:cubicBezTo>
                              <a:cubicBezTo>
                                <a:pt x="1038" y="707"/>
                                <a:pt x="1013" y="732"/>
                                <a:pt x="1017" y="743"/>
                              </a:cubicBezTo>
                              <a:cubicBezTo>
                                <a:pt x="1021" y="754"/>
                                <a:pt x="1049" y="759"/>
                                <a:pt x="1065" y="757"/>
                              </a:cubicBezTo>
                              <a:cubicBezTo>
                                <a:pt x="1081" y="755"/>
                                <a:pt x="1100" y="744"/>
                                <a:pt x="1114" y="732"/>
                              </a:cubicBezTo>
                              <a:cubicBezTo>
                                <a:pt x="1128" y="720"/>
                                <a:pt x="1133" y="689"/>
                                <a:pt x="1150" y="682"/>
                              </a:cubicBezTo>
                              <a:cubicBezTo>
                                <a:pt x="1167" y="675"/>
                                <a:pt x="1204" y="681"/>
                                <a:pt x="1214" y="690"/>
                              </a:cubicBezTo>
                              <a:cubicBezTo>
                                <a:pt x="1224" y="699"/>
                                <a:pt x="1226" y="715"/>
                                <a:pt x="1209" y="738"/>
                              </a:cubicBezTo>
                              <a:cubicBezTo>
                                <a:pt x="1192" y="761"/>
                                <a:pt x="1137" y="798"/>
                                <a:pt x="1113" y="829"/>
                              </a:cubicBezTo>
                              <a:cubicBezTo>
                                <a:pt x="1089" y="860"/>
                                <a:pt x="1077" y="892"/>
                                <a:pt x="1065" y="925"/>
                              </a:cubicBezTo>
                              <a:cubicBezTo>
                                <a:pt x="1053" y="958"/>
                                <a:pt x="1047" y="985"/>
                                <a:pt x="1038" y="1026"/>
                              </a:cubicBezTo>
                              <a:cubicBezTo>
                                <a:pt x="1029" y="1067"/>
                                <a:pt x="1025" y="1137"/>
                                <a:pt x="1011" y="1170"/>
                              </a:cubicBezTo>
                              <a:cubicBezTo>
                                <a:pt x="997" y="1203"/>
                                <a:pt x="973" y="1210"/>
                                <a:pt x="953" y="1226"/>
                              </a:cubicBezTo>
                              <a:cubicBezTo>
                                <a:pt x="933" y="1242"/>
                                <a:pt x="907" y="1254"/>
                                <a:pt x="889" y="1269"/>
                              </a:cubicBezTo>
                              <a:cubicBezTo>
                                <a:pt x="871" y="1284"/>
                                <a:pt x="856" y="1301"/>
                                <a:pt x="846" y="1314"/>
                              </a:cubicBezTo>
                              <a:cubicBezTo>
                                <a:pt x="836" y="1327"/>
                                <a:pt x="842" y="1335"/>
                                <a:pt x="827" y="1346"/>
                              </a:cubicBezTo>
                              <a:cubicBezTo>
                                <a:pt x="812" y="1357"/>
                                <a:pt x="766" y="1370"/>
                                <a:pt x="754" y="1380"/>
                              </a:cubicBezTo>
                              <a:cubicBezTo>
                                <a:pt x="742" y="1390"/>
                                <a:pt x="756" y="1393"/>
                                <a:pt x="756" y="1404"/>
                              </a:cubicBezTo>
                              <a:cubicBezTo>
                                <a:pt x="756" y="1415"/>
                                <a:pt x="761" y="1437"/>
                                <a:pt x="752" y="1446"/>
                              </a:cubicBezTo>
                              <a:cubicBezTo>
                                <a:pt x="743" y="1455"/>
                                <a:pt x="718" y="1456"/>
                                <a:pt x="702" y="1458"/>
                              </a:cubicBezTo>
                              <a:cubicBezTo>
                                <a:pt x="686" y="1460"/>
                                <a:pt x="707" y="1463"/>
                                <a:pt x="654" y="1458"/>
                              </a:cubicBezTo>
                              <a:cubicBezTo>
                                <a:pt x="601" y="1453"/>
                                <a:pt x="453" y="1428"/>
                                <a:pt x="382" y="1426"/>
                              </a:cubicBezTo>
                              <a:cubicBezTo>
                                <a:pt x="311" y="1424"/>
                                <a:pt x="256" y="1445"/>
                                <a:pt x="225" y="1447"/>
                              </a:cubicBezTo>
                              <a:cubicBezTo>
                                <a:pt x="194" y="1449"/>
                                <a:pt x="223" y="1437"/>
                                <a:pt x="194" y="1440"/>
                              </a:cubicBezTo>
                              <a:cubicBezTo>
                                <a:pt x="165" y="1443"/>
                                <a:pt x="74" y="1476"/>
                                <a:pt x="49" y="1463"/>
                              </a:cubicBezTo>
                              <a:cubicBezTo>
                                <a:pt x="24" y="1450"/>
                                <a:pt x="44" y="1387"/>
                                <a:pt x="42" y="1364"/>
                              </a:cubicBezTo>
                              <a:cubicBezTo>
                                <a:pt x="40" y="1341"/>
                                <a:pt x="40" y="1332"/>
                                <a:pt x="38" y="1324"/>
                              </a:cubicBezTo>
                              <a:cubicBezTo>
                                <a:pt x="36" y="1316"/>
                                <a:pt x="23" y="1321"/>
                                <a:pt x="30" y="1314"/>
                              </a:cubicBezTo>
                              <a:cubicBezTo>
                                <a:pt x="37" y="1307"/>
                                <a:pt x="68" y="1293"/>
                                <a:pt x="83" y="1279"/>
                              </a:cubicBezTo>
                              <a:cubicBezTo>
                                <a:pt x="98" y="1265"/>
                                <a:pt x="115" y="1246"/>
                                <a:pt x="122" y="1228"/>
                              </a:cubicBezTo>
                              <a:cubicBezTo>
                                <a:pt x="129" y="1210"/>
                                <a:pt x="125" y="1182"/>
                                <a:pt x="126" y="1170"/>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84" name="Freeform 44"/>
                      <p:cNvSpPr>
                        <a:spLocks/>
                      </p:cNvSpPr>
                      <p:nvPr/>
                    </p:nvSpPr>
                    <p:spPr bwMode="auto">
                      <a:xfrm>
                        <a:off x="2840" y="1376"/>
                        <a:ext cx="632" cy="704"/>
                      </a:xfrm>
                      <a:custGeom>
                        <a:avLst/>
                        <a:gdLst>
                          <a:gd name="T0" fmla="*/ 245 w 632"/>
                          <a:gd name="T1" fmla="*/ 704 h 704"/>
                          <a:gd name="T2" fmla="*/ 276 w 632"/>
                          <a:gd name="T3" fmla="*/ 652 h 704"/>
                          <a:gd name="T4" fmla="*/ 288 w 632"/>
                          <a:gd name="T5" fmla="*/ 612 h 704"/>
                          <a:gd name="T6" fmla="*/ 280 w 632"/>
                          <a:gd name="T7" fmla="*/ 572 h 704"/>
                          <a:gd name="T8" fmla="*/ 260 w 632"/>
                          <a:gd name="T9" fmla="*/ 588 h 704"/>
                          <a:gd name="T10" fmla="*/ 252 w 632"/>
                          <a:gd name="T11" fmla="*/ 552 h 704"/>
                          <a:gd name="T12" fmla="*/ 244 w 632"/>
                          <a:gd name="T13" fmla="*/ 520 h 704"/>
                          <a:gd name="T14" fmla="*/ 220 w 632"/>
                          <a:gd name="T15" fmla="*/ 512 h 704"/>
                          <a:gd name="T16" fmla="*/ 172 w 632"/>
                          <a:gd name="T17" fmla="*/ 528 h 704"/>
                          <a:gd name="T18" fmla="*/ 136 w 632"/>
                          <a:gd name="T19" fmla="*/ 532 h 704"/>
                          <a:gd name="T20" fmla="*/ 112 w 632"/>
                          <a:gd name="T21" fmla="*/ 532 h 704"/>
                          <a:gd name="T22" fmla="*/ 88 w 632"/>
                          <a:gd name="T23" fmla="*/ 524 h 704"/>
                          <a:gd name="T24" fmla="*/ 32 w 632"/>
                          <a:gd name="T25" fmla="*/ 492 h 704"/>
                          <a:gd name="T26" fmla="*/ 16 w 632"/>
                          <a:gd name="T27" fmla="*/ 472 h 704"/>
                          <a:gd name="T28" fmla="*/ 16 w 632"/>
                          <a:gd name="T29" fmla="*/ 448 h 704"/>
                          <a:gd name="T30" fmla="*/ 4 w 632"/>
                          <a:gd name="T31" fmla="*/ 420 h 704"/>
                          <a:gd name="T32" fmla="*/ 4 w 632"/>
                          <a:gd name="T33" fmla="*/ 396 h 704"/>
                          <a:gd name="T34" fmla="*/ 4 w 632"/>
                          <a:gd name="T35" fmla="*/ 348 h 704"/>
                          <a:gd name="T36" fmla="*/ 28 w 632"/>
                          <a:gd name="T37" fmla="*/ 360 h 704"/>
                          <a:gd name="T38" fmla="*/ 60 w 632"/>
                          <a:gd name="T39" fmla="*/ 388 h 704"/>
                          <a:gd name="T40" fmla="*/ 72 w 632"/>
                          <a:gd name="T41" fmla="*/ 412 h 704"/>
                          <a:gd name="T42" fmla="*/ 88 w 632"/>
                          <a:gd name="T43" fmla="*/ 432 h 704"/>
                          <a:gd name="T44" fmla="*/ 108 w 632"/>
                          <a:gd name="T45" fmla="*/ 460 h 704"/>
                          <a:gd name="T46" fmla="*/ 124 w 632"/>
                          <a:gd name="T47" fmla="*/ 436 h 704"/>
                          <a:gd name="T48" fmla="*/ 160 w 632"/>
                          <a:gd name="T49" fmla="*/ 436 h 704"/>
                          <a:gd name="T50" fmla="*/ 184 w 632"/>
                          <a:gd name="T51" fmla="*/ 412 h 704"/>
                          <a:gd name="T52" fmla="*/ 244 w 632"/>
                          <a:gd name="T53" fmla="*/ 368 h 704"/>
                          <a:gd name="T54" fmla="*/ 192 w 632"/>
                          <a:gd name="T55" fmla="*/ 376 h 704"/>
                          <a:gd name="T56" fmla="*/ 164 w 632"/>
                          <a:gd name="T57" fmla="*/ 396 h 704"/>
                          <a:gd name="T58" fmla="*/ 128 w 632"/>
                          <a:gd name="T59" fmla="*/ 392 h 704"/>
                          <a:gd name="T60" fmla="*/ 104 w 632"/>
                          <a:gd name="T61" fmla="*/ 404 h 704"/>
                          <a:gd name="T62" fmla="*/ 104 w 632"/>
                          <a:gd name="T63" fmla="*/ 376 h 704"/>
                          <a:gd name="T64" fmla="*/ 124 w 632"/>
                          <a:gd name="T65" fmla="*/ 344 h 704"/>
                          <a:gd name="T66" fmla="*/ 152 w 632"/>
                          <a:gd name="T67" fmla="*/ 312 h 704"/>
                          <a:gd name="T68" fmla="*/ 176 w 632"/>
                          <a:gd name="T69" fmla="*/ 296 h 704"/>
                          <a:gd name="T70" fmla="*/ 176 w 632"/>
                          <a:gd name="T71" fmla="*/ 272 h 704"/>
                          <a:gd name="T72" fmla="*/ 152 w 632"/>
                          <a:gd name="T73" fmla="*/ 280 h 704"/>
                          <a:gd name="T74" fmla="*/ 144 w 632"/>
                          <a:gd name="T75" fmla="*/ 252 h 704"/>
                          <a:gd name="T76" fmla="*/ 180 w 632"/>
                          <a:gd name="T77" fmla="*/ 224 h 704"/>
                          <a:gd name="T78" fmla="*/ 232 w 632"/>
                          <a:gd name="T79" fmla="*/ 196 h 704"/>
                          <a:gd name="T80" fmla="*/ 196 w 632"/>
                          <a:gd name="T81" fmla="*/ 208 h 704"/>
                          <a:gd name="T82" fmla="*/ 204 w 632"/>
                          <a:gd name="T83" fmla="*/ 180 h 704"/>
                          <a:gd name="T84" fmla="*/ 240 w 632"/>
                          <a:gd name="T85" fmla="*/ 148 h 704"/>
                          <a:gd name="T86" fmla="*/ 272 w 632"/>
                          <a:gd name="T87" fmla="*/ 132 h 704"/>
                          <a:gd name="T88" fmla="*/ 296 w 632"/>
                          <a:gd name="T89" fmla="*/ 120 h 704"/>
                          <a:gd name="T90" fmla="*/ 324 w 632"/>
                          <a:gd name="T91" fmla="*/ 104 h 704"/>
                          <a:gd name="T92" fmla="*/ 356 w 632"/>
                          <a:gd name="T93" fmla="*/ 104 h 704"/>
                          <a:gd name="T94" fmla="*/ 384 w 632"/>
                          <a:gd name="T95" fmla="*/ 108 h 704"/>
                          <a:gd name="T96" fmla="*/ 416 w 632"/>
                          <a:gd name="T97" fmla="*/ 72 h 704"/>
                          <a:gd name="T98" fmla="*/ 460 w 632"/>
                          <a:gd name="T99" fmla="*/ 52 h 704"/>
                          <a:gd name="T100" fmla="*/ 500 w 632"/>
                          <a:gd name="T101" fmla="*/ 20 h 704"/>
                          <a:gd name="T102" fmla="*/ 520 w 632"/>
                          <a:gd name="T103" fmla="*/ 36 h 704"/>
                          <a:gd name="T104" fmla="*/ 572 w 632"/>
                          <a:gd name="T105" fmla="*/ 16 h 704"/>
                          <a:gd name="T106" fmla="*/ 608 w 632"/>
                          <a:gd name="T107" fmla="*/ 8 h 704"/>
                          <a:gd name="T108" fmla="*/ 632 w 632"/>
                          <a:gd name="T109" fmla="*/ 0 h 7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2"/>
                          <a:gd name="T166" fmla="*/ 0 h 704"/>
                          <a:gd name="T167" fmla="*/ 632 w 632"/>
                          <a:gd name="T168" fmla="*/ 704 h 7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2" h="704">
                            <a:moveTo>
                              <a:pt x="245" y="704"/>
                            </a:moveTo>
                            <a:cubicBezTo>
                              <a:pt x="250" y="695"/>
                              <a:pt x="269" y="667"/>
                              <a:pt x="276" y="652"/>
                            </a:cubicBezTo>
                            <a:cubicBezTo>
                              <a:pt x="283" y="637"/>
                              <a:pt x="287" y="625"/>
                              <a:pt x="288" y="612"/>
                            </a:cubicBezTo>
                            <a:cubicBezTo>
                              <a:pt x="289" y="599"/>
                              <a:pt x="285" y="576"/>
                              <a:pt x="280" y="572"/>
                            </a:cubicBezTo>
                            <a:cubicBezTo>
                              <a:pt x="275" y="568"/>
                              <a:pt x="265" y="591"/>
                              <a:pt x="260" y="588"/>
                            </a:cubicBezTo>
                            <a:cubicBezTo>
                              <a:pt x="255" y="585"/>
                              <a:pt x="255" y="563"/>
                              <a:pt x="252" y="552"/>
                            </a:cubicBezTo>
                            <a:cubicBezTo>
                              <a:pt x="249" y="541"/>
                              <a:pt x="249" y="527"/>
                              <a:pt x="244" y="520"/>
                            </a:cubicBezTo>
                            <a:cubicBezTo>
                              <a:pt x="239" y="513"/>
                              <a:pt x="232" y="511"/>
                              <a:pt x="220" y="512"/>
                            </a:cubicBezTo>
                            <a:cubicBezTo>
                              <a:pt x="208" y="513"/>
                              <a:pt x="186" y="525"/>
                              <a:pt x="172" y="528"/>
                            </a:cubicBezTo>
                            <a:cubicBezTo>
                              <a:pt x="158" y="531"/>
                              <a:pt x="146" y="531"/>
                              <a:pt x="136" y="532"/>
                            </a:cubicBezTo>
                            <a:cubicBezTo>
                              <a:pt x="126" y="533"/>
                              <a:pt x="120" y="533"/>
                              <a:pt x="112" y="532"/>
                            </a:cubicBezTo>
                            <a:cubicBezTo>
                              <a:pt x="104" y="531"/>
                              <a:pt x="101" y="531"/>
                              <a:pt x="88" y="524"/>
                            </a:cubicBezTo>
                            <a:cubicBezTo>
                              <a:pt x="75" y="517"/>
                              <a:pt x="44" y="501"/>
                              <a:pt x="32" y="492"/>
                            </a:cubicBezTo>
                            <a:cubicBezTo>
                              <a:pt x="20" y="483"/>
                              <a:pt x="19" y="479"/>
                              <a:pt x="16" y="472"/>
                            </a:cubicBezTo>
                            <a:cubicBezTo>
                              <a:pt x="13" y="465"/>
                              <a:pt x="18" y="457"/>
                              <a:pt x="16" y="448"/>
                            </a:cubicBezTo>
                            <a:cubicBezTo>
                              <a:pt x="14" y="439"/>
                              <a:pt x="6" y="429"/>
                              <a:pt x="4" y="420"/>
                            </a:cubicBezTo>
                            <a:cubicBezTo>
                              <a:pt x="2" y="411"/>
                              <a:pt x="4" y="408"/>
                              <a:pt x="4" y="396"/>
                            </a:cubicBezTo>
                            <a:cubicBezTo>
                              <a:pt x="4" y="384"/>
                              <a:pt x="0" y="354"/>
                              <a:pt x="4" y="348"/>
                            </a:cubicBezTo>
                            <a:cubicBezTo>
                              <a:pt x="8" y="342"/>
                              <a:pt x="19" y="353"/>
                              <a:pt x="28" y="360"/>
                            </a:cubicBezTo>
                            <a:cubicBezTo>
                              <a:pt x="37" y="367"/>
                              <a:pt x="53" y="379"/>
                              <a:pt x="60" y="388"/>
                            </a:cubicBezTo>
                            <a:cubicBezTo>
                              <a:pt x="67" y="397"/>
                              <a:pt x="67" y="405"/>
                              <a:pt x="72" y="412"/>
                            </a:cubicBezTo>
                            <a:cubicBezTo>
                              <a:pt x="77" y="419"/>
                              <a:pt x="82" y="424"/>
                              <a:pt x="88" y="432"/>
                            </a:cubicBezTo>
                            <a:cubicBezTo>
                              <a:pt x="94" y="440"/>
                              <a:pt x="102" y="459"/>
                              <a:pt x="108" y="460"/>
                            </a:cubicBezTo>
                            <a:cubicBezTo>
                              <a:pt x="114" y="461"/>
                              <a:pt x="115" y="440"/>
                              <a:pt x="124" y="436"/>
                            </a:cubicBezTo>
                            <a:cubicBezTo>
                              <a:pt x="133" y="432"/>
                              <a:pt x="150" y="440"/>
                              <a:pt x="160" y="436"/>
                            </a:cubicBezTo>
                            <a:cubicBezTo>
                              <a:pt x="170" y="432"/>
                              <a:pt x="170" y="423"/>
                              <a:pt x="184" y="412"/>
                            </a:cubicBezTo>
                            <a:cubicBezTo>
                              <a:pt x="198" y="401"/>
                              <a:pt x="243" y="374"/>
                              <a:pt x="244" y="368"/>
                            </a:cubicBezTo>
                            <a:cubicBezTo>
                              <a:pt x="245" y="362"/>
                              <a:pt x="205" y="371"/>
                              <a:pt x="192" y="376"/>
                            </a:cubicBezTo>
                            <a:cubicBezTo>
                              <a:pt x="179" y="381"/>
                              <a:pt x="175" y="393"/>
                              <a:pt x="164" y="396"/>
                            </a:cubicBezTo>
                            <a:cubicBezTo>
                              <a:pt x="153" y="399"/>
                              <a:pt x="138" y="391"/>
                              <a:pt x="128" y="392"/>
                            </a:cubicBezTo>
                            <a:cubicBezTo>
                              <a:pt x="118" y="393"/>
                              <a:pt x="108" y="407"/>
                              <a:pt x="104" y="404"/>
                            </a:cubicBezTo>
                            <a:cubicBezTo>
                              <a:pt x="100" y="401"/>
                              <a:pt x="101" y="386"/>
                              <a:pt x="104" y="376"/>
                            </a:cubicBezTo>
                            <a:cubicBezTo>
                              <a:pt x="107" y="366"/>
                              <a:pt x="116" y="355"/>
                              <a:pt x="124" y="344"/>
                            </a:cubicBezTo>
                            <a:cubicBezTo>
                              <a:pt x="132" y="333"/>
                              <a:pt x="143" y="320"/>
                              <a:pt x="152" y="312"/>
                            </a:cubicBezTo>
                            <a:cubicBezTo>
                              <a:pt x="161" y="304"/>
                              <a:pt x="172" y="303"/>
                              <a:pt x="176" y="296"/>
                            </a:cubicBezTo>
                            <a:cubicBezTo>
                              <a:pt x="180" y="289"/>
                              <a:pt x="180" y="275"/>
                              <a:pt x="176" y="272"/>
                            </a:cubicBezTo>
                            <a:cubicBezTo>
                              <a:pt x="172" y="269"/>
                              <a:pt x="157" y="283"/>
                              <a:pt x="152" y="280"/>
                            </a:cubicBezTo>
                            <a:cubicBezTo>
                              <a:pt x="147" y="277"/>
                              <a:pt x="139" y="261"/>
                              <a:pt x="144" y="252"/>
                            </a:cubicBezTo>
                            <a:cubicBezTo>
                              <a:pt x="149" y="243"/>
                              <a:pt x="165" y="233"/>
                              <a:pt x="180" y="224"/>
                            </a:cubicBezTo>
                            <a:cubicBezTo>
                              <a:pt x="195" y="215"/>
                              <a:pt x="229" y="199"/>
                              <a:pt x="232" y="196"/>
                            </a:cubicBezTo>
                            <a:cubicBezTo>
                              <a:pt x="235" y="193"/>
                              <a:pt x="201" y="211"/>
                              <a:pt x="196" y="208"/>
                            </a:cubicBezTo>
                            <a:cubicBezTo>
                              <a:pt x="191" y="205"/>
                              <a:pt x="197" y="190"/>
                              <a:pt x="204" y="180"/>
                            </a:cubicBezTo>
                            <a:cubicBezTo>
                              <a:pt x="211" y="170"/>
                              <a:pt x="229" y="156"/>
                              <a:pt x="240" y="148"/>
                            </a:cubicBezTo>
                            <a:cubicBezTo>
                              <a:pt x="251" y="140"/>
                              <a:pt x="263" y="137"/>
                              <a:pt x="272" y="132"/>
                            </a:cubicBezTo>
                            <a:cubicBezTo>
                              <a:pt x="281" y="127"/>
                              <a:pt x="287" y="125"/>
                              <a:pt x="296" y="120"/>
                            </a:cubicBezTo>
                            <a:cubicBezTo>
                              <a:pt x="305" y="115"/>
                              <a:pt x="314" y="107"/>
                              <a:pt x="324" y="104"/>
                            </a:cubicBezTo>
                            <a:cubicBezTo>
                              <a:pt x="334" y="101"/>
                              <a:pt x="346" y="103"/>
                              <a:pt x="356" y="104"/>
                            </a:cubicBezTo>
                            <a:cubicBezTo>
                              <a:pt x="366" y="105"/>
                              <a:pt x="374" y="113"/>
                              <a:pt x="384" y="108"/>
                            </a:cubicBezTo>
                            <a:cubicBezTo>
                              <a:pt x="394" y="103"/>
                              <a:pt x="403" y="81"/>
                              <a:pt x="416" y="72"/>
                            </a:cubicBezTo>
                            <a:cubicBezTo>
                              <a:pt x="429" y="63"/>
                              <a:pt x="446" y="61"/>
                              <a:pt x="460" y="52"/>
                            </a:cubicBezTo>
                            <a:cubicBezTo>
                              <a:pt x="474" y="43"/>
                              <a:pt x="490" y="23"/>
                              <a:pt x="500" y="20"/>
                            </a:cubicBezTo>
                            <a:cubicBezTo>
                              <a:pt x="510" y="17"/>
                              <a:pt x="508" y="37"/>
                              <a:pt x="520" y="36"/>
                            </a:cubicBezTo>
                            <a:cubicBezTo>
                              <a:pt x="532" y="35"/>
                              <a:pt x="557" y="21"/>
                              <a:pt x="572" y="16"/>
                            </a:cubicBezTo>
                            <a:cubicBezTo>
                              <a:pt x="587" y="11"/>
                              <a:pt x="598" y="11"/>
                              <a:pt x="608" y="8"/>
                            </a:cubicBezTo>
                            <a:cubicBezTo>
                              <a:pt x="618" y="5"/>
                              <a:pt x="625" y="2"/>
                              <a:pt x="632" y="0"/>
                            </a:cubicBezTo>
                          </a:path>
                        </a:pathLst>
                      </a:custGeom>
                      <a:solidFill>
                        <a:srgbClr val="FF0080">
                          <a:alpha val="30196"/>
                        </a:srgbClr>
                      </a:solidFill>
                      <a:ln w="38100">
                        <a:solidFill>
                          <a:srgbClr val="FF0626"/>
                        </a:solidFill>
                        <a:round/>
                        <a:headEnd/>
                        <a:tailEnd/>
                      </a:ln>
                    </p:spPr>
                    <p:txBody>
                      <a:bodyPr wrap="none" anchor="ctr"/>
                      <a:lstStyle/>
                      <a:p>
                        <a:endParaRPr lang="en-US"/>
                      </a:p>
                    </p:txBody>
                  </p:sp>
                  <p:grpSp>
                    <p:nvGrpSpPr>
                      <p:cNvPr id="61485" name="Group 45"/>
                      <p:cNvGrpSpPr>
                        <a:grpSpLocks/>
                      </p:cNvGrpSpPr>
                      <p:nvPr/>
                    </p:nvGrpSpPr>
                    <p:grpSpPr bwMode="auto">
                      <a:xfrm>
                        <a:off x="3472" y="1336"/>
                        <a:ext cx="844" cy="530"/>
                        <a:chOff x="3472" y="1336"/>
                        <a:chExt cx="844" cy="530"/>
                      </a:xfrm>
                    </p:grpSpPr>
                    <p:sp>
                      <p:nvSpPr>
                        <p:cNvPr id="61492" name="Freeform 46"/>
                        <p:cNvSpPr>
                          <a:spLocks/>
                        </p:cNvSpPr>
                        <p:nvPr/>
                      </p:nvSpPr>
                      <p:spPr bwMode="auto">
                        <a:xfrm>
                          <a:off x="3472" y="1336"/>
                          <a:ext cx="844" cy="236"/>
                        </a:xfrm>
                        <a:custGeom>
                          <a:avLst/>
                          <a:gdLst>
                            <a:gd name="T0" fmla="*/ 0 w 844"/>
                            <a:gd name="T1" fmla="*/ 40 h 236"/>
                            <a:gd name="T2" fmla="*/ 48 w 844"/>
                            <a:gd name="T3" fmla="*/ 32 h 236"/>
                            <a:gd name="T4" fmla="*/ 84 w 844"/>
                            <a:gd name="T5" fmla="*/ 20 h 236"/>
                            <a:gd name="T6" fmla="*/ 120 w 844"/>
                            <a:gd name="T7" fmla="*/ 24 h 236"/>
                            <a:gd name="T8" fmla="*/ 152 w 844"/>
                            <a:gd name="T9" fmla="*/ 24 h 236"/>
                            <a:gd name="T10" fmla="*/ 176 w 844"/>
                            <a:gd name="T11" fmla="*/ 8 h 236"/>
                            <a:gd name="T12" fmla="*/ 224 w 844"/>
                            <a:gd name="T13" fmla="*/ 0 h 236"/>
                            <a:gd name="T14" fmla="*/ 252 w 844"/>
                            <a:gd name="T15" fmla="*/ 0 h 236"/>
                            <a:gd name="T16" fmla="*/ 292 w 844"/>
                            <a:gd name="T17" fmla="*/ 0 h 236"/>
                            <a:gd name="T18" fmla="*/ 324 w 844"/>
                            <a:gd name="T19" fmla="*/ 8 h 236"/>
                            <a:gd name="T20" fmla="*/ 356 w 844"/>
                            <a:gd name="T21" fmla="*/ 24 h 236"/>
                            <a:gd name="T22" fmla="*/ 388 w 844"/>
                            <a:gd name="T23" fmla="*/ 36 h 236"/>
                            <a:gd name="T24" fmla="*/ 432 w 844"/>
                            <a:gd name="T25" fmla="*/ 56 h 236"/>
                            <a:gd name="T26" fmla="*/ 460 w 844"/>
                            <a:gd name="T27" fmla="*/ 52 h 236"/>
                            <a:gd name="T28" fmla="*/ 496 w 844"/>
                            <a:gd name="T29" fmla="*/ 56 h 236"/>
                            <a:gd name="T30" fmla="*/ 544 w 844"/>
                            <a:gd name="T31" fmla="*/ 76 h 236"/>
                            <a:gd name="T32" fmla="*/ 573 w 844"/>
                            <a:gd name="T33" fmla="*/ 91 h 236"/>
                            <a:gd name="T34" fmla="*/ 600 w 844"/>
                            <a:gd name="T35" fmla="*/ 100 h 236"/>
                            <a:gd name="T36" fmla="*/ 624 w 844"/>
                            <a:gd name="T37" fmla="*/ 100 h 236"/>
                            <a:gd name="T38" fmla="*/ 652 w 844"/>
                            <a:gd name="T39" fmla="*/ 92 h 236"/>
                            <a:gd name="T40" fmla="*/ 701 w 844"/>
                            <a:gd name="T41" fmla="*/ 144 h 236"/>
                            <a:gd name="T42" fmla="*/ 728 w 844"/>
                            <a:gd name="T43" fmla="*/ 100 h 236"/>
                            <a:gd name="T44" fmla="*/ 748 w 844"/>
                            <a:gd name="T45" fmla="*/ 116 h 236"/>
                            <a:gd name="T46" fmla="*/ 772 w 844"/>
                            <a:gd name="T47" fmla="*/ 148 h 236"/>
                            <a:gd name="T48" fmla="*/ 792 w 844"/>
                            <a:gd name="T49" fmla="*/ 168 h 236"/>
                            <a:gd name="T50" fmla="*/ 811 w 844"/>
                            <a:gd name="T51" fmla="*/ 189 h 236"/>
                            <a:gd name="T52" fmla="*/ 808 w 844"/>
                            <a:gd name="T53" fmla="*/ 213 h 236"/>
                            <a:gd name="T54" fmla="*/ 820 w 844"/>
                            <a:gd name="T55" fmla="*/ 232 h 236"/>
                            <a:gd name="T56" fmla="*/ 844 w 844"/>
                            <a:gd name="T57" fmla="*/ 236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4"/>
                            <a:gd name="T88" fmla="*/ 0 h 236"/>
                            <a:gd name="T89" fmla="*/ 844 w 844"/>
                            <a:gd name="T90" fmla="*/ 236 h 2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4" h="236">
                              <a:moveTo>
                                <a:pt x="0" y="40"/>
                              </a:moveTo>
                              <a:lnTo>
                                <a:pt x="48" y="32"/>
                              </a:lnTo>
                              <a:lnTo>
                                <a:pt x="84" y="20"/>
                              </a:lnTo>
                              <a:lnTo>
                                <a:pt x="120" y="24"/>
                              </a:lnTo>
                              <a:lnTo>
                                <a:pt x="152" y="24"/>
                              </a:lnTo>
                              <a:lnTo>
                                <a:pt x="176" y="8"/>
                              </a:lnTo>
                              <a:lnTo>
                                <a:pt x="224" y="0"/>
                              </a:lnTo>
                              <a:lnTo>
                                <a:pt x="252" y="0"/>
                              </a:lnTo>
                              <a:lnTo>
                                <a:pt x="292" y="0"/>
                              </a:lnTo>
                              <a:lnTo>
                                <a:pt x="324" y="8"/>
                              </a:lnTo>
                              <a:lnTo>
                                <a:pt x="356" y="24"/>
                              </a:lnTo>
                              <a:lnTo>
                                <a:pt x="388" y="36"/>
                              </a:lnTo>
                              <a:lnTo>
                                <a:pt x="432" y="56"/>
                              </a:lnTo>
                              <a:lnTo>
                                <a:pt x="460" y="52"/>
                              </a:lnTo>
                              <a:lnTo>
                                <a:pt x="496" y="56"/>
                              </a:lnTo>
                              <a:lnTo>
                                <a:pt x="544" y="76"/>
                              </a:lnTo>
                              <a:lnTo>
                                <a:pt x="573" y="91"/>
                              </a:lnTo>
                              <a:lnTo>
                                <a:pt x="600" y="100"/>
                              </a:lnTo>
                              <a:lnTo>
                                <a:pt x="624" y="100"/>
                              </a:lnTo>
                              <a:lnTo>
                                <a:pt x="652" y="92"/>
                              </a:lnTo>
                              <a:lnTo>
                                <a:pt x="701" y="144"/>
                              </a:lnTo>
                              <a:lnTo>
                                <a:pt x="728" y="100"/>
                              </a:lnTo>
                              <a:lnTo>
                                <a:pt x="748" y="116"/>
                              </a:lnTo>
                              <a:cubicBezTo>
                                <a:pt x="755" y="124"/>
                                <a:pt x="765" y="139"/>
                                <a:pt x="772" y="148"/>
                              </a:cubicBezTo>
                              <a:lnTo>
                                <a:pt x="792" y="168"/>
                              </a:lnTo>
                              <a:lnTo>
                                <a:pt x="811" y="189"/>
                              </a:lnTo>
                              <a:lnTo>
                                <a:pt x="808" y="213"/>
                              </a:lnTo>
                              <a:lnTo>
                                <a:pt x="820" y="232"/>
                              </a:lnTo>
                              <a:lnTo>
                                <a:pt x="844" y="236"/>
                              </a:ln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61493" name="Freeform 47"/>
                        <p:cNvSpPr>
                          <a:spLocks/>
                        </p:cNvSpPr>
                        <p:nvPr/>
                      </p:nvSpPr>
                      <p:spPr bwMode="auto">
                        <a:xfrm>
                          <a:off x="3472" y="1376"/>
                          <a:ext cx="840" cy="490"/>
                        </a:xfrm>
                        <a:custGeom>
                          <a:avLst/>
                          <a:gdLst>
                            <a:gd name="T0" fmla="*/ 840 w 840"/>
                            <a:gd name="T1" fmla="*/ 192 h 490"/>
                            <a:gd name="T2" fmla="*/ 648 w 840"/>
                            <a:gd name="T3" fmla="*/ 448 h 490"/>
                            <a:gd name="T4" fmla="*/ 648 w 840"/>
                            <a:gd name="T5" fmla="*/ 443 h 490"/>
                            <a:gd name="T6" fmla="*/ 640 w 840"/>
                            <a:gd name="T7" fmla="*/ 432 h 490"/>
                            <a:gd name="T8" fmla="*/ 643 w 840"/>
                            <a:gd name="T9" fmla="*/ 408 h 490"/>
                            <a:gd name="T10" fmla="*/ 648 w 840"/>
                            <a:gd name="T11" fmla="*/ 381 h 490"/>
                            <a:gd name="T12" fmla="*/ 645 w 840"/>
                            <a:gd name="T13" fmla="*/ 357 h 490"/>
                            <a:gd name="T14" fmla="*/ 637 w 840"/>
                            <a:gd name="T15" fmla="*/ 315 h 490"/>
                            <a:gd name="T16" fmla="*/ 613 w 840"/>
                            <a:gd name="T17" fmla="*/ 293 h 490"/>
                            <a:gd name="T18" fmla="*/ 581 w 840"/>
                            <a:gd name="T19" fmla="*/ 256 h 490"/>
                            <a:gd name="T20" fmla="*/ 533 w 840"/>
                            <a:gd name="T21" fmla="*/ 227 h 490"/>
                            <a:gd name="T22" fmla="*/ 493 w 840"/>
                            <a:gd name="T23" fmla="*/ 216 h 490"/>
                            <a:gd name="T24" fmla="*/ 448 w 840"/>
                            <a:gd name="T25" fmla="*/ 224 h 490"/>
                            <a:gd name="T26" fmla="*/ 403 w 840"/>
                            <a:gd name="T27" fmla="*/ 248 h 490"/>
                            <a:gd name="T28" fmla="*/ 352 w 840"/>
                            <a:gd name="T29" fmla="*/ 261 h 490"/>
                            <a:gd name="T30" fmla="*/ 307 w 840"/>
                            <a:gd name="T31" fmla="*/ 288 h 490"/>
                            <a:gd name="T32" fmla="*/ 267 w 840"/>
                            <a:gd name="T33" fmla="*/ 299 h 490"/>
                            <a:gd name="T34" fmla="*/ 229 w 840"/>
                            <a:gd name="T35" fmla="*/ 317 h 490"/>
                            <a:gd name="T36" fmla="*/ 184 w 840"/>
                            <a:gd name="T37" fmla="*/ 336 h 490"/>
                            <a:gd name="T38" fmla="*/ 139 w 840"/>
                            <a:gd name="T39" fmla="*/ 352 h 490"/>
                            <a:gd name="T40" fmla="*/ 125 w 840"/>
                            <a:gd name="T41" fmla="*/ 365 h 490"/>
                            <a:gd name="T42" fmla="*/ 0 w 840"/>
                            <a:gd name="T43" fmla="*/ 0 h 4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0"/>
                            <a:gd name="T67" fmla="*/ 0 h 490"/>
                            <a:gd name="T68" fmla="*/ 840 w 840"/>
                            <a:gd name="T69" fmla="*/ 490 h 4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0" h="490">
                              <a:moveTo>
                                <a:pt x="840" y="192"/>
                              </a:moveTo>
                              <a:cubicBezTo>
                                <a:pt x="808" y="235"/>
                                <a:pt x="680" y="406"/>
                                <a:pt x="648" y="448"/>
                              </a:cubicBezTo>
                              <a:cubicBezTo>
                                <a:pt x="616" y="490"/>
                                <a:pt x="649" y="446"/>
                                <a:pt x="648" y="443"/>
                              </a:cubicBezTo>
                              <a:cubicBezTo>
                                <a:pt x="647" y="440"/>
                                <a:pt x="641" y="438"/>
                                <a:pt x="640" y="432"/>
                              </a:cubicBezTo>
                              <a:cubicBezTo>
                                <a:pt x="639" y="426"/>
                                <a:pt x="642" y="416"/>
                                <a:pt x="643" y="408"/>
                              </a:cubicBezTo>
                              <a:cubicBezTo>
                                <a:pt x="644" y="400"/>
                                <a:pt x="648" y="389"/>
                                <a:pt x="648" y="381"/>
                              </a:cubicBezTo>
                              <a:cubicBezTo>
                                <a:pt x="648" y="373"/>
                                <a:pt x="647" y="368"/>
                                <a:pt x="645" y="357"/>
                              </a:cubicBezTo>
                              <a:cubicBezTo>
                                <a:pt x="643" y="346"/>
                                <a:pt x="642" y="326"/>
                                <a:pt x="637" y="315"/>
                              </a:cubicBezTo>
                              <a:cubicBezTo>
                                <a:pt x="632" y="304"/>
                                <a:pt x="622" y="303"/>
                                <a:pt x="613" y="293"/>
                              </a:cubicBezTo>
                              <a:cubicBezTo>
                                <a:pt x="604" y="283"/>
                                <a:pt x="594" y="267"/>
                                <a:pt x="581" y="256"/>
                              </a:cubicBezTo>
                              <a:cubicBezTo>
                                <a:pt x="568" y="245"/>
                                <a:pt x="548" y="234"/>
                                <a:pt x="533" y="227"/>
                              </a:cubicBezTo>
                              <a:cubicBezTo>
                                <a:pt x="518" y="220"/>
                                <a:pt x="507" y="216"/>
                                <a:pt x="493" y="216"/>
                              </a:cubicBezTo>
                              <a:cubicBezTo>
                                <a:pt x="479" y="216"/>
                                <a:pt x="463" y="219"/>
                                <a:pt x="448" y="224"/>
                              </a:cubicBezTo>
                              <a:cubicBezTo>
                                <a:pt x="433" y="229"/>
                                <a:pt x="419" y="242"/>
                                <a:pt x="403" y="248"/>
                              </a:cubicBezTo>
                              <a:cubicBezTo>
                                <a:pt x="387" y="254"/>
                                <a:pt x="368" y="254"/>
                                <a:pt x="352" y="261"/>
                              </a:cubicBezTo>
                              <a:cubicBezTo>
                                <a:pt x="336" y="268"/>
                                <a:pt x="321" y="282"/>
                                <a:pt x="307" y="288"/>
                              </a:cubicBezTo>
                              <a:cubicBezTo>
                                <a:pt x="293" y="294"/>
                                <a:pt x="280" y="294"/>
                                <a:pt x="267" y="299"/>
                              </a:cubicBezTo>
                              <a:cubicBezTo>
                                <a:pt x="254" y="304"/>
                                <a:pt x="243" y="311"/>
                                <a:pt x="229" y="317"/>
                              </a:cubicBezTo>
                              <a:cubicBezTo>
                                <a:pt x="215" y="323"/>
                                <a:pt x="199" y="330"/>
                                <a:pt x="184" y="336"/>
                              </a:cubicBezTo>
                              <a:cubicBezTo>
                                <a:pt x="169" y="342"/>
                                <a:pt x="149" y="347"/>
                                <a:pt x="139" y="352"/>
                              </a:cubicBezTo>
                              <a:cubicBezTo>
                                <a:pt x="129" y="357"/>
                                <a:pt x="148" y="424"/>
                                <a:pt x="125" y="365"/>
                              </a:cubicBezTo>
                              <a:cubicBezTo>
                                <a:pt x="102" y="306"/>
                                <a:pt x="47" y="154"/>
                                <a:pt x="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1486" name="Freeform 48"/>
                      <p:cNvSpPr>
                        <a:spLocks/>
                      </p:cNvSpPr>
                      <p:nvPr/>
                    </p:nvSpPr>
                    <p:spPr bwMode="auto">
                      <a:xfrm>
                        <a:off x="4317" y="1560"/>
                        <a:ext cx="403" cy="376"/>
                      </a:xfrm>
                      <a:custGeom>
                        <a:avLst/>
                        <a:gdLst>
                          <a:gd name="T0" fmla="*/ 0 w 403"/>
                          <a:gd name="T1" fmla="*/ 13 h 376"/>
                          <a:gd name="T2" fmla="*/ 30 w 403"/>
                          <a:gd name="T3" fmla="*/ 35 h 376"/>
                          <a:gd name="T4" fmla="*/ 70 w 403"/>
                          <a:gd name="T5" fmla="*/ 29 h 376"/>
                          <a:gd name="T6" fmla="*/ 96 w 403"/>
                          <a:gd name="T7" fmla="*/ 43 h 376"/>
                          <a:gd name="T8" fmla="*/ 118 w 403"/>
                          <a:gd name="T9" fmla="*/ 61 h 376"/>
                          <a:gd name="T10" fmla="*/ 136 w 403"/>
                          <a:gd name="T11" fmla="*/ 75 h 376"/>
                          <a:gd name="T12" fmla="*/ 168 w 403"/>
                          <a:gd name="T13" fmla="*/ 75 h 376"/>
                          <a:gd name="T14" fmla="*/ 176 w 403"/>
                          <a:gd name="T15" fmla="*/ 61 h 376"/>
                          <a:gd name="T16" fmla="*/ 182 w 403"/>
                          <a:gd name="T17" fmla="*/ 37 h 376"/>
                          <a:gd name="T18" fmla="*/ 179 w 403"/>
                          <a:gd name="T19" fmla="*/ 21 h 376"/>
                          <a:gd name="T20" fmla="*/ 184 w 403"/>
                          <a:gd name="T21" fmla="*/ 3 h 376"/>
                          <a:gd name="T22" fmla="*/ 200 w 403"/>
                          <a:gd name="T23" fmla="*/ 3 h 376"/>
                          <a:gd name="T24" fmla="*/ 216 w 403"/>
                          <a:gd name="T25" fmla="*/ 24 h 376"/>
                          <a:gd name="T26" fmla="*/ 219 w 403"/>
                          <a:gd name="T27" fmla="*/ 40 h 376"/>
                          <a:gd name="T28" fmla="*/ 235 w 403"/>
                          <a:gd name="T29" fmla="*/ 56 h 376"/>
                          <a:gd name="T30" fmla="*/ 240 w 403"/>
                          <a:gd name="T31" fmla="*/ 88 h 376"/>
                          <a:gd name="T32" fmla="*/ 256 w 403"/>
                          <a:gd name="T33" fmla="*/ 99 h 376"/>
                          <a:gd name="T34" fmla="*/ 283 w 403"/>
                          <a:gd name="T35" fmla="*/ 99 h 376"/>
                          <a:gd name="T36" fmla="*/ 302 w 403"/>
                          <a:gd name="T37" fmla="*/ 112 h 376"/>
                          <a:gd name="T38" fmla="*/ 318 w 403"/>
                          <a:gd name="T39" fmla="*/ 123 h 376"/>
                          <a:gd name="T40" fmla="*/ 344 w 403"/>
                          <a:gd name="T41" fmla="*/ 131 h 376"/>
                          <a:gd name="T42" fmla="*/ 360 w 403"/>
                          <a:gd name="T43" fmla="*/ 144 h 376"/>
                          <a:gd name="T44" fmla="*/ 374 w 403"/>
                          <a:gd name="T45" fmla="*/ 176 h 376"/>
                          <a:gd name="T46" fmla="*/ 374 w 403"/>
                          <a:gd name="T47" fmla="*/ 192 h 376"/>
                          <a:gd name="T48" fmla="*/ 374 w 403"/>
                          <a:gd name="T49" fmla="*/ 211 h 376"/>
                          <a:gd name="T50" fmla="*/ 368 w 403"/>
                          <a:gd name="T51" fmla="*/ 240 h 376"/>
                          <a:gd name="T52" fmla="*/ 368 w 403"/>
                          <a:gd name="T53" fmla="*/ 256 h 376"/>
                          <a:gd name="T54" fmla="*/ 355 w 403"/>
                          <a:gd name="T55" fmla="*/ 288 h 376"/>
                          <a:gd name="T56" fmla="*/ 363 w 403"/>
                          <a:gd name="T57" fmla="*/ 304 h 376"/>
                          <a:gd name="T58" fmla="*/ 366 w 403"/>
                          <a:gd name="T59" fmla="*/ 323 h 376"/>
                          <a:gd name="T60" fmla="*/ 376 w 403"/>
                          <a:gd name="T61" fmla="*/ 341 h 376"/>
                          <a:gd name="T62" fmla="*/ 387 w 403"/>
                          <a:gd name="T63" fmla="*/ 357 h 376"/>
                          <a:gd name="T64" fmla="*/ 403 w 403"/>
                          <a:gd name="T65" fmla="*/ 376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376"/>
                          <a:gd name="T101" fmla="*/ 403 w 403"/>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376">
                            <a:moveTo>
                              <a:pt x="0" y="13"/>
                            </a:moveTo>
                            <a:cubicBezTo>
                              <a:pt x="9" y="22"/>
                              <a:pt x="18" y="32"/>
                              <a:pt x="30" y="35"/>
                            </a:cubicBezTo>
                            <a:cubicBezTo>
                              <a:pt x="42" y="38"/>
                              <a:pt x="59" y="28"/>
                              <a:pt x="70" y="29"/>
                            </a:cubicBezTo>
                            <a:cubicBezTo>
                              <a:pt x="81" y="30"/>
                              <a:pt x="88" y="38"/>
                              <a:pt x="96" y="43"/>
                            </a:cubicBezTo>
                            <a:cubicBezTo>
                              <a:pt x="104" y="48"/>
                              <a:pt x="111" y="56"/>
                              <a:pt x="118" y="61"/>
                            </a:cubicBezTo>
                            <a:cubicBezTo>
                              <a:pt x="125" y="66"/>
                              <a:pt x="128" y="73"/>
                              <a:pt x="136" y="75"/>
                            </a:cubicBezTo>
                            <a:cubicBezTo>
                              <a:pt x="144" y="77"/>
                              <a:pt x="161" y="77"/>
                              <a:pt x="168" y="75"/>
                            </a:cubicBezTo>
                            <a:cubicBezTo>
                              <a:pt x="175" y="73"/>
                              <a:pt x="174" y="67"/>
                              <a:pt x="176" y="61"/>
                            </a:cubicBezTo>
                            <a:cubicBezTo>
                              <a:pt x="178" y="55"/>
                              <a:pt x="181" y="44"/>
                              <a:pt x="182" y="37"/>
                            </a:cubicBezTo>
                            <a:cubicBezTo>
                              <a:pt x="183" y="30"/>
                              <a:pt x="179" y="27"/>
                              <a:pt x="179" y="21"/>
                            </a:cubicBezTo>
                            <a:cubicBezTo>
                              <a:pt x="179" y="15"/>
                              <a:pt x="181" y="6"/>
                              <a:pt x="184" y="3"/>
                            </a:cubicBezTo>
                            <a:cubicBezTo>
                              <a:pt x="187" y="0"/>
                              <a:pt x="195" y="0"/>
                              <a:pt x="200" y="3"/>
                            </a:cubicBezTo>
                            <a:cubicBezTo>
                              <a:pt x="205" y="6"/>
                              <a:pt x="213" y="18"/>
                              <a:pt x="216" y="24"/>
                            </a:cubicBezTo>
                            <a:cubicBezTo>
                              <a:pt x="219" y="30"/>
                              <a:pt x="216" y="35"/>
                              <a:pt x="219" y="40"/>
                            </a:cubicBezTo>
                            <a:cubicBezTo>
                              <a:pt x="222" y="45"/>
                              <a:pt x="231" y="48"/>
                              <a:pt x="235" y="56"/>
                            </a:cubicBezTo>
                            <a:cubicBezTo>
                              <a:pt x="239" y="64"/>
                              <a:pt x="237" y="81"/>
                              <a:pt x="240" y="88"/>
                            </a:cubicBezTo>
                            <a:cubicBezTo>
                              <a:pt x="243" y="95"/>
                              <a:pt x="249" y="97"/>
                              <a:pt x="256" y="99"/>
                            </a:cubicBezTo>
                            <a:cubicBezTo>
                              <a:pt x="263" y="101"/>
                              <a:pt x="275" y="97"/>
                              <a:pt x="283" y="99"/>
                            </a:cubicBezTo>
                            <a:cubicBezTo>
                              <a:pt x="291" y="101"/>
                              <a:pt x="296" y="108"/>
                              <a:pt x="302" y="112"/>
                            </a:cubicBezTo>
                            <a:cubicBezTo>
                              <a:pt x="308" y="116"/>
                              <a:pt x="311" y="120"/>
                              <a:pt x="318" y="123"/>
                            </a:cubicBezTo>
                            <a:cubicBezTo>
                              <a:pt x="325" y="126"/>
                              <a:pt x="337" y="128"/>
                              <a:pt x="344" y="131"/>
                            </a:cubicBezTo>
                            <a:cubicBezTo>
                              <a:pt x="351" y="134"/>
                              <a:pt x="355" y="136"/>
                              <a:pt x="360" y="144"/>
                            </a:cubicBezTo>
                            <a:cubicBezTo>
                              <a:pt x="365" y="152"/>
                              <a:pt x="372" y="168"/>
                              <a:pt x="374" y="176"/>
                            </a:cubicBezTo>
                            <a:cubicBezTo>
                              <a:pt x="376" y="184"/>
                              <a:pt x="374" y="186"/>
                              <a:pt x="374" y="192"/>
                            </a:cubicBezTo>
                            <a:cubicBezTo>
                              <a:pt x="374" y="198"/>
                              <a:pt x="375" y="203"/>
                              <a:pt x="374" y="211"/>
                            </a:cubicBezTo>
                            <a:cubicBezTo>
                              <a:pt x="373" y="219"/>
                              <a:pt x="369" y="233"/>
                              <a:pt x="368" y="240"/>
                            </a:cubicBezTo>
                            <a:cubicBezTo>
                              <a:pt x="367" y="247"/>
                              <a:pt x="370" y="248"/>
                              <a:pt x="368" y="256"/>
                            </a:cubicBezTo>
                            <a:cubicBezTo>
                              <a:pt x="366" y="264"/>
                              <a:pt x="356" y="280"/>
                              <a:pt x="355" y="288"/>
                            </a:cubicBezTo>
                            <a:cubicBezTo>
                              <a:pt x="354" y="296"/>
                              <a:pt x="361" y="298"/>
                              <a:pt x="363" y="304"/>
                            </a:cubicBezTo>
                            <a:cubicBezTo>
                              <a:pt x="365" y="310"/>
                              <a:pt x="364" y="317"/>
                              <a:pt x="366" y="323"/>
                            </a:cubicBezTo>
                            <a:cubicBezTo>
                              <a:pt x="368" y="329"/>
                              <a:pt x="373" y="335"/>
                              <a:pt x="376" y="341"/>
                            </a:cubicBezTo>
                            <a:cubicBezTo>
                              <a:pt x="379" y="347"/>
                              <a:pt x="383" y="351"/>
                              <a:pt x="387" y="357"/>
                            </a:cubicBezTo>
                            <a:cubicBezTo>
                              <a:pt x="391" y="363"/>
                              <a:pt x="397" y="369"/>
                              <a:pt x="403" y="376"/>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61487" name="Freeform 49"/>
                      <p:cNvSpPr>
                        <a:spLocks/>
                      </p:cNvSpPr>
                      <p:nvPr/>
                    </p:nvSpPr>
                    <p:spPr bwMode="auto">
                      <a:xfrm>
                        <a:off x="4248" y="1925"/>
                        <a:ext cx="557" cy="598"/>
                      </a:xfrm>
                      <a:custGeom>
                        <a:avLst/>
                        <a:gdLst>
                          <a:gd name="T0" fmla="*/ 557 w 557"/>
                          <a:gd name="T1" fmla="*/ 598 h 598"/>
                          <a:gd name="T2" fmla="*/ 163 w 557"/>
                          <a:gd name="T3" fmla="*/ 568 h 598"/>
                          <a:gd name="T4" fmla="*/ 176 w 557"/>
                          <a:gd name="T5" fmla="*/ 550 h 598"/>
                          <a:gd name="T6" fmla="*/ 195 w 557"/>
                          <a:gd name="T7" fmla="*/ 526 h 598"/>
                          <a:gd name="T8" fmla="*/ 219 w 557"/>
                          <a:gd name="T9" fmla="*/ 499 h 598"/>
                          <a:gd name="T10" fmla="*/ 267 w 557"/>
                          <a:gd name="T11" fmla="*/ 443 h 598"/>
                          <a:gd name="T12" fmla="*/ 296 w 557"/>
                          <a:gd name="T13" fmla="*/ 422 h 598"/>
                          <a:gd name="T14" fmla="*/ 312 w 557"/>
                          <a:gd name="T15" fmla="*/ 400 h 598"/>
                          <a:gd name="T16" fmla="*/ 328 w 557"/>
                          <a:gd name="T17" fmla="*/ 358 h 598"/>
                          <a:gd name="T18" fmla="*/ 275 w 557"/>
                          <a:gd name="T19" fmla="*/ 331 h 598"/>
                          <a:gd name="T20" fmla="*/ 229 w 557"/>
                          <a:gd name="T21" fmla="*/ 342 h 598"/>
                          <a:gd name="T22" fmla="*/ 213 w 557"/>
                          <a:gd name="T23" fmla="*/ 366 h 598"/>
                          <a:gd name="T24" fmla="*/ 189 w 557"/>
                          <a:gd name="T25" fmla="*/ 392 h 598"/>
                          <a:gd name="T26" fmla="*/ 168 w 557"/>
                          <a:gd name="T27" fmla="*/ 403 h 598"/>
                          <a:gd name="T28" fmla="*/ 144 w 557"/>
                          <a:gd name="T29" fmla="*/ 411 h 598"/>
                          <a:gd name="T30" fmla="*/ 123 w 557"/>
                          <a:gd name="T31" fmla="*/ 398 h 598"/>
                          <a:gd name="T32" fmla="*/ 141 w 557"/>
                          <a:gd name="T33" fmla="*/ 371 h 598"/>
                          <a:gd name="T34" fmla="*/ 139 w 557"/>
                          <a:gd name="T35" fmla="*/ 331 h 598"/>
                          <a:gd name="T36" fmla="*/ 120 w 557"/>
                          <a:gd name="T37" fmla="*/ 299 h 598"/>
                          <a:gd name="T38" fmla="*/ 99 w 557"/>
                          <a:gd name="T39" fmla="*/ 280 h 598"/>
                          <a:gd name="T40" fmla="*/ 77 w 557"/>
                          <a:gd name="T41" fmla="*/ 259 h 598"/>
                          <a:gd name="T42" fmla="*/ 69 w 557"/>
                          <a:gd name="T43" fmla="*/ 251 h 598"/>
                          <a:gd name="T44" fmla="*/ 69 w 557"/>
                          <a:gd name="T45" fmla="*/ 243 h 598"/>
                          <a:gd name="T46" fmla="*/ 480 w 557"/>
                          <a:gd name="T47" fmla="*/ 0 h 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7"/>
                          <a:gd name="T73" fmla="*/ 0 h 598"/>
                          <a:gd name="T74" fmla="*/ 557 w 557"/>
                          <a:gd name="T75" fmla="*/ 598 h 5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7" h="598">
                            <a:moveTo>
                              <a:pt x="557" y="598"/>
                            </a:moveTo>
                            <a:cubicBezTo>
                              <a:pt x="390" y="589"/>
                              <a:pt x="226" y="576"/>
                              <a:pt x="163" y="568"/>
                            </a:cubicBezTo>
                            <a:cubicBezTo>
                              <a:pt x="100" y="560"/>
                              <a:pt x="171" y="557"/>
                              <a:pt x="176" y="550"/>
                            </a:cubicBezTo>
                            <a:cubicBezTo>
                              <a:pt x="181" y="543"/>
                              <a:pt x="188" y="534"/>
                              <a:pt x="195" y="526"/>
                            </a:cubicBezTo>
                            <a:cubicBezTo>
                              <a:pt x="202" y="518"/>
                              <a:pt x="207" y="513"/>
                              <a:pt x="219" y="499"/>
                            </a:cubicBezTo>
                            <a:cubicBezTo>
                              <a:pt x="231" y="485"/>
                              <a:pt x="254" y="456"/>
                              <a:pt x="267" y="443"/>
                            </a:cubicBezTo>
                            <a:cubicBezTo>
                              <a:pt x="280" y="430"/>
                              <a:pt x="288" y="429"/>
                              <a:pt x="296" y="422"/>
                            </a:cubicBezTo>
                            <a:cubicBezTo>
                              <a:pt x="304" y="415"/>
                              <a:pt x="307" y="411"/>
                              <a:pt x="312" y="400"/>
                            </a:cubicBezTo>
                            <a:cubicBezTo>
                              <a:pt x="317" y="389"/>
                              <a:pt x="334" y="369"/>
                              <a:pt x="328" y="358"/>
                            </a:cubicBezTo>
                            <a:cubicBezTo>
                              <a:pt x="322" y="347"/>
                              <a:pt x="291" y="334"/>
                              <a:pt x="275" y="331"/>
                            </a:cubicBezTo>
                            <a:cubicBezTo>
                              <a:pt x="259" y="328"/>
                              <a:pt x="239" y="336"/>
                              <a:pt x="229" y="342"/>
                            </a:cubicBezTo>
                            <a:cubicBezTo>
                              <a:pt x="219" y="348"/>
                              <a:pt x="220" y="358"/>
                              <a:pt x="213" y="366"/>
                            </a:cubicBezTo>
                            <a:cubicBezTo>
                              <a:pt x="206" y="374"/>
                              <a:pt x="196" y="386"/>
                              <a:pt x="189" y="392"/>
                            </a:cubicBezTo>
                            <a:cubicBezTo>
                              <a:pt x="182" y="398"/>
                              <a:pt x="175" y="400"/>
                              <a:pt x="168" y="403"/>
                            </a:cubicBezTo>
                            <a:cubicBezTo>
                              <a:pt x="161" y="406"/>
                              <a:pt x="151" y="412"/>
                              <a:pt x="144" y="411"/>
                            </a:cubicBezTo>
                            <a:cubicBezTo>
                              <a:pt x="137" y="410"/>
                              <a:pt x="124" y="405"/>
                              <a:pt x="123" y="398"/>
                            </a:cubicBezTo>
                            <a:cubicBezTo>
                              <a:pt x="122" y="391"/>
                              <a:pt x="138" y="382"/>
                              <a:pt x="141" y="371"/>
                            </a:cubicBezTo>
                            <a:cubicBezTo>
                              <a:pt x="144" y="360"/>
                              <a:pt x="142" y="343"/>
                              <a:pt x="139" y="331"/>
                            </a:cubicBezTo>
                            <a:cubicBezTo>
                              <a:pt x="136" y="319"/>
                              <a:pt x="127" y="307"/>
                              <a:pt x="120" y="299"/>
                            </a:cubicBezTo>
                            <a:cubicBezTo>
                              <a:pt x="113" y="291"/>
                              <a:pt x="106" y="287"/>
                              <a:pt x="99" y="280"/>
                            </a:cubicBezTo>
                            <a:cubicBezTo>
                              <a:pt x="92" y="273"/>
                              <a:pt x="82" y="264"/>
                              <a:pt x="77" y="259"/>
                            </a:cubicBezTo>
                            <a:cubicBezTo>
                              <a:pt x="72" y="254"/>
                              <a:pt x="70" y="254"/>
                              <a:pt x="69" y="251"/>
                            </a:cubicBezTo>
                            <a:cubicBezTo>
                              <a:pt x="68" y="248"/>
                              <a:pt x="0" y="285"/>
                              <a:pt x="69" y="243"/>
                            </a:cubicBezTo>
                            <a:cubicBezTo>
                              <a:pt x="138" y="201"/>
                              <a:pt x="308" y="100"/>
                              <a:pt x="48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1488" name="Group 50"/>
                      <p:cNvGrpSpPr>
                        <a:grpSpLocks/>
                      </p:cNvGrpSpPr>
                      <p:nvPr/>
                    </p:nvGrpSpPr>
                    <p:grpSpPr bwMode="auto">
                      <a:xfrm>
                        <a:off x="3017" y="2088"/>
                        <a:ext cx="411" cy="741"/>
                        <a:chOff x="3017" y="2088"/>
                        <a:chExt cx="411" cy="741"/>
                      </a:xfrm>
                    </p:grpSpPr>
                    <p:sp>
                      <p:nvSpPr>
                        <p:cNvPr id="61490" name="Freeform 51"/>
                        <p:cNvSpPr>
                          <a:spLocks/>
                        </p:cNvSpPr>
                        <p:nvPr/>
                      </p:nvSpPr>
                      <p:spPr bwMode="auto">
                        <a:xfrm>
                          <a:off x="3017" y="2089"/>
                          <a:ext cx="109" cy="740"/>
                        </a:xfrm>
                        <a:custGeom>
                          <a:avLst/>
                          <a:gdLst>
                            <a:gd name="T0" fmla="*/ 68 w 109"/>
                            <a:gd name="T1" fmla="*/ 740 h 740"/>
                            <a:gd name="T2" fmla="*/ 63 w 109"/>
                            <a:gd name="T3" fmla="*/ 724 h 740"/>
                            <a:gd name="T4" fmla="*/ 63 w 109"/>
                            <a:gd name="T5" fmla="*/ 700 h 740"/>
                            <a:gd name="T6" fmla="*/ 63 w 109"/>
                            <a:gd name="T7" fmla="*/ 676 h 740"/>
                            <a:gd name="T8" fmla="*/ 55 w 109"/>
                            <a:gd name="T9" fmla="*/ 655 h 740"/>
                            <a:gd name="T10" fmla="*/ 36 w 109"/>
                            <a:gd name="T11" fmla="*/ 634 h 740"/>
                            <a:gd name="T12" fmla="*/ 28 w 109"/>
                            <a:gd name="T13" fmla="*/ 620 h 740"/>
                            <a:gd name="T14" fmla="*/ 39 w 109"/>
                            <a:gd name="T15" fmla="*/ 596 h 740"/>
                            <a:gd name="T16" fmla="*/ 20 w 109"/>
                            <a:gd name="T17" fmla="*/ 575 h 740"/>
                            <a:gd name="T18" fmla="*/ 7 w 109"/>
                            <a:gd name="T19" fmla="*/ 562 h 740"/>
                            <a:gd name="T20" fmla="*/ 2 w 109"/>
                            <a:gd name="T21" fmla="*/ 538 h 740"/>
                            <a:gd name="T22" fmla="*/ 2 w 109"/>
                            <a:gd name="T23" fmla="*/ 514 h 740"/>
                            <a:gd name="T24" fmla="*/ 15 w 109"/>
                            <a:gd name="T25" fmla="*/ 495 h 740"/>
                            <a:gd name="T26" fmla="*/ 23 w 109"/>
                            <a:gd name="T27" fmla="*/ 476 h 740"/>
                            <a:gd name="T28" fmla="*/ 20 w 109"/>
                            <a:gd name="T29" fmla="*/ 442 h 740"/>
                            <a:gd name="T30" fmla="*/ 20 w 109"/>
                            <a:gd name="T31" fmla="*/ 423 h 740"/>
                            <a:gd name="T32" fmla="*/ 20 w 109"/>
                            <a:gd name="T33" fmla="*/ 394 h 740"/>
                            <a:gd name="T34" fmla="*/ 31 w 109"/>
                            <a:gd name="T35" fmla="*/ 378 h 740"/>
                            <a:gd name="T36" fmla="*/ 42 w 109"/>
                            <a:gd name="T37" fmla="*/ 354 h 740"/>
                            <a:gd name="T38" fmla="*/ 28 w 109"/>
                            <a:gd name="T39" fmla="*/ 324 h 740"/>
                            <a:gd name="T40" fmla="*/ 23 w 109"/>
                            <a:gd name="T41" fmla="*/ 306 h 740"/>
                            <a:gd name="T42" fmla="*/ 28 w 109"/>
                            <a:gd name="T43" fmla="*/ 276 h 740"/>
                            <a:gd name="T44" fmla="*/ 36 w 109"/>
                            <a:gd name="T45" fmla="*/ 260 h 740"/>
                            <a:gd name="T46" fmla="*/ 10 w 109"/>
                            <a:gd name="T47" fmla="*/ 242 h 740"/>
                            <a:gd name="T48" fmla="*/ 26 w 109"/>
                            <a:gd name="T49" fmla="*/ 231 h 740"/>
                            <a:gd name="T50" fmla="*/ 26 w 109"/>
                            <a:gd name="T51" fmla="*/ 207 h 740"/>
                            <a:gd name="T52" fmla="*/ 42 w 109"/>
                            <a:gd name="T53" fmla="*/ 194 h 740"/>
                            <a:gd name="T54" fmla="*/ 44 w 109"/>
                            <a:gd name="T55" fmla="*/ 178 h 740"/>
                            <a:gd name="T56" fmla="*/ 68 w 109"/>
                            <a:gd name="T57" fmla="*/ 167 h 740"/>
                            <a:gd name="T58" fmla="*/ 79 w 109"/>
                            <a:gd name="T59" fmla="*/ 148 h 740"/>
                            <a:gd name="T60" fmla="*/ 106 w 109"/>
                            <a:gd name="T61" fmla="*/ 116 h 740"/>
                            <a:gd name="T62" fmla="*/ 100 w 109"/>
                            <a:gd name="T63" fmla="*/ 98 h 740"/>
                            <a:gd name="T64" fmla="*/ 90 w 109"/>
                            <a:gd name="T65" fmla="*/ 82 h 740"/>
                            <a:gd name="T66" fmla="*/ 84 w 109"/>
                            <a:gd name="T67" fmla="*/ 66 h 740"/>
                            <a:gd name="T68" fmla="*/ 103 w 109"/>
                            <a:gd name="T69" fmla="*/ 34 h 740"/>
                            <a:gd name="T70" fmla="*/ 100 w 109"/>
                            <a:gd name="T71" fmla="*/ 15 h 740"/>
                            <a:gd name="T72" fmla="*/ 87 w 109"/>
                            <a:gd name="T73" fmla="*/ 2 h 740"/>
                            <a:gd name="T74" fmla="*/ 90 w 109"/>
                            <a:gd name="T75" fmla="*/ 2 h 740"/>
                            <a:gd name="T76" fmla="*/ 84 w 109"/>
                            <a:gd name="T77" fmla="*/ 4 h 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9"/>
                            <a:gd name="T118" fmla="*/ 0 h 740"/>
                            <a:gd name="T119" fmla="*/ 109 w 109"/>
                            <a:gd name="T120" fmla="*/ 740 h 7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9" h="740">
                              <a:moveTo>
                                <a:pt x="68" y="740"/>
                              </a:moveTo>
                              <a:cubicBezTo>
                                <a:pt x="67" y="737"/>
                                <a:pt x="64" y="731"/>
                                <a:pt x="63" y="724"/>
                              </a:cubicBezTo>
                              <a:cubicBezTo>
                                <a:pt x="62" y="717"/>
                                <a:pt x="63" y="708"/>
                                <a:pt x="63" y="700"/>
                              </a:cubicBezTo>
                              <a:cubicBezTo>
                                <a:pt x="63" y="692"/>
                                <a:pt x="64" y="683"/>
                                <a:pt x="63" y="676"/>
                              </a:cubicBezTo>
                              <a:cubicBezTo>
                                <a:pt x="62" y="669"/>
                                <a:pt x="59" y="662"/>
                                <a:pt x="55" y="655"/>
                              </a:cubicBezTo>
                              <a:cubicBezTo>
                                <a:pt x="51" y="648"/>
                                <a:pt x="41" y="640"/>
                                <a:pt x="36" y="634"/>
                              </a:cubicBezTo>
                              <a:cubicBezTo>
                                <a:pt x="31" y="628"/>
                                <a:pt x="27" y="626"/>
                                <a:pt x="28" y="620"/>
                              </a:cubicBezTo>
                              <a:cubicBezTo>
                                <a:pt x="29" y="614"/>
                                <a:pt x="40" y="603"/>
                                <a:pt x="39" y="596"/>
                              </a:cubicBezTo>
                              <a:cubicBezTo>
                                <a:pt x="38" y="589"/>
                                <a:pt x="25" y="581"/>
                                <a:pt x="20" y="575"/>
                              </a:cubicBezTo>
                              <a:cubicBezTo>
                                <a:pt x="15" y="569"/>
                                <a:pt x="10" y="568"/>
                                <a:pt x="7" y="562"/>
                              </a:cubicBezTo>
                              <a:cubicBezTo>
                                <a:pt x="4" y="556"/>
                                <a:pt x="3" y="546"/>
                                <a:pt x="2" y="538"/>
                              </a:cubicBezTo>
                              <a:cubicBezTo>
                                <a:pt x="1" y="530"/>
                                <a:pt x="0" y="521"/>
                                <a:pt x="2" y="514"/>
                              </a:cubicBezTo>
                              <a:cubicBezTo>
                                <a:pt x="4" y="507"/>
                                <a:pt x="11" y="501"/>
                                <a:pt x="15" y="495"/>
                              </a:cubicBezTo>
                              <a:cubicBezTo>
                                <a:pt x="19" y="489"/>
                                <a:pt x="22" y="485"/>
                                <a:pt x="23" y="476"/>
                              </a:cubicBezTo>
                              <a:cubicBezTo>
                                <a:pt x="24" y="467"/>
                                <a:pt x="20" y="451"/>
                                <a:pt x="20" y="442"/>
                              </a:cubicBezTo>
                              <a:cubicBezTo>
                                <a:pt x="20" y="433"/>
                                <a:pt x="20" y="431"/>
                                <a:pt x="20" y="423"/>
                              </a:cubicBezTo>
                              <a:cubicBezTo>
                                <a:pt x="20" y="415"/>
                                <a:pt x="18" y="401"/>
                                <a:pt x="20" y="394"/>
                              </a:cubicBezTo>
                              <a:cubicBezTo>
                                <a:pt x="22" y="387"/>
                                <a:pt x="27" y="385"/>
                                <a:pt x="31" y="378"/>
                              </a:cubicBezTo>
                              <a:cubicBezTo>
                                <a:pt x="35" y="371"/>
                                <a:pt x="43" y="363"/>
                                <a:pt x="42" y="354"/>
                              </a:cubicBezTo>
                              <a:cubicBezTo>
                                <a:pt x="41" y="345"/>
                                <a:pt x="31" y="332"/>
                                <a:pt x="28" y="324"/>
                              </a:cubicBezTo>
                              <a:cubicBezTo>
                                <a:pt x="25" y="316"/>
                                <a:pt x="23" y="314"/>
                                <a:pt x="23" y="306"/>
                              </a:cubicBezTo>
                              <a:cubicBezTo>
                                <a:pt x="23" y="298"/>
                                <a:pt x="26" y="284"/>
                                <a:pt x="28" y="276"/>
                              </a:cubicBezTo>
                              <a:cubicBezTo>
                                <a:pt x="30" y="268"/>
                                <a:pt x="39" y="266"/>
                                <a:pt x="36" y="260"/>
                              </a:cubicBezTo>
                              <a:cubicBezTo>
                                <a:pt x="33" y="254"/>
                                <a:pt x="12" y="247"/>
                                <a:pt x="10" y="242"/>
                              </a:cubicBezTo>
                              <a:cubicBezTo>
                                <a:pt x="8" y="237"/>
                                <a:pt x="23" y="237"/>
                                <a:pt x="26" y="231"/>
                              </a:cubicBezTo>
                              <a:cubicBezTo>
                                <a:pt x="29" y="225"/>
                                <a:pt x="23" y="213"/>
                                <a:pt x="26" y="207"/>
                              </a:cubicBezTo>
                              <a:cubicBezTo>
                                <a:pt x="29" y="201"/>
                                <a:pt x="39" y="199"/>
                                <a:pt x="42" y="194"/>
                              </a:cubicBezTo>
                              <a:cubicBezTo>
                                <a:pt x="45" y="189"/>
                                <a:pt x="40" y="183"/>
                                <a:pt x="44" y="178"/>
                              </a:cubicBezTo>
                              <a:cubicBezTo>
                                <a:pt x="48" y="173"/>
                                <a:pt x="62" y="172"/>
                                <a:pt x="68" y="167"/>
                              </a:cubicBezTo>
                              <a:cubicBezTo>
                                <a:pt x="74" y="162"/>
                                <a:pt x="73" y="156"/>
                                <a:pt x="79" y="148"/>
                              </a:cubicBezTo>
                              <a:cubicBezTo>
                                <a:pt x="85" y="140"/>
                                <a:pt x="103" y="124"/>
                                <a:pt x="106" y="116"/>
                              </a:cubicBezTo>
                              <a:cubicBezTo>
                                <a:pt x="109" y="108"/>
                                <a:pt x="103" y="104"/>
                                <a:pt x="100" y="98"/>
                              </a:cubicBezTo>
                              <a:cubicBezTo>
                                <a:pt x="97" y="92"/>
                                <a:pt x="93" y="87"/>
                                <a:pt x="90" y="82"/>
                              </a:cubicBezTo>
                              <a:cubicBezTo>
                                <a:pt x="87" y="77"/>
                                <a:pt x="82" y="74"/>
                                <a:pt x="84" y="66"/>
                              </a:cubicBezTo>
                              <a:cubicBezTo>
                                <a:pt x="86" y="58"/>
                                <a:pt x="100" y="42"/>
                                <a:pt x="103" y="34"/>
                              </a:cubicBezTo>
                              <a:cubicBezTo>
                                <a:pt x="106" y="26"/>
                                <a:pt x="103" y="20"/>
                                <a:pt x="100" y="15"/>
                              </a:cubicBezTo>
                              <a:cubicBezTo>
                                <a:pt x="97" y="10"/>
                                <a:pt x="89" y="4"/>
                                <a:pt x="87" y="2"/>
                              </a:cubicBezTo>
                              <a:cubicBezTo>
                                <a:pt x="85" y="0"/>
                                <a:pt x="90" y="2"/>
                                <a:pt x="90" y="2"/>
                              </a:cubicBezTo>
                              <a:cubicBezTo>
                                <a:pt x="90" y="2"/>
                                <a:pt x="85" y="4"/>
                                <a:pt x="84" y="4"/>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61491" name="Freeform 52"/>
                        <p:cNvSpPr>
                          <a:spLocks/>
                        </p:cNvSpPr>
                        <p:nvPr/>
                      </p:nvSpPr>
                      <p:spPr bwMode="auto">
                        <a:xfrm>
                          <a:off x="3080" y="2088"/>
                          <a:ext cx="348" cy="739"/>
                        </a:xfrm>
                        <a:custGeom>
                          <a:avLst/>
                          <a:gdLst>
                            <a:gd name="T0" fmla="*/ 0 w 348"/>
                            <a:gd name="T1" fmla="*/ 0 h 739"/>
                            <a:gd name="T2" fmla="*/ 152 w 348"/>
                            <a:gd name="T3" fmla="*/ 11 h 739"/>
                            <a:gd name="T4" fmla="*/ 152 w 348"/>
                            <a:gd name="T5" fmla="*/ 53 h 739"/>
                            <a:gd name="T6" fmla="*/ 144 w 348"/>
                            <a:gd name="T7" fmla="*/ 91 h 739"/>
                            <a:gd name="T8" fmla="*/ 171 w 348"/>
                            <a:gd name="T9" fmla="*/ 120 h 739"/>
                            <a:gd name="T10" fmla="*/ 197 w 348"/>
                            <a:gd name="T11" fmla="*/ 139 h 739"/>
                            <a:gd name="T12" fmla="*/ 200 w 348"/>
                            <a:gd name="T13" fmla="*/ 179 h 739"/>
                            <a:gd name="T14" fmla="*/ 221 w 348"/>
                            <a:gd name="T15" fmla="*/ 219 h 739"/>
                            <a:gd name="T16" fmla="*/ 237 w 348"/>
                            <a:gd name="T17" fmla="*/ 248 h 739"/>
                            <a:gd name="T18" fmla="*/ 245 w 348"/>
                            <a:gd name="T19" fmla="*/ 296 h 739"/>
                            <a:gd name="T20" fmla="*/ 256 w 348"/>
                            <a:gd name="T21" fmla="*/ 347 h 739"/>
                            <a:gd name="T22" fmla="*/ 251 w 348"/>
                            <a:gd name="T23" fmla="*/ 392 h 739"/>
                            <a:gd name="T24" fmla="*/ 256 w 348"/>
                            <a:gd name="T25" fmla="*/ 416 h 739"/>
                            <a:gd name="T26" fmla="*/ 264 w 348"/>
                            <a:gd name="T27" fmla="*/ 448 h 739"/>
                            <a:gd name="T28" fmla="*/ 283 w 348"/>
                            <a:gd name="T29" fmla="*/ 467 h 739"/>
                            <a:gd name="T30" fmla="*/ 267 w 348"/>
                            <a:gd name="T31" fmla="*/ 504 h 739"/>
                            <a:gd name="T32" fmla="*/ 285 w 348"/>
                            <a:gd name="T33" fmla="*/ 517 h 739"/>
                            <a:gd name="T34" fmla="*/ 301 w 348"/>
                            <a:gd name="T35" fmla="*/ 547 h 739"/>
                            <a:gd name="T36" fmla="*/ 299 w 348"/>
                            <a:gd name="T37" fmla="*/ 579 h 739"/>
                            <a:gd name="T38" fmla="*/ 8 w 348"/>
                            <a:gd name="T39" fmla="*/ 739 h 7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739"/>
                            <a:gd name="T62" fmla="*/ 348 w 348"/>
                            <a:gd name="T63" fmla="*/ 739 h 7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739">
                              <a:moveTo>
                                <a:pt x="0" y="0"/>
                              </a:moveTo>
                              <a:cubicBezTo>
                                <a:pt x="26" y="2"/>
                                <a:pt x="127" y="2"/>
                                <a:pt x="152" y="11"/>
                              </a:cubicBezTo>
                              <a:cubicBezTo>
                                <a:pt x="177" y="20"/>
                                <a:pt x="153" y="40"/>
                                <a:pt x="152" y="53"/>
                              </a:cubicBezTo>
                              <a:cubicBezTo>
                                <a:pt x="151" y="66"/>
                                <a:pt x="141" y="80"/>
                                <a:pt x="144" y="91"/>
                              </a:cubicBezTo>
                              <a:cubicBezTo>
                                <a:pt x="147" y="102"/>
                                <a:pt x="162" y="112"/>
                                <a:pt x="171" y="120"/>
                              </a:cubicBezTo>
                              <a:cubicBezTo>
                                <a:pt x="180" y="128"/>
                                <a:pt x="192" y="129"/>
                                <a:pt x="197" y="139"/>
                              </a:cubicBezTo>
                              <a:cubicBezTo>
                                <a:pt x="202" y="149"/>
                                <a:pt x="196" y="166"/>
                                <a:pt x="200" y="179"/>
                              </a:cubicBezTo>
                              <a:cubicBezTo>
                                <a:pt x="204" y="192"/>
                                <a:pt x="215" y="208"/>
                                <a:pt x="221" y="219"/>
                              </a:cubicBezTo>
                              <a:cubicBezTo>
                                <a:pt x="227" y="230"/>
                                <a:pt x="233" y="235"/>
                                <a:pt x="237" y="248"/>
                              </a:cubicBezTo>
                              <a:cubicBezTo>
                                <a:pt x="241" y="261"/>
                                <a:pt x="242" y="280"/>
                                <a:pt x="245" y="296"/>
                              </a:cubicBezTo>
                              <a:cubicBezTo>
                                <a:pt x="248" y="312"/>
                                <a:pt x="255" y="331"/>
                                <a:pt x="256" y="347"/>
                              </a:cubicBezTo>
                              <a:cubicBezTo>
                                <a:pt x="257" y="363"/>
                                <a:pt x="251" y="381"/>
                                <a:pt x="251" y="392"/>
                              </a:cubicBezTo>
                              <a:cubicBezTo>
                                <a:pt x="251" y="403"/>
                                <a:pt x="254" y="407"/>
                                <a:pt x="256" y="416"/>
                              </a:cubicBezTo>
                              <a:cubicBezTo>
                                <a:pt x="258" y="425"/>
                                <a:pt x="260" y="440"/>
                                <a:pt x="264" y="448"/>
                              </a:cubicBezTo>
                              <a:cubicBezTo>
                                <a:pt x="268" y="456"/>
                                <a:pt x="282" y="458"/>
                                <a:pt x="283" y="467"/>
                              </a:cubicBezTo>
                              <a:cubicBezTo>
                                <a:pt x="284" y="476"/>
                                <a:pt x="267" y="496"/>
                                <a:pt x="267" y="504"/>
                              </a:cubicBezTo>
                              <a:cubicBezTo>
                                <a:pt x="267" y="512"/>
                                <a:pt x="279" y="510"/>
                                <a:pt x="285" y="517"/>
                              </a:cubicBezTo>
                              <a:cubicBezTo>
                                <a:pt x="291" y="524"/>
                                <a:pt x="299" y="537"/>
                                <a:pt x="301" y="547"/>
                              </a:cubicBezTo>
                              <a:cubicBezTo>
                                <a:pt x="303" y="557"/>
                                <a:pt x="348" y="547"/>
                                <a:pt x="299" y="579"/>
                              </a:cubicBezTo>
                              <a:cubicBezTo>
                                <a:pt x="250" y="611"/>
                                <a:pt x="69" y="706"/>
                                <a:pt x="8" y="73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1489" name="Freeform 53"/>
                      <p:cNvSpPr>
                        <a:spLocks/>
                      </p:cNvSpPr>
                      <p:nvPr/>
                    </p:nvSpPr>
                    <p:spPr bwMode="auto">
                      <a:xfrm>
                        <a:off x="4180" y="2524"/>
                        <a:ext cx="628" cy="699"/>
                      </a:xfrm>
                      <a:custGeom>
                        <a:avLst/>
                        <a:gdLst>
                          <a:gd name="T0" fmla="*/ 628 w 628"/>
                          <a:gd name="T1" fmla="*/ 0 h 699"/>
                          <a:gd name="T2" fmla="*/ 624 w 628"/>
                          <a:gd name="T3" fmla="*/ 52 h 699"/>
                          <a:gd name="T4" fmla="*/ 612 w 628"/>
                          <a:gd name="T5" fmla="*/ 80 h 699"/>
                          <a:gd name="T6" fmla="*/ 604 w 628"/>
                          <a:gd name="T7" fmla="*/ 104 h 699"/>
                          <a:gd name="T8" fmla="*/ 592 w 628"/>
                          <a:gd name="T9" fmla="*/ 132 h 699"/>
                          <a:gd name="T10" fmla="*/ 580 w 628"/>
                          <a:gd name="T11" fmla="*/ 176 h 699"/>
                          <a:gd name="T12" fmla="*/ 572 w 628"/>
                          <a:gd name="T13" fmla="*/ 204 h 699"/>
                          <a:gd name="T14" fmla="*/ 556 w 628"/>
                          <a:gd name="T15" fmla="*/ 228 h 699"/>
                          <a:gd name="T16" fmla="*/ 540 w 628"/>
                          <a:gd name="T17" fmla="*/ 256 h 699"/>
                          <a:gd name="T18" fmla="*/ 520 w 628"/>
                          <a:gd name="T19" fmla="*/ 276 h 699"/>
                          <a:gd name="T20" fmla="*/ 516 w 628"/>
                          <a:gd name="T21" fmla="*/ 300 h 699"/>
                          <a:gd name="T22" fmla="*/ 500 w 628"/>
                          <a:gd name="T23" fmla="*/ 328 h 699"/>
                          <a:gd name="T24" fmla="*/ 480 w 628"/>
                          <a:gd name="T25" fmla="*/ 360 h 699"/>
                          <a:gd name="T26" fmla="*/ 456 w 628"/>
                          <a:gd name="T27" fmla="*/ 388 h 699"/>
                          <a:gd name="T28" fmla="*/ 424 w 628"/>
                          <a:gd name="T29" fmla="*/ 404 h 699"/>
                          <a:gd name="T30" fmla="*/ 396 w 628"/>
                          <a:gd name="T31" fmla="*/ 416 h 699"/>
                          <a:gd name="T32" fmla="*/ 364 w 628"/>
                          <a:gd name="T33" fmla="*/ 424 h 699"/>
                          <a:gd name="T34" fmla="*/ 360 w 628"/>
                          <a:gd name="T35" fmla="*/ 452 h 699"/>
                          <a:gd name="T36" fmla="*/ 344 w 628"/>
                          <a:gd name="T37" fmla="*/ 496 h 699"/>
                          <a:gd name="T38" fmla="*/ 320 w 628"/>
                          <a:gd name="T39" fmla="*/ 504 h 699"/>
                          <a:gd name="T40" fmla="*/ 304 w 628"/>
                          <a:gd name="T41" fmla="*/ 524 h 699"/>
                          <a:gd name="T42" fmla="*/ 288 w 628"/>
                          <a:gd name="T43" fmla="*/ 548 h 699"/>
                          <a:gd name="T44" fmla="*/ 268 w 628"/>
                          <a:gd name="T45" fmla="*/ 568 h 699"/>
                          <a:gd name="T46" fmla="*/ 220 w 628"/>
                          <a:gd name="T47" fmla="*/ 596 h 699"/>
                          <a:gd name="T48" fmla="*/ 188 w 628"/>
                          <a:gd name="T49" fmla="*/ 620 h 699"/>
                          <a:gd name="T50" fmla="*/ 164 w 628"/>
                          <a:gd name="T51" fmla="*/ 636 h 699"/>
                          <a:gd name="T52" fmla="*/ 136 w 628"/>
                          <a:gd name="T53" fmla="*/ 652 h 699"/>
                          <a:gd name="T54" fmla="*/ 112 w 628"/>
                          <a:gd name="T55" fmla="*/ 660 h 699"/>
                          <a:gd name="T56" fmla="*/ 88 w 628"/>
                          <a:gd name="T57" fmla="*/ 664 h 699"/>
                          <a:gd name="T58" fmla="*/ 56 w 628"/>
                          <a:gd name="T59" fmla="*/ 672 h 699"/>
                          <a:gd name="T60" fmla="*/ 32 w 628"/>
                          <a:gd name="T61" fmla="*/ 696 h 699"/>
                          <a:gd name="T62" fmla="*/ 0 w 628"/>
                          <a:gd name="T63" fmla="*/ 692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8"/>
                          <a:gd name="T97" fmla="*/ 0 h 699"/>
                          <a:gd name="T98" fmla="*/ 628 w 628"/>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8" h="699">
                            <a:moveTo>
                              <a:pt x="628" y="0"/>
                            </a:moveTo>
                            <a:cubicBezTo>
                              <a:pt x="627" y="19"/>
                              <a:pt x="627" y="39"/>
                              <a:pt x="624" y="52"/>
                            </a:cubicBezTo>
                            <a:cubicBezTo>
                              <a:pt x="621" y="65"/>
                              <a:pt x="615" y="71"/>
                              <a:pt x="612" y="80"/>
                            </a:cubicBezTo>
                            <a:cubicBezTo>
                              <a:pt x="609" y="89"/>
                              <a:pt x="607" y="95"/>
                              <a:pt x="604" y="104"/>
                            </a:cubicBezTo>
                            <a:cubicBezTo>
                              <a:pt x="601" y="113"/>
                              <a:pt x="596" y="120"/>
                              <a:pt x="592" y="132"/>
                            </a:cubicBezTo>
                            <a:cubicBezTo>
                              <a:pt x="588" y="144"/>
                              <a:pt x="583" y="164"/>
                              <a:pt x="580" y="176"/>
                            </a:cubicBezTo>
                            <a:cubicBezTo>
                              <a:pt x="577" y="188"/>
                              <a:pt x="576" y="195"/>
                              <a:pt x="572" y="204"/>
                            </a:cubicBezTo>
                            <a:cubicBezTo>
                              <a:pt x="568" y="213"/>
                              <a:pt x="561" y="219"/>
                              <a:pt x="556" y="228"/>
                            </a:cubicBezTo>
                            <a:cubicBezTo>
                              <a:pt x="551" y="237"/>
                              <a:pt x="546" y="248"/>
                              <a:pt x="540" y="256"/>
                            </a:cubicBezTo>
                            <a:cubicBezTo>
                              <a:pt x="534" y="264"/>
                              <a:pt x="524" y="269"/>
                              <a:pt x="520" y="276"/>
                            </a:cubicBezTo>
                            <a:cubicBezTo>
                              <a:pt x="516" y="283"/>
                              <a:pt x="519" y="291"/>
                              <a:pt x="516" y="300"/>
                            </a:cubicBezTo>
                            <a:cubicBezTo>
                              <a:pt x="513" y="309"/>
                              <a:pt x="506" y="318"/>
                              <a:pt x="500" y="328"/>
                            </a:cubicBezTo>
                            <a:cubicBezTo>
                              <a:pt x="494" y="338"/>
                              <a:pt x="487" y="350"/>
                              <a:pt x="480" y="360"/>
                            </a:cubicBezTo>
                            <a:cubicBezTo>
                              <a:pt x="473" y="370"/>
                              <a:pt x="465" y="381"/>
                              <a:pt x="456" y="388"/>
                            </a:cubicBezTo>
                            <a:cubicBezTo>
                              <a:pt x="447" y="395"/>
                              <a:pt x="434" y="399"/>
                              <a:pt x="424" y="404"/>
                            </a:cubicBezTo>
                            <a:cubicBezTo>
                              <a:pt x="414" y="409"/>
                              <a:pt x="406" y="413"/>
                              <a:pt x="396" y="416"/>
                            </a:cubicBezTo>
                            <a:cubicBezTo>
                              <a:pt x="386" y="419"/>
                              <a:pt x="370" y="418"/>
                              <a:pt x="364" y="424"/>
                            </a:cubicBezTo>
                            <a:cubicBezTo>
                              <a:pt x="358" y="430"/>
                              <a:pt x="363" y="440"/>
                              <a:pt x="360" y="452"/>
                            </a:cubicBezTo>
                            <a:cubicBezTo>
                              <a:pt x="357" y="464"/>
                              <a:pt x="351" y="487"/>
                              <a:pt x="344" y="496"/>
                            </a:cubicBezTo>
                            <a:cubicBezTo>
                              <a:pt x="337" y="505"/>
                              <a:pt x="327" y="499"/>
                              <a:pt x="320" y="504"/>
                            </a:cubicBezTo>
                            <a:cubicBezTo>
                              <a:pt x="313" y="509"/>
                              <a:pt x="309" y="517"/>
                              <a:pt x="304" y="524"/>
                            </a:cubicBezTo>
                            <a:cubicBezTo>
                              <a:pt x="299" y="531"/>
                              <a:pt x="294" y="541"/>
                              <a:pt x="288" y="548"/>
                            </a:cubicBezTo>
                            <a:cubicBezTo>
                              <a:pt x="282" y="555"/>
                              <a:pt x="279" y="560"/>
                              <a:pt x="268" y="568"/>
                            </a:cubicBezTo>
                            <a:cubicBezTo>
                              <a:pt x="257" y="576"/>
                              <a:pt x="233" y="587"/>
                              <a:pt x="220" y="596"/>
                            </a:cubicBezTo>
                            <a:cubicBezTo>
                              <a:pt x="207" y="605"/>
                              <a:pt x="197" y="613"/>
                              <a:pt x="188" y="620"/>
                            </a:cubicBezTo>
                            <a:cubicBezTo>
                              <a:pt x="179" y="627"/>
                              <a:pt x="173" y="631"/>
                              <a:pt x="164" y="636"/>
                            </a:cubicBezTo>
                            <a:cubicBezTo>
                              <a:pt x="155" y="641"/>
                              <a:pt x="145" y="648"/>
                              <a:pt x="136" y="652"/>
                            </a:cubicBezTo>
                            <a:cubicBezTo>
                              <a:pt x="127" y="656"/>
                              <a:pt x="120" y="658"/>
                              <a:pt x="112" y="660"/>
                            </a:cubicBezTo>
                            <a:cubicBezTo>
                              <a:pt x="104" y="662"/>
                              <a:pt x="97" y="662"/>
                              <a:pt x="88" y="664"/>
                            </a:cubicBezTo>
                            <a:cubicBezTo>
                              <a:pt x="79" y="666"/>
                              <a:pt x="65" y="667"/>
                              <a:pt x="56" y="672"/>
                            </a:cubicBezTo>
                            <a:cubicBezTo>
                              <a:pt x="47" y="677"/>
                              <a:pt x="41" y="693"/>
                              <a:pt x="32" y="696"/>
                            </a:cubicBezTo>
                            <a:cubicBezTo>
                              <a:pt x="23" y="699"/>
                              <a:pt x="5" y="693"/>
                              <a:pt x="0" y="692"/>
                            </a:cubicBezTo>
                          </a:path>
                        </a:pathLst>
                      </a:custGeom>
                      <a:noFill/>
                      <a:ln w="28575">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sp>
            <p:nvSpPr>
              <p:cNvPr id="61472" name="Freeform 25"/>
              <p:cNvSpPr>
                <a:spLocks/>
              </p:cNvSpPr>
              <p:nvPr/>
            </p:nvSpPr>
            <p:spPr bwMode="auto">
              <a:xfrm>
                <a:off x="3587" y="3171"/>
                <a:ext cx="702" cy="83"/>
              </a:xfrm>
              <a:custGeom>
                <a:avLst/>
                <a:gdLst>
                  <a:gd name="T0" fmla="*/ 22573 w 654"/>
                  <a:gd name="T1" fmla="*/ 158 h 81"/>
                  <a:gd name="T2" fmla="*/ 21937 w 654"/>
                  <a:gd name="T3" fmla="*/ 166 h 81"/>
                  <a:gd name="T4" fmla="*/ 21293 w 654"/>
                  <a:gd name="T5" fmla="*/ 214 h 81"/>
                  <a:gd name="T6" fmla="*/ 19610 w 654"/>
                  <a:gd name="T7" fmla="*/ 166 h 81"/>
                  <a:gd name="T8" fmla="*/ 18715 w 654"/>
                  <a:gd name="T9" fmla="*/ 214 h 81"/>
                  <a:gd name="T10" fmla="*/ 17650 w 654"/>
                  <a:gd name="T11" fmla="*/ 178 h 81"/>
                  <a:gd name="T12" fmla="*/ 16802 w 654"/>
                  <a:gd name="T13" fmla="*/ 136 h 81"/>
                  <a:gd name="T14" fmla="*/ 15936 w 654"/>
                  <a:gd name="T15" fmla="*/ 83 h 81"/>
                  <a:gd name="T16" fmla="*/ 15547 w 654"/>
                  <a:gd name="T17" fmla="*/ 3 h 81"/>
                  <a:gd name="T18" fmla="*/ 14615 w 654"/>
                  <a:gd name="T19" fmla="*/ 3 h 81"/>
                  <a:gd name="T20" fmla="*/ 13926 w 654"/>
                  <a:gd name="T21" fmla="*/ 6 h 81"/>
                  <a:gd name="T22" fmla="*/ 13803 w 654"/>
                  <a:gd name="T23" fmla="*/ 89 h 81"/>
                  <a:gd name="T24" fmla="*/ 13217 w 654"/>
                  <a:gd name="T25" fmla="*/ 136 h 81"/>
                  <a:gd name="T26" fmla="*/ 12245 w 654"/>
                  <a:gd name="T27" fmla="*/ 146 h 81"/>
                  <a:gd name="T28" fmla="*/ 11520 w 654"/>
                  <a:gd name="T29" fmla="*/ 166 h 81"/>
                  <a:gd name="T30" fmla="*/ 10618 w 654"/>
                  <a:gd name="T31" fmla="*/ 191 h 81"/>
                  <a:gd name="T32" fmla="*/ 9892 w 654"/>
                  <a:gd name="T33" fmla="*/ 226 h 81"/>
                  <a:gd name="T34" fmla="*/ 9109 w 654"/>
                  <a:gd name="T35" fmla="*/ 226 h 81"/>
                  <a:gd name="T36" fmla="*/ 8382 w 654"/>
                  <a:gd name="T37" fmla="*/ 236 h 81"/>
                  <a:gd name="T38" fmla="*/ 7275 w 654"/>
                  <a:gd name="T39" fmla="*/ 260 h 81"/>
                  <a:gd name="T40" fmla="*/ 6536 w 654"/>
                  <a:gd name="T41" fmla="*/ 214 h 81"/>
                  <a:gd name="T42" fmla="*/ 6030 w 654"/>
                  <a:gd name="T43" fmla="*/ 244 h 81"/>
                  <a:gd name="T44" fmla="*/ 5412 w 654"/>
                  <a:gd name="T45" fmla="*/ 268 h 81"/>
                  <a:gd name="T46" fmla="*/ 4696 w 654"/>
                  <a:gd name="T47" fmla="*/ 250 h 81"/>
                  <a:gd name="T48" fmla="*/ 3797 w 654"/>
                  <a:gd name="T49" fmla="*/ 268 h 81"/>
                  <a:gd name="T50" fmla="*/ 2767 w 654"/>
                  <a:gd name="T51" fmla="*/ 250 h 81"/>
                  <a:gd name="T52" fmla="*/ 1871 w 654"/>
                  <a:gd name="T53" fmla="*/ 236 h 81"/>
                  <a:gd name="T54" fmla="*/ 1314 w 654"/>
                  <a:gd name="T55" fmla="*/ 226 h 81"/>
                  <a:gd name="T56" fmla="*/ 0 w 654"/>
                  <a:gd name="T57" fmla="*/ 214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4"/>
                  <a:gd name="T88" fmla="*/ 0 h 81"/>
                  <a:gd name="T89" fmla="*/ 654 w 654"/>
                  <a:gd name="T90" fmla="*/ 81 h 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4" h="81">
                    <a:moveTo>
                      <a:pt x="654" y="49"/>
                    </a:moveTo>
                    <a:cubicBezTo>
                      <a:pt x="647" y="49"/>
                      <a:pt x="641" y="49"/>
                      <a:pt x="635" y="51"/>
                    </a:cubicBezTo>
                    <a:cubicBezTo>
                      <a:pt x="629" y="53"/>
                      <a:pt x="627" y="62"/>
                      <a:pt x="616" y="62"/>
                    </a:cubicBezTo>
                    <a:cubicBezTo>
                      <a:pt x="605" y="62"/>
                      <a:pt x="580" y="51"/>
                      <a:pt x="568" y="51"/>
                    </a:cubicBezTo>
                    <a:cubicBezTo>
                      <a:pt x="556" y="51"/>
                      <a:pt x="551" y="62"/>
                      <a:pt x="542" y="62"/>
                    </a:cubicBezTo>
                    <a:cubicBezTo>
                      <a:pt x="533" y="62"/>
                      <a:pt x="521" y="57"/>
                      <a:pt x="512" y="54"/>
                    </a:cubicBezTo>
                    <a:cubicBezTo>
                      <a:pt x="503" y="51"/>
                      <a:pt x="494" y="48"/>
                      <a:pt x="486" y="43"/>
                    </a:cubicBezTo>
                    <a:cubicBezTo>
                      <a:pt x="478" y="38"/>
                      <a:pt x="468" y="29"/>
                      <a:pt x="462" y="22"/>
                    </a:cubicBezTo>
                    <a:cubicBezTo>
                      <a:pt x="456" y="15"/>
                      <a:pt x="457" y="6"/>
                      <a:pt x="451" y="3"/>
                    </a:cubicBezTo>
                    <a:cubicBezTo>
                      <a:pt x="445" y="0"/>
                      <a:pt x="432" y="2"/>
                      <a:pt x="424" y="3"/>
                    </a:cubicBezTo>
                    <a:cubicBezTo>
                      <a:pt x="416" y="4"/>
                      <a:pt x="407" y="2"/>
                      <a:pt x="403" y="6"/>
                    </a:cubicBezTo>
                    <a:cubicBezTo>
                      <a:pt x="399" y="10"/>
                      <a:pt x="403" y="19"/>
                      <a:pt x="400" y="25"/>
                    </a:cubicBezTo>
                    <a:cubicBezTo>
                      <a:pt x="397" y="31"/>
                      <a:pt x="391" y="40"/>
                      <a:pt x="384" y="43"/>
                    </a:cubicBezTo>
                    <a:cubicBezTo>
                      <a:pt x="377" y="46"/>
                      <a:pt x="363" y="45"/>
                      <a:pt x="355" y="46"/>
                    </a:cubicBezTo>
                    <a:cubicBezTo>
                      <a:pt x="347" y="47"/>
                      <a:pt x="342" y="49"/>
                      <a:pt x="334" y="51"/>
                    </a:cubicBezTo>
                    <a:cubicBezTo>
                      <a:pt x="326" y="53"/>
                      <a:pt x="315" y="54"/>
                      <a:pt x="307" y="57"/>
                    </a:cubicBezTo>
                    <a:cubicBezTo>
                      <a:pt x="299" y="60"/>
                      <a:pt x="293" y="65"/>
                      <a:pt x="286" y="67"/>
                    </a:cubicBezTo>
                    <a:cubicBezTo>
                      <a:pt x="279" y="69"/>
                      <a:pt x="271" y="67"/>
                      <a:pt x="264" y="67"/>
                    </a:cubicBezTo>
                    <a:cubicBezTo>
                      <a:pt x="257" y="67"/>
                      <a:pt x="252" y="68"/>
                      <a:pt x="243" y="70"/>
                    </a:cubicBezTo>
                    <a:cubicBezTo>
                      <a:pt x="234" y="72"/>
                      <a:pt x="220" y="79"/>
                      <a:pt x="211" y="78"/>
                    </a:cubicBezTo>
                    <a:cubicBezTo>
                      <a:pt x="202" y="77"/>
                      <a:pt x="196" y="63"/>
                      <a:pt x="190" y="62"/>
                    </a:cubicBezTo>
                    <a:cubicBezTo>
                      <a:pt x="184" y="61"/>
                      <a:pt x="179" y="70"/>
                      <a:pt x="174" y="73"/>
                    </a:cubicBezTo>
                    <a:cubicBezTo>
                      <a:pt x="169" y="76"/>
                      <a:pt x="164" y="81"/>
                      <a:pt x="158" y="81"/>
                    </a:cubicBezTo>
                    <a:cubicBezTo>
                      <a:pt x="152" y="81"/>
                      <a:pt x="144" y="75"/>
                      <a:pt x="136" y="75"/>
                    </a:cubicBezTo>
                    <a:cubicBezTo>
                      <a:pt x="128" y="75"/>
                      <a:pt x="119" y="81"/>
                      <a:pt x="110" y="81"/>
                    </a:cubicBezTo>
                    <a:cubicBezTo>
                      <a:pt x="101" y="81"/>
                      <a:pt x="89" y="77"/>
                      <a:pt x="80" y="75"/>
                    </a:cubicBezTo>
                    <a:cubicBezTo>
                      <a:pt x="71" y="73"/>
                      <a:pt x="61" y="71"/>
                      <a:pt x="54" y="70"/>
                    </a:cubicBezTo>
                    <a:cubicBezTo>
                      <a:pt x="47" y="69"/>
                      <a:pt x="47" y="68"/>
                      <a:pt x="38" y="67"/>
                    </a:cubicBezTo>
                    <a:cubicBezTo>
                      <a:pt x="29" y="66"/>
                      <a:pt x="9" y="64"/>
                      <a:pt x="0" y="62"/>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 name="WordArt 54"/>
            <p:cNvSpPr>
              <a:spLocks noChangeArrowheads="1" noChangeShapeType="1" noTextEdit="1"/>
            </p:cNvSpPr>
            <p:nvPr/>
          </p:nvSpPr>
          <p:spPr bwMode="auto">
            <a:xfrm rot="2624864">
              <a:off x="2879" y="1489"/>
              <a:ext cx="1784" cy="1911"/>
            </a:xfrm>
            <a:prstGeom prst="rect">
              <a:avLst/>
            </a:prstGeom>
          </p:spPr>
          <p:txBody>
            <a:bodyPr spcFirstLastPara="1" wrap="none" fromWordArt="1">
              <a:prstTxWarp prst="textArchUp">
                <a:avLst>
                  <a:gd name="adj" fmla="val 10800000"/>
                </a:avLst>
              </a:prstTxWarp>
            </a:bodyPr>
            <a:lstStyle/>
            <a:p>
              <a:pPr algn="ctr">
                <a:defRPr/>
              </a:pPr>
              <a:r>
                <a:rPr lang="en-US" sz="2800" b="1" kern="10" dirty="0">
                  <a:ln w="9525">
                    <a:solidFill>
                      <a:srgbClr val="000000"/>
                    </a:solidFill>
                    <a:round/>
                    <a:headEnd/>
                    <a:tailEnd/>
                  </a:ln>
                  <a:solidFill>
                    <a:srgbClr val="000000"/>
                  </a:solidFill>
                  <a:latin typeface="Tahoma"/>
                  <a:ea typeface="Arial Black"/>
                  <a:cs typeface="Tahoma"/>
                </a:rPr>
                <a:t>Antarctic Circumpolar</a:t>
              </a:r>
              <a:r>
                <a:rPr lang="en-US" sz="2800" kern="10" dirty="0">
                  <a:ln w="9525">
                    <a:solidFill>
                      <a:srgbClr val="000000"/>
                    </a:solidFill>
                    <a:round/>
                    <a:headEnd/>
                    <a:tailEnd/>
                  </a:ln>
                  <a:solidFill>
                    <a:srgbClr val="000000"/>
                  </a:solidFill>
                  <a:latin typeface="Arial Black"/>
                  <a:ea typeface="Arial Black"/>
                  <a:cs typeface="Arial Black"/>
                </a:rPr>
                <a:t> </a:t>
              </a:r>
              <a:r>
                <a:rPr lang="en-US" sz="2800" b="1" kern="10" dirty="0">
                  <a:ln w="9525">
                    <a:solidFill>
                      <a:srgbClr val="000000"/>
                    </a:solidFill>
                    <a:round/>
                    <a:headEnd/>
                    <a:tailEnd/>
                  </a:ln>
                  <a:solidFill>
                    <a:srgbClr val="000000"/>
                  </a:solidFill>
                  <a:latin typeface="Tahoma"/>
                  <a:ea typeface="Arial Black"/>
                  <a:cs typeface="Tahoma"/>
                </a:rPr>
                <a:t>Current</a:t>
              </a:r>
            </a:p>
          </p:txBody>
        </p:sp>
      </p:grpSp>
      <p:sp>
        <p:nvSpPr>
          <p:cNvPr id="61449" name="Text Box 6"/>
          <p:cNvSpPr txBox="1">
            <a:spLocks noChangeArrowheads="1"/>
          </p:cNvSpPr>
          <p:nvPr/>
        </p:nvSpPr>
        <p:spPr bwMode="auto">
          <a:xfrm>
            <a:off x="5784850" y="1995488"/>
            <a:ext cx="10223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b="1">
                <a:latin typeface="Tahoma" charset="0"/>
                <a:cs typeface="Tahoma" charset="0"/>
              </a:rPr>
              <a:t>Weddell</a:t>
            </a:r>
            <a:r>
              <a:rPr lang="en-US" sz="900" b="1"/>
              <a:t> gyre</a:t>
            </a:r>
          </a:p>
        </p:txBody>
      </p:sp>
      <p:sp>
        <p:nvSpPr>
          <p:cNvPr id="61450" name="Text Box 7"/>
          <p:cNvSpPr txBox="1">
            <a:spLocks noChangeArrowheads="1"/>
          </p:cNvSpPr>
          <p:nvPr/>
        </p:nvSpPr>
        <p:spPr bwMode="auto">
          <a:xfrm>
            <a:off x="5564188" y="3709988"/>
            <a:ext cx="779462"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b="1">
                <a:latin typeface="Tahoma" charset="0"/>
                <a:cs typeface="Tahoma" charset="0"/>
              </a:rPr>
              <a:t>Ross gyre</a:t>
            </a:r>
          </a:p>
        </p:txBody>
      </p:sp>
      <p:pic>
        <p:nvPicPr>
          <p:cNvPr id="61451" name="TextBox 10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0141">
            <a:off x="2249488" y="2365375"/>
            <a:ext cx="3476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52" name="Group 103"/>
          <p:cNvGrpSpPr>
            <a:grpSpLocks/>
          </p:cNvGrpSpPr>
          <p:nvPr/>
        </p:nvGrpSpPr>
        <p:grpSpPr bwMode="auto">
          <a:xfrm>
            <a:off x="5021263" y="2384425"/>
            <a:ext cx="1211262" cy="1414463"/>
            <a:chOff x="3163" y="1502"/>
            <a:chExt cx="763" cy="891"/>
          </a:xfrm>
        </p:grpSpPr>
        <p:sp>
          <p:nvSpPr>
            <p:cNvPr id="61461" name="AutoShape 22"/>
            <p:cNvSpPr>
              <a:spLocks noChangeArrowheads="1"/>
            </p:cNvSpPr>
            <p:nvPr/>
          </p:nvSpPr>
          <p:spPr bwMode="auto">
            <a:xfrm rot="-2325651">
              <a:off x="3389" y="1654"/>
              <a:ext cx="117" cy="176"/>
            </a:xfrm>
            <a:prstGeom prst="parallelogram">
              <a:avLst>
                <a:gd name="adj" fmla="val 20153"/>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62" name="AutoShape 115"/>
            <p:cNvSpPr>
              <a:spLocks noChangeArrowheads="1"/>
            </p:cNvSpPr>
            <p:nvPr/>
          </p:nvSpPr>
          <p:spPr bwMode="auto">
            <a:xfrm rot="3639169">
              <a:off x="3497" y="2001"/>
              <a:ext cx="96" cy="96"/>
            </a:xfrm>
            <a:prstGeom prst="triangle">
              <a:avLst>
                <a:gd name="adj" fmla="val 50000"/>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a:p>
          </p:txBody>
        </p:sp>
        <p:sp>
          <p:nvSpPr>
            <p:cNvPr id="61463" name="TextBox 62"/>
            <p:cNvSpPr txBox="1">
              <a:spLocks noChangeArrowheads="1"/>
            </p:cNvSpPr>
            <p:nvPr/>
          </p:nvSpPr>
          <p:spPr bwMode="auto">
            <a:xfrm>
              <a:off x="3593" y="1902"/>
              <a:ext cx="3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dirty="0">
                  <a:solidFill>
                    <a:schemeClr val="bg1"/>
                  </a:solidFill>
                  <a:latin typeface="Tahoma" charset="0"/>
                  <a:cs typeface="Tahoma" charset="0"/>
                </a:rPr>
                <a:t>ASE</a:t>
              </a:r>
            </a:p>
          </p:txBody>
        </p:sp>
        <p:grpSp>
          <p:nvGrpSpPr>
            <p:cNvPr id="61464" name="Group 109"/>
            <p:cNvGrpSpPr>
              <a:grpSpLocks/>
            </p:cNvGrpSpPr>
            <p:nvPr/>
          </p:nvGrpSpPr>
          <p:grpSpPr bwMode="auto">
            <a:xfrm>
              <a:off x="3163" y="1502"/>
              <a:ext cx="445" cy="891"/>
              <a:chOff x="5021311" y="2384999"/>
              <a:chExt cx="706737" cy="1413745"/>
            </a:xfrm>
          </p:grpSpPr>
          <p:sp>
            <p:nvSpPr>
              <p:cNvPr id="61465" name="Line 18"/>
              <p:cNvSpPr>
                <a:spLocks noChangeShapeType="1"/>
              </p:cNvSpPr>
              <p:nvPr/>
            </p:nvSpPr>
            <p:spPr bwMode="auto">
              <a:xfrm flipH="1" flipV="1">
                <a:off x="5194446" y="2384999"/>
                <a:ext cx="529066" cy="326693"/>
              </a:xfrm>
              <a:prstGeom prst="line">
                <a:avLst/>
              </a:prstGeom>
              <a:noFill/>
              <a:ln w="28575">
                <a:solidFill>
                  <a:srgbClr val="007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6" name="Line 19"/>
              <p:cNvSpPr>
                <a:spLocks noChangeShapeType="1"/>
              </p:cNvSpPr>
              <p:nvPr/>
            </p:nvSpPr>
            <p:spPr bwMode="auto">
              <a:xfrm rot="-3983177" flipH="1" flipV="1">
                <a:off x="5124863" y="3335668"/>
                <a:ext cx="527366" cy="398786"/>
              </a:xfrm>
              <a:prstGeom prst="line">
                <a:avLst/>
              </a:prstGeom>
              <a:noFill/>
              <a:ln w="28575">
                <a:solidFill>
                  <a:srgbClr val="007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7" name="Freeform 21"/>
              <p:cNvSpPr>
                <a:spLocks/>
              </p:cNvSpPr>
              <p:nvPr/>
            </p:nvSpPr>
            <p:spPr bwMode="auto">
              <a:xfrm rot="136854">
                <a:off x="5595289" y="2715832"/>
                <a:ext cx="132759" cy="653057"/>
              </a:xfrm>
              <a:custGeom>
                <a:avLst/>
                <a:gdLst>
                  <a:gd name="T0" fmla="*/ 2147483647 w 30"/>
                  <a:gd name="T1" fmla="*/ 0 h 216"/>
                  <a:gd name="T2" fmla="*/ 2147483647 w 30"/>
                  <a:gd name="T3" fmla="*/ 2147483647 h 216"/>
                  <a:gd name="T4" fmla="*/ 2147483647 w 30"/>
                  <a:gd name="T5" fmla="*/ 2147483647 h 216"/>
                  <a:gd name="T6" fmla="*/ 0 60000 65536"/>
                  <a:gd name="T7" fmla="*/ 0 60000 65536"/>
                  <a:gd name="T8" fmla="*/ 0 60000 65536"/>
                  <a:gd name="T9" fmla="*/ 0 w 30"/>
                  <a:gd name="T10" fmla="*/ 0 h 216"/>
                  <a:gd name="T11" fmla="*/ 30 w 30"/>
                  <a:gd name="T12" fmla="*/ 216 h 216"/>
                </a:gdLst>
                <a:ahLst/>
                <a:cxnLst>
                  <a:cxn ang="T6">
                    <a:pos x="T0" y="T1"/>
                  </a:cxn>
                  <a:cxn ang="T7">
                    <a:pos x="T2" y="T3"/>
                  </a:cxn>
                  <a:cxn ang="T8">
                    <a:pos x="T4" y="T5"/>
                  </a:cxn>
                </a:cxnLst>
                <a:rect l="T9" t="T10" r="T11" b="T12"/>
                <a:pathLst>
                  <a:path w="30" h="216">
                    <a:moveTo>
                      <a:pt x="30" y="0"/>
                    </a:moveTo>
                    <a:cubicBezTo>
                      <a:pt x="26" y="18"/>
                      <a:pt x="4" y="73"/>
                      <a:pt x="2" y="109"/>
                    </a:cubicBezTo>
                    <a:cubicBezTo>
                      <a:pt x="0" y="145"/>
                      <a:pt x="16" y="194"/>
                      <a:pt x="19" y="216"/>
                    </a:cubicBezTo>
                  </a:path>
                </a:pathLst>
              </a:custGeom>
              <a:noFill/>
              <a:ln w="28575">
                <a:solidFill>
                  <a:srgbClr val="007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68" name="Freeform 108"/>
              <p:cNvSpPr>
                <a:spLocks noChangeArrowheads="1"/>
              </p:cNvSpPr>
              <p:nvPr/>
            </p:nvSpPr>
            <p:spPr bwMode="auto">
              <a:xfrm>
                <a:off x="5021311" y="2389909"/>
                <a:ext cx="168371" cy="1304636"/>
              </a:xfrm>
              <a:custGeom>
                <a:avLst/>
                <a:gdLst>
                  <a:gd name="T0" fmla="*/ 168371 w 168371"/>
                  <a:gd name="T1" fmla="*/ 0 h 1304636"/>
                  <a:gd name="T2" fmla="*/ 35598 w 168371"/>
                  <a:gd name="T3" fmla="*/ 363682 h 1304636"/>
                  <a:gd name="T4" fmla="*/ 6734 w 168371"/>
                  <a:gd name="T5" fmla="*/ 600364 h 1304636"/>
                  <a:gd name="T6" fmla="*/ 962 w 168371"/>
                  <a:gd name="T7" fmla="*/ 802409 h 1304636"/>
                  <a:gd name="T8" fmla="*/ 12507 w 168371"/>
                  <a:gd name="T9" fmla="*/ 969818 h 1304636"/>
                  <a:gd name="T10" fmla="*/ 29825 w 168371"/>
                  <a:gd name="T11" fmla="*/ 1108364 h 1304636"/>
                  <a:gd name="T12" fmla="*/ 70234 w 168371"/>
                  <a:gd name="T13" fmla="*/ 1304636 h 1304636"/>
                  <a:gd name="T14" fmla="*/ 0 60000 65536"/>
                  <a:gd name="T15" fmla="*/ 0 60000 65536"/>
                  <a:gd name="T16" fmla="*/ 0 60000 65536"/>
                  <a:gd name="T17" fmla="*/ 0 60000 65536"/>
                  <a:gd name="T18" fmla="*/ 0 60000 65536"/>
                  <a:gd name="T19" fmla="*/ 0 60000 65536"/>
                  <a:gd name="T20" fmla="*/ 0 60000 65536"/>
                  <a:gd name="T21" fmla="*/ 0 w 168371"/>
                  <a:gd name="T22" fmla="*/ 0 h 1304636"/>
                  <a:gd name="T23" fmla="*/ 168371 w 168371"/>
                  <a:gd name="T24" fmla="*/ 1304636 h 1304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371" h="1304636">
                    <a:moveTo>
                      <a:pt x="168371" y="0"/>
                    </a:moveTo>
                    <a:cubicBezTo>
                      <a:pt x="115454" y="131810"/>
                      <a:pt x="62538" y="263621"/>
                      <a:pt x="35598" y="363682"/>
                    </a:cubicBezTo>
                    <a:cubicBezTo>
                      <a:pt x="8659" y="463743"/>
                      <a:pt x="12507" y="527243"/>
                      <a:pt x="6734" y="600364"/>
                    </a:cubicBezTo>
                    <a:cubicBezTo>
                      <a:pt x="961" y="673485"/>
                      <a:pt x="0" y="740833"/>
                      <a:pt x="962" y="802409"/>
                    </a:cubicBezTo>
                    <a:cubicBezTo>
                      <a:pt x="1924" y="863985"/>
                      <a:pt x="7697" y="918826"/>
                      <a:pt x="12507" y="969818"/>
                    </a:cubicBezTo>
                    <a:cubicBezTo>
                      <a:pt x="17317" y="1020810"/>
                      <a:pt x="20204" y="1052561"/>
                      <a:pt x="29825" y="1108364"/>
                    </a:cubicBezTo>
                    <a:cubicBezTo>
                      <a:pt x="39446" y="1164167"/>
                      <a:pt x="70234" y="1304636"/>
                      <a:pt x="70234" y="1304636"/>
                    </a:cubicBezTo>
                  </a:path>
                </a:pathLst>
              </a:custGeom>
              <a:noFill/>
              <a:ln w="28575">
                <a:solidFill>
                  <a:srgbClr val="0090F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7" name="Group 106"/>
          <p:cNvGrpSpPr>
            <a:grpSpLocks/>
          </p:cNvGrpSpPr>
          <p:nvPr/>
        </p:nvGrpSpPr>
        <p:grpSpPr bwMode="auto">
          <a:xfrm>
            <a:off x="3595688" y="3302001"/>
            <a:ext cx="2482850" cy="2027238"/>
            <a:chOff x="2265" y="2080"/>
            <a:chExt cx="1564" cy="1277"/>
          </a:xfrm>
        </p:grpSpPr>
        <p:sp>
          <p:nvSpPr>
            <p:cNvPr id="61459" name="Line 114"/>
            <p:cNvSpPr>
              <a:spLocks noChangeShapeType="1"/>
            </p:cNvSpPr>
            <p:nvPr/>
          </p:nvSpPr>
          <p:spPr bwMode="auto">
            <a:xfrm flipV="1">
              <a:off x="2265" y="2080"/>
              <a:ext cx="1231" cy="854"/>
            </a:xfrm>
            <a:prstGeom prst="line">
              <a:avLst/>
            </a:prstGeom>
            <a:noFill/>
            <a:ln w="19050">
              <a:solidFill>
                <a:srgbClr val="EE002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60" name="Text Box 104"/>
            <p:cNvSpPr txBox="1">
              <a:spLocks noChangeArrowheads="1"/>
            </p:cNvSpPr>
            <p:nvPr/>
          </p:nvSpPr>
          <p:spPr bwMode="auto">
            <a:xfrm>
              <a:off x="2598" y="2724"/>
              <a:ext cx="1231" cy="6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i="1"/>
                <a:t>Jacobs and Hellmer</a:t>
              </a:r>
              <a:r>
                <a:rPr lang="en-US"/>
                <a:t>, 1986</a:t>
              </a:r>
            </a:p>
            <a:p>
              <a:r>
                <a:rPr lang="en-US" i="1"/>
                <a:t>Payne et al.</a:t>
              </a:r>
              <a:r>
                <a:rPr lang="en-US"/>
                <a:t>, 2004</a:t>
              </a:r>
            </a:p>
            <a:p>
              <a:r>
                <a:rPr lang="en-US" i="1"/>
                <a:t>Shepherd et al.</a:t>
              </a:r>
              <a:r>
                <a:rPr lang="en-US"/>
                <a:t>, 2002</a:t>
              </a:r>
            </a:p>
            <a:p>
              <a:r>
                <a:rPr lang="en-US" i="1"/>
                <a:t>Thoma et al</a:t>
              </a:r>
              <a:r>
                <a:rPr lang="en-US"/>
                <a:t>., 2008</a:t>
              </a:r>
            </a:p>
            <a:p>
              <a:r>
                <a:rPr lang="en-US" i="1"/>
                <a:t>Jacobs et al.</a:t>
              </a:r>
              <a:r>
                <a:rPr lang="en-US"/>
                <a:t>, 2011</a:t>
              </a:r>
            </a:p>
          </p:txBody>
        </p:sp>
      </p:grpSp>
      <p:grpSp>
        <p:nvGrpSpPr>
          <p:cNvPr id="28" name="Group 105"/>
          <p:cNvGrpSpPr>
            <a:grpSpLocks/>
          </p:cNvGrpSpPr>
          <p:nvPr/>
        </p:nvGrpSpPr>
        <p:grpSpPr bwMode="auto">
          <a:xfrm>
            <a:off x="3017836" y="2827337"/>
            <a:ext cx="2405061" cy="1830386"/>
            <a:chOff x="1901" y="1781"/>
            <a:chExt cx="1515" cy="1153"/>
          </a:xfrm>
        </p:grpSpPr>
        <p:sp>
          <p:nvSpPr>
            <p:cNvPr id="61457" name="Line 102"/>
            <p:cNvSpPr>
              <a:spLocks noChangeShapeType="1"/>
            </p:cNvSpPr>
            <p:nvPr/>
          </p:nvSpPr>
          <p:spPr bwMode="auto">
            <a:xfrm flipV="1">
              <a:off x="2288" y="1781"/>
              <a:ext cx="1128" cy="1153"/>
            </a:xfrm>
            <a:prstGeom prst="line">
              <a:avLst/>
            </a:prstGeom>
            <a:noFill/>
            <a:ln w="19050">
              <a:solidFill>
                <a:srgbClr val="F3071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8" name="Text Box 103"/>
            <p:cNvSpPr txBox="1">
              <a:spLocks noChangeArrowheads="1"/>
            </p:cNvSpPr>
            <p:nvPr/>
          </p:nvSpPr>
          <p:spPr bwMode="auto">
            <a:xfrm>
              <a:off x="1901" y="1999"/>
              <a:ext cx="1167"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i="1"/>
                <a:t>Martinson et al.</a:t>
              </a:r>
              <a:r>
                <a:rPr lang="en-US"/>
                <a:t>, 2008</a:t>
              </a:r>
            </a:p>
            <a:p>
              <a:r>
                <a:rPr lang="en-US" i="1"/>
                <a:t>Martinson&amp;McKee, 2012</a:t>
              </a:r>
            </a:p>
          </p:txBody>
        </p:sp>
      </p:grpSp>
      <p:sp>
        <p:nvSpPr>
          <p:cNvPr id="103" name="TextBox 62"/>
          <p:cNvSpPr txBox="1">
            <a:spLocks noChangeArrowheads="1"/>
          </p:cNvSpPr>
          <p:nvPr/>
        </p:nvSpPr>
        <p:spPr bwMode="auto">
          <a:xfrm>
            <a:off x="5475288" y="2409825"/>
            <a:ext cx="6381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dirty="0" smtClean="0">
                <a:latin typeface="Tahoma" charset="0"/>
                <a:cs typeface="Tahoma" charset="0"/>
              </a:rPr>
              <a:t>LTER</a:t>
            </a:r>
            <a:endParaRPr lang="en-US" sz="1400" b="1" dirty="0">
              <a:latin typeface="Tahoma" charset="0"/>
              <a:cs typeface="Tahoma" charset="0"/>
            </a:endParaRPr>
          </a:p>
        </p:txBody>
      </p:sp>
      <p:sp>
        <p:nvSpPr>
          <p:cNvPr id="104" name="TextBox 103"/>
          <p:cNvSpPr txBox="1"/>
          <p:nvPr/>
        </p:nvSpPr>
        <p:spPr>
          <a:xfrm>
            <a:off x="6773325" y="-1270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
        <p:nvSpPr>
          <p:cNvPr id="3" name="TextBox 2"/>
          <p:cNvSpPr txBox="1"/>
          <p:nvPr/>
        </p:nvSpPr>
        <p:spPr>
          <a:xfrm>
            <a:off x="3200400" y="389467"/>
            <a:ext cx="1446630" cy="584776"/>
          </a:xfrm>
          <a:prstGeom prst="rect">
            <a:avLst/>
          </a:prstGeom>
          <a:noFill/>
        </p:spPr>
        <p:txBody>
          <a:bodyPr wrap="none" rtlCol="0">
            <a:spAutoFit/>
          </a:bodyPr>
          <a:lstStyle/>
          <a:p>
            <a:r>
              <a:rPr lang="en-US" sz="1600" dirty="0" smtClean="0"/>
              <a:t>Palmer LTER</a:t>
            </a:r>
          </a:p>
          <a:p>
            <a:r>
              <a:rPr lang="en-US" sz="1600" dirty="0" smtClean="0"/>
              <a:t>sample grid</a:t>
            </a:r>
            <a:endParaRPr lang="en-US" sz="1600" dirty="0"/>
          </a:p>
        </p:txBody>
      </p:sp>
      <p:cxnSp>
        <p:nvCxnSpPr>
          <p:cNvPr id="5" name="Straight Arrow Connector 4"/>
          <p:cNvCxnSpPr>
            <a:stCxn id="3" idx="1"/>
          </p:cNvCxnSpPr>
          <p:nvPr/>
        </p:nvCxnSpPr>
        <p:spPr bwMode="auto">
          <a:xfrm flipH="1">
            <a:off x="2760133" y="681855"/>
            <a:ext cx="440267" cy="368012"/>
          </a:xfrm>
          <a:prstGeom prst="straightConnector1">
            <a:avLst/>
          </a:prstGeom>
          <a:solidFill>
            <a:schemeClr val="accent1"/>
          </a:solidFill>
          <a:ln w="12700" cap="flat" cmpd="sng" algn="ctr">
            <a:solidFill>
              <a:schemeClr val="accent5">
                <a:lumMod val="50000"/>
              </a:schemeClr>
            </a:solidFill>
            <a:prstDash val="solid"/>
            <a:round/>
            <a:headEnd type="none" w="med" len="med"/>
            <a:tailEnd type="triangle"/>
          </a:ln>
          <a:effectLst/>
        </p:spPr>
      </p:cxnSp>
    </p:spTree>
    <p:custDataLst>
      <p:tags r:id="rId1"/>
    </p:custDataLst>
    <p:extLst>
      <p:ext uri="{BB962C8B-B14F-4D97-AF65-F5344CB8AC3E}">
        <p14:creationId xmlns:p14="http://schemas.microsoft.com/office/powerpoint/2010/main" val="3814980709"/>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000"/>
                                        <p:tgtEl>
                                          <p:spTgt spid="28"/>
                                        </p:tgtEl>
                                      </p:cBhvr>
                                    </p:animEffect>
                                  </p:childTnLst>
                                </p:cTn>
                              </p:par>
                            </p:childTnLst>
                          </p:cTn>
                        </p:par>
                        <p:par>
                          <p:cTn id="8" fill="hold" nodeType="withGroup">
                            <p:stCondLst>
                              <p:cond delay="1000"/>
                            </p:stCondLst>
                            <p:childTnLst>
                              <p:par>
                                <p:cTn id="9" presetID="22" presetClass="entr" presetSubtype="4" fill="hold" nodeType="afterEffect">
                                  <p:stCondLst>
                                    <p:cond delay="100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82513" y="649288"/>
            <a:ext cx="5141937" cy="5559425"/>
            <a:chOff x="3982513" y="649288"/>
            <a:chExt cx="5141937" cy="5559425"/>
          </a:xfrm>
        </p:grpSpPr>
        <p:grpSp>
          <p:nvGrpSpPr>
            <p:cNvPr id="3" name="Group 2"/>
            <p:cNvGrpSpPr/>
            <p:nvPr/>
          </p:nvGrpSpPr>
          <p:grpSpPr>
            <a:xfrm>
              <a:off x="3982513" y="649288"/>
              <a:ext cx="5141937" cy="5559425"/>
              <a:chOff x="3982513" y="649288"/>
              <a:chExt cx="5141937" cy="5559425"/>
            </a:xfrm>
          </p:grpSpPr>
          <p:sp>
            <p:nvSpPr>
              <p:cNvPr id="2" name="Rectangle 1"/>
              <p:cNvSpPr/>
              <p:nvPr/>
            </p:nvSpPr>
            <p:spPr bwMode="auto">
              <a:xfrm>
                <a:off x="4021667" y="1617133"/>
                <a:ext cx="186266" cy="40301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grpSp>
            <p:nvGrpSpPr>
              <p:cNvPr id="19" name="Group 10"/>
              <p:cNvGrpSpPr>
                <a:grpSpLocks/>
              </p:cNvGrpSpPr>
              <p:nvPr/>
            </p:nvGrpSpPr>
            <p:grpSpPr bwMode="auto">
              <a:xfrm>
                <a:off x="3982513" y="649288"/>
                <a:ext cx="5141937" cy="5559425"/>
                <a:chOff x="3982235" y="649288"/>
                <a:chExt cx="5142193" cy="5559425"/>
              </a:xfrm>
            </p:grpSpPr>
            <p:pic>
              <p:nvPicPr>
                <p:cNvPr id="20" name="Picture 1" descr="Faraday temp."/>
                <p:cNvPicPr>
                  <a:picLocks noChangeAspect="1"/>
                </p:cNvPicPr>
                <p:nvPr/>
              </p:nvPicPr>
              <p:blipFill>
                <a:blip r:embed="rId3">
                  <a:extLst>
                    <a:ext uri="{28A0092B-C50C-407E-A947-70E740481C1C}">
                      <a14:useLocalDpi xmlns:a14="http://schemas.microsoft.com/office/drawing/2010/main" val="0"/>
                    </a:ext>
                  </a:extLst>
                </a:blip>
                <a:srcRect l="3999"/>
                <a:stretch>
                  <a:fillRect/>
                </a:stretch>
              </p:blipFill>
              <p:spPr bwMode="auto">
                <a:xfrm>
                  <a:off x="4207939" y="649288"/>
                  <a:ext cx="4916489"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7"/>
                <p:cNvSpPr txBox="1">
                  <a:spLocks noChangeArrowheads="1"/>
                </p:cNvSpPr>
                <p:nvPr/>
              </p:nvSpPr>
              <p:spPr bwMode="auto">
                <a:xfrm rot="16200000">
                  <a:off x="2912524" y="3378206"/>
                  <a:ext cx="2416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dirty="0"/>
                    <a:t>Winter (JJA) air temperature (˚C)</a:t>
                  </a:r>
                </a:p>
              </p:txBody>
            </p:sp>
          </p:grpSp>
        </p:grpSp>
        <p:pic>
          <p:nvPicPr>
            <p:cNvPr id="24" name="Picture 23" descr="background sea ice.jpg"/>
            <p:cNvPicPr>
              <a:picLocks noChangeAspect="1"/>
            </p:cNvPicPr>
            <p:nvPr/>
          </p:nvPicPr>
          <p:blipFill rotWithShape="1">
            <a:blip r:embed="rId4">
              <a:extLst>
                <a:ext uri="{28A0092B-C50C-407E-A947-70E740481C1C}">
                  <a14:useLocalDpi xmlns:a14="http://schemas.microsoft.com/office/drawing/2010/main" val="0"/>
                </a:ext>
              </a:extLst>
            </a:blip>
            <a:srcRect l="52191" t="83015" r="8918" b="10457"/>
            <a:stretch/>
          </p:blipFill>
          <p:spPr>
            <a:xfrm>
              <a:off x="4783666" y="5706532"/>
              <a:ext cx="3564467" cy="448735"/>
            </a:xfrm>
            <a:prstGeom prst="rect">
              <a:avLst/>
            </a:prstGeom>
            <a:ln>
              <a:noFill/>
            </a:ln>
          </p:spPr>
        </p:pic>
      </p:grpSp>
      <p:sp>
        <p:nvSpPr>
          <p:cNvPr id="55298" name="TextBox 2"/>
          <p:cNvSpPr txBox="1">
            <a:spLocks noChangeArrowheads="1"/>
          </p:cNvSpPr>
          <p:nvPr/>
        </p:nvSpPr>
        <p:spPr bwMode="auto">
          <a:xfrm>
            <a:off x="4550307" y="1719263"/>
            <a:ext cx="3001962"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dirty="0"/>
              <a:t>Slope (Faraday) = 0.98 ˚C per decade</a:t>
            </a:r>
          </a:p>
        </p:txBody>
      </p:sp>
      <p:sp>
        <p:nvSpPr>
          <p:cNvPr id="55299" name="TextBox 3"/>
          <p:cNvSpPr txBox="1">
            <a:spLocks noChangeArrowheads="1"/>
          </p:cNvSpPr>
          <p:nvPr/>
        </p:nvSpPr>
        <p:spPr bwMode="auto">
          <a:xfrm>
            <a:off x="4541840" y="4833938"/>
            <a:ext cx="293052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dirty="0">
                <a:solidFill>
                  <a:srgbClr val="FF0000"/>
                </a:solidFill>
              </a:rPr>
              <a:t>Slope (Palmer) = 1.15 ˚C per decade</a:t>
            </a:r>
          </a:p>
        </p:txBody>
      </p:sp>
      <p:grpSp>
        <p:nvGrpSpPr>
          <p:cNvPr id="55300" name="Group 6"/>
          <p:cNvGrpSpPr>
            <a:grpSpLocks/>
          </p:cNvGrpSpPr>
          <p:nvPr/>
        </p:nvGrpSpPr>
        <p:grpSpPr bwMode="auto">
          <a:xfrm>
            <a:off x="196850" y="990600"/>
            <a:ext cx="3830638" cy="5265738"/>
            <a:chOff x="69855" y="990605"/>
            <a:chExt cx="3831141" cy="5265592"/>
          </a:xfrm>
        </p:grpSpPr>
        <p:pic>
          <p:nvPicPr>
            <p:cNvPr id="55303" name="Picture 2" descr="430px-Ant-pen_ma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5" y="990605"/>
              <a:ext cx="3831141" cy="526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4-Point Star 7"/>
            <p:cNvSpPr>
              <a:spLocks noChangeAspect="1"/>
            </p:cNvSpPr>
            <p:nvPr/>
          </p:nvSpPr>
          <p:spPr bwMode="auto">
            <a:xfrm>
              <a:off x="1854200" y="2273300"/>
              <a:ext cx="236538" cy="268288"/>
            </a:xfrm>
            <a:prstGeom prst="star4">
              <a:avLst>
                <a:gd name="adj" fmla="val 12500"/>
              </a:avLst>
            </a:prstGeom>
            <a:solidFill>
              <a:srgbClr val="FF0000"/>
            </a:solidFill>
            <a:ln w="9525">
              <a:solidFill>
                <a:schemeClr val="tx1"/>
              </a:solidFill>
              <a:round/>
              <a:headEnd/>
              <a:tailEnd/>
            </a:ln>
          </p:spPr>
          <p:txBody>
            <a:bodyPr/>
            <a:lstStyle/>
            <a:p>
              <a:endParaRPr lang="en-US"/>
            </a:p>
          </p:txBody>
        </p:sp>
        <p:grpSp>
          <p:nvGrpSpPr>
            <p:cNvPr id="55305" name="Group 10"/>
            <p:cNvGrpSpPr>
              <a:grpSpLocks/>
            </p:cNvGrpSpPr>
            <p:nvPr/>
          </p:nvGrpSpPr>
          <p:grpSpPr bwMode="auto">
            <a:xfrm>
              <a:off x="120650" y="1250950"/>
              <a:ext cx="1670050" cy="704850"/>
              <a:chOff x="82550" y="1225550"/>
              <a:chExt cx="1670050" cy="704850"/>
            </a:xfrm>
          </p:grpSpPr>
          <p:grpSp>
            <p:nvGrpSpPr>
              <p:cNvPr id="55308" name="Group 6"/>
              <p:cNvGrpSpPr>
                <a:grpSpLocks/>
              </p:cNvGrpSpPr>
              <p:nvPr/>
            </p:nvGrpSpPr>
            <p:grpSpPr bwMode="auto">
              <a:xfrm>
                <a:off x="139700" y="1295400"/>
                <a:ext cx="1555472" cy="600164"/>
                <a:chOff x="457200" y="1549400"/>
                <a:chExt cx="1555472" cy="600164"/>
              </a:xfrm>
            </p:grpSpPr>
            <p:sp>
              <p:nvSpPr>
                <p:cNvPr id="55310" name="4-Point Star 3"/>
                <p:cNvSpPr>
                  <a:spLocks noChangeArrowheads="1"/>
                </p:cNvSpPr>
                <p:nvPr/>
              </p:nvSpPr>
              <p:spPr bwMode="auto">
                <a:xfrm>
                  <a:off x="457200" y="1574800"/>
                  <a:ext cx="146050" cy="184150"/>
                </a:xfrm>
                <a:prstGeom prst="star4">
                  <a:avLst>
                    <a:gd name="adj" fmla="val 12500"/>
                  </a:avLst>
                </a:prstGeom>
                <a:solidFill>
                  <a:srgbClr val="FF0000"/>
                </a:solidFill>
                <a:ln w="9525">
                  <a:solidFill>
                    <a:srgbClr val="FF0000"/>
                  </a:solidFill>
                  <a:round/>
                  <a:headEnd/>
                  <a:tailEnd/>
                </a:ln>
              </p:spPr>
              <p:txBody>
                <a:bodyPr/>
                <a:lstStyle/>
                <a:p>
                  <a:endParaRPr lang="en-US"/>
                </a:p>
              </p:txBody>
            </p:sp>
            <p:sp>
              <p:nvSpPr>
                <p:cNvPr id="55311" name="TextBox 5"/>
                <p:cNvSpPr txBox="1">
                  <a:spLocks noChangeArrowheads="1"/>
                </p:cNvSpPr>
                <p:nvPr/>
              </p:nvSpPr>
              <p:spPr bwMode="auto">
                <a:xfrm>
                  <a:off x="596900" y="1549400"/>
                  <a:ext cx="141577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100"/>
                    <a:t>Palmer Station</a:t>
                  </a:r>
                </a:p>
                <a:p>
                  <a:endParaRPr lang="en-US" sz="1100"/>
                </a:p>
                <a:p>
                  <a:r>
                    <a:rPr lang="en-US" sz="1100"/>
                    <a:t>Faraday/Vernadsky</a:t>
                  </a:r>
                </a:p>
              </p:txBody>
            </p:sp>
          </p:grpSp>
          <p:sp>
            <p:nvSpPr>
              <p:cNvPr id="55309" name="Rectangle 8"/>
              <p:cNvSpPr>
                <a:spLocks noChangeArrowheads="1"/>
              </p:cNvSpPr>
              <p:nvPr/>
            </p:nvSpPr>
            <p:spPr bwMode="auto">
              <a:xfrm>
                <a:off x="82550" y="1225550"/>
                <a:ext cx="1670050" cy="704850"/>
              </a:xfrm>
              <a:prstGeom prst="rect">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5306" name="4-Point Star 7"/>
            <p:cNvSpPr>
              <a:spLocks noChangeAspect="1"/>
            </p:cNvSpPr>
            <p:nvPr/>
          </p:nvSpPr>
          <p:spPr bwMode="auto">
            <a:xfrm>
              <a:off x="1911350" y="2514600"/>
              <a:ext cx="236538" cy="268288"/>
            </a:xfrm>
            <a:prstGeom prst="star4">
              <a:avLst>
                <a:gd name="adj" fmla="val 12500"/>
              </a:avLst>
            </a:prstGeom>
            <a:solidFill>
              <a:srgbClr val="000000"/>
            </a:solidFill>
            <a:ln w="9525">
              <a:solidFill>
                <a:schemeClr val="tx1"/>
              </a:solidFill>
              <a:round/>
              <a:headEnd/>
              <a:tailEnd/>
            </a:ln>
          </p:spPr>
          <p:txBody>
            <a:bodyPr/>
            <a:lstStyle/>
            <a:p>
              <a:endParaRPr lang="en-US"/>
            </a:p>
          </p:txBody>
        </p:sp>
        <p:sp>
          <p:nvSpPr>
            <p:cNvPr id="55307" name="4-Point Star 3"/>
            <p:cNvSpPr>
              <a:spLocks noChangeArrowheads="1"/>
            </p:cNvSpPr>
            <p:nvPr/>
          </p:nvSpPr>
          <p:spPr bwMode="auto">
            <a:xfrm>
              <a:off x="190500" y="1695450"/>
              <a:ext cx="146050" cy="184150"/>
            </a:xfrm>
            <a:prstGeom prst="star4">
              <a:avLst>
                <a:gd name="adj" fmla="val 12500"/>
              </a:avLst>
            </a:prstGeom>
            <a:solidFill>
              <a:srgbClr val="000000"/>
            </a:solidFill>
            <a:ln w="9525">
              <a:solidFill>
                <a:schemeClr val="tx1"/>
              </a:solidFill>
              <a:round/>
              <a:headEnd/>
              <a:tailEnd/>
            </a:ln>
          </p:spPr>
          <p:txBody>
            <a:bodyPr/>
            <a:lstStyle/>
            <a:p>
              <a:endParaRPr lang="en-US"/>
            </a:p>
          </p:txBody>
        </p:sp>
      </p:grpSp>
      <p:sp>
        <p:nvSpPr>
          <p:cNvPr id="9" name="TextBox 8"/>
          <p:cNvSpPr txBox="1"/>
          <p:nvPr/>
        </p:nvSpPr>
        <p:spPr>
          <a:xfrm>
            <a:off x="553487" y="355599"/>
            <a:ext cx="8037026"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solidFill>
                  <a:srgbClr val="FF0000"/>
                </a:solidFill>
                <a:latin typeface="Arial Black"/>
                <a:cs typeface="Arial Black"/>
              </a:rPr>
              <a:t>Earth's fastest growing winter air temperature</a:t>
            </a:r>
          </a:p>
        </p:txBody>
      </p:sp>
      <p:sp>
        <p:nvSpPr>
          <p:cNvPr id="27" name="TextBox 26"/>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Tree>
    <p:extLst>
      <p:ext uri="{BB962C8B-B14F-4D97-AF65-F5344CB8AC3E}">
        <p14:creationId xmlns:p14="http://schemas.microsoft.com/office/powerpoint/2010/main" val="2660171858"/>
      </p:ext>
    </p:extLst>
  </p:cSld>
  <p:clrMapOvr>
    <a:masterClrMapping/>
  </p:clrMapOvr>
  <p:transition advClick="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WAP_mel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5" y="849313"/>
            <a:ext cx="8316913" cy="52546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
        <p:nvSpPr>
          <p:cNvPr id="57346" name="Rectangle 2"/>
          <p:cNvSpPr>
            <a:spLocks noChangeArrowheads="1"/>
          </p:cNvSpPr>
          <p:nvPr/>
        </p:nvSpPr>
        <p:spPr bwMode="auto">
          <a:xfrm>
            <a:off x="414338" y="863600"/>
            <a:ext cx="8297862" cy="5232400"/>
          </a:xfrm>
          <a:prstGeom prst="rect">
            <a:avLst/>
          </a:pr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47" name="Text Box 9"/>
          <p:cNvSpPr txBox="1">
            <a:spLocks noChangeArrowheads="1"/>
          </p:cNvSpPr>
          <p:nvPr/>
        </p:nvSpPr>
        <p:spPr bwMode="auto">
          <a:xfrm>
            <a:off x="7096125" y="6303963"/>
            <a:ext cx="13906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dirty="0">
                <a:solidFill>
                  <a:schemeClr val="bg1"/>
                </a:solidFill>
              </a:rPr>
              <a:t>Cook et al., 2005</a:t>
            </a:r>
            <a:endParaRPr lang="en-US" b="1" dirty="0">
              <a:solidFill>
                <a:schemeClr val="bg1"/>
              </a:solidFill>
            </a:endParaRPr>
          </a:p>
        </p:txBody>
      </p:sp>
      <p:sp>
        <p:nvSpPr>
          <p:cNvPr id="57348" name="TextBox 6"/>
          <p:cNvSpPr txBox="1">
            <a:spLocks noChangeArrowheads="1"/>
          </p:cNvSpPr>
          <p:nvPr/>
        </p:nvSpPr>
        <p:spPr bwMode="auto">
          <a:xfrm>
            <a:off x="2087636" y="-7928"/>
            <a:ext cx="49687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4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charset="0"/>
                <a:cs typeface="Arial Black" charset="0"/>
              </a:rPr>
              <a:t>Marine glaciers</a:t>
            </a:r>
          </a:p>
        </p:txBody>
      </p:sp>
      <p:sp>
        <p:nvSpPr>
          <p:cNvPr id="57349" name="TextBox 7"/>
          <p:cNvSpPr txBox="1">
            <a:spLocks noChangeArrowheads="1"/>
          </p:cNvSpPr>
          <p:nvPr/>
        </p:nvSpPr>
        <p:spPr bwMode="auto">
          <a:xfrm>
            <a:off x="906463" y="1236663"/>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a:latin typeface="Arial Black" charset="0"/>
                <a:cs typeface="Arial Black" charset="0"/>
              </a:rPr>
              <a:t>87%</a:t>
            </a:r>
          </a:p>
        </p:txBody>
      </p:sp>
      <p:sp>
        <p:nvSpPr>
          <p:cNvPr id="8" name="TextBox 7"/>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Tree>
    <p:extLst>
      <p:ext uri="{BB962C8B-B14F-4D97-AF65-F5344CB8AC3E}">
        <p14:creationId xmlns:p14="http://schemas.microsoft.com/office/powerpoint/2010/main" val="2017638911"/>
      </p:ext>
    </p:extLst>
  </p:cSld>
  <p:clrMapOvr>
    <a:masterClrMapping/>
  </p:clrMapOvr>
  <p:transition advClick="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photo2_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270" y="569913"/>
            <a:ext cx="5673725"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2"/>
          <p:cNvSpPr txBox="1">
            <a:spLocks noChangeArrowheads="1"/>
          </p:cNvSpPr>
          <p:nvPr/>
        </p:nvSpPr>
        <p:spPr bwMode="auto">
          <a:xfrm>
            <a:off x="6282797" y="5919258"/>
            <a:ext cx="12007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i="1" dirty="0">
                <a:solidFill>
                  <a:schemeClr val="bg1"/>
                </a:solidFill>
              </a:rPr>
              <a:t>Stammerjohn</a:t>
            </a:r>
          </a:p>
        </p:txBody>
      </p:sp>
      <p:sp>
        <p:nvSpPr>
          <p:cNvPr id="8" name="TextBox 7"/>
          <p:cNvSpPr txBox="1"/>
          <p:nvPr/>
        </p:nvSpPr>
        <p:spPr>
          <a:xfrm>
            <a:off x="612756" y="67721"/>
            <a:ext cx="5545684"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dirty="0" smtClean="0">
                <a:ln w="11430"/>
                <a:solidFill>
                  <a:srgbClr val="FF0000"/>
                </a:solidFill>
                <a:latin typeface="Arial Black"/>
                <a:cs typeface="Arial Black"/>
              </a:rPr>
              <a:t>Dramatic change in sea ice</a:t>
            </a:r>
            <a:endParaRPr lang="en-US" sz="2800" b="1" dirty="0">
              <a:ln w="11430"/>
              <a:solidFill>
                <a:srgbClr val="FF0000"/>
              </a:solidFill>
              <a:latin typeface="Arial Black"/>
              <a:cs typeface="Arial Black"/>
            </a:endParaRPr>
          </a:p>
        </p:txBody>
      </p:sp>
      <p:grpSp>
        <p:nvGrpSpPr>
          <p:cNvPr id="3" name="Group 2"/>
          <p:cNvGrpSpPr/>
          <p:nvPr/>
        </p:nvGrpSpPr>
        <p:grpSpPr>
          <a:xfrm>
            <a:off x="6273801" y="1167871"/>
            <a:ext cx="2717800" cy="1077218"/>
            <a:chOff x="6333070" y="1167871"/>
            <a:chExt cx="2717800" cy="1077218"/>
          </a:xfrm>
        </p:grpSpPr>
        <p:sp>
          <p:nvSpPr>
            <p:cNvPr id="27652" name="TextBox 1"/>
            <p:cNvSpPr txBox="1">
              <a:spLocks noChangeArrowheads="1"/>
            </p:cNvSpPr>
            <p:nvPr/>
          </p:nvSpPr>
          <p:spPr bwMode="auto">
            <a:xfrm>
              <a:off x="6333070" y="1167871"/>
              <a:ext cx="2717800"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600" dirty="0">
                  <a:latin typeface="Arial Black" charset="0"/>
                  <a:cs typeface="Arial Black" charset="0"/>
                </a:rPr>
                <a:t>Today, sea ice season is reduced by over 3 months(!) of a 7 month nominal season</a:t>
              </a:r>
            </a:p>
          </p:txBody>
        </p:sp>
        <p:sp>
          <p:nvSpPr>
            <p:cNvPr id="2" name="Rectangle 1"/>
            <p:cNvSpPr/>
            <p:nvPr/>
          </p:nvSpPr>
          <p:spPr bwMode="auto">
            <a:xfrm>
              <a:off x="6375400" y="1176867"/>
              <a:ext cx="2633133" cy="1041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grpSp>
      <p:sp>
        <p:nvSpPr>
          <p:cNvPr id="11" name="TextBox 10"/>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Tree>
    <p:extLst>
      <p:ext uri="{BB962C8B-B14F-4D97-AF65-F5344CB8AC3E}">
        <p14:creationId xmlns:p14="http://schemas.microsoft.com/office/powerpoint/2010/main" val="3708510003"/>
      </p:ext>
    </p:extLst>
  </p:cSld>
  <p:clrMapOvr>
    <a:masterClrMapping/>
  </p:clrMapOvr>
  <p:transition advClick="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PerennialLoss"/>
          <p:cNvPicPr>
            <a:picLocks noChangeAspect="1" noChangeArrowheads="1"/>
          </p:cNvPicPr>
          <p:nvPr/>
        </p:nvPicPr>
        <p:blipFill>
          <a:blip r:embed="rId2">
            <a:extLst>
              <a:ext uri="{28A0092B-C50C-407E-A947-70E740481C1C}">
                <a14:useLocalDpi xmlns:a14="http://schemas.microsoft.com/office/drawing/2010/main" val="0"/>
              </a:ext>
            </a:extLst>
          </a:blip>
          <a:srcRect l="25414" t="26929" r="24368" b="25262"/>
          <a:stretch>
            <a:fillRect/>
          </a:stretch>
        </p:blipFill>
        <p:spPr bwMode="auto">
          <a:xfrm>
            <a:off x="727075" y="932104"/>
            <a:ext cx="7826375"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9698" name="Rectangle 2"/>
          <p:cNvSpPr>
            <a:spLocks noChangeArrowheads="1"/>
          </p:cNvSpPr>
          <p:nvPr/>
        </p:nvSpPr>
        <p:spPr bwMode="auto">
          <a:xfrm>
            <a:off x="1226100" y="412624"/>
            <a:ext cx="669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033463" indent="-1033463"/>
            <a:r>
              <a:rPr lang="en-US" sz="2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charset="0"/>
                <a:cs typeface="Arial Black" charset="0"/>
              </a:rPr>
              <a:t>Perennial sea ice essentially gone in 20 years</a:t>
            </a:r>
            <a:endParaRPr lang="en-US" sz="2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charset="0"/>
              <a:cs typeface="Arial Black" charset="0"/>
            </a:endParaRPr>
          </a:p>
        </p:txBody>
      </p:sp>
      <p:sp>
        <p:nvSpPr>
          <p:cNvPr id="29699" name="Text Box 10"/>
          <p:cNvSpPr txBox="1">
            <a:spLocks noChangeArrowheads="1"/>
          </p:cNvSpPr>
          <p:nvPr/>
        </p:nvSpPr>
        <p:spPr bwMode="auto">
          <a:xfrm>
            <a:off x="6710363" y="6421438"/>
            <a:ext cx="1887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a:t>Stammerjohn et al., 2007</a:t>
            </a:r>
            <a:endParaRPr lang="en-US" b="1"/>
          </a:p>
        </p:txBody>
      </p:sp>
      <p:sp>
        <p:nvSpPr>
          <p:cNvPr id="7" name="TextBox 6"/>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Tree>
    <p:extLst>
      <p:ext uri="{BB962C8B-B14F-4D97-AF65-F5344CB8AC3E}">
        <p14:creationId xmlns:p14="http://schemas.microsoft.com/office/powerpoint/2010/main" val="2542377438"/>
      </p:ext>
    </p:extLst>
  </p:cSld>
  <p:clrMapOvr>
    <a:masterClrMapping/>
  </p:clrMapOvr>
  <p:transition advClick="0">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F12_LTER_anom_sdW8_142_11"/>
          <p:cNvPicPr>
            <a:picLocks noChangeAspect="1" noChangeArrowheads="1"/>
          </p:cNvPicPr>
          <p:nvPr/>
        </p:nvPicPr>
        <p:blipFill>
          <a:blip r:embed="rId3">
            <a:extLst>
              <a:ext uri="{28A0092B-C50C-407E-A947-70E740481C1C}">
                <a14:useLocalDpi xmlns:a14="http://schemas.microsoft.com/office/drawing/2010/main" val="0"/>
              </a:ext>
            </a:extLst>
          </a:blip>
          <a:srcRect r="2081" b="607"/>
          <a:stretch>
            <a:fillRect/>
          </a:stretch>
        </p:blipFill>
        <p:spPr bwMode="auto">
          <a:xfrm>
            <a:off x="733425" y="758825"/>
            <a:ext cx="7678738"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4"/>
          <p:cNvSpPr txBox="1">
            <a:spLocks noChangeArrowheads="1"/>
          </p:cNvSpPr>
          <p:nvPr/>
        </p:nvSpPr>
        <p:spPr bwMode="auto">
          <a:xfrm>
            <a:off x="3590925" y="293688"/>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800"/>
              <a:t>Surface Meltwater</a:t>
            </a:r>
          </a:p>
        </p:txBody>
      </p:sp>
      <p:sp>
        <p:nvSpPr>
          <p:cNvPr id="30723" name="Line 5"/>
          <p:cNvSpPr>
            <a:spLocks noChangeShapeType="1"/>
          </p:cNvSpPr>
          <p:nvPr/>
        </p:nvSpPr>
        <p:spPr bwMode="auto">
          <a:xfrm>
            <a:off x="7204075" y="727075"/>
            <a:ext cx="0" cy="381000"/>
          </a:xfrm>
          <a:prstGeom prst="line">
            <a:avLst/>
          </a:prstGeom>
          <a:noFill/>
          <a:ln w="38100">
            <a:solidFill>
              <a:srgbClr val="FF0626"/>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24" name="Text Box 6"/>
          <p:cNvSpPr txBox="1">
            <a:spLocks noChangeArrowheads="1"/>
          </p:cNvSpPr>
          <p:nvPr/>
        </p:nvSpPr>
        <p:spPr bwMode="auto">
          <a:xfrm>
            <a:off x="6715125" y="346075"/>
            <a:ext cx="105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a:t>Post-El Ni</a:t>
            </a:r>
            <a:r>
              <a:rPr lang="en-US" altLang="ja-JP"/>
              <a:t>ñ</a:t>
            </a:r>
            <a:r>
              <a:rPr lang="en-US"/>
              <a:t>o</a:t>
            </a:r>
          </a:p>
          <a:p>
            <a:r>
              <a:rPr lang="en-US"/>
              <a:t>Regime Shift</a:t>
            </a:r>
          </a:p>
        </p:txBody>
      </p:sp>
    </p:spTree>
    <p:extLst>
      <p:ext uri="{BB962C8B-B14F-4D97-AF65-F5344CB8AC3E}">
        <p14:creationId xmlns:p14="http://schemas.microsoft.com/office/powerpoint/2010/main" val="2917947607"/>
      </p:ext>
    </p:extLst>
  </p:cSld>
  <p:clrMapOvr>
    <a:masterClrMapping/>
  </p:clrMapOvr>
  <p:transition advClick="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0" y="220663"/>
            <a:ext cx="8077200" cy="492125"/>
          </a:xfrm>
        </p:spPr>
        <p:txBody>
          <a:bodyPr>
            <a:normAutofit fontScale="90000"/>
          </a:bodyPr>
          <a:lstStyle/>
          <a:p>
            <a:pPr algn="ctr"/>
            <a:r>
              <a:rPr lang="en-US">
                <a:solidFill>
                  <a:srgbClr val="FF0000"/>
                </a:solidFill>
                <a:latin typeface="Arial" charset="0"/>
                <a:ea typeface="ＭＳ Ｐゴシック" charset="0"/>
                <a:cs typeface="ＭＳ Ｐゴシック" charset="0"/>
              </a:rPr>
              <a:t>Ad</a:t>
            </a:r>
            <a:r>
              <a:rPr lang="en-US" altLang="ja-JP">
                <a:solidFill>
                  <a:srgbClr val="FF0000"/>
                </a:solidFill>
                <a:latin typeface="Arial" charset="0"/>
                <a:ea typeface="ＭＳ Ｐゴシック" charset="0"/>
                <a:cs typeface="ＭＳ Ｐゴシック" charset="0"/>
              </a:rPr>
              <a:t>é</a:t>
            </a:r>
            <a:r>
              <a:rPr lang="en-US">
                <a:solidFill>
                  <a:srgbClr val="FF0000"/>
                </a:solidFill>
                <a:latin typeface="Arial" charset="0"/>
                <a:ea typeface="ＭＳ Ｐゴシック" charset="0"/>
                <a:cs typeface="ＭＳ Ｐゴシック" charset="0"/>
              </a:rPr>
              <a:t>lie penguin colonies going extinct!</a:t>
            </a:r>
            <a:endParaRPr lang="en-US">
              <a:latin typeface="Arial" charset="0"/>
              <a:ea typeface="ＭＳ Ｐゴシック" charset="0"/>
              <a:cs typeface="ＭＳ Ｐゴシック" charset="0"/>
            </a:endParaRPr>
          </a:p>
        </p:txBody>
      </p:sp>
      <p:pic>
        <p:nvPicPr>
          <p:cNvPr id="53251" name="Picture 3" descr="hot_penguin_good_eye"/>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3934" b="-1637"/>
          <a:stretch/>
        </p:blipFill>
        <p:spPr>
          <a:xfrm>
            <a:off x="8467" y="-8467"/>
            <a:ext cx="9168384" cy="6993467"/>
          </a:xfrm>
        </p:spPr>
      </p:pic>
      <p:sp>
        <p:nvSpPr>
          <p:cNvPr id="29" name="Text Box 9"/>
          <p:cNvSpPr txBox="1">
            <a:spLocks noChangeArrowheads="1"/>
          </p:cNvSpPr>
          <p:nvPr/>
        </p:nvSpPr>
        <p:spPr bwMode="auto">
          <a:xfrm>
            <a:off x="3660775" y="6446838"/>
            <a:ext cx="1878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1" dirty="0">
                <a:ea typeface="MS PGothic" charset="0"/>
                <a:cs typeface="MS PGothic" charset="0"/>
              </a:rPr>
              <a:t>Photo: </a:t>
            </a:r>
            <a:r>
              <a:rPr lang="en-US" b="1" i="1" dirty="0">
                <a:ea typeface="MS PGothic" charset="0"/>
                <a:cs typeface="MS PGothic" charset="0"/>
              </a:rPr>
              <a:t>Martinson</a:t>
            </a:r>
            <a:r>
              <a:rPr lang="en-US" b="1" dirty="0">
                <a:ea typeface="MS PGothic" charset="0"/>
                <a:cs typeface="MS PGothic" charset="0"/>
              </a:rPr>
              <a:t>, 1994</a:t>
            </a:r>
          </a:p>
        </p:txBody>
      </p:sp>
      <p:sp>
        <p:nvSpPr>
          <p:cNvPr id="30" name="Text Box 21"/>
          <p:cNvSpPr txBox="1">
            <a:spLocks noChangeArrowheads="1"/>
          </p:cNvSpPr>
          <p:nvPr/>
        </p:nvSpPr>
        <p:spPr bwMode="auto">
          <a:xfrm>
            <a:off x="677863" y="5946775"/>
            <a:ext cx="2647950" cy="738188"/>
          </a:xfrm>
          <a:prstGeom prst="rect">
            <a:avLst/>
          </a:prstGeom>
          <a:solidFill>
            <a:schemeClr val="bg1">
              <a:lumMod val="85000"/>
              <a:alpha val="59000"/>
            </a:schemeClr>
          </a:solidFill>
          <a:ln>
            <a:noFill/>
          </a:ln>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dirty="0"/>
              <a:t>Decrease in breeding pairs:</a:t>
            </a:r>
          </a:p>
          <a:p>
            <a:r>
              <a:rPr lang="en-US" sz="1400" b="1" dirty="0"/>
              <a:t>15,200 (1974) to </a:t>
            </a:r>
            <a:r>
              <a:rPr lang="en-US" sz="1400" b="1" dirty="0">
                <a:solidFill>
                  <a:srgbClr val="000000"/>
                </a:solidFill>
              </a:rPr>
              <a:t>3,500</a:t>
            </a:r>
            <a:r>
              <a:rPr lang="en-US" sz="1400" b="1" dirty="0"/>
              <a:t> (2007).</a:t>
            </a:r>
          </a:p>
          <a:p>
            <a:r>
              <a:rPr lang="en-US" sz="1400" b="1" i="1" dirty="0"/>
              <a:t>Fraser et al.</a:t>
            </a:r>
            <a:r>
              <a:rPr lang="en-US" sz="1400" b="1" dirty="0"/>
              <a:t> 2008</a:t>
            </a:r>
            <a:endParaRPr lang="en-US" sz="2800" b="1" i="1" dirty="0"/>
          </a:p>
        </p:txBody>
      </p:sp>
      <p:sp>
        <p:nvSpPr>
          <p:cNvPr id="17" name="Text Box 103"/>
          <p:cNvSpPr txBox="1">
            <a:spLocks noChangeArrowheads="1"/>
          </p:cNvSpPr>
          <p:nvPr/>
        </p:nvSpPr>
        <p:spPr bwMode="auto">
          <a:xfrm>
            <a:off x="6820647" y="-4359"/>
            <a:ext cx="1841129" cy="276999"/>
          </a:xfrm>
          <a:prstGeom prst="rect">
            <a:avLst/>
          </a:prstGeom>
          <a:noFill/>
          <a:ln w="19050" cmpd="sng">
            <a:solidFill>
              <a:srgbClr val="0000FF"/>
            </a:solidFill>
            <a:miter lim="800000"/>
            <a:headEnd/>
            <a:tailEnd/>
          </a:ln>
        </p:spPr>
        <p:txBody>
          <a:bodyPr wrap="squar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b="0" dirty="0">
              <a:ea typeface="ＭＳ Ｐゴシック" charset="0"/>
              <a:cs typeface="ＭＳ Ｐゴシック" charset="0"/>
            </a:endParaRPr>
          </a:p>
        </p:txBody>
      </p:sp>
      <p:grpSp>
        <p:nvGrpSpPr>
          <p:cNvPr id="18" name="Group 17"/>
          <p:cNvGrpSpPr/>
          <p:nvPr/>
        </p:nvGrpSpPr>
        <p:grpSpPr>
          <a:xfrm>
            <a:off x="71440" y="86964"/>
            <a:ext cx="8980488" cy="6661150"/>
            <a:chOff x="71440" y="86964"/>
            <a:chExt cx="8980488" cy="6661150"/>
          </a:xfrm>
        </p:grpSpPr>
        <p:sp>
          <p:nvSpPr>
            <p:cNvPr id="31" name="Line 24"/>
            <p:cNvSpPr>
              <a:spLocks noChangeShapeType="1"/>
            </p:cNvSpPr>
            <p:nvPr userDrawn="1"/>
          </p:nvSpPr>
          <p:spPr bwMode="auto">
            <a:xfrm flipH="1">
              <a:off x="8665084" y="93157"/>
              <a:ext cx="386071" cy="0"/>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nvGrpSpPr>
            <p:cNvPr id="32" name="Group 22"/>
            <p:cNvGrpSpPr>
              <a:grpSpLocks/>
            </p:cNvGrpSpPr>
            <p:nvPr userDrawn="1"/>
          </p:nvGrpSpPr>
          <p:grpSpPr bwMode="auto">
            <a:xfrm>
              <a:off x="71440" y="86964"/>
              <a:ext cx="8980488" cy="6661150"/>
              <a:chOff x="45" y="88"/>
              <a:chExt cx="5657" cy="4196"/>
            </a:xfrm>
          </p:grpSpPr>
          <p:sp>
            <p:nvSpPr>
              <p:cNvPr id="33" name="Line 19"/>
              <p:cNvSpPr>
                <a:spLocks noChangeShapeType="1"/>
              </p:cNvSpPr>
              <p:nvPr userDrawn="1"/>
            </p:nvSpPr>
            <p:spPr bwMode="auto">
              <a:xfrm flipH="1">
                <a:off x="48" y="88"/>
                <a:ext cx="4" cy="4196"/>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34" name="Line 20"/>
              <p:cNvSpPr>
                <a:spLocks noChangeShapeType="1"/>
              </p:cNvSpPr>
              <p:nvPr userDrawn="1"/>
            </p:nvSpPr>
            <p:spPr bwMode="auto">
              <a:xfrm>
                <a:off x="5702" y="88"/>
                <a:ext cx="0" cy="4191"/>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35" name="Line 21"/>
              <p:cNvSpPr>
                <a:spLocks noChangeShapeType="1"/>
              </p:cNvSpPr>
              <p:nvPr userDrawn="1"/>
            </p:nvSpPr>
            <p:spPr bwMode="auto">
              <a:xfrm flipV="1">
                <a:off x="45" y="91"/>
                <a:ext cx="4244" cy="4"/>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grpSp>
      <p:sp>
        <p:nvSpPr>
          <p:cNvPr id="36" name="TextBox 5"/>
          <p:cNvSpPr txBox="1">
            <a:spLocks noChangeArrowheads="1"/>
          </p:cNvSpPr>
          <p:nvPr/>
        </p:nvSpPr>
        <p:spPr bwMode="auto">
          <a:xfrm>
            <a:off x="185741" y="6621114"/>
            <a:ext cx="754063" cy="230188"/>
          </a:xfrm>
          <a:prstGeom prst="rect">
            <a:avLst/>
          </a:prstGeom>
          <a:noFill/>
          <a:ln w="9525">
            <a:noFill/>
            <a:miter lim="800000"/>
            <a:headEnd/>
            <a:tailEnd/>
          </a:ln>
        </p:spPr>
        <p:txBody>
          <a:bodyPr>
            <a:spAutoFit/>
          </a:bodyPr>
          <a:lstStyle/>
          <a:p>
            <a:pPr algn="ctr">
              <a:defRPr/>
            </a:pPr>
            <a:r>
              <a:rPr lang="en-US" sz="900" i="1" dirty="0">
                <a:solidFill>
                  <a:srgbClr val="0000FF"/>
                </a:solidFill>
                <a:latin typeface="Helvetica" pitchFamily="-1" charset="0"/>
                <a:ea typeface="MS PGothic" pitchFamily="34" charset="-128"/>
                <a:cs typeface="MS PGothic" pitchFamily="34" charset="-128"/>
              </a:rPr>
              <a:t>Martinson</a:t>
            </a:r>
          </a:p>
        </p:txBody>
      </p:sp>
      <p:sp>
        <p:nvSpPr>
          <p:cNvPr id="37" name="TextBox 6"/>
          <p:cNvSpPr txBox="1">
            <a:spLocks noChangeArrowheads="1"/>
          </p:cNvSpPr>
          <p:nvPr/>
        </p:nvSpPr>
        <p:spPr bwMode="auto">
          <a:xfrm>
            <a:off x="6721478" y="6614764"/>
            <a:ext cx="2181225" cy="230188"/>
          </a:xfrm>
          <a:prstGeom prst="rect">
            <a:avLst/>
          </a:prstGeom>
          <a:noFill/>
          <a:ln w="9525">
            <a:noFill/>
            <a:miter lim="800000"/>
            <a:headEnd/>
            <a:tailEnd/>
          </a:ln>
        </p:spPr>
        <p:txBody>
          <a:bodyPr>
            <a:spAutoFit/>
          </a:bodyPr>
          <a:lstStyle/>
          <a:p>
            <a:pPr algn="ctr">
              <a:defRPr/>
            </a:pPr>
            <a:r>
              <a:rPr lang="en-US" sz="900" i="1" dirty="0">
                <a:solidFill>
                  <a:srgbClr val="0000FF"/>
                </a:solidFill>
                <a:latin typeface="Helvetica" pitchFamily="-1" charset="0"/>
                <a:ea typeface="MS PGothic" pitchFamily="34" charset="-128"/>
                <a:cs typeface="MS PGothic" pitchFamily="34" charset="-128"/>
              </a:rPr>
              <a:t>Lamont-Doherty Earth Observatory</a:t>
            </a:r>
          </a:p>
        </p:txBody>
      </p:sp>
      <p:sp>
        <p:nvSpPr>
          <p:cNvPr id="38" name="Line 22"/>
          <p:cNvSpPr>
            <a:spLocks noChangeShapeType="1"/>
          </p:cNvSpPr>
          <p:nvPr/>
        </p:nvSpPr>
        <p:spPr bwMode="auto">
          <a:xfrm>
            <a:off x="952503" y="6741764"/>
            <a:ext cx="5772150" cy="0"/>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39" name="Line 23"/>
          <p:cNvSpPr>
            <a:spLocks noChangeShapeType="1"/>
          </p:cNvSpPr>
          <p:nvPr/>
        </p:nvSpPr>
        <p:spPr bwMode="auto">
          <a:xfrm flipH="1">
            <a:off x="85728" y="6741764"/>
            <a:ext cx="92075" cy="0"/>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40" name="Line 24"/>
          <p:cNvSpPr>
            <a:spLocks noChangeShapeType="1"/>
          </p:cNvSpPr>
          <p:nvPr/>
        </p:nvSpPr>
        <p:spPr bwMode="auto">
          <a:xfrm flipH="1">
            <a:off x="8851374" y="6741764"/>
            <a:ext cx="203200" cy="0"/>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42" name="TextBox 41"/>
          <p:cNvSpPr txBox="1"/>
          <p:nvPr/>
        </p:nvSpPr>
        <p:spPr>
          <a:xfrm>
            <a:off x="6773325" y="0"/>
            <a:ext cx="1937850" cy="276999"/>
          </a:xfrm>
          <a:prstGeom prst="rect">
            <a:avLst/>
          </a:prstGeom>
          <a:noFill/>
        </p:spPr>
        <p:txBody>
          <a:bodyPr wrap="none" rtlCol="0">
            <a:spAutoFit/>
          </a:bodyPr>
          <a:lstStyle/>
          <a:p>
            <a:r>
              <a:rPr lang="en-US" dirty="0" smtClean="0">
                <a:solidFill>
                  <a:srgbClr val="0000FF"/>
                </a:solidFill>
              </a:rPr>
              <a:t>regional climate change</a:t>
            </a:r>
            <a:endParaRPr lang="en-US" dirty="0">
              <a:solidFill>
                <a:srgbClr val="0000FF"/>
              </a:solidFill>
            </a:endParaRPr>
          </a:p>
        </p:txBody>
      </p:sp>
    </p:spTree>
    <p:extLst>
      <p:ext uri="{BB962C8B-B14F-4D97-AF65-F5344CB8AC3E}">
        <p14:creationId xmlns:p14="http://schemas.microsoft.com/office/powerpoint/2010/main" val="2152531718"/>
      </p:ext>
    </p:extLst>
  </p:cSld>
  <p:clrMapOvr>
    <a:masterClrMapping/>
  </p:clrMapOvr>
  <p:transition advClick="0">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Box 51"/>
          <p:cNvSpPr txBox="1">
            <a:spLocks noChangeArrowheads="1"/>
          </p:cNvSpPr>
          <p:nvPr/>
        </p:nvSpPr>
        <p:spPr bwMode="auto">
          <a:xfrm>
            <a:off x="4740275" y="6434138"/>
            <a:ext cx="35128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000" dirty="0">
                <a:solidFill>
                  <a:srgbClr val="FFFFFF"/>
                </a:solidFill>
                <a:ea typeface="MS PGothic" charset="0"/>
                <a:cs typeface="MS PGothic" charset="0"/>
              </a:rPr>
              <a:t>Q from </a:t>
            </a:r>
            <a:r>
              <a:rPr lang="en-US" sz="1000" i="1" dirty="0">
                <a:solidFill>
                  <a:srgbClr val="FFFFFF"/>
                </a:solidFill>
                <a:ea typeface="MS PGothic" charset="0"/>
                <a:cs typeface="MS PGothic" charset="0"/>
              </a:rPr>
              <a:t>Martinson et al.</a:t>
            </a:r>
            <a:r>
              <a:rPr lang="en-US" sz="1000" dirty="0">
                <a:solidFill>
                  <a:srgbClr val="FFFFFF"/>
                </a:solidFill>
                <a:ea typeface="MS PGothic" charset="0"/>
                <a:cs typeface="MS PGothic" charset="0"/>
              </a:rPr>
              <a:t>, 2008;</a:t>
            </a:r>
            <a:r>
              <a:rPr lang="en-US" sz="1000" dirty="0">
                <a:ea typeface="MS PGothic" charset="0"/>
                <a:cs typeface="MS PGothic" charset="0"/>
              </a:rPr>
              <a:t> </a:t>
            </a:r>
            <a:r>
              <a:rPr lang="en-US" sz="1000" dirty="0">
                <a:solidFill>
                  <a:srgbClr val="FF0000"/>
                </a:solidFill>
                <a:ea typeface="MS PGothic" charset="0"/>
                <a:cs typeface="MS PGothic" charset="0"/>
              </a:rPr>
              <a:t>Ocean T from </a:t>
            </a:r>
            <a:r>
              <a:rPr lang="en-US" sz="1000" i="1" dirty="0">
                <a:solidFill>
                  <a:srgbClr val="FF0000"/>
                </a:solidFill>
                <a:ea typeface="MS PGothic" charset="0"/>
                <a:cs typeface="MS PGothic" charset="0"/>
              </a:rPr>
              <a:t>Gille</a:t>
            </a:r>
            <a:r>
              <a:rPr lang="en-US" sz="1000" dirty="0">
                <a:solidFill>
                  <a:srgbClr val="FF0000"/>
                </a:solidFill>
                <a:ea typeface="MS PGothic" charset="0"/>
                <a:cs typeface="MS PGothic" charset="0"/>
              </a:rPr>
              <a:t>, 2002</a:t>
            </a:r>
            <a:endParaRPr lang="en-US" sz="1000" dirty="0">
              <a:ea typeface="MS PGothic" charset="0"/>
              <a:cs typeface="MS PGothic" charset="0"/>
            </a:endParaRPr>
          </a:p>
        </p:txBody>
      </p:sp>
      <p:sp>
        <p:nvSpPr>
          <p:cNvPr id="43009" name="Text Box 3"/>
          <p:cNvSpPr txBox="1">
            <a:spLocks noChangeArrowheads="1"/>
          </p:cNvSpPr>
          <p:nvPr/>
        </p:nvSpPr>
        <p:spPr bwMode="auto">
          <a:xfrm>
            <a:off x="4244975" y="6265867"/>
            <a:ext cx="6335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100" b="1" dirty="0">
                <a:solidFill>
                  <a:srgbClr val="FFFFFF"/>
                </a:solidFill>
                <a:latin typeface="Arial Black"/>
                <a:ea typeface="MS PGothic" charset="0"/>
                <a:cs typeface="Arial Black"/>
              </a:rPr>
              <a:t>YEAR</a:t>
            </a:r>
          </a:p>
        </p:txBody>
      </p:sp>
      <p:grpSp>
        <p:nvGrpSpPr>
          <p:cNvPr id="43010" name="Group 49"/>
          <p:cNvGrpSpPr>
            <a:grpSpLocks/>
          </p:cNvGrpSpPr>
          <p:nvPr/>
        </p:nvGrpSpPr>
        <p:grpSpPr bwMode="auto">
          <a:xfrm>
            <a:off x="576263" y="728667"/>
            <a:ext cx="460375" cy="5238750"/>
            <a:chOff x="363" y="395"/>
            <a:chExt cx="290" cy="3300"/>
          </a:xfrm>
        </p:grpSpPr>
        <p:sp>
          <p:nvSpPr>
            <p:cNvPr id="43060" name="Text Box 45"/>
            <p:cNvSpPr txBox="1">
              <a:spLocks noChangeArrowheads="1"/>
            </p:cNvSpPr>
            <p:nvPr/>
          </p:nvSpPr>
          <p:spPr bwMode="auto">
            <a:xfrm>
              <a:off x="363" y="3503"/>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dirty="0">
                  <a:latin typeface="Arial" charset="0"/>
                  <a:ea typeface="MS PGothic" charset="0"/>
                  <a:cs typeface="MS PGothic" charset="0"/>
                </a:rPr>
                <a:t>3.0</a:t>
              </a:r>
              <a:endParaRPr lang="en-US" sz="1400" dirty="0">
                <a:latin typeface="Arial" charset="0"/>
                <a:ea typeface="MS PGothic" charset="0"/>
                <a:cs typeface="MS PGothic" charset="0"/>
              </a:endParaRPr>
            </a:p>
          </p:txBody>
        </p:sp>
        <p:sp>
          <p:nvSpPr>
            <p:cNvPr id="43061" name="Text Box 47"/>
            <p:cNvSpPr txBox="1">
              <a:spLocks noChangeArrowheads="1"/>
            </p:cNvSpPr>
            <p:nvPr/>
          </p:nvSpPr>
          <p:spPr bwMode="auto">
            <a:xfrm>
              <a:off x="366" y="395"/>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4.8</a:t>
              </a:r>
              <a:endParaRPr lang="en-US" sz="1400">
                <a:latin typeface="Arial" charset="0"/>
                <a:ea typeface="MS PGothic" charset="0"/>
                <a:cs typeface="MS PGothic" charset="0"/>
              </a:endParaRPr>
            </a:p>
          </p:txBody>
        </p:sp>
        <p:sp>
          <p:nvSpPr>
            <p:cNvPr id="43062" name="Text Box 49"/>
            <p:cNvSpPr txBox="1">
              <a:spLocks noChangeArrowheads="1"/>
            </p:cNvSpPr>
            <p:nvPr/>
          </p:nvSpPr>
          <p:spPr bwMode="auto">
            <a:xfrm>
              <a:off x="369" y="1083"/>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4.4</a:t>
              </a:r>
              <a:endParaRPr lang="en-US" sz="1400">
                <a:latin typeface="Arial" charset="0"/>
                <a:ea typeface="MS PGothic" charset="0"/>
                <a:cs typeface="MS PGothic" charset="0"/>
              </a:endParaRPr>
            </a:p>
          </p:txBody>
        </p:sp>
        <p:sp>
          <p:nvSpPr>
            <p:cNvPr id="43063" name="Text Box 50"/>
            <p:cNvSpPr txBox="1">
              <a:spLocks noChangeArrowheads="1"/>
            </p:cNvSpPr>
            <p:nvPr/>
          </p:nvSpPr>
          <p:spPr bwMode="auto">
            <a:xfrm>
              <a:off x="363" y="1429"/>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4.2</a:t>
              </a:r>
              <a:endParaRPr lang="en-US" sz="1400">
                <a:latin typeface="Arial" charset="0"/>
                <a:ea typeface="MS PGothic" charset="0"/>
                <a:cs typeface="MS PGothic" charset="0"/>
              </a:endParaRPr>
            </a:p>
          </p:txBody>
        </p:sp>
        <p:sp>
          <p:nvSpPr>
            <p:cNvPr id="43064" name="Text Box 51"/>
            <p:cNvSpPr txBox="1">
              <a:spLocks noChangeArrowheads="1"/>
            </p:cNvSpPr>
            <p:nvPr/>
          </p:nvSpPr>
          <p:spPr bwMode="auto">
            <a:xfrm>
              <a:off x="364" y="1779"/>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4.0</a:t>
              </a:r>
              <a:endParaRPr lang="en-US" sz="1400">
                <a:latin typeface="Arial" charset="0"/>
                <a:ea typeface="MS PGothic" charset="0"/>
                <a:cs typeface="MS PGothic" charset="0"/>
              </a:endParaRPr>
            </a:p>
          </p:txBody>
        </p:sp>
        <p:sp>
          <p:nvSpPr>
            <p:cNvPr id="43065" name="Text Box 52"/>
            <p:cNvSpPr txBox="1">
              <a:spLocks noChangeArrowheads="1"/>
            </p:cNvSpPr>
            <p:nvPr/>
          </p:nvSpPr>
          <p:spPr bwMode="auto">
            <a:xfrm>
              <a:off x="364" y="2126"/>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3.8</a:t>
              </a:r>
              <a:endParaRPr lang="en-US" sz="1400">
                <a:latin typeface="Arial" charset="0"/>
                <a:ea typeface="MS PGothic" charset="0"/>
                <a:cs typeface="MS PGothic" charset="0"/>
              </a:endParaRPr>
            </a:p>
          </p:txBody>
        </p:sp>
        <p:sp>
          <p:nvSpPr>
            <p:cNvPr id="43066" name="Text Box 53"/>
            <p:cNvSpPr txBox="1">
              <a:spLocks noChangeArrowheads="1"/>
            </p:cNvSpPr>
            <p:nvPr/>
          </p:nvSpPr>
          <p:spPr bwMode="auto">
            <a:xfrm>
              <a:off x="367" y="2474"/>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3.6</a:t>
              </a:r>
              <a:endParaRPr lang="en-US" sz="1400">
                <a:latin typeface="Arial" charset="0"/>
                <a:ea typeface="MS PGothic" charset="0"/>
                <a:cs typeface="MS PGothic" charset="0"/>
              </a:endParaRPr>
            </a:p>
          </p:txBody>
        </p:sp>
        <p:sp>
          <p:nvSpPr>
            <p:cNvPr id="43067" name="Text Box 54"/>
            <p:cNvSpPr txBox="1">
              <a:spLocks noChangeArrowheads="1"/>
            </p:cNvSpPr>
            <p:nvPr/>
          </p:nvSpPr>
          <p:spPr bwMode="auto">
            <a:xfrm>
              <a:off x="367" y="2817"/>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3.4</a:t>
              </a:r>
              <a:endParaRPr lang="en-US" sz="1400">
                <a:latin typeface="Arial" charset="0"/>
                <a:ea typeface="MS PGothic" charset="0"/>
                <a:cs typeface="MS PGothic" charset="0"/>
              </a:endParaRPr>
            </a:p>
          </p:txBody>
        </p:sp>
        <p:sp>
          <p:nvSpPr>
            <p:cNvPr id="43068" name="Text Box 55"/>
            <p:cNvSpPr txBox="1">
              <a:spLocks noChangeArrowheads="1"/>
            </p:cNvSpPr>
            <p:nvPr/>
          </p:nvSpPr>
          <p:spPr bwMode="auto">
            <a:xfrm>
              <a:off x="363" y="3161"/>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3.2</a:t>
              </a:r>
              <a:endParaRPr lang="en-US" sz="1400">
                <a:latin typeface="Arial" charset="0"/>
                <a:ea typeface="MS PGothic" charset="0"/>
                <a:cs typeface="MS PGothic" charset="0"/>
              </a:endParaRPr>
            </a:p>
          </p:txBody>
        </p:sp>
        <p:sp>
          <p:nvSpPr>
            <p:cNvPr id="43069" name="Text Box 57"/>
            <p:cNvSpPr txBox="1">
              <a:spLocks noChangeArrowheads="1"/>
            </p:cNvSpPr>
            <p:nvPr/>
          </p:nvSpPr>
          <p:spPr bwMode="auto">
            <a:xfrm>
              <a:off x="368" y="779"/>
              <a:ext cx="2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latin typeface="Arial" charset="0"/>
                  <a:ea typeface="MS PGothic" charset="0"/>
                  <a:cs typeface="MS PGothic" charset="0"/>
                </a:rPr>
                <a:t>4.6</a:t>
              </a:r>
              <a:endParaRPr lang="en-US" sz="1400">
                <a:latin typeface="Arial" charset="0"/>
                <a:ea typeface="MS PGothic" charset="0"/>
                <a:cs typeface="MS PGothic" charset="0"/>
              </a:endParaRPr>
            </a:p>
          </p:txBody>
        </p:sp>
      </p:grpSp>
      <p:grpSp>
        <p:nvGrpSpPr>
          <p:cNvPr id="43011" name="Group 48"/>
          <p:cNvGrpSpPr>
            <a:grpSpLocks/>
          </p:cNvGrpSpPr>
          <p:nvPr/>
        </p:nvGrpSpPr>
        <p:grpSpPr bwMode="auto">
          <a:xfrm>
            <a:off x="303213" y="711204"/>
            <a:ext cx="8583613" cy="5511800"/>
            <a:chOff x="191" y="384"/>
            <a:chExt cx="5407" cy="3472"/>
          </a:xfrm>
        </p:grpSpPr>
        <p:grpSp>
          <p:nvGrpSpPr>
            <p:cNvPr id="43036" name="Group 59"/>
            <p:cNvGrpSpPr>
              <a:grpSpLocks/>
            </p:cNvGrpSpPr>
            <p:nvPr/>
          </p:nvGrpSpPr>
          <p:grpSpPr bwMode="auto">
            <a:xfrm>
              <a:off x="448" y="3657"/>
              <a:ext cx="4805" cy="199"/>
              <a:chOff x="662" y="3756"/>
              <a:chExt cx="4806" cy="199"/>
            </a:xfrm>
          </p:grpSpPr>
          <p:sp>
            <p:nvSpPr>
              <p:cNvPr id="43051" name="Text Box 36"/>
              <p:cNvSpPr txBox="1">
                <a:spLocks noChangeArrowheads="1"/>
              </p:cNvSpPr>
              <p:nvPr/>
            </p:nvSpPr>
            <p:spPr bwMode="auto">
              <a:xfrm>
                <a:off x="662" y="3761"/>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dirty="0">
                    <a:solidFill>
                      <a:srgbClr val="FFFFFF"/>
                    </a:solidFill>
                    <a:latin typeface="Arial" charset="0"/>
                    <a:ea typeface="MS PGothic" charset="0"/>
                    <a:cs typeface="MS PGothic" charset="0"/>
                  </a:rPr>
                  <a:t>1930</a:t>
                </a:r>
                <a:endParaRPr lang="en-US" sz="1400" dirty="0">
                  <a:solidFill>
                    <a:srgbClr val="FFFFFF"/>
                  </a:solidFill>
                  <a:latin typeface="Arial" charset="0"/>
                  <a:ea typeface="MS PGothic" charset="0"/>
                  <a:cs typeface="MS PGothic" charset="0"/>
                </a:endParaRPr>
              </a:p>
            </p:txBody>
          </p:sp>
          <p:sp>
            <p:nvSpPr>
              <p:cNvPr id="43052" name="Text Box 37"/>
              <p:cNvSpPr txBox="1">
                <a:spLocks noChangeArrowheads="1"/>
              </p:cNvSpPr>
              <p:nvPr/>
            </p:nvSpPr>
            <p:spPr bwMode="auto">
              <a:xfrm>
                <a:off x="2881" y="3761"/>
                <a:ext cx="3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FFFF"/>
                    </a:solidFill>
                    <a:latin typeface="Arial" charset="0"/>
                    <a:ea typeface="MS PGothic" charset="0"/>
                    <a:cs typeface="MS PGothic" charset="0"/>
                  </a:rPr>
                  <a:t>1970</a:t>
                </a:r>
                <a:endParaRPr lang="en-US" sz="1400">
                  <a:solidFill>
                    <a:srgbClr val="FFFFFF"/>
                  </a:solidFill>
                  <a:latin typeface="Arial" charset="0"/>
                  <a:ea typeface="MS PGothic" charset="0"/>
                  <a:cs typeface="MS PGothic" charset="0"/>
                </a:endParaRPr>
              </a:p>
            </p:txBody>
          </p:sp>
          <p:sp>
            <p:nvSpPr>
              <p:cNvPr id="43053" name="Text Box 38"/>
              <p:cNvSpPr txBox="1">
                <a:spLocks noChangeArrowheads="1"/>
              </p:cNvSpPr>
              <p:nvPr/>
            </p:nvSpPr>
            <p:spPr bwMode="auto">
              <a:xfrm>
                <a:off x="2330" y="3760"/>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FFFF"/>
                    </a:solidFill>
                    <a:latin typeface="Arial" charset="0"/>
                    <a:ea typeface="MS PGothic" charset="0"/>
                    <a:cs typeface="MS PGothic" charset="0"/>
                  </a:rPr>
                  <a:t>1960</a:t>
                </a:r>
                <a:endParaRPr lang="en-US" sz="1400">
                  <a:solidFill>
                    <a:srgbClr val="FFFFFF"/>
                  </a:solidFill>
                  <a:latin typeface="Arial" charset="0"/>
                  <a:ea typeface="MS PGothic" charset="0"/>
                  <a:cs typeface="MS PGothic" charset="0"/>
                </a:endParaRPr>
              </a:p>
            </p:txBody>
          </p:sp>
          <p:sp>
            <p:nvSpPr>
              <p:cNvPr id="43054" name="Text Box 39"/>
              <p:cNvSpPr txBox="1">
                <a:spLocks noChangeArrowheads="1"/>
              </p:cNvSpPr>
              <p:nvPr/>
            </p:nvSpPr>
            <p:spPr bwMode="auto">
              <a:xfrm>
                <a:off x="1776" y="3763"/>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FFFF"/>
                    </a:solidFill>
                    <a:latin typeface="Arial" charset="0"/>
                    <a:ea typeface="MS PGothic" charset="0"/>
                    <a:cs typeface="MS PGothic" charset="0"/>
                  </a:rPr>
                  <a:t>1950</a:t>
                </a:r>
                <a:endParaRPr lang="en-US" sz="1400">
                  <a:solidFill>
                    <a:srgbClr val="FFFFFF"/>
                  </a:solidFill>
                  <a:latin typeface="Arial" charset="0"/>
                  <a:ea typeface="MS PGothic" charset="0"/>
                  <a:cs typeface="MS PGothic" charset="0"/>
                </a:endParaRPr>
              </a:p>
            </p:txBody>
          </p:sp>
          <p:sp>
            <p:nvSpPr>
              <p:cNvPr id="43055" name="Text Box 40"/>
              <p:cNvSpPr txBox="1">
                <a:spLocks noChangeArrowheads="1"/>
              </p:cNvSpPr>
              <p:nvPr/>
            </p:nvSpPr>
            <p:spPr bwMode="auto">
              <a:xfrm>
                <a:off x="1218" y="3762"/>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dirty="0">
                    <a:solidFill>
                      <a:srgbClr val="FFFFFF"/>
                    </a:solidFill>
                    <a:latin typeface="Arial" charset="0"/>
                    <a:ea typeface="MS PGothic" charset="0"/>
                    <a:cs typeface="MS PGothic" charset="0"/>
                  </a:rPr>
                  <a:t>1940</a:t>
                </a:r>
                <a:endParaRPr lang="en-US" sz="1400" dirty="0">
                  <a:solidFill>
                    <a:srgbClr val="FFFFFF"/>
                  </a:solidFill>
                  <a:latin typeface="Arial" charset="0"/>
                  <a:ea typeface="MS PGothic" charset="0"/>
                  <a:cs typeface="MS PGothic" charset="0"/>
                </a:endParaRPr>
              </a:p>
            </p:txBody>
          </p:sp>
          <p:sp>
            <p:nvSpPr>
              <p:cNvPr id="43056" name="Text Box 41"/>
              <p:cNvSpPr txBox="1">
                <a:spLocks noChangeArrowheads="1"/>
              </p:cNvSpPr>
              <p:nvPr/>
            </p:nvSpPr>
            <p:spPr bwMode="auto">
              <a:xfrm>
                <a:off x="4545" y="3759"/>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FFFF"/>
                    </a:solidFill>
                    <a:latin typeface="Arial" charset="0"/>
                    <a:ea typeface="MS PGothic" charset="0"/>
                    <a:cs typeface="MS PGothic" charset="0"/>
                  </a:rPr>
                  <a:t>2000</a:t>
                </a:r>
                <a:endParaRPr lang="en-US" sz="1400">
                  <a:solidFill>
                    <a:srgbClr val="FFFFFF"/>
                  </a:solidFill>
                  <a:latin typeface="Arial" charset="0"/>
                  <a:ea typeface="MS PGothic" charset="0"/>
                  <a:cs typeface="MS PGothic" charset="0"/>
                </a:endParaRPr>
              </a:p>
            </p:txBody>
          </p:sp>
          <p:sp>
            <p:nvSpPr>
              <p:cNvPr id="43057" name="Text Box 42"/>
              <p:cNvSpPr txBox="1">
                <a:spLocks noChangeArrowheads="1"/>
              </p:cNvSpPr>
              <p:nvPr/>
            </p:nvSpPr>
            <p:spPr bwMode="auto">
              <a:xfrm>
                <a:off x="3991" y="3756"/>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FFFF"/>
                    </a:solidFill>
                    <a:latin typeface="Arial" charset="0"/>
                    <a:ea typeface="MS PGothic" charset="0"/>
                    <a:cs typeface="MS PGothic" charset="0"/>
                  </a:rPr>
                  <a:t>1990</a:t>
                </a:r>
                <a:endParaRPr lang="en-US" sz="1400">
                  <a:solidFill>
                    <a:srgbClr val="FFFFFF"/>
                  </a:solidFill>
                  <a:latin typeface="Arial" charset="0"/>
                  <a:ea typeface="MS PGothic" charset="0"/>
                  <a:cs typeface="MS PGothic" charset="0"/>
                </a:endParaRPr>
              </a:p>
            </p:txBody>
          </p:sp>
          <p:sp>
            <p:nvSpPr>
              <p:cNvPr id="43058" name="Text Box 43"/>
              <p:cNvSpPr txBox="1">
                <a:spLocks noChangeArrowheads="1"/>
              </p:cNvSpPr>
              <p:nvPr/>
            </p:nvSpPr>
            <p:spPr bwMode="auto">
              <a:xfrm>
                <a:off x="3439" y="3761"/>
                <a:ext cx="3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FFFF"/>
                    </a:solidFill>
                    <a:latin typeface="Arial" charset="0"/>
                    <a:ea typeface="MS PGothic" charset="0"/>
                    <a:cs typeface="MS PGothic" charset="0"/>
                  </a:rPr>
                  <a:t>1980</a:t>
                </a:r>
                <a:endParaRPr lang="en-US" sz="1400">
                  <a:solidFill>
                    <a:srgbClr val="FFFFFF"/>
                  </a:solidFill>
                  <a:latin typeface="Arial" charset="0"/>
                  <a:ea typeface="MS PGothic" charset="0"/>
                  <a:cs typeface="MS PGothic" charset="0"/>
                </a:endParaRPr>
              </a:p>
            </p:txBody>
          </p:sp>
          <p:sp>
            <p:nvSpPr>
              <p:cNvPr id="43059" name="Text Box 44"/>
              <p:cNvSpPr txBox="1">
                <a:spLocks noChangeArrowheads="1"/>
              </p:cNvSpPr>
              <p:nvPr/>
            </p:nvSpPr>
            <p:spPr bwMode="auto">
              <a:xfrm>
                <a:off x="5100" y="3756"/>
                <a:ext cx="3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FFFF"/>
                    </a:solidFill>
                    <a:latin typeface="Arial" charset="0"/>
                    <a:ea typeface="MS PGothic" charset="0"/>
                    <a:cs typeface="MS PGothic" charset="0"/>
                  </a:rPr>
                  <a:t>2001</a:t>
                </a:r>
                <a:endParaRPr lang="en-US" sz="1400">
                  <a:solidFill>
                    <a:srgbClr val="FFFFFF"/>
                  </a:solidFill>
                  <a:latin typeface="Arial" charset="0"/>
                  <a:ea typeface="MS PGothic" charset="0"/>
                  <a:cs typeface="MS PGothic" charset="0"/>
                </a:endParaRPr>
              </a:p>
            </p:txBody>
          </p:sp>
        </p:grpSp>
        <p:grpSp>
          <p:nvGrpSpPr>
            <p:cNvPr id="43037" name="Group 68"/>
            <p:cNvGrpSpPr>
              <a:grpSpLocks/>
            </p:cNvGrpSpPr>
            <p:nvPr/>
          </p:nvGrpSpPr>
          <p:grpSpPr bwMode="auto">
            <a:xfrm>
              <a:off x="191" y="400"/>
              <a:ext cx="4903" cy="3243"/>
              <a:chOff x="658913" y="685800"/>
              <a:chExt cx="7782354" cy="5148262"/>
            </a:xfrm>
          </p:grpSpPr>
          <p:sp>
            <p:nvSpPr>
              <p:cNvPr id="43049" name="Text Box 18"/>
              <p:cNvSpPr txBox="1">
                <a:spLocks noChangeArrowheads="1"/>
              </p:cNvSpPr>
              <p:nvPr/>
            </p:nvSpPr>
            <p:spPr bwMode="auto">
              <a:xfrm rot="16200000">
                <a:off x="-869731" y="2800472"/>
                <a:ext cx="3365023" cy="30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dirty="0">
                    <a:latin typeface="Arial Black"/>
                    <a:ea typeface="MS PGothic" charset="0"/>
                    <a:cs typeface="Arial Black"/>
                  </a:rPr>
                  <a:t>Available ocean heat (x10</a:t>
                </a:r>
                <a:r>
                  <a:rPr lang="en-US" sz="1400" b="1" baseline="30000" dirty="0">
                    <a:latin typeface="Arial Black"/>
                    <a:ea typeface="MS PGothic" charset="0"/>
                    <a:cs typeface="Arial Black"/>
                  </a:rPr>
                  <a:t>9 </a:t>
                </a:r>
                <a:r>
                  <a:rPr lang="en-US" sz="1400" b="1" dirty="0">
                    <a:latin typeface="Arial Black"/>
                    <a:ea typeface="MS PGothic" charset="0"/>
                    <a:cs typeface="Arial Black"/>
                  </a:rPr>
                  <a:t>J/m</a:t>
                </a:r>
                <a:r>
                  <a:rPr lang="en-US" sz="1400" b="1" baseline="30000" dirty="0">
                    <a:latin typeface="Arial Black"/>
                    <a:ea typeface="MS PGothic" charset="0"/>
                    <a:cs typeface="Arial Black"/>
                  </a:rPr>
                  <a:t>2</a:t>
                </a:r>
                <a:r>
                  <a:rPr lang="en-US" sz="1400" b="1" dirty="0">
                    <a:latin typeface="Arial Black"/>
                    <a:ea typeface="MS PGothic" charset="0"/>
                    <a:cs typeface="Arial Black"/>
                  </a:rPr>
                  <a:t>)</a:t>
                </a:r>
              </a:p>
            </p:txBody>
          </p:sp>
          <p:pic>
            <p:nvPicPr>
              <p:cNvPr id="43050" name="Picture 67" descr="heatDecadalAveNODC2005LTER150_350C 4.tif"/>
              <p:cNvPicPr>
                <a:picLocks noChangeAspect="1"/>
              </p:cNvPicPr>
              <p:nvPr/>
            </p:nvPicPr>
            <p:blipFill>
              <a:blip r:embed="rId5">
                <a:extLst>
                  <a:ext uri="{28A0092B-C50C-407E-A947-70E740481C1C}">
                    <a14:useLocalDpi xmlns:a14="http://schemas.microsoft.com/office/drawing/2010/main" val="0"/>
                  </a:ext>
                </a:extLst>
              </a:blip>
              <a:srcRect l="11703" t="10031" r="7523" b="12009"/>
              <a:stretch>
                <a:fillRect/>
              </a:stretch>
            </p:blipFill>
            <p:spPr bwMode="auto">
              <a:xfrm>
                <a:off x="1329267" y="685800"/>
                <a:ext cx="7112000"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38" name="Text Box 3"/>
            <p:cNvSpPr txBox="1">
              <a:spLocks noChangeArrowheads="1"/>
            </p:cNvSpPr>
            <p:nvPr/>
          </p:nvSpPr>
          <p:spPr bwMode="auto">
            <a:xfrm rot="5400000">
              <a:off x="4424" y="1928"/>
              <a:ext cx="21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Change</a:t>
              </a:r>
              <a:r>
                <a:rPr lang="en-US" sz="1100" b="1">
                  <a:solidFill>
                    <a:srgbClr val="FF0000"/>
                  </a:solidFill>
                  <a:latin typeface="Arial" charset="0"/>
                  <a:ea typeface="MS PGothic" charset="0"/>
                  <a:cs typeface="MS PGothic" charset="0"/>
                </a:rPr>
                <a:t> </a:t>
              </a:r>
              <a:r>
                <a:rPr lang="en-US" sz="1400" b="1">
                  <a:solidFill>
                    <a:srgbClr val="FF0000"/>
                  </a:solidFill>
                  <a:latin typeface="Arial" charset="0"/>
                  <a:ea typeface="MS PGothic" charset="0"/>
                  <a:cs typeface="MS PGothic" charset="0"/>
                </a:rPr>
                <a:t>in</a:t>
              </a:r>
              <a:r>
                <a:rPr lang="en-US" sz="1100" b="1">
                  <a:solidFill>
                    <a:srgbClr val="FF0000"/>
                  </a:solidFill>
                  <a:latin typeface="Arial" charset="0"/>
                  <a:ea typeface="MS PGothic" charset="0"/>
                  <a:cs typeface="MS PGothic" charset="0"/>
                </a:rPr>
                <a:t> </a:t>
              </a:r>
              <a:r>
                <a:rPr lang="en-US" sz="1400" b="1">
                  <a:solidFill>
                    <a:srgbClr val="FF0000"/>
                  </a:solidFill>
                  <a:latin typeface="Arial" charset="0"/>
                  <a:ea typeface="MS PGothic" charset="0"/>
                  <a:cs typeface="MS PGothic" charset="0"/>
                </a:rPr>
                <a:t>Southern</a:t>
              </a:r>
              <a:r>
                <a:rPr lang="en-US" sz="1100" b="1">
                  <a:solidFill>
                    <a:srgbClr val="FF0000"/>
                  </a:solidFill>
                  <a:latin typeface="Arial" charset="0"/>
                  <a:ea typeface="MS PGothic" charset="0"/>
                  <a:cs typeface="MS PGothic" charset="0"/>
                </a:rPr>
                <a:t> </a:t>
              </a:r>
              <a:r>
                <a:rPr lang="en-US" sz="1400" b="1">
                  <a:solidFill>
                    <a:srgbClr val="FF0000"/>
                  </a:solidFill>
                  <a:latin typeface="Arial" charset="0"/>
                  <a:ea typeface="MS PGothic" charset="0"/>
                  <a:cs typeface="MS PGothic" charset="0"/>
                </a:rPr>
                <a:t>Ocean</a:t>
              </a:r>
              <a:r>
                <a:rPr lang="en-US" sz="1100" b="1">
                  <a:solidFill>
                    <a:srgbClr val="FF0000"/>
                  </a:solidFill>
                  <a:latin typeface="Arial" charset="0"/>
                  <a:ea typeface="MS PGothic" charset="0"/>
                  <a:cs typeface="MS PGothic" charset="0"/>
                </a:rPr>
                <a:t> </a:t>
              </a:r>
              <a:r>
                <a:rPr lang="en-US" sz="1400" b="1">
                  <a:solidFill>
                    <a:srgbClr val="FF0000"/>
                  </a:solidFill>
                  <a:latin typeface="Arial" charset="0"/>
                  <a:ea typeface="MS PGothic" charset="0"/>
                  <a:cs typeface="MS PGothic" charset="0"/>
                </a:rPr>
                <a:t>Deep T (˚C)</a:t>
              </a:r>
              <a:endParaRPr lang="en-US" sz="1100" b="1">
                <a:solidFill>
                  <a:srgbClr val="FF0000"/>
                </a:solidFill>
                <a:latin typeface="Arial" charset="0"/>
                <a:ea typeface="MS PGothic" charset="0"/>
                <a:cs typeface="MS PGothic" charset="0"/>
              </a:endParaRPr>
            </a:p>
          </p:txBody>
        </p:sp>
        <p:grpSp>
          <p:nvGrpSpPr>
            <p:cNvPr id="43039" name="Group 58"/>
            <p:cNvGrpSpPr>
              <a:grpSpLocks/>
            </p:cNvGrpSpPr>
            <p:nvPr/>
          </p:nvGrpSpPr>
          <p:grpSpPr bwMode="auto">
            <a:xfrm>
              <a:off x="5040" y="384"/>
              <a:ext cx="427" cy="3305"/>
              <a:chOff x="589" y="422"/>
              <a:chExt cx="280" cy="3305"/>
            </a:xfrm>
          </p:grpSpPr>
          <p:sp>
            <p:nvSpPr>
              <p:cNvPr id="43040" name="Text Box 45"/>
              <p:cNvSpPr txBox="1">
                <a:spLocks noChangeArrowheads="1"/>
              </p:cNvSpPr>
              <p:nvPr/>
            </p:nvSpPr>
            <p:spPr bwMode="auto">
              <a:xfrm>
                <a:off x="589" y="3535"/>
                <a:ext cx="2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–0.18</a:t>
                </a:r>
                <a:endParaRPr lang="en-US" sz="1400">
                  <a:solidFill>
                    <a:srgbClr val="FF0000"/>
                  </a:solidFill>
                  <a:latin typeface="Arial" charset="0"/>
                  <a:ea typeface="MS PGothic" charset="0"/>
                  <a:cs typeface="MS PGothic" charset="0"/>
                </a:endParaRPr>
              </a:p>
            </p:txBody>
          </p:sp>
          <p:sp>
            <p:nvSpPr>
              <p:cNvPr id="43041" name="Text Box 47"/>
              <p:cNvSpPr txBox="1">
                <a:spLocks noChangeArrowheads="1"/>
              </p:cNvSpPr>
              <p:nvPr/>
            </p:nvSpPr>
            <p:spPr bwMode="auto">
              <a:xfrm>
                <a:off x="592" y="422"/>
                <a:ext cx="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–0.02</a:t>
                </a:r>
                <a:endParaRPr lang="en-US" sz="1400">
                  <a:solidFill>
                    <a:srgbClr val="FF0000"/>
                  </a:solidFill>
                  <a:latin typeface="Arial" charset="0"/>
                  <a:ea typeface="MS PGothic" charset="0"/>
                  <a:cs typeface="MS PGothic" charset="0"/>
                </a:endParaRPr>
              </a:p>
            </p:txBody>
          </p:sp>
          <p:sp>
            <p:nvSpPr>
              <p:cNvPr id="43042" name="Text Box 49"/>
              <p:cNvSpPr txBox="1">
                <a:spLocks noChangeArrowheads="1"/>
              </p:cNvSpPr>
              <p:nvPr/>
            </p:nvSpPr>
            <p:spPr bwMode="auto">
              <a:xfrm>
                <a:off x="595" y="800"/>
                <a:ext cx="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–0.04</a:t>
                </a:r>
                <a:endParaRPr lang="en-US" sz="1400">
                  <a:solidFill>
                    <a:srgbClr val="FF0000"/>
                  </a:solidFill>
                  <a:latin typeface="Arial" charset="0"/>
                  <a:ea typeface="MS PGothic" charset="0"/>
                  <a:cs typeface="MS PGothic" charset="0"/>
                </a:endParaRPr>
              </a:p>
            </p:txBody>
          </p:sp>
          <p:sp>
            <p:nvSpPr>
              <p:cNvPr id="43043" name="Text Box 50"/>
              <p:cNvSpPr txBox="1">
                <a:spLocks noChangeArrowheads="1"/>
              </p:cNvSpPr>
              <p:nvPr/>
            </p:nvSpPr>
            <p:spPr bwMode="auto">
              <a:xfrm>
                <a:off x="589" y="1188"/>
                <a:ext cx="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–0.06</a:t>
                </a:r>
                <a:endParaRPr lang="en-US" sz="1400">
                  <a:solidFill>
                    <a:srgbClr val="FF0000"/>
                  </a:solidFill>
                  <a:latin typeface="Arial" charset="0"/>
                  <a:ea typeface="MS PGothic" charset="0"/>
                  <a:cs typeface="MS PGothic" charset="0"/>
                </a:endParaRPr>
              </a:p>
            </p:txBody>
          </p:sp>
          <p:sp>
            <p:nvSpPr>
              <p:cNvPr id="43044" name="Text Box 51"/>
              <p:cNvSpPr txBox="1">
                <a:spLocks noChangeArrowheads="1"/>
              </p:cNvSpPr>
              <p:nvPr/>
            </p:nvSpPr>
            <p:spPr bwMode="auto">
              <a:xfrm>
                <a:off x="590" y="1579"/>
                <a:ext cx="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–0.08</a:t>
                </a:r>
                <a:endParaRPr lang="en-US" sz="1400">
                  <a:solidFill>
                    <a:srgbClr val="FF0000"/>
                  </a:solidFill>
                  <a:latin typeface="Arial" charset="0"/>
                  <a:ea typeface="MS PGothic" charset="0"/>
                  <a:cs typeface="MS PGothic" charset="0"/>
                </a:endParaRPr>
              </a:p>
            </p:txBody>
          </p:sp>
          <p:sp>
            <p:nvSpPr>
              <p:cNvPr id="43045" name="Text Box 52"/>
              <p:cNvSpPr txBox="1">
                <a:spLocks noChangeArrowheads="1"/>
              </p:cNvSpPr>
              <p:nvPr/>
            </p:nvSpPr>
            <p:spPr bwMode="auto">
              <a:xfrm>
                <a:off x="590" y="1966"/>
                <a:ext cx="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–0.10</a:t>
                </a:r>
                <a:endParaRPr lang="en-US" sz="1400">
                  <a:solidFill>
                    <a:srgbClr val="FF0000"/>
                  </a:solidFill>
                  <a:latin typeface="Arial" charset="0"/>
                  <a:ea typeface="MS PGothic" charset="0"/>
                  <a:cs typeface="MS PGothic" charset="0"/>
                </a:endParaRPr>
              </a:p>
            </p:txBody>
          </p:sp>
          <p:sp>
            <p:nvSpPr>
              <p:cNvPr id="43046" name="Text Box 53"/>
              <p:cNvSpPr txBox="1">
                <a:spLocks noChangeArrowheads="1"/>
              </p:cNvSpPr>
              <p:nvPr/>
            </p:nvSpPr>
            <p:spPr bwMode="auto">
              <a:xfrm>
                <a:off x="593" y="2363"/>
                <a:ext cx="2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–0.12</a:t>
                </a:r>
                <a:endParaRPr lang="en-US" sz="1400">
                  <a:solidFill>
                    <a:srgbClr val="FF0000"/>
                  </a:solidFill>
                  <a:latin typeface="Arial" charset="0"/>
                  <a:ea typeface="MS PGothic" charset="0"/>
                  <a:cs typeface="MS PGothic" charset="0"/>
                </a:endParaRPr>
              </a:p>
            </p:txBody>
          </p:sp>
          <p:sp>
            <p:nvSpPr>
              <p:cNvPr id="43047" name="Text Box 54"/>
              <p:cNvSpPr txBox="1">
                <a:spLocks noChangeArrowheads="1"/>
              </p:cNvSpPr>
              <p:nvPr/>
            </p:nvSpPr>
            <p:spPr bwMode="auto">
              <a:xfrm>
                <a:off x="593" y="2753"/>
                <a:ext cx="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–0.14</a:t>
                </a:r>
                <a:endParaRPr lang="en-US" sz="1400">
                  <a:solidFill>
                    <a:srgbClr val="FF0000"/>
                  </a:solidFill>
                  <a:latin typeface="Arial" charset="0"/>
                  <a:ea typeface="MS PGothic" charset="0"/>
                  <a:cs typeface="MS PGothic" charset="0"/>
                </a:endParaRPr>
              </a:p>
            </p:txBody>
          </p:sp>
          <p:sp>
            <p:nvSpPr>
              <p:cNvPr id="43048" name="Text Box 55"/>
              <p:cNvSpPr txBox="1">
                <a:spLocks noChangeArrowheads="1"/>
              </p:cNvSpPr>
              <p:nvPr/>
            </p:nvSpPr>
            <p:spPr bwMode="auto">
              <a:xfrm>
                <a:off x="589" y="3140"/>
                <a:ext cx="2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b="1">
                    <a:solidFill>
                      <a:srgbClr val="FF0000"/>
                    </a:solidFill>
                    <a:latin typeface="Arial" charset="0"/>
                    <a:ea typeface="MS PGothic" charset="0"/>
                    <a:cs typeface="MS PGothic" charset="0"/>
                  </a:rPr>
                  <a:t>–0.16</a:t>
                </a:r>
                <a:endParaRPr lang="en-US" sz="1400">
                  <a:solidFill>
                    <a:srgbClr val="FF0000"/>
                  </a:solidFill>
                  <a:latin typeface="Arial" charset="0"/>
                  <a:ea typeface="MS PGothic" charset="0"/>
                  <a:cs typeface="MS PGothic" charset="0"/>
                </a:endParaRPr>
              </a:p>
            </p:txBody>
          </p:sp>
        </p:grpSp>
      </p:grpSp>
      <p:graphicFrame>
        <p:nvGraphicFramePr>
          <p:cNvPr id="43012" name="Object 2"/>
          <p:cNvGraphicFramePr>
            <a:graphicFrameLocks noChangeAspect="1"/>
          </p:cNvGraphicFramePr>
          <p:nvPr>
            <p:extLst>
              <p:ext uri="{D42A27DB-BD31-4B8C-83A1-F6EECF244321}">
                <p14:modId xmlns:p14="http://schemas.microsoft.com/office/powerpoint/2010/main" val="2601170077"/>
              </p:ext>
            </p:extLst>
          </p:nvPr>
        </p:nvGraphicFramePr>
        <p:xfrm>
          <a:off x="1222375" y="1057279"/>
          <a:ext cx="2322513" cy="492125"/>
        </p:xfrm>
        <a:graphic>
          <a:graphicData uri="http://schemas.openxmlformats.org/presentationml/2006/ole">
            <mc:AlternateContent xmlns:mc="http://schemas.openxmlformats.org/markup-compatibility/2006">
              <mc:Choice xmlns:v="urn:schemas-microsoft-com:vml" Requires="v">
                <p:oleObj spid="_x0000_s179286" name="Equation" r:id="rId6" imgW="1663700" imgH="342900" progId="Equation.DSMT4">
                  <p:embed/>
                </p:oleObj>
              </mc:Choice>
              <mc:Fallback>
                <p:oleObj name="Equation" r:id="rId6" imgW="1663700" imgH="3429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2375" y="1057279"/>
                        <a:ext cx="2322513" cy="492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cxnSp>
        <p:nvCxnSpPr>
          <p:cNvPr id="43013" name="Straight Connector 113"/>
          <p:cNvCxnSpPr>
            <a:cxnSpLocks noChangeShapeType="1"/>
          </p:cNvCxnSpPr>
          <p:nvPr/>
        </p:nvCxnSpPr>
        <p:spPr bwMode="auto">
          <a:xfrm rot="5400000">
            <a:off x="6094412" y="1223967"/>
            <a:ext cx="379413" cy="15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cxnSp>
        <p:nvCxnSpPr>
          <p:cNvPr id="43014" name="Straight Connector 129"/>
          <p:cNvCxnSpPr>
            <a:cxnSpLocks noChangeShapeType="1"/>
          </p:cNvCxnSpPr>
          <p:nvPr/>
        </p:nvCxnSpPr>
        <p:spPr bwMode="auto">
          <a:xfrm rot="5400000">
            <a:off x="5787232" y="3305973"/>
            <a:ext cx="990600" cy="158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cxnSp>
      <p:graphicFrame>
        <p:nvGraphicFramePr>
          <p:cNvPr id="43015" name="Object 3"/>
          <p:cNvGraphicFramePr>
            <a:graphicFrameLocks noChangeAspect="1"/>
          </p:cNvGraphicFramePr>
          <p:nvPr>
            <p:extLst>
              <p:ext uri="{D42A27DB-BD31-4B8C-83A1-F6EECF244321}">
                <p14:modId xmlns:p14="http://schemas.microsoft.com/office/powerpoint/2010/main" val="4150349165"/>
              </p:ext>
            </p:extLst>
          </p:nvPr>
        </p:nvGraphicFramePr>
        <p:xfrm>
          <a:off x="6357938" y="3429004"/>
          <a:ext cx="203200" cy="254000"/>
        </p:xfrm>
        <a:graphic>
          <a:graphicData uri="http://schemas.openxmlformats.org/presentationml/2006/ole">
            <mc:AlternateContent xmlns:mc="http://schemas.openxmlformats.org/markup-compatibility/2006">
              <mc:Choice xmlns:v="urn:schemas-microsoft-com:vml" Requires="v">
                <p:oleObj spid="_x0000_s179287" name="Equation" r:id="rId8" imgW="203200" imgH="254000" progId="Equation.3">
                  <p:embed/>
                </p:oleObj>
              </mc:Choice>
              <mc:Fallback>
                <p:oleObj name="Equation" r:id="rId8" imgW="2032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7938" y="3429004"/>
                        <a:ext cx="2032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3017" name="Line 8"/>
          <p:cNvSpPr>
            <a:spLocks noChangeShapeType="1"/>
          </p:cNvSpPr>
          <p:nvPr/>
        </p:nvSpPr>
        <p:spPr bwMode="auto">
          <a:xfrm>
            <a:off x="1004888" y="3292479"/>
            <a:ext cx="5294312"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7"/>
          <p:cNvSpPr>
            <a:spLocks noChangeShapeType="1"/>
          </p:cNvSpPr>
          <p:nvPr/>
        </p:nvSpPr>
        <p:spPr bwMode="auto">
          <a:xfrm>
            <a:off x="6291263" y="1217617"/>
            <a:ext cx="17526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4" name="Text Box 9"/>
          <p:cNvSpPr txBox="1">
            <a:spLocks noChangeArrowheads="1"/>
          </p:cNvSpPr>
          <p:nvPr/>
        </p:nvSpPr>
        <p:spPr bwMode="auto">
          <a:xfrm>
            <a:off x="2525713" y="2962279"/>
            <a:ext cx="3476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1">
                <a:latin typeface="Arial" charset="0"/>
                <a:ea typeface="MS PGothic" charset="0"/>
                <a:cs typeface="MS PGothic" charset="0"/>
              </a:rPr>
              <a:t>&lt;1990 Sample Mean </a:t>
            </a:r>
            <a:r>
              <a:rPr lang="en-US" b="1" i="1">
                <a:latin typeface="Arial" charset="0"/>
                <a:ea typeface="MS PGothic" charset="0"/>
                <a:cs typeface="MS PGothic" charset="0"/>
              </a:rPr>
              <a:t>Q</a:t>
            </a:r>
            <a:r>
              <a:rPr lang="en-US" b="1" i="1" baseline="-25000">
                <a:latin typeface="Times New Roman" charset="0"/>
                <a:ea typeface="MS PGothic" charset="0"/>
                <a:cs typeface="MS PGothic" charset="0"/>
              </a:rPr>
              <a:t>WAP</a:t>
            </a:r>
            <a:r>
              <a:rPr lang="en-US" b="1">
                <a:latin typeface="Arial" charset="0"/>
                <a:ea typeface="MS PGothic" charset="0"/>
                <a:cs typeface="MS PGothic" charset="0"/>
              </a:rPr>
              <a:t> = (3.92 ±  </a:t>
            </a:r>
            <a:r>
              <a:rPr lang="en-US" b="1">
                <a:solidFill>
                  <a:srgbClr val="F00101"/>
                </a:solidFill>
                <a:latin typeface="Arial" charset="0"/>
                <a:ea typeface="MS PGothic" charset="0"/>
                <a:cs typeface="MS PGothic" charset="0"/>
              </a:rPr>
              <a:t>0.17</a:t>
            </a:r>
            <a:r>
              <a:rPr lang="en-US" b="1">
                <a:latin typeface="Arial" charset="0"/>
                <a:ea typeface="MS PGothic" charset="0"/>
                <a:cs typeface="MS PGothic" charset="0"/>
              </a:rPr>
              <a:t>)x10</a:t>
            </a:r>
            <a:r>
              <a:rPr lang="en-US" b="1" baseline="30000">
                <a:latin typeface="Arial" charset="0"/>
                <a:ea typeface="MS PGothic" charset="0"/>
                <a:cs typeface="MS PGothic" charset="0"/>
              </a:rPr>
              <a:t>9</a:t>
            </a:r>
          </a:p>
        </p:txBody>
      </p:sp>
      <p:cxnSp>
        <p:nvCxnSpPr>
          <p:cNvPr id="43021" name="Straight Connector 64"/>
          <p:cNvCxnSpPr>
            <a:cxnSpLocks noChangeShapeType="1"/>
          </p:cNvCxnSpPr>
          <p:nvPr/>
        </p:nvCxnSpPr>
        <p:spPr bwMode="auto">
          <a:xfrm>
            <a:off x="2425700" y="3848104"/>
            <a:ext cx="1879600" cy="15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43023" name="Text Box 10"/>
          <p:cNvSpPr txBox="1">
            <a:spLocks noChangeArrowheads="1"/>
          </p:cNvSpPr>
          <p:nvPr/>
        </p:nvSpPr>
        <p:spPr bwMode="auto">
          <a:xfrm>
            <a:off x="2190750" y="1912942"/>
            <a:ext cx="2922588" cy="830262"/>
          </a:xfrm>
          <a:prstGeom prst="rect">
            <a:avLst/>
          </a:prstGeom>
          <a:solidFill>
            <a:schemeClr val="bg1"/>
          </a:solidFill>
          <a:ln w="3175">
            <a:solidFill>
              <a:schemeClr val="tx1"/>
            </a:solidFill>
            <a:miter lim="800000"/>
            <a:headEnd/>
            <a:tailEnd/>
          </a:ln>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1"/>
              <a:t>~0.6˚ C warming of 300 m column </a:t>
            </a:r>
          </a:p>
          <a:p>
            <a:r>
              <a:rPr lang="en-US" b="1"/>
              <a:t>of water below winter mixed layer</a:t>
            </a:r>
          </a:p>
          <a:p>
            <a:r>
              <a:rPr lang="en-US" b="1"/>
              <a:t>≈ +4 W/m</a:t>
            </a:r>
            <a:r>
              <a:rPr lang="en-US" b="1" baseline="30000"/>
              <a:t>2</a:t>
            </a:r>
            <a:r>
              <a:rPr lang="en-US" b="1"/>
              <a:t> increase in ocean heat flux</a:t>
            </a:r>
          </a:p>
          <a:p>
            <a:r>
              <a:rPr lang="en-US" b="1"/>
              <a:t>≈ 0.5 mm global sea level rise</a:t>
            </a:r>
          </a:p>
        </p:txBody>
      </p:sp>
      <p:sp>
        <p:nvSpPr>
          <p:cNvPr id="77" name="Oval 76"/>
          <p:cNvSpPr/>
          <p:nvPr/>
        </p:nvSpPr>
        <p:spPr bwMode="auto">
          <a:xfrm>
            <a:off x="1481666" y="4377271"/>
            <a:ext cx="228600" cy="220133"/>
          </a:xfrm>
          <a:prstGeom prst="ellipse">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grpSp>
        <p:nvGrpSpPr>
          <p:cNvPr id="76" name="Group 75"/>
          <p:cNvGrpSpPr/>
          <p:nvPr/>
        </p:nvGrpSpPr>
        <p:grpSpPr>
          <a:xfrm>
            <a:off x="185740" y="635000"/>
            <a:ext cx="8712727" cy="6317920"/>
            <a:chOff x="185740" y="533396"/>
            <a:chExt cx="8712727" cy="6317920"/>
          </a:xfrm>
        </p:grpSpPr>
        <p:grpSp>
          <p:nvGrpSpPr>
            <p:cNvPr id="84" name="Group 83"/>
            <p:cNvGrpSpPr/>
            <p:nvPr/>
          </p:nvGrpSpPr>
          <p:grpSpPr>
            <a:xfrm>
              <a:off x="185740" y="533396"/>
              <a:ext cx="8712727" cy="6317920"/>
              <a:chOff x="185740" y="533396"/>
              <a:chExt cx="8712727" cy="6317920"/>
            </a:xfrm>
          </p:grpSpPr>
          <p:grpSp>
            <p:nvGrpSpPr>
              <p:cNvPr id="86" name="Group 85"/>
              <p:cNvGrpSpPr/>
              <p:nvPr/>
            </p:nvGrpSpPr>
            <p:grpSpPr>
              <a:xfrm>
                <a:off x="185740" y="533396"/>
                <a:ext cx="8712727" cy="6317920"/>
                <a:chOff x="2274888" y="913157"/>
                <a:chExt cx="8712727" cy="6317920"/>
              </a:xfrm>
            </p:grpSpPr>
            <p:pic>
              <p:nvPicPr>
                <p:cNvPr id="94" name="Picture 93" descr="background sea ice.jpg"/>
                <p:cNvPicPr>
                  <a:picLocks noChangeAspect="1"/>
                </p:cNvPicPr>
                <p:nvPr userDrawn="1"/>
              </p:nvPicPr>
              <p:blipFill rotWithShape="1">
                <a:blip r:embed="rId10">
                  <a:extLst>
                    <a:ext uri="{28A0092B-C50C-407E-A947-70E740481C1C}">
                      <a14:useLocalDpi xmlns:a14="http://schemas.microsoft.com/office/drawing/2010/main" val="0"/>
                    </a:ext>
                  </a:extLst>
                </a:blip>
                <a:srcRect l="88404" t="9238" r="2913" b="13904"/>
                <a:stretch/>
              </p:blipFill>
              <p:spPr>
                <a:xfrm>
                  <a:off x="10191748" y="913157"/>
                  <a:ext cx="795867" cy="5283200"/>
                </a:xfrm>
                <a:prstGeom prst="rect">
                  <a:avLst/>
                </a:prstGeom>
              </p:spPr>
            </p:pic>
            <p:sp>
              <p:nvSpPr>
                <p:cNvPr id="98" name="TextBox 5"/>
                <p:cNvSpPr txBox="1">
                  <a:spLocks noChangeArrowheads="1"/>
                </p:cNvSpPr>
                <p:nvPr/>
              </p:nvSpPr>
              <p:spPr bwMode="auto">
                <a:xfrm>
                  <a:off x="2274888" y="7000889"/>
                  <a:ext cx="754063" cy="230188"/>
                </a:xfrm>
                <a:prstGeom prst="rect">
                  <a:avLst/>
                </a:prstGeom>
                <a:noFill/>
                <a:ln w="9525">
                  <a:noFill/>
                  <a:miter lim="800000"/>
                  <a:headEnd/>
                  <a:tailEnd/>
                </a:ln>
              </p:spPr>
              <p:txBody>
                <a:bodyPr>
                  <a:spAutoFit/>
                </a:bodyPr>
                <a:lstStyle/>
                <a:p>
                  <a:pPr algn="ctr">
                    <a:defRPr/>
                  </a:pPr>
                  <a:r>
                    <a:rPr lang="en-US" sz="900" i="1" dirty="0">
                      <a:solidFill>
                        <a:schemeClr val="bg1"/>
                      </a:solidFill>
                      <a:latin typeface="Helvetica" pitchFamily="-1" charset="0"/>
                      <a:ea typeface="MS PGothic" pitchFamily="34" charset="-128"/>
                      <a:cs typeface="MS PGothic" pitchFamily="34" charset="-128"/>
                    </a:rPr>
                    <a:t>Martinson</a:t>
                  </a:r>
                </a:p>
              </p:txBody>
            </p:sp>
          </p:grpSp>
          <p:sp>
            <p:nvSpPr>
              <p:cNvPr id="88" name="Oval 87"/>
              <p:cNvSpPr/>
              <p:nvPr/>
            </p:nvSpPr>
            <p:spPr bwMode="auto">
              <a:xfrm>
                <a:off x="1329266" y="4123267"/>
                <a:ext cx="228600" cy="220133"/>
              </a:xfrm>
              <a:prstGeom prst="ellipse">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89" name="Oval 88"/>
              <p:cNvSpPr/>
              <p:nvPr/>
            </p:nvSpPr>
            <p:spPr bwMode="auto">
              <a:xfrm>
                <a:off x="2201333" y="5003801"/>
                <a:ext cx="228600" cy="220133"/>
              </a:xfrm>
              <a:prstGeom prst="ellipse">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90" name="Oval 89"/>
              <p:cNvSpPr/>
              <p:nvPr/>
            </p:nvSpPr>
            <p:spPr bwMode="auto">
              <a:xfrm>
                <a:off x="3141133" y="5266267"/>
                <a:ext cx="228600" cy="220133"/>
              </a:xfrm>
              <a:prstGeom prst="ellipse">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91" name="Oval 90"/>
              <p:cNvSpPr/>
              <p:nvPr/>
            </p:nvSpPr>
            <p:spPr bwMode="auto">
              <a:xfrm>
                <a:off x="3945467" y="3928534"/>
                <a:ext cx="228600" cy="220133"/>
              </a:xfrm>
              <a:prstGeom prst="ellipse">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92" name="Oval 91"/>
              <p:cNvSpPr/>
              <p:nvPr/>
            </p:nvSpPr>
            <p:spPr bwMode="auto">
              <a:xfrm>
                <a:off x="5765800" y="931334"/>
                <a:ext cx="228600" cy="220133"/>
              </a:xfrm>
              <a:prstGeom prst="ellipse">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93" name="Oval 92"/>
              <p:cNvSpPr/>
              <p:nvPr/>
            </p:nvSpPr>
            <p:spPr bwMode="auto">
              <a:xfrm>
                <a:off x="6578600" y="1778001"/>
                <a:ext cx="228600" cy="220133"/>
              </a:xfrm>
              <a:prstGeom prst="ellipse">
                <a:avLst/>
              </a:prstGeom>
              <a:solidFill>
                <a:schemeClr val="bg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grpSp>
        <p:pic>
          <p:nvPicPr>
            <p:cNvPr id="85" name="Picture 84" descr="background sea ice.jpg"/>
            <p:cNvPicPr>
              <a:picLocks noChangeAspect="1"/>
            </p:cNvPicPr>
            <p:nvPr/>
          </p:nvPicPr>
          <p:blipFill rotWithShape="1">
            <a:blip r:embed="rId10">
              <a:extLst>
                <a:ext uri="{28A0092B-C50C-407E-A947-70E740481C1C}">
                  <a14:useLocalDpi xmlns:a14="http://schemas.microsoft.com/office/drawing/2010/main" val="0"/>
                </a:ext>
              </a:extLst>
            </a:blip>
            <a:srcRect l="72423" t="93855" r="10672" b="3191"/>
            <a:stretch/>
          </p:blipFill>
          <p:spPr>
            <a:xfrm>
              <a:off x="6637867" y="6375397"/>
              <a:ext cx="1549400" cy="203200"/>
            </a:xfrm>
            <a:prstGeom prst="rect">
              <a:avLst/>
            </a:prstGeom>
            <a:ln>
              <a:noFill/>
            </a:ln>
          </p:spPr>
        </p:pic>
      </p:grpSp>
      <p:sp>
        <p:nvSpPr>
          <p:cNvPr id="106" name="Text Box 6"/>
          <p:cNvSpPr txBox="1">
            <a:spLocks noChangeArrowheads="1"/>
          </p:cNvSpPr>
          <p:nvPr/>
        </p:nvSpPr>
        <p:spPr bwMode="auto">
          <a:xfrm>
            <a:off x="5078413" y="930279"/>
            <a:ext cx="306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1" dirty="0">
                <a:latin typeface="Arial" charset="0"/>
                <a:ea typeface="MS PGothic" charset="0"/>
                <a:cs typeface="MS PGothic" charset="0"/>
              </a:rPr>
              <a:t>≥1990 Average </a:t>
            </a:r>
            <a:r>
              <a:rPr lang="en-US" b="1" i="1" dirty="0">
                <a:latin typeface="Arial" charset="0"/>
                <a:ea typeface="MS PGothic" charset="0"/>
                <a:cs typeface="MS PGothic" charset="0"/>
              </a:rPr>
              <a:t>Q</a:t>
            </a:r>
            <a:r>
              <a:rPr lang="en-US" b="1" i="1" baseline="-25000" dirty="0">
                <a:latin typeface="Times New Roman" charset="0"/>
                <a:ea typeface="MS PGothic" charset="0"/>
                <a:cs typeface="MS PGothic" charset="0"/>
              </a:rPr>
              <a:t>WAP</a:t>
            </a:r>
            <a:r>
              <a:rPr lang="en-US" b="1" dirty="0">
                <a:latin typeface="Arial" charset="0"/>
                <a:ea typeface="MS PGothic" charset="0"/>
                <a:cs typeface="MS PGothic" charset="0"/>
              </a:rPr>
              <a:t> = (4.67 ±  </a:t>
            </a:r>
            <a:r>
              <a:rPr lang="en-US" b="1" dirty="0">
                <a:solidFill>
                  <a:srgbClr val="F00101"/>
                </a:solidFill>
                <a:latin typeface="Arial" charset="0"/>
                <a:ea typeface="MS PGothic" charset="0"/>
                <a:cs typeface="MS PGothic" charset="0"/>
              </a:rPr>
              <a:t>0.07 </a:t>
            </a:r>
            <a:r>
              <a:rPr lang="en-US" b="1" dirty="0">
                <a:latin typeface="Arial" charset="0"/>
                <a:ea typeface="MS PGothic" charset="0"/>
                <a:cs typeface="MS PGothic" charset="0"/>
              </a:rPr>
              <a:t>)x10</a:t>
            </a:r>
            <a:r>
              <a:rPr lang="en-US" b="1" baseline="30000" dirty="0">
                <a:latin typeface="Arial" charset="0"/>
                <a:ea typeface="MS PGothic" charset="0"/>
                <a:cs typeface="MS PGothic" charset="0"/>
              </a:rPr>
              <a:t>9</a:t>
            </a:r>
          </a:p>
        </p:txBody>
      </p:sp>
      <p:sp>
        <p:nvSpPr>
          <p:cNvPr id="74" name="TextBox 73"/>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
        <p:nvSpPr>
          <p:cNvPr id="80" name="TextBox 79"/>
          <p:cNvSpPr txBox="1"/>
          <p:nvPr/>
        </p:nvSpPr>
        <p:spPr>
          <a:xfrm>
            <a:off x="1562202" y="186259"/>
            <a:ext cx="5275803"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dirty="0" smtClean="0">
                <a:ln w="11430"/>
                <a:solidFill>
                  <a:srgbClr val="FF0000"/>
                </a:solidFill>
                <a:latin typeface="Arial Black"/>
                <a:cs typeface="Arial Black"/>
              </a:rPr>
              <a:t>Impact of warming UCDW</a:t>
            </a:r>
            <a:endParaRPr lang="en-US" sz="2800" b="1" dirty="0">
              <a:ln w="11430"/>
              <a:solidFill>
                <a:srgbClr val="FF0000"/>
              </a:solidFill>
              <a:latin typeface="Arial Black"/>
              <a:cs typeface="Arial Black"/>
            </a:endParaRPr>
          </a:p>
        </p:txBody>
      </p:sp>
    </p:spTree>
    <p:custDataLst>
      <p:tags r:id="rId2"/>
    </p:custDataLst>
    <p:extLst>
      <p:ext uri="{BB962C8B-B14F-4D97-AF65-F5344CB8AC3E}">
        <p14:creationId xmlns:p14="http://schemas.microsoft.com/office/powerpoint/2010/main" val="498154648"/>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0"/>
                                        <p:tgtEl>
                                          <p:spTgt spid="76"/>
                                        </p:tgtEl>
                                      </p:cBhvr>
                                    </p:animEffect>
                                    <p:set>
                                      <p:cBhvr>
                                        <p:cTn id="7" dur="1" fill="hold">
                                          <p:stCondLst>
                                            <p:cond delay="4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3" name="TextBox 7"/>
          <p:cNvSpPr txBox="1">
            <a:spLocks noChangeArrowheads="1"/>
          </p:cNvSpPr>
          <p:nvPr/>
        </p:nvSpPr>
        <p:spPr bwMode="auto">
          <a:xfrm rot="16200000">
            <a:off x="7107961" y="2982397"/>
            <a:ext cx="2084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800" b="1" dirty="0">
                <a:solidFill>
                  <a:srgbClr val="FF0000"/>
                </a:solidFill>
              </a:rPr>
              <a:t>ASE</a:t>
            </a:r>
            <a:r>
              <a:rPr lang="en-US" sz="1600" b="1" dirty="0">
                <a:solidFill>
                  <a:srgbClr val="FF0000"/>
                </a:solidFill>
              </a:rPr>
              <a:t> Q</a:t>
            </a:r>
            <a:r>
              <a:rPr lang="en-US" sz="1600" b="1" baseline="-25000" dirty="0">
                <a:solidFill>
                  <a:srgbClr val="FF0000"/>
                </a:solidFill>
              </a:rPr>
              <a:t>UCDW</a:t>
            </a:r>
            <a:r>
              <a:rPr lang="en-US" sz="1600" b="1" dirty="0">
                <a:solidFill>
                  <a:srgbClr val="FF0000"/>
                </a:solidFill>
              </a:rPr>
              <a:t> [10</a:t>
            </a:r>
            <a:r>
              <a:rPr lang="en-US" sz="1600" b="1" baseline="30000" dirty="0">
                <a:solidFill>
                  <a:srgbClr val="FF0000"/>
                </a:solidFill>
              </a:rPr>
              <a:t>21 </a:t>
            </a:r>
            <a:r>
              <a:rPr lang="en-US" sz="1600" b="1" dirty="0">
                <a:solidFill>
                  <a:srgbClr val="FF0000"/>
                </a:solidFill>
              </a:rPr>
              <a:t>J ]</a:t>
            </a:r>
          </a:p>
        </p:txBody>
      </p:sp>
      <p:sp>
        <p:nvSpPr>
          <p:cNvPr id="22544" name="TextBox 8"/>
          <p:cNvSpPr txBox="1">
            <a:spLocks noChangeArrowheads="1"/>
          </p:cNvSpPr>
          <p:nvPr/>
        </p:nvSpPr>
        <p:spPr bwMode="auto">
          <a:xfrm rot="16200000">
            <a:off x="-230188" y="2733677"/>
            <a:ext cx="247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600" b="1"/>
              <a:t>Global OHC 700-2000m </a:t>
            </a:r>
          </a:p>
          <a:p>
            <a:pPr algn="ctr"/>
            <a:r>
              <a:rPr lang="en-US" sz="1600" b="1"/>
              <a:t>Heat Content [10</a:t>
            </a:r>
            <a:r>
              <a:rPr lang="en-US" sz="1600" b="1" baseline="30000"/>
              <a:t>22</a:t>
            </a:r>
            <a:r>
              <a:rPr lang="en-US" sz="1600" b="1"/>
              <a:t> J ]</a:t>
            </a:r>
          </a:p>
        </p:txBody>
      </p:sp>
      <p:sp>
        <p:nvSpPr>
          <p:cNvPr id="22533" name="TextBox 14"/>
          <p:cNvSpPr txBox="1">
            <a:spLocks noChangeArrowheads="1"/>
          </p:cNvSpPr>
          <p:nvPr/>
        </p:nvSpPr>
        <p:spPr bwMode="auto">
          <a:xfrm>
            <a:off x="2406650" y="1414463"/>
            <a:ext cx="24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b="1"/>
              <a:t> </a:t>
            </a:r>
          </a:p>
        </p:txBody>
      </p:sp>
      <p:sp>
        <p:nvSpPr>
          <p:cNvPr id="22534" name="Title 15"/>
          <p:cNvSpPr>
            <a:spLocks noGrp="1"/>
          </p:cNvSpPr>
          <p:nvPr>
            <p:ph type="title"/>
          </p:nvPr>
        </p:nvSpPr>
        <p:spPr>
          <a:xfrm>
            <a:off x="701675" y="135467"/>
            <a:ext cx="7740650" cy="1126596"/>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New 700</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-2000m Global Ocean Heat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rPr>
              <a:t>Content (vs ASE)</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endParaRPr>
          </a:p>
        </p:txBody>
      </p:sp>
      <p:pic>
        <p:nvPicPr>
          <p:cNvPr id="17" name="Picture 5" descr="ASEandLevitusQdeeponly.pdf"/>
          <p:cNvPicPr>
            <a:picLocks noChangeAspect="1"/>
          </p:cNvPicPr>
          <p:nvPr/>
        </p:nvPicPr>
        <p:blipFill>
          <a:blip r:embed="rId4">
            <a:extLst>
              <a:ext uri="{28A0092B-C50C-407E-A947-70E740481C1C}">
                <a14:useLocalDpi xmlns:a14="http://schemas.microsoft.com/office/drawing/2010/main" val="0"/>
              </a:ext>
            </a:extLst>
          </a:blip>
          <a:srcRect t="8745" r="29897" b="12550"/>
          <a:stretch>
            <a:fillRect/>
          </a:stretch>
        </p:blipFill>
        <p:spPr bwMode="auto">
          <a:xfrm rot="16200000">
            <a:off x="2296048" y="-82556"/>
            <a:ext cx="4551362" cy="661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1524000" y="1261534"/>
            <a:ext cx="5909733"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4114803" y="5499101"/>
            <a:ext cx="4317997" cy="950910"/>
            <a:chOff x="4038600" y="5499101"/>
            <a:chExt cx="4317997" cy="950910"/>
          </a:xfrm>
        </p:grpSpPr>
        <p:sp>
          <p:nvSpPr>
            <p:cNvPr id="2" name="Rectangle 1"/>
            <p:cNvSpPr/>
            <p:nvPr/>
          </p:nvSpPr>
          <p:spPr>
            <a:xfrm>
              <a:off x="4038600" y="5499101"/>
              <a:ext cx="4210047" cy="950910"/>
            </a:xfrm>
            <a:prstGeom prst="rect">
              <a:avLst/>
            </a:prstGeom>
            <a:solidFill>
              <a:srgbClr val="D9D9D9">
                <a:alpha val="5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4108464" y="5554657"/>
              <a:ext cx="4248133" cy="842677"/>
              <a:chOff x="4116931" y="5554657"/>
              <a:chExt cx="4248133" cy="842677"/>
            </a:xfrm>
          </p:grpSpPr>
          <p:grpSp>
            <p:nvGrpSpPr>
              <p:cNvPr id="22532" name="Group 14"/>
              <p:cNvGrpSpPr>
                <a:grpSpLocks/>
              </p:cNvGrpSpPr>
              <p:nvPr/>
            </p:nvGrpSpPr>
            <p:grpSpPr bwMode="auto">
              <a:xfrm>
                <a:off x="4116931" y="5554657"/>
                <a:ext cx="4248133" cy="749014"/>
                <a:chOff x="3752850" y="5605318"/>
                <a:chExt cx="4248425" cy="749376"/>
              </a:xfrm>
            </p:grpSpPr>
            <p:sp>
              <p:nvSpPr>
                <p:cNvPr id="22539" name="Text Box 7"/>
                <p:cNvSpPr txBox="1">
                  <a:spLocks noChangeArrowheads="1"/>
                </p:cNvSpPr>
                <p:nvPr/>
              </p:nvSpPr>
              <p:spPr bwMode="auto">
                <a:xfrm>
                  <a:off x="4219607" y="5605318"/>
                  <a:ext cx="3781668"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dirty="0"/>
                    <a:t>NOAA/NESDIS/NODC Ocean Climate Laboratory</a:t>
                  </a:r>
                </a:p>
                <a:p>
                  <a:r>
                    <a:rPr lang="en-US" i="1" dirty="0"/>
                    <a:t>Levitus et al.</a:t>
                  </a:r>
                  <a:r>
                    <a:rPr lang="en-US" dirty="0"/>
                    <a:t>, 2012</a:t>
                  </a:r>
                </a:p>
              </p:txBody>
            </p:sp>
            <p:cxnSp>
              <p:nvCxnSpPr>
                <p:cNvPr id="22540" name="Straight Connector 10"/>
                <p:cNvCxnSpPr>
                  <a:cxnSpLocks noChangeShapeType="1"/>
                </p:cNvCxnSpPr>
                <p:nvPr/>
              </p:nvCxnSpPr>
              <p:spPr bwMode="auto">
                <a:xfrm>
                  <a:off x="3752850" y="5880676"/>
                  <a:ext cx="352845" cy="1644"/>
                </a:xfrm>
                <a:prstGeom prst="line">
                  <a:avLst/>
                </a:prstGeom>
                <a:noFill/>
                <a:ln w="28575" cmpd="sng">
                  <a:solidFill>
                    <a:schemeClr val="tx1"/>
                  </a:solidFill>
                  <a:round/>
                  <a:headEnd/>
                  <a:tailEnd/>
                </a:ln>
                <a:extLst>
                  <a:ext uri="{909E8E84-426E-40DD-AFC4-6F175D3DCCD1}">
                    <a14:hiddenFill xmlns:a14="http://schemas.microsoft.com/office/drawing/2010/main">
                      <a:noFill/>
                    </a14:hiddenFill>
                  </a:ext>
                </a:extLst>
              </p:spPr>
            </p:cxnSp>
            <p:sp>
              <p:nvSpPr>
                <p:cNvPr id="22541" name="Rectangle 11"/>
                <p:cNvSpPr>
                  <a:spLocks noChangeArrowheads="1"/>
                </p:cNvSpPr>
                <p:nvPr/>
              </p:nvSpPr>
              <p:spPr bwMode="auto">
                <a:xfrm>
                  <a:off x="3872818" y="6245102"/>
                  <a:ext cx="112910" cy="109592"/>
                </a:xfrm>
                <a:prstGeom prst="rect">
                  <a:avLst/>
                </a:prstGeom>
                <a:solidFill>
                  <a:srgbClr val="FF0000"/>
                </a:solidFill>
                <a:ln w="19050">
                  <a:solidFill>
                    <a:schemeClr val="tx1"/>
                  </a:solidFill>
                  <a:round/>
                  <a:headEnd/>
                  <a:tailEnd/>
                </a:ln>
              </p:spPr>
              <p:txBody>
                <a:bodyPr/>
                <a:lstStyle/>
                <a:p>
                  <a:endParaRPr lang="en-US"/>
                </a:p>
              </p:txBody>
            </p:sp>
          </p:grpSp>
          <p:pic>
            <p:nvPicPr>
              <p:cNvPr id="5" name="Picture 4" descr="Q_formu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7466" y="6067134"/>
                <a:ext cx="1930400" cy="330200"/>
              </a:xfrm>
              <a:prstGeom prst="rect">
                <a:avLst/>
              </a:prstGeom>
            </p:spPr>
          </p:pic>
        </p:grpSp>
      </p:grpSp>
      <p:sp>
        <p:nvSpPr>
          <p:cNvPr id="18" name="TextBox 17"/>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Tree>
    <p:custDataLst>
      <p:tags r:id="rId1"/>
    </p:custDataLst>
    <p:extLst>
      <p:ext uri="{BB962C8B-B14F-4D97-AF65-F5344CB8AC3E}">
        <p14:creationId xmlns:p14="http://schemas.microsoft.com/office/powerpoint/2010/main" val="3847126218"/>
      </p:ext>
    </p:extLst>
  </p:cSld>
  <p:clrMapOvr>
    <a:masterClrMapping/>
  </p:clrMapOvr>
  <p:transition advClick="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e-ocean.jpg"/>
          <p:cNvPicPr>
            <a:picLocks noChangeAspect="1"/>
          </p:cNvPicPr>
          <p:nvPr/>
        </p:nvPicPr>
        <p:blipFill rotWithShape="1">
          <a:blip r:embed="rId3">
            <a:extLst>
              <a:ext uri="{28A0092B-C50C-407E-A947-70E740481C1C}">
                <a14:useLocalDpi xmlns:a14="http://schemas.microsoft.com/office/drawing/2010/main" val="0"/>
              </a:ext>
            </a:extLst>
          </a:blip>
          <a:srcRect l="2500"/>
          <a:stretch/>
        </p:blipFill>
        <p:spPr>
          <a:xfrm>
            <a:off x="114300" y="766241"/>
            <a:ext cx="8915400" cy="5715000"/>
          </a:xfrm>
          <a:prstGeom prst="rect">
            <a:avLst/>
          </a:prstGeom>
        </p:spPr>
      </p:pic>
      <p:sp>
        <p:nvSpPr>
          <p:cNvPr id="7" name="TextBox 6"/>
          <p:cNvSpPr txBox="1"/>
          <p:nvPr/>
        </p:nvSpPr>
        <p:spPr>
          <a:xfrm>
            <a:off x="6925732" y="-8471"/>
            <a:ext cx="1630224"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
        <p:nvSpPr>
          <p:cNvPr id="8" name="TextBox 7"/>
          <p:cNvSpPr txBox="1"/>
          <p:nvPr/>
        </p:nvSpPr>
        <p:spPr>
          <a:xfrm>
            <a:off x="1908451" y="245525"/>
            <a:ext cx="5327099" cy="58477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dirty="0" smtClean="0">
                <a:ln w="11430"/>
                <a:solidFill>
                  <a:srgbClr val="FF0000"/>
                </a:solidFill>
                <a:latin typeface="Arial Black"/>
                <a:cs typeface="Arial Black"/>
              </a:rPr>
              <a:t>1.  O</a:t>
            </a:r>
            <a:r>
              <a:rPr lang="en-US" sz="3200" b="1" dirty="0" smtClean="0">
                <a:ln w="11430"/>
                <a:solidFill>
                  <a:srgbClr val="FF0000"/>
                </a:solidFill>
                <a:latin typeface="Arial Black"/>
                <a:cs typeface="Arial Black"/>
              </a:rPr>
              <a:t>cean-ice feedback</a:t>
            </a:r>
            <a:endParaRPr lang="en-US" sz="3200" b="1" dirty="0">
              <a:ln w="11430"/>
              <a:solidFill>
                <a:srgbClr val="FF0000"/>
              </a:solidFill>
              <a:latin typeface="Arial Black"/>
              <a:cs typeface="Arial Black"/>
            </a:endParaRPr>
          </a:p>
        </p:txBody>
      </p:sp>
      <p:sp>
        <p:nvSpPr>
          <p:cNvPr id="11" name="TextBox 10"/>
          <p:cNvSpPr txBox="1"/>
          <p:nvPr/>
        </p:nvSpPr>
        <p:spPr>
          <a:xfrm rot="20583871">
            <a:off x="1903440" y="4085568"/>
            <a:ext cx="928459" cy="369332"/>
          </a:xfrm>
          <a:prstGeom prst="rect">
            <a:avLst/>
          </a:prstGeom>
          <a:noFill/>
        </p:spPr>
        <p:txBody>
          <a:bodyPr wrap="none" rtlCol="0">
            <a:spAutoFit/>
            <a:scene3d>
              <a:camera prst="isometricTopUp"/>
              <a:lightRig rig="threePt" dir="t"/>
            </a:scene3d>
          </a:bodyPr>
          <a:lstStyle/>
          <a:p>
            <a:r>
              <a:rPr lang="en-US" sz="1800" dirty="0" smtClean="0">
                <a:effectLst>
                  <a:reflection blurRad="6350" stA="55000" endA="50" endPos="85000" dir="5400000" sy="-100000" algn="bl" rotWithShape="0"/>
                </a:effectLst>
                <a:latin typeface="Arial Black"/>
                <a:cs typeface="Arial Black"/>
              </a:rPr>
              <a:t>water</a:t>
            </a:r>
            <a:endParaRPr lang="en-US" sz="1800" dirty="0">
              <a:effectLst>
                <a:reflection blurRad="6350" stA="55000" endA="50" endPos="85000" dir="5400000" sy="-100000" algn="bl" rotWithShape="0"/>
              </a:effectLst>
              <a:latin typeface="Arial Black"/>
              <a:cs typeface="Arial Black"/>
            </a:endParaRPr>
          </a:p>
        </p:txBody>
      </p:sp>
      <p:sp>
        <p:nvSpPr>
          <p:cNvPr id="12" name="TextBox 11"/>
          <p:cNvSpPr txBox="1"/>
          <p:nvPr/>
        </p:nvSpPr>
        <p:spPr>
          <a:xfrm>
            <a:off x="4368800" y="2954867"/>
            <a:ext cx="398592" cy="276999"/>
          </a:xfrm>
          <a:prstGeom prst="rect">
            <a:avLst/>
          </a:prstGeom>
          <a:noFill/>
        </p:spPr>
        <p:txBody>
          <a:bodyPr wrap="none" rtlCol="0">
            <a:spAutoFit/>
          </a:bodyPr>
          <a:lstStyle/>
          <a:p>
            <a:r>
              <a:rPr lang="en-US" dirty="0" smtClean="0"/>
              <a:t>ice</a:t>
            </a:r>
            <a:endParaRPr lang="en-US" dirty="0"/>
          </a:p>
        </p:txBody>
      </p:sp>
    </p:spTree>
    <p:extLst>
      <p:ext uri="{BB962C8B-B14F-4D97-AF65-F5344CB8AC3E}">
        <p14:creationId xmlns:p14="http://schemas.microsoft.com/office/powerpoint/2010/main" val="1960132003"/>
      </p:ext>
    </p:extLst>
  </p:cSld>
  <p:clrMapOvr>
    <a:masterClrMapping/>
  </p:clrMapOvr>
  <p:transition advClick="0">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71433" cy="6934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ine 22"/>
          <p:cNvSpPr>
            <a:spLocks noChangeShapeType="1"/>
          </p:cNvSpPr>
          <p:nvPr/>
        </p:nvSpPr>
        <p:spPr bwMode="auto">
          <a:xfrm>
            <a:off x="952500" y="6734175"/>
            <a:ext cx="5772150" cy="0"/>
          </a:xfrm>
          <a:prstGeom prst="line">
            <a:avLst/>
          </a:prstGeom>
          <a:noFill/>
          <a:ln w="19050">
            <a:solidFill>
              <a:srgbClr val="0000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nvGrpSpPr>
          <p:cNvPr id="28" name="Group 4"/>
          <p:cNvGrpSpPr>
            <a:grpSpLocks/>
          </p:cNvGrpSpPr>
          <p:nvPr/>
        </p:nvGrpSpPr>
        <p:grpSpPr bwMode="auto">
          <a:xfrm>
            <a:off x="228600" y="9525"/>
            <a:ext cx="8710613" cy="6858000"/>
            <a:chOff x="228600" y="9525"/>
            <a:chExt cx="8710613" cy="6858000"/>
          </a:xfrm>
        </p:grpSpPr>
        <p:pic>
          <p:nvPicPr>
            <p:cNvPr id="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525"/>
              <a:ext cx="8710613" cy="6858000"/>
            </a:xfrm>
            <a:prstGeom prst="rect">
              <a:avLst/>
            </a:prstGeom>
            <a:noFill/>
            <a:ln w="9525" cap="flat">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 name="Rectangle 3"/>
            <p:cNvSpPr>
              <a:spLocks noChangeArrowheads="1"/>
            </p:cNvSpPr>
            <p:nvPr/>
          </p:nvSpPr>
          <p:spPr bwMode="auto">
            <a:xfrm>
              <a:off x="1801813" y="6477000"/>
              <a:ext cx="6397625" cy="381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 name="Freeform 30"/>
          <p:cNvSpPr>
            <a:spLocks/>
          </p:cNvSpPr>
          <p:nvPr/>
        </p:nvSpPr>
        <p:spPr bwMode="auto">
          <a:xfrm>
            <a:off x="1981200" y="1874838"/>
            <a:ext cx="1228725" cy="2836862"/>
          </a:xfrm>
          <a:custGeom>
            <a:avLst/>
            <a:gdLst>
              <a:gd name="T0" fmla="*/ 157350 w 1228505"/>
              <a:gd name="T1" fmla="*/ 2838978 h 2836333"/>
              <a:gd name="T2" fmla="*/ 237882 w 1228505"/>
              <a:gd name="T3" fmla="*/ 2724573 h 2836333"/>
              <a:gd name="T4" fmla="*/ 292977 w 1228505"/>
              <a:gd name="T5" fmla="*/ 2644065 h 2836333"/>
              <a:gd name="T6" fmla="*/ 365030 w 1228505"/>
              <a:gd name="T7" fmla="*/ 2576266 h 2836333"/>
              <a:gd name="T8" fmla="*/ 441322 w 1228505"/>
              <a:gd name="T9" fmla="*/ 2525421 h 2836333"/>
              <a:gd name="T10" fmla="*/ 513374 w 1228505"/>
              <a:gd name="T11" fmla="*/ 2495758 h 2836333"/>
              <a:gd name="T12" fmla="*/ 632049 w 1228505"/>
              <a:gd name="T13" fmla="*/ 2449149 h 2836333"/>
              <a:gd name="T14" fmla="*/ 738008 w 1228505"/>
              <a:gd name="T15" fmla="*/ 2372876 h 2836333"/>
              <a:gd name="T16" fmla="*/ 771915 w 1228505"/>
              <a:gd name="T17" fmla="*/ 2283896 h 2836333"/>
              <a:gd name="T18" fmla="*/ 801583 w 1228505"/>
              <a:gd name="T19" fmla="*/ 2156776 h 2836333"/>
              <a:gd name="T20" fmla="*/ 827014 w 1228505"/>
              <a:gd name="T21" fmla="*/ 2029656 h 2836333"/>
              <a:gd name="T22" fmla="*/ 852451 w 1228505"/>
              <a:gd name="T23" fmla="*/ 1927967 h 2836333"/>
              <a:gd name="T24" fmla="*/ 916020 w 1228505"/>
              <a:gd name="T25" fmla="*/ 1809318 h 2836333"/>
              <a:gd name="T26" fmla="*/ 1009262 w 1228505"/>
              <a:gd name="T27" fmla="*/ 1673723 h 2836333"/>
              <a:gd name="T28" fmla="*/ 1115226 w 1228505"/>
              <a:gd name="T29" fmla="*/ 1563557 h 2836333"/>
              <a:gd name="T30" fmla="*/ 1212706 w 1228505"/>
              <a:gd name="T31" fmla="*/ 1466098 h 2836333"/>
              <a:gd name="T32" fmla="*/ 1229660 w 1228505"/>
              <a:gd name="T33" fmla="*/ 1385590 h 2836333"/>
              <a:gd name="T34" fmla="*/ 1216946 w 1228505"/>
              <a:gd name="T35" fmla="*/ 1330506 h 2836333"/>
              <a:gd name="T36" fmla="*/ 1144893 w 1228505"/>
              <a:gd name="T37" fmla="*/ 1249998 h 2836333"/>
              <a:gd name="T38" fmla="*/ 1051647 w 1228505"/>
              <a:gd name="T39" fmla="*/ 1173728 h 2836333"/>
              <a:gd name="T40" fmla="*/ 945687 w 1228505"/>
              <a:gd name="T41" fmla="*/ 1118643 h 2836333"/>
              <a:gd name="T42" fmla="*/ 822775 w 1228505"/>
              <a:gd name="T43" fmla="*/ 1076271 h 2836333"/>
              <a:gd name="T44" fmla="*/ 640527 w 1228505"/>
              <a:gd name="T45" fmla="*/ 1055085 h 2836333"/>
              <a:gd name="T46" fmla="*/ 526088 w 1228505"/>
              <a:gd name="T47" fmla="*/ 1063556 h 2836333"/>
              <a:gd name="T48" fmla="*/ 356555 w 1228505"/>
              <a:gd name="T49" fmla="*/ 1050846 h 2836333"/>
              <a:gd name="T50" fmla="*/ 216689 w 1228505"/>
              <a:gd name="T51" fmla="*/ 999996 h 2836333"/>
              <a:gd name="T52" fmla="*/ 127683 w 1228505"/>
              <a:gd name="T53" fmla="*/ 915255 h 2836333"/>
              <a:gd name="T54" fmla="*/ 68343 w 1228505"/>
              <a:gd name="T55" fmla="*/ 817793 h 2836333"/>
              <a:gd name="T56" fmla="*/ 13252 w 1228505"/>
              <a:gd name="T57" fmla="*/ 605933 h 2836333"/>
              <a:gd name="T58" fmla="*/ 530 w 1228505"/>
              <a:gd name="T59" fmla="*/ 483050 h 2836333"/>
              <a:gd name="T60" fmla="*/ 4769 w 1228505"/>
              <a:gd name="T61" fmla="*/ 347458 h 2836333"/>
              <a:gd name="T62" fmla="*/ 25962 w 1228505"/>
              <a:gd name="T63" fmla="*/ 233048 h 2836333"/>
              <a:gd name="T64" fmla="*/ 85297 w 1228505"/>
              <a:gd name="T65" fmla="*/ 144068 h 2836333"/>
              <a:gd name="T66" fmla="*/ 208210 w 1228505"/>
              <a:gd name="T67" fmla="*/ 55083 h 2836333"/>
              <a:gd name="T68" fmla="*/ 352316 w 1228505"/>
              <a:gd name="T69" fmla="*/ 0 h 283633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28505" h="2836333">
                <a:moveTo>
                  <a:pt x="157163" y="2836333"/>
                </a:moveTo>
                <a:lnTo>
                  <a:pt x="237597" y="2722033"/>
                </a:lnTo>
                <a:cubicBezTo>
                  <a:pt x="260175" y="2689578"/>
                  <a:pt x="271463" y="2666294"/>
                  <a:pt x="292630" y="2641600"/>
                </a:cubicBezTo>
                <a:cubicBezTo>
                  <a:pt x="313797" y="2616905"/>
                  <a:pt x="339903" y="2593622"/>
                  <a:pt x="364597" y="2573866"/>
                </a:cubicBezTo>
                <a:cubicBezTo>
                  <a:pt x="389292" y="2554110"/>
                  <a:pt x="416103" y="2536472"/>
                  <a:pt x="440797" y="2523066"/>
                </a:cubicBezTo>
                <a:cubicBezTo>
                  <a:pt x="465491" y="2509660"/>
                  <a:pt x="512763" y="2493433"/>
                  <a:pt x="512763" y="2493433"/>
                </a:cubicBezTo>
                <a:cubicBezTo>
                  <a:pt x="544513" y="2480733"/>
                  <a:pt x="593903" y="2467327"/>
                  <a:pt x="631297" y="2446866"/>
                </a:cubicBezTo>
                <a:cubicBezTo>
                  <a:pt x="668691" y="2426405"/>
                  <a:pt x="713847" y="2398183"/>
                  <a:pt x="737130" y="2370666"/>
                </a:cubicBezTo>
                <a:cubicBezTo>
                  <a:pt x="760413" y="2343149"/>
                  <a:pt x="760414" y="2317749"/>
                  <a:pt x="770997" y="2281766"/>
                </a:cubicBezTo>
                <a:cubicBezTo>
                  <a:pt x="781580" y="2245783"/>
                  <a:pt x="791458" y="2197099"/>
                  <a:pt x="800630" y="2154766"/>
                </a:cubicBezTo>
                <a:cubicBezTo>
                  <a:pt x="809802" y="2112433"/>
                  <a:pt x="817563" y="2065865"/>
                  <a:pt x="826030" y="2027766"/>
                </a:cubicBezTo>
                <a:cubicBezTo>
                  <a:pt x="834497" y="1989667"/>
                  <a:pt x="836618" y="1962860"/>
                  <a:pt x="851435" y="1926171"/>
                </a:cubicBezTo>
                <a:cubicBezTo>
                  <a:pt x="866252" y="1889482"/>
                  <a:pt x="888826" y="1849968"/>
                  <a:pt x="914930" y="1807633"/>
                </a:cubicBezTo>
                <a:cubicBezTo>
                  <a:pt x="941034" y="1765298"/>
                  <a:pt x="974899" y="1713085"/>
                  <a:pt x="1008060" y="1672163"/>
                </a:cubicBezTo>
                <a:cubicBezTo>
                  <a:pt x="1041221" y="1631241"/>
                  <a:pt x="1080030" y="1596672"/>
                  <a:pt x="1113897" y="1562100"/>
                </a:cubicBezTo>
                <a:cubicBezTo>
                  <a:pt x="1147764" y="1527528"/>
                  <a:pt x="1192213" y="1494366"/>
                  <a:pt x="1211263" y="1464733"/>
                </a:cubicBezTo>
                <a:cubicBezTo>
                  <a:pt x="1230313" y="1435100"/>
                  <a:pt x="1227491" y="1406878"/>
                  <a:pt x="1228197" y="1384300"/>
                </a:cubicBezTo>
                <a:cubicBezTo>
                  <a:pt x="1228903" y="1361722"/>
                  <a:pt x="1229608" y="1351844"/>
                  <a:pt x="1215497" y="1329266"/>
                </a:cubicBezTo>
                <a:cubicBezTo>
                  <a:pt x="1201386" y="1306688"/>
                  <a:pt x="1171047" y="1274938"/>
                  <a:pt x="1143530" y="1248833"/>
                </a:cubicBezTo>
                <a:cubicBezTo>
                  <a:pt x="1116013" y="1222727"/>
                  <a:pt x="1083558" y="1194505"/>
                  <a:pt x="1050397" y="1172633"/>
                </a:cubicBezTo>
                <a:cubicBezTo>
                  <a:pt x="1017236" y="1150761"/>
                  <a:pt x="982663" y="1133828"/>
                  <a:pt x="944563" y="1117600"/>
                </a:cubicBezTo>
                <a:cubicBezTo>
                  <a:pt x="906463" y="1101372"/>
                  <a:pt x="872597" y="1085849"/>
                  <a:pt x="821797" y="1075266"/>
                </a:cubicBezTo>
                <a:cubicBezTo>
                  <a:pt x="770997" y="1064683"/>
                  <a:pt x="689152" y="1056217"/>
                  <a:pt x="639763" y="1054100"/>
                </a:cubicBezTo>
                <a:cubicBezTo>
                  <a:pt x="590374" y="1051983"/>
                  <a:pt x="572735" y="1063272"/>
                  <a:pt x="525463" y="1062566"/>
                </a:cubicBezTo>
                <a:cubicBezTo>
                  <a:pt x="478191" y="1061860"/>
                  <a:pt x="407635" y="1060449"/>
                  <a:pt x="356130" y="1049866"/>
                </a:cubicBezTo>
                <a:cubicBezTo>
                  <a:pt x="304625" y="1039283"/>
                  <a:pt x="254530" y="1021644"/>
                  <a:pt x="216430" y="999066"/>
                </a:cubicBezTo>
                <a:cubicBezTo>
                  <a:pt x="178330" y="976488"/>
                  <a:pt x="152224" y="944739"/>
                  <a:pt x="127530" y="914400"/>
                </a:cubicBezTo>
                <a:cubicBezTo>
                  <a:pt x="102835" y="884061"/>
                  <a:pt x="87312" y="868538"/>
                  <a:pt x="68263" y="817033"/>
                </a:cubicBezTo>
                <a:cubicBezTo>
                  <a:pt x="49214" y="765528"/>
                  <a:pt x="24527" y="661107"/>
                  <a:pt x="13238" y="605368"/>
                </a:cubicBezTo>
                <a:cubicBezTo>
                  <a:pt x="1949" y="549629"/>
                  <a:pt x="1942" y="525639"/>
                  <a:pt x="530" y="482600"/>
                </a:cubicBezTo>
                <a:cubicBezTo>
                  <a:pt x="-882" y="439561"/>
                  <a:pt x="530" y="388761"/>
                  <a:pt x="4763" y="347133"/>
                </a:cubicBezTo>
                <a:cubicBezTo>
                  <a:pt x="8996" y="305505"/>
                  <a:pt x="12524" y="266700"/>
                  <a:pt x="25930" y="232833"/>
                </a:cubicBezTo>
                <a:cubicBezTo>
                  <a:pt x="39336" y="198966"/>
                  <a:pt x="54858" y="173566"/>
                  <a:pt x="85197" y="143933"/>
                </a:cubicBezTo>
                <a:cubicBezTo>
                  <a:pt x="115536" y="114300"/>
                  <a:pt x="163513" y="79022"/>
                  <a:pt x="207963" y="55033"/>
                </a:cubicBezTo>
                <a:cubicBezTo>
                  <a:pt x="252413" y="31044"/>
                  <a:pt x="351897" y="0"/>
                  <a:pt x="351897" y="0"/>
                </a:cubicBezTo>
              </a:path>
            </a:pathLst>
          </a:custGeom>
          <a:noFill/>
          <a:ln w="76200" cmpd="sng">
            <a:solidFill>
              <a:srgbClr val="FFFF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TextBox 14"/>
          <p:cNvSpPr txBox="1">
            <a:spLocks noChangeArrowheads="1"/>
          </p:cNvSpPr>
          <p:nvPr/>
        </p:nvSpPr>
        <p:spPr bwMode="auto">
          <a:xfrm>
            <a:off x="2708266" y="5730875"/>
            <a:ext cx="21706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dirty="0">
                <a:solidFill>
                  <a:schemeClr val="bg1"/>
                </a:solidFill>
                <a:latin typeface="Arial Black"/>
                <a:cs typeface="Arial Black"/>
              </a:rPr>
              <a:t>Dinniman model results</a:t>
            </a:r>
          </a:p>
        </p:txBody>
      </p:sp>
      <p:sp>
        <p:nvSpPr>
          <p:cNvPr id="37" name="TextBox 5"/>
          <p:cNvSpPr txBox="1">
            <a:spLocks noChangeArrowheads="1"/>
          </p:cNvSpPr>
          <p:nvPr/>
        </p:nvSpPr>
        <p:spPr bwMode="auto">
          <a:xfrm>
            <a:off x="1928813" y="6357938"/>
            <a:ext cx="1712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600"/>
              <a:t>Grid Station [km]</a:t>
            </a:r>
          </a:p>
        </p:txBody>
      </p:sp>
      <p:sp>
        <p:nvSpPr>
          <p:cNvPr id="38" name="TextBox 13"/>
          <p:cNvSpPr txBox="1">
            <a:spLocks noChangeArrowheads="1"/>
          </p:cNvSpPr>
          <p:nvPr/>
        </p:nvSpPr>
        <p:spPr bwMode="auto">
          <a:xfrm>
            <a:off x="6169025" y="6367463"/>
            <a:ext cx="1712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600"/>
              <a:t>Grid Station [km]</a:t>
            </a:r>
          </a:p>
        </p:txBody>
      </p:sp>
      <p:sp>
        <p:nvSpPr>
          <p:cNvPr id="39" name="Freeform 38"/>
          <p:cNvSpPr>
            <a:spLocks/>
          </p:cNvSpPr>
          <p:nvPr/>
        </p:nvSpPr>
        <p:spPr bwMode="auto">
          <a:xfrm>
            <a:off x="6227763" y="4359275"/>
            <a:ext cx="1565275" cy="509588"/>
          </a:xfrm>
          <a:custGeom>
            <a:avLst/>
            <a:gdLst>
              <a:gd name="T0" fmla="*/ 0 w 1566334"/>
              <a:gd name="T1" fmla="*/ 510772 h 509194"/>
              <a:gd name="T2" fmla="*/ 25332 w 1566334"/>
              <a:gd name="T3" fmla="*/ 408857 h 509194"/>
              <a:gd name="T4" fmla="*/ 59107 w 1566334"/>
              <a:gd name="T5" fmla="*/ 311189 h 509194"/>
              <a:gd name="T6" fmla="*/ 118214 w 1566334"/>
              <a:gd name="T7" fmla="*/ 209275 h 509194"/>
              <a:gd name="T8" fmla="*/ 185763 w 1566334"/>
              <a:gd name="T9" fmla="*/ 111605 h 509194"/>
              <a:gd name="T10" fmla="*/ 257537 w 1566334"/>
              <a:gd name="T11" fmla="*/ 30924 h 509194"/>
              <a:gd name="T12" fmla="*/ 384194 w 1566334"/>
              <a:gd name="T13" fmla="*/ 1198 h 509194"/>
              <a:gd name="T14" fmla="*/ 485519 w 1566334"/>
              <a:gd name="T15" fmla="*/ 13938 h 509194"/>
              <a:gd name="T16" fmla="*/ 603732 w 1566334"/>
              <a:gd name="T17" fmla="*/ 86127 h 509194"/>
              <a:gd name="T18" fmla="*/ 726167 w 1566334"/>
              <a:gd name="T19" fmla="*/ 171056 h 509194"/>
              <a:gd name="T20" fmla="*/ 899264 w 1566334"/>
              <a:gd name="T21" fmla="*/ 217766 h 509194"/>
              <a:gd name="T22" fmla="*/ 1017478 w 1566334"/>
              <a:gd name="T23" fmla="*/ 209275 h 509194"/>
              <a:gd name="T24" fmla="*/ 1110359 w 1566334"/>
              <a:gd name="T25" fmla="*/ 188041 h 509194"/>
              <a:gd name="T26" fmla="*/ 1220129 w 1566334"/>
              <a:gd name="T27" fmla="*/ 98865 h 509194"/>
              <a:gd name="T28" fmla="*/ 1338342 w 1566334"/>
              <a:gd name="T29" fmla="*/ 39414 h 509194"/>
              <a:gd name="T30" fmla="*/ 1464999 w 1566334"/>
              <a:gd name="T31" fmla="*/ 115852 h 509194"/>
              <a:gd name="T32" fmla="*/ 1528327 w 1566334"/>
              <a:gd name="T33" fmla="*/ 222014 h 509194"/>
              <a:gd name="T34" fmla="*/ 1562102 w 1566334"/>
              <a:gd name="T35" fmla="*/ 357900 h 509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6334" h="509194">
                <a:moveTo>
                  <a:pt x="0" y="509194"/>
                </a:moveTo>
                <a:cubicBezTo>
                  <a:pt x="7761" y="474974"/>
                  <a:pt x="15522" y="440755"/>
                  <a:pt x="25400" y="407594"/>
                </a:cubicBezTo>
                <a:cubicBezTo>
                  <a:pt x="35278" y="374433"/>
                  <a:pt x="43745" y="343389"/>
                  <a:pt x="59267" y="310228"/>
                </a:cubicBezTo>
                <a:cubicBezTo>
                  <a:pt x="74789" y="277067"/>
                  <a:pt x="97367" y="241789"/>
                  <a:pt x="118534" y="208628"/>
                </a:cubicBezTo>
                <a:cubicBezTo>
                  <a:pt x="139701" y="175467"/>
                  <a:pt x="162984" y="140894"/>
                  <a:pt x="186267" y="111261"/>
                </a:cubicBezTo>
                <a:cubicBezTo>
                  <a:pt x="209550" y="81628"/>
                  <a:pt x="225073" y="49172"/>
                  <a:pt x="258234" y="30828"/>
                </a:cubicBezTo>
                <a:cubicBezTo>
                  <a:pt x="291395" y="12483"/>
                  <a:pt x="347134" y="4016"/>
                  <a:pt x="385234" y="1194"/>
                </a:cubicBezTo>
                <a:cubicBezTo>
                  <a:pt x="423334" y="-1628"/>
                  <a:pt x="450145" y="-217"/>
                  <a:pt x="486834" y="13894"/>
                </a:cubicBezTo>
                <a:cubicBezTo>
                  <a:pt x="523523" y="28005"/>
                  <a:pt x="565150" y="59755"/>
                  <a:pt x="605367" y="85861"/>
                </a:cubicBezTo>
                <a:cubicBezTo>
                  <a:pt x="645584" y="111967"/>
                  <a:pt x="678745" y="148656"/>
                  <a:pt x="728134" y="170528"/>
                </a:cubicBezTo>
                <a:cubicBezTo>
                  <a:pt x="777523" y="192400"/>
                  <a:pt x="853017" y="210744"/>
                  <a:pt x="901700" y="217094"/>
                </a:cubicBezTo>
                <a:cubicBezTo>
                  <a:pt x="950383" y="223444"/>
                  <a:pt x="984956" y="213567"/>
                  <a:pt x="1020234" y="208628"/>
                </a:cubicBezTo>
                <a:cubicBezTo>
                  <a:pt x="1055512" y="203689"/>
                  <a:pt x="1079500" y="205806"/>
                  <a:pt x="1113367" y="187461"/>
                </a:cubicBezTo>
                <a:cubicBezTo>
                  <a:pt x="1147234" y="169116"/>
                  <a:pt x="1185334" y="123255"/>
                  <a:pt x="1223434" y="98561"/>
                </a:cubicBezTo>
                <a:cubicBezTo>
                  <a:pt x="1261534" y="73867"/>
                  <a:pt x="1301045" y="36472"/>
                  <a:pt x="1341967" y="39294"/>
                </a:cubicBezTo>
                <a:cubicBezTo>
                  <a:pt x="1382889" y="42116"/>
                  <a:pt x="1437217" y="85155"/>
                  <a:pt x="1468967" y="115494"/>
                </a:cubicBezTo>
                <a:cubicBezTo>
                  <a:pt x="1500717" y="145833"/>
                  <a:pt x="1516239" y="181111"/>
                  <a:pt x="1532467" y="221328"/>
                </a:cubicBezTo>
                <a:cubicBezTo>
                  <a:pt x="1548695" y="261545"/>
                  <a:pt x="1566334" y="356794"/>
                  <a:pt x="1566334" y="356794"/>
                </a:cubicBezTo>
              </a:path>
            </a:pathLst>
          </a:custGeom>
          <a:noFill/>
          <a:ln w="38100" cmpd="sng">
            <a:solidFill>
              <a:schemeClr val="bg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39"/>
          <p:cNvSpPr>
            <a:spLocks/>
          </p:cNvSpPr>
          <p:nvPr/>
        </p:nvSpPr>
        <p:spPr bwMode="auto">
          <a:xfrm>
            <a:off x="6951663" y="3970338"/>
            <a:ext cx="609600" cy="588962"/>
          </a:xfrm>
          <a:custGeom>
            <a:avLst/>
            <a:gdLst>
              <a:gd name="T0" fmla="*/ 591852 w 609849"/>
              <a:gd name="T1" fmla="*/ 416307 h 588462"/>
              <a:gd name="T2" fmla="*/ 608757 w 609849"/>
              <a:gd name="T3" fmla="*/ 267637 h 588462"/>
              <a:gd name="T4" fmla="*/ 583400 w 609849"/>
              <a:gd name="T5" fmla="*/ 144452 h 588462"/>
              <a:gd name="T6" fmla="*/ 503097 w 609849"/>
              <a:gd name="T7" fmla="*/ 34011 h 588462"/>
              <a:gd name="T8" fmla="*/ 393209 w 609849"/>
              <a:gd name="T9" fmla="*/ 29 h 588462"/>
              <a:gd name="T10" fmla="*/ 257967 w 609849"/>
              <a:gd name="T11" fmla="*/ 29762 h 588462"/>
              <a:gd name="T12" fmla="*/ 114265 w 609849"/>
              <a:gd name="T13" fmla="*/ 110471 h 588462"/>
              <a:gd name="T14" fmla="*/ 29739 w 609849"/>
              <a:gd name="T15" fmla="*/ 199672 h 588462"/>
              <a:gd name="T16" fmla="*/ 153 w 609849"/>
              <a:gd name="T17" fmla="*/ 310114 h 588462"/>
              <a:gd name="T18" fmla="*/ 21284 w 609849"/>
              <a:gd name="T19" fmla="*/ 429050 h 588462"/>
              <a:gd name="T20" fmla="*/ 84680 w 609849"/>
              <a:gd name="T21" fmla="*/ 492766 h 588462"/>
              <a:gd name="T22" fmla="*/ 236832 w 609849"/>
              <a:gd name="T23" fmla="*/ 590464 h 5884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9849" h="588462">
                <a:moveTo>
                  <a:pt x="592820" y="414895"/>
                </a:moveTo>
                <a:cubicBezTo>
                  <a:pt x="596700" y="400431"/>
                  <a:pt x="611164" y="311884"/>
                  <a:pt x="609753" y="266729"/>
                </a:cubicBezTo>
                <a:cubicBezTo>
                  <a:pt x="608342" y="221574"/>
                  <a:pt x="601992" y="182768"/>
                  <a:pt x="584353" y="143962"/>
                </a:cubicBezTo>
                <a:cubicBezTo>
                  <a:pt x="566714" y="105156"/>
                  <a:pt x="535670" y="57884"/>
                  <a:pt x="503920" y="33895"/>
                </a:cubicBezTo>
                <a:cubicBezTo>
                  <a:pt x="472170" y="9906"/>
                  <a:pt x="434775" y="734"/>
                  <a:pt x="393853" y="29"/>
                </a:cubicBezTo>
                <a:cubicBezTo>
                  <a:pt x="352931" y="-676"/>
                  <a:pt x="304954" y="11318"/>
                  <a:pt x="258387" y="29662"/>
                </a:cubicBezTo>
                <a:cubicBezTo>
                  <a:pt x="211820" y="48006"/>
                  <a:pt x="152553" y="81873"/>
                  <a:pt x="114453" y="110095"/>
                </a:cubicBezTo>
                <a:cubicBezTo>
                  <a:pt x="76353" y="138317"/>
                  <a:pt x="48837" y="165834"/>
                  <a:pt x="29787" y="198995"/>
                </a:cubicBezTo>
                <a:cubicBezTo>
                  <a:pt x="10737" y="232156"/>
                  <a:pt x="1564" y="270962"/>
                  <a:pt x="153" y="309062"/>
                </a:cubicBezTo>
                <a:cubicBezTo>
                  <a:pt x="-1258" y="347162"/>
                  <a:pt x="7209" y="397256"/>
                  <a:pt x="21320" y="427595"/>
                </a:cubicBezTo>
                <a:cubicBezTo>
                  <a:pt x="35431" y="457934"/>
                  <a:pt x="48837" y="464284"/>
                  <a:pt x="84820" y="491095"/>
                </a:cubicBezTo>
                <a:cubicBezTo>
                  <a:pt x="120803" y="517906"/>
                  <a:pt x="237220" y="588462"/>
                  <a:pt x="237220" y="588462"/>
                </a:cubicBezTo>
              </a:path>
            </a:pathLst>
          </a:custGeom>
          <a:noFill/>
          <a:ln w="38100" cmpd="sng">
            <a:solidFill>
              <a:srgbClr val="FFFF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TextBox 18"/>
          <p:cNvSpPr txBox="1">
            <a:spLocks noChangeArrowheads="1"/>
          </p:cNvSpPr>
          <p:nvPr/>
        </p:nvSpPr>
        <p:spPr bwMode="auto">
          <a:xfrm>
            <a:off x="3835387" y="6638404"/>
            <a:ext cx="22457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i="1" dirty="0"/>
              <a:t>McKee </a:t>
            </a:r>
            <a:r>
              <a:rPr lang="en-US" i="1" dirty="0" smtClean="0"/>
              <a:t>and Martinson</a:t>
            </a:r>
            <a:r>
              <a:rPr lang="en-US" dirty="0" smtClean="0"/>
              <a:t>, </a:t>
            </a:r>
            <a:r>
              <a:rPr lang="en-US" dirty="0"/>
              <a:t>in prep</a:t>
            </a:r>
          </a:p>
        </p:txBody>
      </p:sp>
      <p:sp>
        <p:nvSpPr>
          <p:cNvPr id="2" name="Up Arrow 1"/>
          <p:cNvSpPr>
            <a:spLocks noChangeAspect="1"/>
          </p:cNvSpPr>
          <p:nvPr/>
        </p:nvSpPr>
        <p:spPr>
          <a:xfrm>
            <a:off x="1574801" y="5079999"/>
            <a:ext cx="553132" cy="778890"/>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6200000">
            <a:off x="1581674" y="5423488"/>
            <a:ext cx="540983" cy="276999"/>
          </a:xfrm>
          <a:prstGeom prst="rect">
            <a:avLst/>
          </a:prstGeom>
          <a:noFill/>
        </p:spPr>
        <p:txBody>
          <a:bodyPr wrap="none" rtlCol="0">
            <a:spAutoFit/>
          </a:bodyPr>
          <a:lstStyle/>
          <a:p>
            <a:r>
              <a:rPr lang="en-US" sz="1200" dirty="0" smtClean="0">
                <a:latin typeface="Arial Black"/>
                <a:cs typeface="Arial Black"/>
              </a:rPr>
              <a:t>ACC</a:t>
            </a:r>
            <a:endParaRPr lang="en-US" sz="1200" dirty="0">
              <a:latin typeface="Arial Black"/>
              <a:cs typeface="Arial Black"/>
            </a:endParaRPr>
          </a:p>
        </p:txBody>
      </p:sp>
    </p:spTree>
    <p:custDataLst>
      <p:tags r:id="rId1"/>
    </p:custDataLst>
    <p:extLst>
      <p:ext uri="{BB962C8B-B14F-4D97-AF65-F5344CB8AC3E}">
        <p14:creationId xmlns:p14="http://schemas.microsoft.com/office/powerpoint/2010/main" val="3409462451"/>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4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2000"/>
                                        <p:tgtEl>
                                          <p:spTgt spid="39"/>
                                        </p:tgtEl>
                                      </p:cBhvr>
                                    </p:animEffect>
                                  </p:childTnLst>
                                </p:cTn>
                              </p:par>
                              <p:par>
                                <p:cTn id="13" presetID="22" presetClass="entr" presetSubtype="2" fill="hold" grpId="0" nodeType="withEffect">
                                  <p:stCondLst>
                                    <p:cond delay="1300"/>
                                  </p:stCondLst>
                                  <p:childTnLst>
                                    <p:set>
                                      <p:cBhvr>
                                        <p:cTn id="14" dur="1" fill="hold">
                                          <p:stCondLst>
                                            <p:cond delay="0"/>
                                          </p:stCondLst>
                                        </p:cTn>
                                        <p:tgtEl>
                                          <p:spTgt spid="40"/>
                                        </p:tgtEl>
                                        <p:attrNameLst>
                                          <p:attrName>style.visibility</p:attrName>
                                        </p:attrNameLst>
                                      </p:cBhvr>
                                      <p:to>
                                        <p:strVal val="visible"/>
                                      </p:to>
                                    </p:set>
                                    <p:animEffect transition="in" filter="wipe(right)">
                                      <p:cBhvr>
                                        <p:cTn id="15"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059" y="-16295"/>
            <a:ext cx="9144001" cy="6896681"/>
            <a:chOff x="9059" y="-16295"/>
            <a:chExt cx="9144001" cy="6896681"/>
          </a:xfrm>
        </p:grpSpPr>
        <p:pic>
          <p:nvPicPr>
            <p:cNvPr id="14" name="Picture 13" descr="SeaIceConc20110720wClimZoomForProp2015no3300raw.jpeg"/>
            <p:cNvPicPr>
              <a:picLocks noChangeAspect="1"/>
            </p:cNvPicPr>
            <p:nvPr/>
          </p:nvPicPr>
          <p:blipFill rotWithShape="1">
            <a:blip r:embed="rId3">
              <a:extLst>
                <a:ext uri="{28A0092B-C50C-407E-A947-70E740481C1C}">
                  <a14:useLocalDpi xmlns:a14="http://schemas.microsoft.com/office/drawing/2010/main" val="0"/>
                </a:ext>
              </a:extLst>
            </a:blip>
            <a:srcRect l="28785" t="21111" r="19167" b="26663"/>
            <a:stretch/>
          </p:blipFill>
          <p:spPr>
            <a:xfrm>
              <a:off x="9059" y="-16295"/>
              <a:ext cx="9144001" cy="6881333"/>
            </a:xfrm>
            <a:prstGeom prst="rect">
              <a:avLst/>
            </a:prstGeom>
          </p:spPr>
        </p:pic>
        <p:sp>
          <p:nvSpPr>
            <p:cNvPr id="17" name="TextBox 16"/>
            <p:cNvSpPr txBox="1"/>
            <p:nvPr/>
          </p:nvSpPr>
          <p:spPr>
            <a:xfrm>
              <a:off x="5736760" y="4795763"/>
              <a:ext cx="1300356" cy="584776"/>
            </a:xfrm>
            <a:prstGeom prst="rect">
              <a:avLst/>
            </a:prstGeom>
            <a:noFill/>
          </p:spPr>
          <p:txBody>
            <a:bodyPr wrap="none" rtlCol="0">
              <a:spAutoFit/>
            </a:bodyPr>
            <a:lstStyle/>
            <a:p>
              <a:r>
                <a:rPr lang="en-US" sz="1600" b="1" dirty="0" smtClean="0">
                  <a:solidFill>
                    <a:schemeClr val="bg1"/>
                  </a:solidFill>
                  <a:latin typeface="Arial Black"/>
                  <a:cs typeface="Arial Black"/>
                </a:rPr>
                <a:t>Antarctic</a:t>
              </a:r>
            </a:p>
            <a:p>
              <a:r>
                <a:rPr lang="en-US" sz="1600" b="1" dirty="0" smtClean="0">
                  <a:solidFill>
                    <a:schemeClr val="bg1"/>
                  </a:solidFill>
                  <a:latin typeface="Arial Black"/>
                  <a:cs typeface="Arial Black"/>
                </a:rPr>
                <a:t>Peninsula</a:t>
              </a:r>
              <a:endParaRPr lang="en-US" sz="1600" b="1" dirty="0">
                <a:solidFill>
                  <a:schemeClr val="bg1"/>
                </a:solidFill>
                <a:latin typeface="Arial Black"/>
                <a:cs typeface="Arial Black"/>
              </a:endParaRPr>
            </a:p>
          </p:txBody>
        </p:sp>
        <p:sp>
          <p:nvSpPr>
            <p:cNvPr id="18" name="TextBox 17"/>
            <p:cNvSpPr txBox="1"/>
            <p:nvPr/>
          </p:nvSpPr>
          <p:spPr>
            <a:xfrm rot="20756292">
              <a:off x="1495254" y="1657355"/>
              <a:ext cx="3057222" cy="369332"/>
            </a:xfrm>
            <a:prstGeom prst="rect">
              <a:avLst/>
            </a:prstGeom>
            <a:noFill/>
          </p:spPr>
          <p:txBody>
            <a:bodyPr wrap="none" rtlCol="0">
              <a:spAutoFit/>
            </a:bodyPr>
            <a:lstStyle/>
            <a:p>
              <a:r>
                <a:rPr lang="en-US" b="1" dirty="0" smtClean="0">
                  <a:solidFill>
                    <a:srgbClr val="FFFFFF"/>
                  </a:solidFill>
                </a:rPr>
                <a:t>Antarctic Circumpolar Current</a:t>
              </a:r>
              <a:endParaRPr lang="en-US" b="1" dirty="0">
                <a:solidFill>
                  <a:srgbClr val="FFFFFF"/>
                </a:solidFill>
              </a:endParaRPr>
            </a:p>
          </p:txBody>
        </p:sp>
        <p:sp>
          <p:nvSpPr>
            <p:cNvPr id="19" name="Right Arrow 18"/>
            <p:cNvSpPr/>
            <p:nvPr/>
          </p:nvSpPr>
          <p:spPr>
            <a:xfrm rot="20758008">
              <a:off x="2790360" y="1949455"/>
              <a:ext cx="666750" cy="240024"/>
            </a:xfrm>
            <a:prstGeom prst="rightArrow">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rot="17765676">
              <a:off x="4378977" y="5441086"/>
              <a:ext cx="1042636" cy="307777"/>
            </a:xfrm>
            <a:prstGeom prst="rect">
              <a:avLst/>
            </a:prstGeom>
            <a:noFill/>
          </p:spPr>
          <p:txBody>
            <a:bodyPr wrap="none" rtlCol="0">
              <a:spAutoFit/>
            </a:bodyPr>
            <a:lstStyle/>
            <a:p>
              <a:r>
                <a:rPr lang="en-US" sz="1400" dirty="0" smtClean="0">
                  <a:solidFill>
                    <a:schemeClr val="bg1"/>
                  </a:solidFill>
                  <a:latin typeface="Arial Black"/>
                  <a:cs typeface="Arial Black"/>
                </a:rPr>
                <a:t>Adelaide</a:t>
              </a:r>
              <a:endParaRPr lang="en-US" sz="1400" dirty="0">
                <a:solidFill>
                  <a:schemeClr val="bg1"/>
                </a:solidFill>
                <a:latin typeface="Arial Black"/>
                <a:cs typeface="Arial Black"/>
              </a:endParaRPr>
            </a:p>
          </p:txBody>
        </p:sp>
        <p:sp>
          <p:nvSpPr>
            <p:cNvPr id="5" name="TextBox 4"/>
            <p:cNvSpPr txBox="1"/>
            <p:nvPr/>
          </p:nvSpPr>
          <p:spPr>
            <a:xfrm>
              <a:off x="4018735" y="722082"/>
              <a:ext cx="1679366" cy="338554"/>
            </a:xfrm>
            <a:prstGeom prst="rect">
              <a:avLst/>
            </a:prstGeom>
            <a:noFill/>
          </p:spPr>
          <p:txBody>
            <a:bodyPr wrap="none" rtlCol="0">
              <a:spAutoFit/>
            </a:bodyPr>
            <a:lstStyle/>
            <a:p>
              <a:r>
                <a:rPr lang="en-US" sz="1600" b="1" dirty="0" smtClean="0">
                  <a:solidFill>
                    <a:srgbClr val="FFFFFF"/>
                  </a:solidFill>
                </a:rPr>
                <a:t>SIC   July 20, 2011</a:t>
              </a:r>
              <a:endParaRPr lang="en-US" sz="1600" b="1" dirty="0">
                <a:solidFill>
                  <a:srgbClr val="FFFFFF"/>
                </a:solidFill>
              </a:endParaRPr>
            </a:p>
          </p:txBody>
        </p:sp>
        <p:sp>
          <p:nvSpPr>
            <p:cNvPr id="26" name="TextBox 25"/>
            <p:cNvSpPr txBox="1"/>
            <p:nvPr/>
          </p:nvSpPr>
          <p:spPr>
            <a:xfrm rot="20017486">
              <a:off x="6847776" y="2870473"/>
              <a:ext cx="2186810" cy="253916"/>
            </a:xfrm>
            <a:prstGeom prst="rect">
              <a:avLst/>
            </a:prstGeom>
            <a:noFill/>
          </p:spPr>
          <p:txBody>
            <a:bodyPr wrap="square" rtlCol="0">
              <a:spAutoFit/>
            </a:bodyPr>
            <a:lstStyle>
              <a:defPPr>
                <a:defRPr lang="en-US"/>
              </a:defPPr>
              <a:lvl1pPr algn="ctr">
                <a:lnSpc>
                  <a:spcPct val="70000"/>
                </a:lnSpc>
                <a:defRPr sz="1400">
                  <a:solidFill>
                    <a:srgbClr val="FFFFFF"/>
                  </a:solidFill>
                </a:defRPr>
              </a:lvl1pPr>
            </a:lstStyle>
            <a:p>
              <a:r>
                <a:rPr lang="en-US" b="1" dirty="0" smtClean="0">
                  <a:solidFill>
                    <a:schemeClr val="bg1"/>
                  </a:solidFill>
                  <a:latin typeface="Arial Black"/>
                  <a:cs typeface="Arial Black"/>
                </a:rPr>
                <a:t>Bransfield Strait</a:t>
              </a:r>
              <a:endParaRPr lang="en-US" b="1" dirty="0">
                <a:solidFill>
                  <a:schemeClr val="bg1"/>
                </a:solidFill>
                <a:latin typeface="Arial Black"/>
                <a:cs typeface="Arial Black"/>
              </a:endParaRPr>
            </a:p>
          </p:txBody>
        </p:sp>
        <p:sp>
          <p:nvSpPr>
            <p:cNvPr id="21" name="TextBox 20"/>
            <p:cNvSpPr txBox="1"/>
            <p:nvPr/>
          </p:nvSpPr>
          <p:spPr>
            <a:xfrm rot="20456324">
              <a:off x="3186955" y="3054842"/>
              <a:ext cx="1481783" cy="246221"/>
            </a:xfrm>
            <a:prstGeom prst="rect">
              <a:avLst/>
            </a:prstGeom>
            <a:noFill/>
          </p:spPr>
          <p:txBody>
            <a:bodyPr wrap="none" rtlCol="0">
              <a:spAutoFit/>
            </a:bodyPr>
            <a:lstStyle/>
            <a:p>
              <a:r>
                <a:rPr lang="en-US" sz="1000" b="1" dirty="0" smtClean="0">
                  <a:solidFill>
                    <a:schemeClr val="bg1"/>
                  </a:solidFill>
                  <a:latin typeface="Arial"/>
                  <a:cs typeface="Arial"/>
                </a:rPr>
                <a:t>15% July climatology</a:t>
              </a:r>
              <a:endParaRPr lang="en-US" sz="1000" b="1" dirty="0">
                <a:solidFill>
                  <a:schemeClr val="bg1"/>
                </a:solidFill>
                <a:latin typeface="Arial"/>
                <a:cs typeface="Arial"/>
              </a:endParaRPr>
            </a:p>
          </p:txBody>
        </p:sp>
        <p:sp>
          <p:nvSpPr>
            <p:cNvPr id="29" name="TextBox 28"/>
            <p:cNvSpPr txBox="1"/>
            <p:nvPr/>
          </p:nvSpPr>
          <p:spPr>
            <a:xfrm rot="19807542">
              <a:off x="5502671" y="3259196"/>
              <a:ext cx="1375239" cy="323165"/>
            </a:xfrm>
            <a:prstGeom prst="rect">
              <a:avLst/>
            </a:prstGeom>
            <a:noFill/>
          </p:spPr>
          <p:txBody>
            <a:bodyPr wrap="square" rtlCol="0">
              <a:spAutoFit/>
            </a:bodyPr>
            <a:lstStyle>
              <a:defPPr>
                <a:defRPr lang="en-US"/>
              </a:defPPr>
              <a:lvl1pPr algn="ctr">
                <a:lnSpc>
                  <a:spcPct val="70000"/>
                </a:lnSpc>
                <a:defRPr sz="1400">
                  <a:solidFill>
                    <a:srgbClr val="FFFFFF"/>
                  </a:solidFill>
                </a:defRPr>
              </a:lvl1pPr>
            </a:lstStyle>
            <a:p>
              <a:r>
                <a:rPr lang="en-US" sz="2000" b="1" dirty="0" smtClean="0">
                  <a:solidFill>
                    <a:schemeClr val="bg1"/>
                  </a:solidFill>
                  <a:latin typeface="Arial Black"/>
                  <a:cs typeface="Arial Black"/>
                </a:rPr>
                <a:t>RIF</a:t>
              </a:r>
              <a:endParaRPr lang="en-US" sz="2000" b="1" dirty="0">
                <a:solidFill>
                  <a:schemeClr val="bg1"/>
                </a:solidFill>
                <a:latin typeface="Arial Black"/>
                <a:cs typeface="Arial Black"/>
              </a:endParaRPr>
            </a:p>
          </p:txBody>
        </p:sp>
        <p:cxnSp>
          <p:nvCxnSpPr>
            <p:cNvPr id="24" name="Straight Connector 23"/>
            <p:cNvCxnSpPr/>
            <p:nvPr/>
          </p:nvCxnSpPr>
          <p:spPr>
            <a:xfrm flipH="1">
              <a:off x="7013110" y="952505"/>
              <a:ext cx="692150" cy="5314950"/>
            </a:xfrm>
            <a:prstGeom prst="line">
              <a:avLst/>
            </a:prstGeom>
            <a:ln w="9525"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819310" y="806455"/>
              <a:ext cx="209550" cy="5391150"/>
            </a:xfrm>
            <a:prstGeom prst="line">
              <a:avLst/>
            </a:prstGeom>
            <a:ln w="9525"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365160" y="806455"/>
              <a:ext cx="186378" cy="5391150"/>
            </a:xfrm>
            <a:prstGeom prst="line">
              <a:avLst/>
            </a:prstGeom>
            <a:ln w="9525"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701692" y="894298"/>
              <a:ext cx="545868" cy="5373157"/>
            </a:xfrm>
            <a:prstGeom prst="line">
              <a:avLst/>
            </a:prstGeom>
            <a:ln w="9525"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2653835" y="6403980"/>
              <a:ext cx="4651375" cy="24896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2688760" y="6388105"/>
              <a:ext cx="4603750" cy="239442"/>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064469" y="4325747"/>
              <a:ext cx="1983198" cy="523220"/>
            </a:xfrm>
            <a:prstGeom prst="rect">
              <a:avLst/>
            </a:prstGeom>
            <a:noFill/>
          </p:spPr>
          <p:txBody>
            <a:bodyPr wrap="square" rtlCol="0">
              <a:spAutoFit/>
            </a:bodyPr>
            <a:lstStyle/>
            <a:p>
              <a:pPr algn="ctr"/>
              <a:r>
                <a:rPr lang="en-US" sz="1400" dirty="0" smtClean="0">
                  <a:solidFill>
                    <a:schemeClr val="bg1"/>
                  </a:solidFill>
                  <a:latin typeface="Arial Black"/>
                  <a:cs typeface="Arial Black"/>
                </a:rPr>
                <a:t>Bellingshausen Sea</a:t>
              </a:r>
              <a:endParaRPr lang="en-US" sz="1400" dirty="0">
                <a:solidFill>
                  <a:schemeClr val="bg1"/>
                </a:solidFill>
                <a:latin typeface="Arial Black"/>
                <a:cs typeface="Arial Black"/>
              </a:endParaRPr>
            </a:p>
          </p:txBody>
        </p:sp>
        <p:sp>
          <p:nvSpPr>
            <p:cNvPr id="34" name="4-Point Star 3"/>
            <p:cNvSpPr>
              <a:spLocks noChangeArrowheads="1"/>
            </p:cNvSpPr>
            <p:nvPr/>
          </p:nvSpPr>
          <p:spPr bwMode="auto">
            <a:xfrm>
              <a:off x="6062201" y="3970338"/>
              <a:ext cx="146050" cy="184150"/>
            </a:xfrm>
            <a:prstGeom prst="star4">
              <a:avLst>
                <a:gd name="adj" fmla="val 12500"/>
              </a:avLst>
            </a:prstGeom>
            <a:solidFill>
              <a:srgbClr val="FF0000"/>
            </a:solidFill>
            <a:ln w="9525">
              <a:solidFill>
                <a:srgbClr val="FF0000"/>
              </a:solidFill>
              <a:round/>
              <a:headEnd/>
              <a:tailEnd/>
            </a:ln>
          </p:spPr>
          <p:txBody>
            <a:bodyPr/>
            <a:lstStyle/>
            <a:p>
              <a:endParaRPr lang="en-US"/>
            </a:p>
          </p:txBody>
        </p:sp>
        <p:sp>
          <p:nvSpPr>
            <p:cNvPr id="3" name="TextBox 2"/>
            <p:cNvSpPr txBox="1"/>
            <p:nvPr/>
          </p:nvSpPr>
          <p:spPr>
            <a:xfrm>
              <a:off x="6384463" y="3969588"/>
              <a:ext cx="857840" cy="523220"/>
            </a:xfrm>
            <a:prstGeom prst="rect">
              <a:avLst/>
            </a:prstGeom>
            <a:noFill/>
          </p:spPr>
          <p:txBody>
            <a:bodyPr wrap="none" rtlCol="0">
              <a:spAutoFit/>
            </a:bodyPr>
            <a:lstStyle/>
            <a:p>
              <a:r>
                <a:rPr lang="en-US" sz="1400" dirty="0" smtClean="0">
                  <a:solidFill>
                    <a:schemeClr val="bg1"/>
                  </a:solidFill>
                  <a:latin typeface="Arial Black"/>
                  <a:cs typeface="Arial Black"/>
                </a:rPr>
                <a:t>Anvers</a:t>
              </a:r>
            </a:p>
            <a:p>
              <a:r>
                <a:rPr lang="en-US" sz="1400" dirty="0" smtClean="0">
                  <a:solidFill>
                    <a:schemeClr val="bg1"/>
                  </a:solidFill>
                  <a:latin typeface="Arial Black"/>
                  <a:cs typeface="Arial Black"/>
                </a:rPr>
                <a:t>Island</a:t>
              </a:r>
              <a:endParaRPr lang="en-US" sz="1400" dirty="0">
                <a:solidFill>
                  <a:schemeClr val="bg1"/>
                </a:solidFill>
                <a:latin typeface="Arial Black"/>
                <a:cs typeface="Arial Black"/>
              </a:endParaRPr>
            </a:p>
          </p:txBody>
        </p:sp>
        <p:cxnSp>
          <p:nvCxnSpPr>
            <p:cNvPr id="6" name="Straight Arrow Connector 5"/>
            <p:cNvCxnSpPr/>
            <p:nvPr/>
          </p:nvCxnSpPr>
          <p:spPr>
            <a:xfrm flipH="1" flipV="1">
              <a:off x="6316727" y="3893385"/>
              <a:ext cx="152400" cy="162153"/>
            </a:xfrm>
            <a:prstGeom prst="straightConnector1">
              <a:avLst/>
            </a:prstGeom>
            <a:ln>
              <a:solidFill>
                <a:schemeClr val="bg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636562" y="6382097"/>
              <a:ext cx="4982771" cy="186590"/>
            </a:xfrm>
            <a:prstGeom prst="rect">
              <a:avLst/>
            </a:prstGeom>
            <a:noFill/>
          </p:spPr>
          <p:txBody>
            <a:bodyPr wrap="square" rtlCol="0" anchor="b">
              <a:spAutoFit/>
            </a:bodyPr>
            <a:lstStyle/>
            <a:p>
              <a:pPr algn="just">
                <a:lnSpc>
                  <a:spcPct val="50000"/>
                </a:lnSpc>
                <a:tabLst>
                  <a:tab pos="400050" algn="l"/>
                  <a:tab pos="857250" algn="l"/>
                  <a:tab pos="1314450" algn="l"/>
                  <a:tab pos="1714500" algn="l"/>
                  <a:tab pos="2171700" algn="l"/>
                  <a:tab pos="2628900" algn="l"/>
                  <a:tab pos="3028950" algn="l"/>
                  <a:tab pos="3486150" algn="l"/>
                  <a:tab pos="3943350" algn="l"/>
                  <a:tab pos="4343400" algn="l"/>
                </a:tabLst>
              </a:pPr>
              <a:r>
                <a:rPr lang="en-US" sz="1050" b="1" dirty="0" smtClean="0">
                  <a:latin typeface="Arial"/>
                  <a:cs typeface="Arial"/>
                </a:rPr>
                <a:t>0	10	20	30	40	50	60	 70	80	90	100</a:t>
              </a:r>
              <a:endParaRPr lang="en-US" sz="1050" b="1" dirty="0">
                <a:latin typeface="Arial"/>
                <a:cs typeface="Arial"/>
              </a:endParaRPr>
            </a:p>
          </p:txBody>
        </p:sp>
        <p:pic>
          <p:nvPicPr>
            <p:cNvPr id="45" name="Picture 44" descr="SeaIceConc20110720ForProp2015good.jpg"/>
            <p:cNvPicPr>
              <a:picLocks noChangeAspect="1"/>
            </p:cNvPicPr>
            <p:nvPr/>
          </p:nvPicPr>
          <p:blipFill rotWithShape="1">
            <a:blip r:embed="rId4">
              <a:extLst>
                <a:ext uri="{28A0092B-C50C-407E-A947-70E740481C1C}">
                  <a14:useLocalDpi xmlns:a14="http://schemas.microsoft.com/office/drawing/2010/main" val="0"/>
                </a:ext>
              </a:extLst>
            </a:blip>
            <a:srcRect l="76175" t="6326" r="18911" b="9871"/>
            <a:stretch/>
          </p:blipFill>
          <p:spPr>
            <a:xfrm rot="5400000" flipH="1">
              <a:off x="4802254" y="4419696"/>
              <a:ext cx="356857" cy="4564524"/>
            </a:xfrm>
            <a:prstGeom prst="rect">
              <a:avLst/>
            </a:prstGeom>
          </p:spPr>
        </p:pic>
        <p:sp>
          <p:nvSpPr>
            <p:cNvPr id="46" name="TextBox 45"/>
            <p:cNvSpPr txBox="1"/>
            <p:nvPr/>
          </p:nvSpPr>
          <p:spPr>
            <a:xfrm>
              <a:off x="4590120" y="6559811"/>
              <a:ext cx="800369" cy="276999"/>
            </a:xfrm>
            <a:prstGeom prst="rect">
              <a:avLst/>
            </a:prstGeom>
            <a:noFill/>
          </p:spPr>
          <p:txBody>
            <a:bodyPr wrap="none" rtlCol="0">
              <a:spAutoFit/>
            </a:bodyPr>
            <a:lstStyle/>
            <a:p>
              <a:r>
                <a:rPr lang="en-US" sz="1200" dirty="0" smtClean="0">
                  <a:latin typeface="Arial Black"/>
                  <a:cs typeface="Arial Black"/>
                </a:rPr>
                <a:t>SIC (%)</a:t>
              </a:r>
              <a:endParaRPr lang="en-US" sz="1200" dirty="0">
                <a:latin typeface="Arial Black"/>
                <a:cs typeface="Arial Black"/>
              </a:endParaRPr>
            </a:p>
          </p:txBody>
        </p:sp>
      </p:grpSp>
      <p:grpSp>
        <p:nvGrpSpPr>
          <p:cNvPr id="39" name="Group 38"/>
          <p:cNvGrpSpPr/>
          <p:nvPr/>
        </p:nvGrpSpPr>
        <p:grpSpPr>
          <a:xfrm>
            <a:off x="71438" y="-58614"/>
            <a:ext cx="8996362" cy="6916614"/>
            <a:chOff x="71438" y="-58614"/>
            <a:chExt cx="8996362" cy="6916614"/>
          </a:xfrm>
        </p:grpSpPr>
        <p:grpSp>
          <p:nvGrpSpPr>
            <p:cNvPr id="40" name="Group 39"/>
            <p:cNvGrpSpPr/>
            <p:nvPr/>
          </p:nvGrpSpPr>
          <p:grpSpPr>
            <a:xfrm>
              <a:off x="71438" y="79375"/>
              <a:ext cx="8996362" cy="6778625"/>
              <a:chOff x="71438" y="79375"/>
              <a:chExt cx="8996362" cy="6778625"/>
            </a:xfrm>
          </p:grpSpPr>
          <p:grpSp>
            <p:nvGrpSpPr>
              <p:cNvPr id="42" name="Group 22"/>
              <p:cNvGrpSpPr>
                <a:grpSpLocks/>
              </p:cNvGrpSpPr>
              <p:nvPr/>
            </p:nvGrpSpPr>
            <p:grpSpPr bwMode="auto">
              <a:xfrm>
                <a:off x="71438" y="79375"/>
                <a:ext cx="8996362" cy="6661150"/>
                <a:chOff x="45" y="88"/>
                <a:chExt cx="5667" cy="4196"/>
              </a:xfrm>
            </p:grpSpPr>
            <p:sp>
              <p:nvSpPr>
                <p:cNvPr id="62" name="Line 19"/>
                <p:cNvSpPr>
                  <a:spLocks noChangeShapeType="1"/>
                </p:cNvSpPr>
                <p:nvPr userDrawn="1"/>
              </p:nvSpPr>
              <p:spPr bwMode="auto">
                <a:xfrm flipH="1">
                  <a:off x="48" y="88"/>
                  <a:ext cx="4" cy="4196"/>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20"/>
                <p:cNvSpPr>
                  <a:spLocks noChangeShapeType="1"/>
                </p:cNvSpPr>
                <p:nvPr userDrawn="1"/>
              </p:nvSpPr>
              <p:spPr bwMode="auto">
                <a:xfrm>
                  <a:off x="5702" y="88"/>
                  <a:ext cx="0" cy="419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21"/>
                <p:cNvSpPr>
                  <a:spLocks noChangeShapeType="1"/>
                </p:cNvSpPr>
                <p:nvPr userDrawn="1"/>
              </p:nvSpPr>
              <p:spPr bwMode="auto">
                <a:xfrm flipV="1">
                  <a:off x="45" y="91"/>
                  <a:ext cx="5667" cy="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4" name="Group 43"/>
              <p:cNvGrpSpPr/>
              <p:nvPr userDrawn="1"/>
            </p:nvGrpSpPr>
            <p:grpSpPr>
              <a:xfrm>
                <a:off x="85725" y="6607175"/>
                <a:ext cx="8963022" cy="250825"/>
                <a:chOff x="85725" y="6607175"/>
                <a:chExt cx="8963022" cy="250825"/>
              </a:xfrm>
            </p:grpSpPr>
            <p:sp>
              <p:nvSpPr>
                <p:cNvPr id="57" name="TextBox 5"/>
                <p:cNvSpPr txBox="1">
                  <a:spLocks noChangeArrowheads="1"/>
                </p:cNvSpPr>
                <p:nvPr/>
              </p:nvSpPr>
              <p:spPr bwMode="auto">
                <a:xfrm>
                  <a:off x="185738" y="6613525"/>
                  <a:ext cx="754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i="1">
                      <a:solidFill>
                        <a:srgbClr val="0000FF"/>
                      </a:solidFill>
                    </a:rPr>
                    <a:t>Martinson</a:t>
                  </a:r>
                </a:p>
              </p:txBody>
            </p:sp>
            <p:sp>
              <p:nvSpPr>
                <p:cNvPr id="58" name="TextBox 6"/>
                <p:cNvSpPr txBox="1">
                  <a:spLocks noChangeArrowheads="1"/>
                </p:cNvSpPr>
                <p:nvPr/>
              </p:nvSpPr>
              <p:spPr bwMode="auto">
                <a:xfrm>
                  <a:off x="7086602" y="6607175"/>
                  <a:ext cx="175630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i="1" dirty="0" smtClean="0">
                      <a:solidFill>
                        <a:srgbClr val="0000FF"/>
                      </a:solidFill>
                    </a:rPr>
                    <a:t>Doherty </a:t>
                  </a:r>
                  <a:r>
                    <a:rPr lang="en-US" sz="1000" b="0" i="1" dirty="0">
                      <a:solidFill>
                        <a:srgbClr val="0000FF"/>
                      </a:solidFill>
                    </a:rPr>
                    <a:t>Earth Observatory</a:t>
                  </a:r>
                </a:p>
              </p:txBody>
            </p:sp>
            <p:sp>
              <p:nvSpPr>
                <p:cNvPr id="59" name="Line 22"/>
                <p:cNvSpPr>
                  <a:spLocks noChangeShapeType="1"/>
                </p:cNvSpPr>
                <p:nvPr/>
              </p:nvSpPr>
              <p:spPr bwMode="auto">
                <a:xfrm>
                  <a:off x="952536" y="6734175"/>
                  <a:ext cx="1828800"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23"/>
                <p:cNvSpPr>
                  <a:spLocks noChangeShapeType="1"/>
                </p:cNvSpPr>
                <p:nvPr/>
              </p:nvSpPr>
              <p:spPr bwMode="auto">
                <a:xfrm flipH="1">
                  <a:off x="85725" y="6734175"/>
                  <a:ext cx="92075"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24"/>
                <p:cNvSpPr>
                  <a:spLocks noChangeShapeType="1"/>
                </p:cNvSpPr>
                <p:nvPr/>
              </p:nvSpPr>
              <p:spPr bwMode="auto">
                <a:xfrm flipH="1">
                  <a:off x="8788401" y="6734175"/>
                  <a:ext cx="260346" cy="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1" name="TextBox 40"/>
            <p:cNvSpPr txBox="1"/>
            <p:nvPr/>
          </p:nvSpPr>
          <p:spPr>
            <a:xfrm>
              <a:off x="6773325" y="-58614"/>
              <a:ext cx="1937850" cy="276999"/>
            </a:xfrm>
            <a:prstGeom prst="rect">
              <a:avLst/>
            </a:prstGeom>
            <a:solidFill>
              <a:schemeClr val="bg1"/>
            </a:solidFill>
          </p:spPr>
          <p:txBody>
            <a:bodyPr wrap="none" rtlCol="0">
              <a:spAutoFit/>
            </a:bodyPr>
            <a:lstStyle/>
            <a:p>
              <a:r>
                <a:rPr lang="en-US" dirty="0" smtClean="0">
                  <a:solidFill>
                    <a:schemeClr val="accent1">
                      <a:lumMod val="75000"/>
                    </a:schemeClr>
                  </a:solidFill>
                </a:rPr>
                <a:t>regional climate change</a:t>
              </a:r>
              <a:endParaRPr lang="en-US" dirty="0">
                <a:solidFill>
                  <a:schemeClr val="accent1">
                    <a:lumMod val="75000"/>
                  </a:schemeClr>
                </a:solidFill>
              </a:endParaRPr>
            </a:p>
          </p:txBody>
        </p:sp>
      </p:grpSp>
    </p:spTree>
    <p:extLst>
      <p:ext uri="{BB962C8B-B14F-4D97-AF65-F5344CB8AC3E}">
        <p14:creationId xmlns:p14="http://schemas.microsoft.com/office/powerpoint/2010/main" val="1576155089"/>
      </p:ext>
    </p:extLst>
  </p:cSld>
  <p:clrMapOvr>
    <a:masterClrMapping/>
  </p:clrMapOvr>
  <p:transition advClick="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panding wai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458" y="2260599"/>
            <a:ext cx="5051084" cy="3361267"/>
          </a:xfrm>
          <a:prstGeom prst="rect">
            <a:avLst/>
          </a:prstGeom>
        </p:spPr>
      </p:pic>
      <p:sp>
        <p:nvSpPr>
          <p:cNvPr id="5" name="TextBox 4"/>
          <p:cNvSpPr txBox="1"/>
          <p:nvPr/>
        </p:nvSpPr>
        <p:spPr>
          <a:xfrm>
            <a:off x="391309" y="761993"/>
            <a:ext cx="8361383" cy="58477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200" dirty="0" smtClean="0">
                <a:ln w="11430"/>
                <a:solidFill>
                  <a:srgbClr val="FF0000"/>
                </a:solidFill>
                <a:latin typeface="Arial Black"/>
                <a:cs typeface="Arial Black"/>
              </a:rPr>
              <a:t>3.  Expanding Antarctic sea ice area</a:t>
            </a:r>
            <a:endParaRPr lang="en-US" sz="3200" b="1" dirty="0">
              <a:ln w="11430"/>
              <a:solidFill>
                <a:srgbClr val="FF0000"/>
              </a:solidFill>
              <a:latin typeface="Arial Black"/>
              <a:cs typeface="Arial Black"/>
            </a:endParaRPr>
          </a:p>
        </p:txBody>
      </p:sp>
      <p:sp>
        <p:nvSpPr>
          <p:cNvPr id="6" name="TextBox 5"/>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extLst>
      <p:ext uri="{BB962C8B-B14F-4D97-AF65-F5344CB8AC3E}">
        <p14:creationId xmlns:p14="http://schemas.microsoft.com/office/powerpoint/2010/main" val="729064341"/>
      </p:ext>
    </p:extLst>
  </p:cSld>
  <p:clrMapOvr>
    <a:masterClrMapping/>
  </p:clrMapOvr>
  <p:transition advClick="0">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zodiac returns to 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9176195" cy="68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2"/>
          <p:cNvSpPr txBox="1">
            <a:spLocks noChangeArrowheads="1"/>
          </p:cNvSpPr>
          <p:nvPr/>
        </p:nvSpPr>
        <p:spPr bwMode="auto">
          <a:xfrm>
            <a:off x="144585" y="897072"/>
            <a:ext cx="8691563" cy="41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316038" algn="l"/>
                <a:tab pos="1600200" algn="l"/>
                <a:tab pos="2344738" algn="l"/>
              </a:tabLst>
              <a:defRPr sz="1200">
                <a:solidFill>
                  <a:schemeClr val="tx1"/>
                </a:solidFill>
                <a:latin typeface="Helvetica" charset="0"/>
                <a:ea typeface="MS PGothic" charset="0"/>
                <a:cs typeface="MS PGothic" charset="0"/>
              </a:defRPr>
            </a:lvl1pPr>
            <a:lvl2pPr marL="37931725" indent="-37474525">
              <a:tabLst>
                <a:tab pos="1316038" algn="l"/>
                <a:tab pos="1600200" algn="l"/>
                <a:tab pos="2344738" algn="l"/>
              </a:tabLst>
              <a:defRPr sz="1200">
                <a:solidFill>
                  <a:schemeClr val="tx1"/>
                </a:solidFill>
                <a:latin typeface="Helvetica" charset="0"/>
                <a:ea typeface="MS PGothic" charset="0"/>
                <a:cs typeface="MS PGothic" charset="0"/>
              </a:defRPr>
            </a:lvl2pPr>
            <a:lvl3pPr>
              <a:tabLst>
                <a:tab pos="1316038" algn="l"/>
                <a:tab pos="1600200" algn="l"/>
                <a:tab pos="2344738" algn="l"/>
              </a:tabLst>
              <a:defRPr sz="1200">
                <a:solidFill>
                  <a:schemeClr val="tx1"/>
                </a:solidFill>
                <a:latin typeface="Helvetica" charset="0"/>
                <a:ea typeface="MS PGothic" charset="0"/>
                <a:cs typeface="MS PGothic" charset="0"/>
              </a:defRPr>
            </a:lvl3pPr>
            <a:lvl4pPr>
              <a:tabLst>
                <a:tab pos="1316038" algn="l"/>
                <a:tab pos="1600200" algn="l"/>
                <a:tab pos="2344738" algn="l"/>
              </a:tabLst>
              <a:defRPr sz="1200">
                <a:solidFill>
                  <a:schemeClr val="tx1"/>
                </a:solidFill>
                <a:latin typeface="Helvetica" charset="0"/>
                <a:ea typeface="MS PGothic" charset="0"/>
                <a:cs typeface="MS PGothic" charset="0"/>
              </a:defRPr>
            </a:lvl4pPr>
            <a:lvl5pPr>
              <a:tabLst>
                <a:tab pos="1316038" algn="l"/>
                <a:tab pos="1600200" algn="l"/>
                <a:tab pos="2344738" algn="l"/>
              </a:tabLst>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tabLst>
                <a:tab pos="1316038" algn="l"/>
                <a:tab pos="1600200" algn="l"/>
                <a:tab pos="2344738" algn="l"/>
              </a:tabLs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tabLst>
                <a:tab pos="1316038" algn="l"/>
                <a:tab pos="1600200" algn="l"/>
                <a:tab pos="2344738" algn="l"/>
              </a:tabLs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tabLst>
                <a:tab pos="1316038" algn="l"/>
                <a:tab pos="1600200" algn="l"/>
                <a:tab pos="2344738" algn="l"/>
              </a:tabLs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tabLst>
                <a:tab pos="1316038" algn="l"/>
                <a:tab pos="1600200" algn="l"/>
                <a:tab pos="2344738" algn="l"/>
              </a:tabLst>
              <a:defRPr sz="1200">
                <a:solidFill>
                  <a:schemeClr val="tx1"/>
                </a:solidFill>
                <a:latin typeface="Helvetica" charset="0"/>
                <a:ea typeface="MS PGothic" charset="0"/>
                <a:cs typeface="MS PGothic" charset="0"/>
              </a:defRPr>
            </a:lvl9pPr>
          </a:lstStyle>
          <a:p>
            <a:r>
              <a:rPr lang="en-US" sz="1800" b="1" u="sng" dirty="0">
                <a:latin typeface="Arial Black"/>
                <a:cs typeface="Arial Black"/>
              </a:rPr>
              <a:t>Why is ice expanding?</a:t>
            </a:r>
          </a:p>
          <a:p>
            <a:endParaRPr lang="en-US" sz="1600" b="1" dirty="0">
              <a:latin typeface="Arial Black"/>
              <a:cs typeface="Arial Black"/>
            </a:endParaRPr>
          </a:p>
          <a:p>
            <a:r>
              <a:rPr lang="en-US" sz="1800" b="1" dirty="0">
                <a:latin typeface="Arial Black"/>
                <a:cs typeface="Arial Black"/>
              </a:rPr>
              <a:t>Original </a:t>
            </a:r>
            <a:r>
              <a:rPr lang="en-US" sz="1800" b="1" dirty="0" smtClean="0">
                <a:latin typeface="Arial Black"/>
                <a:cs typeface="Arial Black"/>
              </a:rPr>
              <a:t>hypotheses pointed </a:t>
            </a:r>
            <a:r>
              <a:rPr lang="en-US" sz="1800" b="1" dirty="0">
                <a:latin typeface="Arial Black"/>
                <a:cs typeface="Arial Black"/>
              </a:rPr>
              <a:t>to warm underlying waters:</a:t>
            </a:r>
          </a:p>
          <a:p>
            <a:endParaRPr lang="en-US" sz="1800" b="1" dirty="0"/>
          </a:p>
          <a:p>
            <a:r>
              <a:rPr lang="en-US" sz="1800" b="1" dirty="0" smtClean="0">
                <a:solidFill>
                  <a:srgbClr val="FF0000"/>
                </a:solidFill>
                <a:latin typeface="Arial Black"/>
                <a:cs typeface="Arial Black"/>
              </a:rPr>
              <a:t>Zhang</a:t>
            </a:r>
            <a:r>
              <a:rPr lang="en-US" sz="1800" b="1" dirty="0">
                <a:latin typeface="Arial Black"/>
                <a:cs typeface="Arial Black"/>
              </a:rPr>
              <a:t>, 2000</a:t>
            </a:r>
            <a:r>
              <a:rPr lang="en-US" sz="1800" b="1" dirty="0" smtClean="0">
                <a:latin typeface="Arial Black"/>
                <a:cs typeface="Arial Black"/>
              </a:rPr>
              <a:t>:  warmer </a:t>
            </a:r>
            <a:r>
              <a:rPr lang="en-US" sz="1800" b="1" dirty="0">
                <a:latin typeface="Arial Black"/>
                <a:cs typeface="Arial Black"/>
              </a:rPr>
              <a:t>atmosphere, warmer SST, less ice growth driving less </a:t>
            </a:r>
            <a:r>
              <a:rPr lang="en-US" sz="1800" b="1" dirty="0" smtClean="0">
                <a:latin typeface="Arial Black"/>
                <a:cs typeface="Arial Black"/>
              </a:rPr>
              <a:t>convection </a:t>
            </a:r>
            <a:r>
              <a:rPr lang="en-US" sz="1800" b="1" dirty="0">
                <a:latin typeface="Arial Black"/>
                <a:cs typeface="Arial Black"/>
              </a:rPr>
              <a:t>melting less ice allowing expansion</a:t>
            </a:r>
          </a:p>
          <a:p>
            <a:endParaRPr lang="en-US" sz="1600" b="1" dirty="0">
              <a:latin typeface="Arial Black"/>
              <a:cs typeface="Arial Black"/>
            </a:endParaRPr>
          </a:p>
          <a:p>
            <a:endParaRPr lang="en-US" sz="1600" b="1" dirty="0" smtClean="0">
              <a:latin typeface="Arial Black"/>
              <a:cs typeface="Arial Black"/>
            </a:endParaRPr>
          </a:p>
          <a:p>
            <a:endParaRPr lang="en-US" sz="1600" b="1" dirty="0" smtClean="0">
              <a:latin typeface="Arial Black"/>
              <a:cs typeface="Arial Black"/>
            </a:endParaRPr>
          </a:p>
          <a:p>
            <a:endParaRPr lang="en-US" sz="1600" dirty="0">
              <a:latin typeface="Arial Black"/>
              <a:cs typeface="Arial Black"/>
            </a:endParaRPr>
          </a:p>
          <a:p>
            <a:endParaRPr lang="en-US" sz="1600" b="1" dirty="0" smtClean="0">
              <a:latin typeface="Arial Black"/>
              <a:cs typeface="Arial Black"/>
            </a:endParaRPr>
          </a:p>
          <a:p>
            <a:endParaRPr lang="en-US" sz="1600" dirty="0">
              <a:latin typeface="Arial Black"/>
              <a:cs typeface="Arial Black"/>
            </a:endParaRPr>
          </a:p>
          <a:p>
            <a:endParaRPr lang="en-US" sz="1600" b="1" dirty="0" smtClean="0">
              <a:latin typeface="Arial Black"/>
              <a:cs typeface="Arial Black"/>
            </a:endParaRPr>
          </a:p>
          <a:p>
            <a:endParaRPr lang="en-US" sz="1600" b="1" dirty="0" smtClean="0">
              <a:latin typeface="Arial Black"/>
              <a:cs typeface="Arial Black"/>
            </a:endParaRPr>
          </a:p>
          <a:p>
            <a:r>
              <a:rPr lang="en-US" sz="1600" b="1" dirty="0" smtClean="0">
                <a:solidFill>
                  <a:srgbClr val="FF0000"/>
                </a:solidFill>
                <a:latin typeface="Arial Black"/>
                <a:cs typeface="Arial Black"/>
              </a:rPr>
              <a:t>Bintanja </a:t>
            </a:r>
            <a:r>
              <a:rPr lang="en-US" sz="1600" b="1" dirty="0">
                <a:solidFill>
                  <a:srgbClr val="FF0000"/>
                </a:solidFill>
                <a:latin typeface="Arial Black"/>
                <a:cs typeface="Arial Black"/>
              </a:rPr>
              <a:t>et al.</a:t>
            </a:r>
            <a:r>
              <a:rPr lang="en-US" sz="1600" b="1" dirty="0">
                <a:latin typeface="Arial Black"/>
                <a:cs typeface="Arial Black"/>
              </a:rPr>
              <a:t>, 2013:</a:t>
            </a:r>
            <a:r>
              <a:rPr lang="en-US" sz="1600" b="1" dirty="0"/>
              <a:t>	</a:t>
            </a:r>
            <a:r>
              <a:rPr lang="en-US" sz="1600" b="1" i="1" dirty="0">
                <a:solidFill>
                  <a:srgbClr val="F30712"/>
                </a:solidFill>
                <a:latin typeface="Arial Black"/>
                <a:cs typeface="Arial Black"/>
              </a:rPr>
              <a:t>glacial melt adds to surface layer</a:t>
            </a:r>
            <a:r>
              <a:rPr lang="en-US" sz="1600" b="1" dirty="0">
                <a:latin typeface="Arial Black"/>
                <a:cs typeface="Arial Black"/>
              </a:rPr>
              <a:t> protecting ice from </a:t>
            </a:r>
          </a:p>
          <a:p>
            <a:r>
              <a:rPr lang="en-US" sz="1600" b="1" dirty="0">
                <a:latin typeface="Arial Black"/>
                <a:cs typeface="Arial Black"/>
              </a:rPr>
              <a:t>			melting by warm deep waters</a:t>
            </a:r>
          </a:p>
        </p:txBody>
      </p:sp>
      <p:sp>
        <p:nvSpPr>
          <p:cNvPr id="45061" name="Line 23"/>
          <p:cNvSpPr>
            <a:spLocks noChangeShapeType="1"/>
          </p:cNvSpPr>
          <p:nvPr/>
        </p:nvSpPr>
        <p:spPr bwMode="auto">
          <a:xfrm>
            <a:off x="177800" y="6734175"/>
            <a:ext cx="15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45063" name="Text Box 6"/>
          <p:cNvSpPr txBox="1">
            <a:spLocks noChangeArrowheads="1"/>
          </p:cNvSpPr>
          <p:nvPr/>
        </p:nvSpPr>
        <p:spPr bwMode="auto">
          <a:xfrm>
            <a:off x="6262077" y="6345238"/>
            <a:ext cx="270412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dirty="0">
                <a:solidFill>
                  <a:schemeClr val="bg1"/>
                </a:solidFill>
                <a:latin typeface="Arial" charset="0"/>
                <a:ea typeface="ＭＳ Ｐゴシック" charset="0"/>
                <a:cs typeface="ＭＳ Ｐゴシック" charset="0"/>
              </a:rPr>
              <a:t>Photo: Martinson, Prospect Point, 2009</a:t>
            </a:r>
          </a:p>
        </p:txBody>
      </p:sp>
      <p:grpSp>
        <p:nvGrpSpPr>
          <p:cNvPr id="19" name="Group 18"/>
          <p:cNvGrpSpPr/>
          <p:nvPr/>
        </p:nvGrpSpPr>
        <p:grpSpPr>
          <a:xfrm>
            <a:off x="71440" y="-4359"/>
            <a:ext cx="8983134" cy="6855661"/>
            <a:chOff x="71440" y="-4359"/>
            <a:chExt cx="8983134" cy="6855661"/>
          </a:xfrm>
        </p:grpSpPr>
        <p:sp>
          <p:nvSpPr>
            <p:cNvPr id="20" name="Text Box 103"/>
            <p:cNvSpPr txBox="1">
              <a:spLocks noChangeArrowheads="1"/>
            </p:cNvSpPr>
            <p:nvPr userDrawn="1"/>
          </p:nvSpPr>
          <p:spPr bwMode="auto">
            <a:xfrm>
              <a:off x="6820647" y="-4359"/>
              <a:ext cx="1841129" cy="276999"/>
            </a:xfrm>
            <a:prstGeom prst="rect">
              <a:avLst/>
            </a:prstGeom>
            <a:noFill/>
            <a:ln w="19050" cmpd="sng">
              <a:solidFill>
                <a:schemeClr val="bg1"/>
              </a:solidFill>
              <a:miter lim="800000"/>
              <a:headEnd/>
              <a:tailEnd/>
            </a:ln>
          </p:spPr>
          <p:txBody>
            <a:bodyPr wrap="squar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b="0" dirty="0">
                <a:ea typeface="ＭＳ Ｐゴシック" charset="0"/>
                <a:cs typeface="ＭＳ Ｐゴシック" charset="0"/>
              </a:endParaRPr>
            </a:p>
          </p:txBody>
        </p:sp>
        <p:grpSp>
          <p:nvGrpSpPr>
            <p:cNvPr id="21" name="Group 20"/>
            <p:cNvGrpSpPr/>
            <p:nvPr userDrawn="1"/>
          </p:nvGrpSpPr>
          <p:grpSpPr>
            <a:xfrm>
              <a:off x="71440" y="86964"/>
              <a:ext cx="8980488" cy="6661150"/>
              <a:chOff x="71440" y="86964"/>
              <a:chExt cx="8980488" cy="6661150"/>
            </a:xfrm>
          </p:grpSpPr>
          <p:sp>
            <p:nvSpPr>
              <p:cNvPr id="27" name="Line 24"/>
              <p:cNvSpPr>
                <a:spLocks noChangeShapeType="1"/>
              </p:cNvSpPr>
              <p:nvPr userDrawn="1"/>
            </p:nvSpPr>
            <p:spPr bwMode="auto">
              <a:xfrm flipH="1">
                <a:off x="8665084" y="93157"/>
                <a:ext cx="386071"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nvGrpSpPr>
              <p:cNvPr id="28" name="Group 27"/>
              <p:cNvGrpSpPr>
                <a:grpSpLocks/>
              </p:cNvGrpSpPr>
              <p:nvPr userDrawn="1"/>
            </p:nvGrpSpPr>
            <p:grpSpPr bwMode="auto">
              <a:xfrm>
                <a:off x="71440" y="86964"/>
                <a:ext cx="8980488" cy="6661150"/>
                <a:chOff x="45" y="88"/>
                <a:chExt cx="5657" cy="4196"/>
              </a:xfrm>
            </p:grpSpPr>
            <p:sp>
              <p:nvSpPr>
                <p:cNvPr id="29" name="Line 19"/>
                <p:cNvSpPr>
                  <a:spLocks noChangeShapeType="1"/>
                </p:cNvSpPr>
                <p:nvPr userDrawn="1"/>
              </p:nvSpPr>
              <p:spPr bwMode="auto">
                <a:xfrm flipH="1">
                  <a:off x="48" y="88"/>
                  <a:ext cx="4" cy="4196"/>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30" name="Line 20"/>
                <p:cNvSpPr>
                  <a:spLocks noChangeShapeType="1"/>
                </p:cNvSpPr>
                <p:nvPr userDrawn="1"/>
              </p:nvSpPr>
              <p:spPr bwMode="auto">
                <a:xfrm>
                  <a:off x="5702" y="88"/>
                  <a:ext cx="0" cy="4191"/>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31" name="Line 21"/>
                <p:cNvSpPr>
                  <a:spLocks noChangeShapeType="1"/>
                </p:cNvSpPr>
                <p:nvPr userDrawn="1"/>
              </p:nvSpPr>
              <p:spPr bwMode="auto">
                <a:xfrm flipV="1">
                  <a:off x="45" y="91"/>
                  <a:ext cx="4244" cy="4"/>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grpSp>
        <p:sp>
          <p:nvSpPr>
            <p:cNvPr id="22" name="TextBox 5"/>
            <p:cNvSpPr txBox="1">
              <a:spLocks noChangeArrowheads="1"/>
            </p:cNvSpPr>
            <p:nvPr userDrawn="1"/>
          </p:nvSpPr>
          <p:spPr bwMode="auto">
            <a:xfrm>
              <a:off x="185741" y="6621114"/>
              <a:ext cx="754063" cy="230188"/>
            </a:xfrm>
            <a:prstGeom prst="rect">
              <a:avLst/>
            </a:prstGeom>
            <a:noFill/>
            <a:ln w="9525">
              <a:noFill/>
              <a:miter lim="800000"/>
              <a:headEnd/>
              <a:tailEnd/>
            </a:ln>
          </p:spPr>
          <p:txBody>
            <a:bodyPr>
              <a:spAutoFit/>
            </a:bodyPr>
            <a:lstStyle/>
            <a:p>
              <a:pPr algn="ctr">
                <a:defRPr/>
              </a:pPr>
              <a:r>
                <a:rPr lang="en-US" sz="900" i="1" dirty="0">
                  <a:solidFill>
                    <a:schemeClr val="bg1"/>
                  </a:solidFill>
                  <a:latin typeface="Helvetica" pitchFamily="-1" charset="0"/>
                  <a:ea typeface="MS PGothic" pitchFamily="34" charset="-128"/>
                  <a:cs typeface="MS PGothic" pitchFamily="34" charset="-128"/>
                </a:rPr>
                <a:t>Martinson</a:t>
              </a:r>
            </a:p>
          </p:txBody>
        </p:sp>
        <p:sp>
          <p:nvSpPr>
            <p:cNvPr id="23" name="TextBox 6"/>
            <p:cNvSpPr txBox="1">
              <a:spLocks noChangeArrowheads="1"/>
            </p:cNvSpPr>
            <p:nvPr userDrawn="1"/>
          </p:nvSpPr>
          <p:spPr bwMode="auto">
            <a:xfrm>
              <a:off x="6721478" y="6614764"/>
              <a:ext cx="2181225" cy="230188"/>
            </a:xfrm>
            <a:prstGeom prst="rect">
              <a:avLst/>
            </a:prstGeom>
            <a:noFill/>
            <a:ln w="9525">
              <a:noFill/>
              <a:miter lim="800000"/>
              <a:headEnd/>
              <a:tailEnd/>
            </a:ln>
          </p:spPr>
          <p:txBody>
            <a:bodyPr>
              <a:spAutoFit/>
            </a:bodyPr>
            <a:lstStyle/>
            <a:p>
              <a:pPr algn="ctr">
                <a:defRPr/>
              </a:pPr>
              <a:r>
                <a:rPr lang="en-US" sz="900" i="1" dirty="0">
                  <a:solidFill>
                    <a:srgbClr val="FFFFFF"/>
                  </a:solidFill>
                  <a:latin typeface="Helvetica" pitchFamily="-1" charset="0"/>
                  <a:ea typeface="MS PGothic" pitchFamily="34" charset="-128"/>
                  <a:cs typeface="MS PGothic" pitchFamily="34" charset="-128"/>
                </a:rPr>
                <a:t>Lamont-Doherty Earth Observatory</a:t>
              </a:r>
            </a:p>
          </p:txBody>
        </p:sp>
        <p:sp>
          <p:nvSpPr>
            <p:cNvPr id="24" name="Line 22"/>
            <p:cNvSpPr>
              <a:spLocks noChangeShapeType="1"/>
            </p:cNvSpPr>
            <p:nvPr userDrawn="1"/>
          </p:nvSpPr>
          <p:spPr bwMode="auto">
            <a:xfrm>
              <a:off x="952503" y="6741764"/>
              <a:ext cx="5772150"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25" name="Line 23"/>
            <p:cNvSpPr>
              <a:spLocks noChangeShapeType="1"/>
            </p:cNvSpPr>
            <p:nvPr userDrawn="1"/>
          </p:nvSpPr>
          <p:spPr bwMode="auto">
            <a:xfrm flipH="1">
              <a:off x="85728" y="6741764"/>
              <a:ext cx="92075"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26" name="Line 24"/>
            <p:cNvSpPr>
              <a:spLocks noChangeShapeType="1"/>
            </p:cNvSpPr>
            <p:nvPr userDrawn="1"/>
          </p:nvSpPr>
          <p:spPr bwMode="auto">
            <a:xfrm flipH="1">
              <a:off x="8851374" y="6741764"/>
              <a:ext cx="203200"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sp>
        <p:nvSpPr>
          <p:cNvPr id="32" name="TextBox 31"/>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extLst>
      <p:ext uri="{BB962C8B-B14F-4D97-AF65-F5344CB8AC3E}">
        <p14:creationId xmlns:p14="http://schemas.microsoft.com/office/powerpoint/2010/main" val="865602275"/>
      </p:ext>
    </p:extLst>
  </p:cSld>
  <p:clrMapOvr>
    <a:masterClrMapping/>
  </p:clrMapOvr>
  <p:transition advClick="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508000" y="846138"/>
            <a:ext cx="8128000" cy="1220787"/>
          </a:xfrm>
        </p:spPr>
        <p:txBody>
          <a:bodyPr/>
          <a:lstStyle/>
          <a:p>
            <a:pPr marL="115888" indent="-115888">
              <a:buFont typeface="Monotype Sorts" charset="0"/>
              <a:buNone/>
            </a:pPr>
            <a:r>
              <a:rPr lang="ja-JP" altLang="en-US" sz="1600" b="1" i="1" dirty="0">
                <a:latin typeface="Arial" charset="0"/>
                <a:ea typeface="ＭＳ Ｐゴシック" charset="0"/>
                <a:cs typeface="ＭＳ Ｐゴシック" charset="0"/>
              </a:rPr>
              <a:t>“</a:t>
            </a:r>
            <a:r>
              <a:rPr lang="en-US" sz="1100" b="1" i="1" dirty="0">
                <a:latin typeface="Arial" charset="0"/>
                <a:ea typeface="ＭＳ Ｐゴシック" charset="0"/>
                <a:cs typeface="ＭＳ Ｐゴシック" charset="0"/>
              </a:rPr>
              <a:t> </a:t>
            </a:r>
            <a:r>
              <a:rPr lang="en-US" sz="1600" b="1" i="1" dirty="0">
                <a:latin typeface="Arial" charset="0"/>
                <a:ea typeface="ＭＳ Ｐゴシック" charset="0"/>
                <a:cs typeface="ＭＳ Ｐゴシック" charset="0"/>
              </a:rPr>
              <a:t>In contrast to Arctic sea ice, sea ice surrounding Antarctica has expanded, with record extent in 2010.</a:t>
            </a:r>
            <a:r>
              <a:rPr lang="ja-JP" altLang="en-US" sz="1600" b="1" i="1" dirty="0">
                <a:latin typeface="Arial" charset="0"/>
                <a:ea typeface="ＭＳ Ｐゴシック" charset="0"/>
                <a:cs typeface="ＭＳ Ｐゴシック" charset="0"/>
              </a:rPr>
              <a:t>”</a:t>
            </a:r>
            <a:r>
              <a:rPr lang="en-US" sz="1600" b="1" i="1" dirty="0">
                <a:latin typeface="Arial" charset="0"/>
                <a:ea typeface="ＭＳ Ｐゴシック" charset="0"/>
                <a:cs typeface="ＭＳ Ｐゴシック" charset="0"/>
              </a:rPr>
              <a:t>  </a:t>
            </a:r>
            <a:r>
              <a:rPr lang="en-US" sz="1600" b="1" i="1" dirty="0" smtClean="0">
                <a:latin typeface="Arial" charset="0"/>
                <a:ea typeface="ＭＳ Ｐゴシック" charset="0"/>
                <a:cs typeface="ＭＳ Ｐゴシック" charset="0"/>
              </a:rPr>
              <a:t>Bintanja </a:t>
            </a:r>
            <a:r>
              <a:rPr lang="en-US" sz="1600" b="1" i="1" dirty="0">
                <a:latin typeface="Arial" charset="0"/>
                <a:ea typeface="ＭＳ Ｐゴシック" charset="0"/>
                <a:cs typeface="ＭＳ Ｐゴシック" charset="0"/>
              </a:rPr>
              <a:t>et al., Nature Geoscience, 2013</a:t>
            </a:r>
          </a:p>
          <a:p>
            <a:pPr marL="115888" indent="-115888">
              <a:lnSpc>
                <a:spcPct val="10000"/>
              </a:lnSpc>
              <a:buFont typeface="Monotype Sorts" charset="0"/>
              <a:buNone/>
            </a:pPr>
            <a:endParaRPr lang="en-US" sz="1600" b="1" i="1" dirty="0">
              <a:latin typeface="Arial" charset="0"/>
              <a:ea typeface="ＭＳ Ｐゴシック" charset="0"/>
              <a:cs typeface="ＭＳ Ｐゴシック" charset="0"/>
            </a:endParaRPr>
          </a:p>
          <a:p>
            <a:pPr marL="115888" indent="-115888">
              <a:buFont typeface="Monotype Sorts" charset="0"/>
              <a:buNone/>
            </a:pPr>
            <a:r>
              <a:rPr lang="ja-JP" altLang="en-US" sz="1600" b="1" i="1" dirty="0">
                <a:latin typeface="Arial" charset="0"/>
                <a:ea typeface="ＭＳ Ｐゴシック" charset="0"/>
                <a:cs typeface="ＭＳ Ｐゴシック" charset="0"/>
              </a:rPr>
              <a:t>“</a:t>
            </a:r>
            <a:r>
              <a:rPr lang="en-US" sz="1100" b="1" i="1" dirty="0">
                <a:latin typeface="Arial" charset="0"/>
                <a:ea typeface="ＭＳ Ｐゴシック" charset="0"/>
                <a:cs typeface="ＭＳ Ｐゴシック" charset="0"/>
              </a:rPr>
              <a:t> </a:t>
            </a:r>
            <a:r>
              <a:rPr lang="en-US" sz="1600" b="1" i="1" dirty="0">
                <a:latin typeface="Arial" charset="0"/>
                <a:ea typeface="ＭＳ Ｐゴシック" charset="0"/>
                <a:cs typeface="ＭＳ Ｐゴシック" charset="0"/>
              </a:rPr>
              <a:t>The Arctic may be shrinking as the world warms but Antarctic sea ice is expanding… The paradox is…</a:t>
            </a:r>
            <a:r>
              <a:rPr lang="ja-JP" altLang="en-US" sz="1600" b="1" i="1" dirty="0">
                <a:latin typeface="Arial" charset="0"/>
                <a:ea typeface="ＭＳ Ｐゴシック" charset="0"/>
                <a:cs typeface="ＭＳ Ｐゴシック" charset="0"/>
              </a:rPr>
              <a:t>”</a:t>
            </a:r>
            <a:r>
              <a:rPr lang="en-US" sz="1600" b="1" i="1" dirty="0">
                <a:latin typeface="Arial" charset="0"/>
                <a:ea typeface="ＭＳ Ｐゴシック" charset="0"/>
                <a:cs typeface="ＭＳ Ｐゴシック" charset="0"/>
              </a:rPr>
              <a:t>  </a:t>
            </a:r>
            <a:r>
              <a:rPr lang="en-US" sz="1600" b="1" dirty="0">
                <a:latin typeface="Arial" charset="0"/>
                <a:ea typeface="ＭＳ Ｐゴシック" charset="0"/>
                <a:cs typeface="ＭＳ Ｐゴシック" charset="0"/>
              </a:rPr>
              <a:t>Climate Central blog, 2013</a:t>
            </a:r>
          </a:p>
          <a:p>
            <a:pPr marL="115888" indent="-115888"/>
            <a:endParaRPr lang="en-US" sz="1100" b="1" dirty="0">
              <a:latin typeface="Arial" charset="0"/>
              <a:ea typeface="ＭＳ Ｐゴシック" charset="0"/>
              <a:cs typeface="ＭＳ Ｐゴシック" charset="0"/>
            </a:endParaRPr>
          </a:p>
        </p:txBody>
      </p:sp>
      <p:sp>
        <p:nvSpPr>
          <p:cNvPr id="8196" name="Title 1"/>
          <p:cNvSpPr>
            <a:spLocks/>
          </p:cNvSpPr>
          <p:nvPr/>
        </p:nvSpPr>
        <p:spPr bwMode="auto">
          <a:xfrm>
            <a:off x="146050" y="5091839"/>
            <a:ext cx="88503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dirty="0">
                <a:solidFill>
                  <a:srgbClr val="FF0000"/>
                </a:solidFill>
                <a:latin typeface="Arial" charset="0"/>
                <a:ea typeface="ＭＳ Ｐゴシック" charset="0"/>
                <a:cs typeface="ＭＳ Ｐゴシック" charset="0"/>
              </a:rPr>
              <a:t>Comparing changes in Arctic sea ice to those in Antarctic sea ice is like comparing</a:t>
            </a:r>
            <a:br>
              <a:rPr lang="en-US" sz="3200" b="1" dirty="0">
                <a:solidFill>
                  <a:srgbClr val="FF0000"/>
                </a:solidFill>
                <a:latin typeface="Arial" charset="0"/>
                <a:ea typeface="ＭＳ Ｐゴシック" charset="0"/>
                <a:cs typeface="ＭＳ Ｐゴシック" charset="0"/>
              </a:rPr>
            </a:br>
            <a:r>
              <a:rPr lang="en-US" sz="3200" b="1" dirty="0">
                <a:solidFill>
                  <a:srgbClr val="FF0000"/>
                </a:solidFill>
                <a:latin typeface="Arial" charset="0"/>
                <a:ea typeface="ＭＳ Ｐゴシック" charset="0"/>
                <a:cs typeface="ＭＳ Ｐゴシック" charset="0"/>
              </a:rPr>
              <a:t>apples to army trucks!</a:t>
            </a:r>
          </a:p>
        </p:txBody>
      </p:sp>
      <p:sp>
        <p:nvSpPr>
          <p:cNvPr id="28676" name="Text Box 5"/>
          <p:cNvSpPr txBox="1">
            <a:spLocks noChangeArrowheads="1"/>
          </p:cNvSpPr>
          <p:nvPr/>
        </p:nvSpPr>
        <p:spPr bwMode="auto">
          <a:xfrm>
            <a:off x="565150" y="293688"/>
            <a:ext cx="801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344488" algn="l"/>
              </a:tabLst>
              <a:defRPr sz="1200">
                <a:solidFill>
                  <a:schemeClr val="tx1"/>
                </a:solidFill>
                <a:latin typeface="Helvetica" charset="0"/>
                <a:ea typeface="MS PGothic" charset="0"/>
                <a:cs typeface="MS PGothic" charset="0"/>
              </a:defRPr>
            </a:lvl1pPr>
            <a:lvl2pPr marL="37931725" indent="-37474525">
              <a:tabLst>
                <a:tab pos="344488" algn="l"/>
              </a:tabLst>
              <a:defRPr sz="1200">
                <a:solidFill>
                  <a:schemeClr val="tx1"/>
                </a:solidFill>
                <a:latin typeface="Helvetica" charset="0"/>
                <a:ea typeface="MS PGothic" charset="0"/>
                <a:cs typeface="MS PGothic" charset="0"/>
              </a:defRPr>
            </a:lvl2pPr>
            <a:lvl3pPr>
              <a:tabLst>
                <a:tab pos="344488" algn="l"/>
              </a:tabLst>
              <a:defRPr sz="1200">
                <a:solidFill>
                  <a:schemeClr val="tx1"/>
                </a:solidFill>
                <a:latin typeface="Helvetica" charset="0"/>
                <a:ea typeface="MS PGothic" charset="0"/>
                <a:cs typeface="MS PGothic" charset="0"/>
              </a:defRPr>
            </a:lvl3pPr>
            <a:lvl4pPr>
              <a:tabLst>
                <a:tab pos="344488" algn="l"/>
              </a:tabLst>
              <a:defRPr sz="1200">
                <a:solidFill>
                  <a:schemeClr val="tx1"/>
                </a:solidFill>
                <a:latin typeface="Helvetica" charset="0"/>
                <a:ea typeface="MS PGothic" charset="0"/>
                <a:cs typeface="MS PGothic" charset="0"/>
              </a:defRPr>
            </a:lvl4pPr>
            <a:lvl5pPr>
              <a:tabLst>
                <a:tab pos="344488" algn="l"/>
              </a:tabLst>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tabLst>
                <a:tab pos="344488" algn="l"/>
              </a:tabLs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tabLst>
                <a:tab pos="344488" algn="l"/>
              </a:tabLs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tabLst>
                <a:tab pos="344488" algn="l"/>
              </a:tabLs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tabLst>
                <a:tab pos="344488" algn="l"/>
              </a:tabLst>
              <a:defRPr sz="1200">
                <a:solidFill>
                  <a:schemeClr val="tx1"/>
                </a:solidFill>
                <a:latin typeface="Helvetica" charset="0"/>
                <a:ea typeface="MS PGothic" charset="0"/>
                <a:cs typeface="MS PGothic" charset="0"/>
              </a:defRPr>
            </a:lvl9pPr>
          </a:lstStyle>
          <a:p>
            <a:r>
              <a:rPr lang="en-US" sz="2400">
                <a:latin typeface="Arial Black" charset="0"/>
              </a:rPr>
              <a:t>1.	Antarctic sea ice cover is expanding (barely)</a:t>
            </a:r>
          </a:p>
        </p:txBody>
      </p:sp>
      <p:sp>
        <p:nvSpPr>
          <p:cNvPr id="28677" name="Text Box 7"/>
          <p:cNvSpPr txBox="1">
            <a:spLocks noChangeArrowheads="1"/>
          </p:cNvSpPr>
          <p:nvPr/>
        </p:nvSpPr>
        <p:spPr bwMode="auto">
          <a:xfrm>
            <a:off x="5324475" y="4146550"/>
            <a:ext cx="577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t>Hansen</a:t>
            </a:r>
          </a:p>
        </p:txBody>
      </p:sp>
      <p:sp>
        <p:nvSpPr>
          <p:cNvPr id="28681" name="TextBox 11"/>
          <p:cNvSpPr txBox="1">
            <a:spLocks noChangeArrowheads="1"/>
          </p:cNvSpPr>
          <p:nvPr/>
        </p:nvSpPr>
        <p:spPr bwMode="auto">
          <a:xfrm>
            <a:off x="6561138" y="2413000"/>
            <a:ext cx="876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Antarctic</a:t>
            </a:r>
          </a:p>
        </p:txBody>
      </p:sp>
      <p:sp>
        <p:nvSpPr>
          <p:cNvPr id="28682" name="TextBox 12"/>
          <p:cNvSpPr txBox="1">
            <a:spLocks noChangeArrowheads="1"/>
          </p:cNvSpPr>
          <p:nvPr/>
        </p:nvSpPr>
        <p:spPr bwMode="auto">
          <a:xfrm>
            <a:off x="3270250" y="2417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Arctic</a:t>
            </a:r>
          </a:p>
        </p:txBody>
      </p:sp>
      <p:sp>
        <p:nvSpPr>
          <p:cNvPr id="13" name="TextBox 12"/>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grpSp>
        <p:nvGrpSpPr>
          <p:cNvPr id="3" name="Group 2"/>
          <p:cNvGrpSpPr/>
          <p:nvPr/>
        </p:nvGrpSpPr>
        <p:grpSpPr>
          <a:xfrm>
            <a:off x="247650" y="1982788"/>
            <a:ext cx="8763000" cy="2843212"/>
            <a:chOff x="247650" y="1982788"/>
            <a:chExt cx="8763000" cy="2843212"/>
          </a:xfrm>
        </p:grpSpPr>
        <p:grpSp>
          <p:nvGrpSpPr>
            <p:cNvPr id="28679" name="Group 9"/>
            <p:cNvGrpSpPr>
              <a:grpSpLocks/>
            </p:cNvGrpSpPr>
            <p:nvPr/>
          </p:nvGrpSpPr>
          <p:grpSpPr bwMode="auto">
            <a:xfrm>
              <a:off x="247650" y="1982788"/>
              <a:ext cx="8763000" cy="2843212"/>
              <a:chOff x="246943" y="1982047"/>
              <a:chExt cx="8763007" cy="2843953"/>
            </a:xfrm>
          </p:grpSpPr>
          <p:pic>
            <p:nvPicPr>
              <p:cNvPr id="28683" name="Picture 7" descr="extent_monthly_dev_south.png"/>
              <p:cNvPicPr>
                <a:picLocks noChangeAspect="1"/>
              </p:cNvPicPr>
              <p:nvPr/>
            </p:nvPicPr>
            <p:blipFill>
              <a:blip r:embed="rId4">
                <a:extLst>
                  <a:ext uri="{28A0092B-C50C-407E-A947-70E740481C1C}">
                    <a14:useLocalDpi xmlns:a14="http://schemas.microsoft.com/office/drawing/2010/main" val="0"/>
                  </a:ext>
                </a:extLst>
              </a:blip>
              <a:srcRect r="4231"/>
              <a:stretch>
                <a:fillRect/>
              </a:stretch>
            </p:blipFill>
            <p:spPr bwMode="auto">
              <a:xfrm>
                <a:off x="4699020" y="1982047"/>
                <a:ext cx="4310930" cy="271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8" descr="extent_monthly_dev_north(arctic).png"/>
              <p:cNvPicPr>
                <a:picLocks noChangeAspect="1"/>
              </p:cNvPicPr>
              <p:nvPr/>
            </p:nvPicPr>
            <p:blipFill>
              <a:blip r:embed="rId5">
                <a:extLst>
                  <a:ext uri="{28A0092B-C50C-407E-A947-70E740481C1C}">
                    <a14:useLocalDpi xmlns:a14="http://schemas.microsoft.com/office/drawing/2010/main" val="0"/>
                  </a:ext>
                </a:extLst>
              </a:blip>
              <a:srcRect r="4254"/>
              <a:stretch>
                <a:fillRect/>
              </a:stretch>
            </p:blipFill>
            <p:spPr bwMode="auto">
              <a:xfrm>
                <a:off x="246943" y="1987756"/>
                <a:ext cx="4499199" cy="283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bwMode="auto">
            <a:xfrm>
              <a:off x="4738077" y="4689231"/>
              <a:ext cx="4267279" cy="13614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grpSp>
      <p:sp>
        <p:nvSpPr>
          <p:cNvPr id="28680" name="TextBox 10"/>
          <p:cNvSpPr txBox="1">
            <a:spLocks noChangeArrowheads="1"/>
          </p:cNvSpPr>
          <p:nvPr/>
        </p:nvSpPr>
        <p:spPr bwMode="auto">
          <a:xfrm>
            <a:off x="7400192" y="4562231"/>
            <a:ext cx="1471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dirty="0"/>
              <a:t>NASA, Cryosphere</a:t>
            </a:r>
          </a:p>
        </p:txBody>
      </p:sp>
    </p:spTree>
    <p:custDataLst>
      <p:tags r:id="rId1"/>
    </p:custDataLst>
    <p:extLst>
      <p:ext uri="{BB962C8B-B14F-4D97-AF65-F5344CB8AC3E}">
        <p14:creationId xmlns:p14="http://schemas.microsoft.com/office/powerpoint/2010/main" val="910202022"/>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up)">
                                      <p:cBhvr>
                                        <p:cTn id="7"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885950" y="838207"/>
            <a:ext cx="5048250" cy="5679017"/>
          </a:xfrm>
          <a:prstGeom prst="rect">
            <a:avLst/>
          </a:prstGeom>
          <a:solidFill>
            <a:schemeClr val="bg1">
              <a:lumMod val="85000"/>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grpSp>
        <p:nvGrpSpPr>
          <p:cNvPr id="17409" name="Group 102"/>
          <p:cNvGrpSpPr>
            <a:grpSpLocks/>
          </p:cNvGrpSpPr>
          <p:nvPr/>
        </p:nvGrpSpPr>
        <p:grpSpPr bwMode="auto">
          <a:xfrm>
            <a:off x="2251075" y="2116674"/>
            <a:ext cx="3756025" cy="60325"/>
            <a:chOff x="1418" y="1216"/>
            <a:chExt cx="2366" cy="38"/>
          </a:xfrm>
        </p:grpSpPr>
        <p:grpSp>
          <p:nvGrpSpPr>
            <p:cNvPr id="17469" name="Group 101"/>
            <p:cNvGrpSpPr>
              <a:grpSpLocks/>
            </p:cNvGrpSpPr>
            <p:nvPr/>
          </p:nvGrpSpPr>
          <p:grpSpPr bwMode="auto">
            <a:xfrm>
              <a:off x="2326" y="1218"/>
              <a:ext cx="1458" cy="35"/>
              <a:chOff x="2326" y="1218"/>
              <a:chExt cx="1458" cy="35"/>
            </a:xfrm>
          </p:grpSpPr>
          <p:graphicFrame>
            <p:nvGraphicFramePr>
              <p:cNvPr id="17472" name="Object 8"/>
              <p:cNvGraphicFramePr>
                <a:graphicFrameLocks noChangeAspect="1"/>
              </p:cNvGraphicFramePr>
              <p:nvPr/>
            </p:nvGraphicFramePr>
            <p:xfrm>
              <a:off x="3294" y="1218"/>
              <a:ext cx="490" cy="35"/>
            </p:xfrm>
            <a:graphic>
              <a:graphicData uri="http://schemas.openxmlformats.org/presentationml/2006/ole">
                <mc:AlternateContent xmlns:mc="http://schemas.openxmlformats.org/markup-compatibility/2006">
                  <mc:Choice xmlns:v="urn:schemas-microsoft-com:vml" Requires="v">
                    <p:oleObj spid="_x0000_s156276" r:id="rId5" imgW="1168400" imgH="127000" progId="MS_ClipArt_Gallery">
                      <p:embed/>
                    </p:oleObj>
                  </mc:Choice>
                  <mc:Fallback>
                    <p:oleObj r:id="rId5"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3294" y="1218"/>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473" name="Object 9"/>
              <p:cNvGraphicFramePr>
                <a:graphicFrameLocks noChangeAspect="1"/>
              </p:cNvGraphicFramePr>
              <p:nvPr/>
            </p:nvGraphicFramePr>
            <p:xfrm>
              <a:off x="2816" y="1218"/>
              <a:ext cx="434" cy="31"/>
            </p:xfrm>
            <a:graphic>
              <a:graphicData uri="http://schemas.openxmlformats.org/presentationml/2006/ole">
                <mc:AlternateContent xmlns:mc="http://schemas.openxmlformats.org/markup-compatibility/2006">
                  <mc:Choice xmlns:v="urn:schemas-microsoft-com:vml" Requires="v">
                    <p:oleObj spid="_x0000_s156277" r:id="rId7" imgW="1168400" imgH="127000" progId="MS_ClipArt_Gallery">
                      <p:embed/>
                    </p:oleObj>
                  </mc:Choice>
                  <mc:Fallback>
                    <p:oleObj r:id="rId7"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816" y="1218"/>
                            <a:ext cx="434" cy="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474" name="Object 10"/>
              <p:cNvGraphicFramePr>
                <a:graphicFrameLocks noChangeAspect="1"/>
              </p:cNvGraphicFramePr>
              <p:nvPr/>
            </p:nvGraphicFramePr>
            <p:xfrm>
              <a:off x="2326" y="1218"/>
              <a:ext cx="490" cy="35"/>
            </p:xfrm>
            <a:graphic>
              <a:graphicData uri="http://schemas.openxmlformats.org/presentationml/2006/ole">
                <mc:AlternateContent xmlns:mc="http://schemas.openxmlformats.org/markup-compatibility/2006">
                  <mc:Choice xmlns:v="urn:schemas-microsoft-com:vml" Requires="v">
                    <p:oleObj spid="_x0000_s156278" r:id="rId8" imgW="1168400" imgH="127000" progId="MS_ClipArt_Gallery">
                      <p:embed/>
                    </p:oleObj>
                  </mc:Choice>
                  <mc:Fallback>
                    <p:oleObj r:id="rId8"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326" y="1218"/>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17470" name="Object 6"/>
            <p:cNvGraphicFramePr>
              <a:graphicFrameLocks noChangeAspect="1"/>
            </p:cNvGraphicFramePr>
            <p:nvPr/>
          </p:nvGraphicFramePr>
          <p:xfrm>
            <a:off x="1868" y="1219"/>
            <a:ext cx="490" cy="35"/>
          </p:xfrm>
          <a:graphic>
            <a:graphicData uri="http://schemas.openxmlformats.org/presentationml/2006/ole">
              <mc:AlternateContent xmlns:mc="http://schemas.openxmlformats.org/markup-compatibility/2006">
                <mc:Choice xmlns:v="urn:schemas-microsoft-com:vml" Requires="v">
                  <p:oleObj spid="_x0000_s156279" r:id="rId9" imgW="1168400" imgH="127000" progId="MS_ClipArt_Gallery">
                    <p:embed/>
                  </p:oleObj>
                </mc:Choice>
                <mc:Fallback>
                  <p:oleObj r:id="rId9"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1868" y="1219"/>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471" name="Object 7"/>
            <p:cNvGraphicFramePr>
              <a:graphicFrameLocks noChangeAspect="1"/>
            </p:cNvGraphicFramePr>
            <p:nvPr/>
          </p:nvGraphicFramePr>
          <p:xfrm>
            <a:off x="1418" y="1216"/>
            <a:ext cx="490" cy="35"/>
          </p:xfrm>
          <a:graphic>
            <a:graphicData uri="http://schemas.openxmlformats.org/presentationml/2006/ole">
              <mc:AlternateContent xmlns:mc="http://schemas.openxmlformats.org/markup-compatibility/2006">
                <mc:Choice xmlns:v="urn:schemas-microsoft-com:vml" Requires="v">
                  <p:oleObj spid="_x0000_s156280" r:id="rId10" imgW="1168400" imgH="127000" progId="MS_ClipArt_Gallery">
                    <p:embed/>
                  </p:oleObj>
                </mc:Choice>
                <mc:Fallback>
                  <p:oleObj r:id="rId10"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1418" y="1216"/>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7410" name="Rectangle 2"/>
          <p:cNvSpPr>
            <a:spLocks noGrp="1" noChangeArrowheads="1"/>
          </p:cNvSpPr>
          <p:nvPr>
            <p:ph type="title" idx="4294967295"/>
          </p:nvPr>
        </p:nvSpPr>
        <p:spPr>
          <a:xfrm>
            <a:off x="1049868" y="252945"/>
            <a:ext cx="7044265" cy="381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charset="0"/>
                <a:ea typeface="ＭＳ Ｐゴシック" charset="0"/>
                <a:cs typeface="ＭＳ Ｐゴシック" charset="0"/>
              </a:rPr>
              <a:t>Arctic ocean-sea ice interaction</a:t>
            </a:r>
            <a:endPar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cs typeface="ＭＳ Ｐゴシック" charset="0"/>
            </a:endParaRPr>
          </a:p>
        </p:txBody>
      </p:sp>
      <p:sp>
        <p:nvSpPr>
          <p:cNvPr id="17411" name="Rectangle 4"/>
          <p:cNvSpPr>
            <a:spLocks noChangeArrowheads="1"/>
          </p:cNvSpPr>
          <p:nvPr/>
        </p:nvSpPr>
        <p:spPr bwMode="auto">
          <a:xfrm>
            <a:off x="3243263" y="6077487"/>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endParaRPr lang="en-US" b="0">
              <a:latin typeface="Arial" charset="0"/>
              <a:ea typeface="ＭＳ Ｐゴシック" charset="0"/>
              <a:cs typeface="ＭＳ Ｐゴシック" charset="0"/>
            </a:endParaRPr>
          </a:p>
        </p:txBody>
      </p:sp>
      <p:grpSp>
        <p:nvGrpSpPr>
          <p:cNvPr id="17412" name="Group 81"/>
          <p:cNvGrpSpPr>
            <a:grpSpLocks/>
          </p:cNvGrpSpPr>
          <p:nvPr/>
        </p:nvGrpSpPr>
        <p:grpSpPr bwMode="auto">
          <a:xfrm>
            <a:off x="2154238" y="1013362"/>
            <a:ext cx="3903662" cy="830262"/>
            <a:chOff x="2154238" y="827088"/>
            <a:chExt cx="3903662" cy="830262"/>
          </a:xfrm>
        </p:grpSpPr>
        <p:sp>
          <p:nvSpPr>
            <p:cNvPr id="17467" name="Line 6"/>
            <p:cNvSpPr>
              <a:spLocks noChangeShapeType="1"/>
            </p:cNvSpPr>
            <p:nvPr/>
          </p:nvSpPr>
          <p:spPr bwMode="auto">
            <a:xfrm flipV="1">
              <a:off x="4097338" y="827088"/>
              <a:ext cx="0" cy="60325"/>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17468" name="AutoShape 34"/>
            <p:cNvSpPr>
              <a:spLocks/>
            </p:cNvSpPr>
            <p:nvPr/>
          </p:nvSpPr>
          <p:spPr bwMode="auto">
            <a:xfrm rot="-5400000">
              <a:off x="3734594" y="-665956"/>
              <a:ext cx="742950" cy="3903662"/>
            </a:xfrm>
            <a:prstGeom prst="rightBrace">
              <a:avLst>
                <a:gd name="adj1" fmla="val 4378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ea typeface="ＭＳ Ｐゴシック" charset="0"/>
                <a:cs typeface="ＭＳ Ｐゴシック" charset="0"/>
              </a:endParaRPr>
            </a:p>
          </p:txBody>
        </p:sp>
      </p:grpSp>
      <p:sp>
        <p:nvSpPr>
          <p:cNvPr id="17413" name="Text Box 35"/>
          <p:cNvSpPr txBox="1">
            <a:spLocks noChangeArrowheads="1"/>
          </p:cNvSpPr>
          <p:nvPr/>
        </p:nvSpPr>
        <p:spPr bwMode="auto">
          <a:xfrm>
            <a:off x="4181475" y="778412"/>
            <a:ext cx="506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ea typeface="ＭＳ Ｐゴシック" charset="0"/>
                <a:cs typeface="ＭＳ Ｐゴシック" charset="0"/>
              </a:rPr>
              <a:t>F</a:t>
            </a:r>
            <a:r>
              <a:rPr lang="en-US" sz="1400" baseline="-25000">
                <a:ea typeface="ＭＳ Ｐゴシック" charset="0"/>
                <a:cs typeface="ＭＳ Ｐゴシック" charset="0"/>
              </a:rPr>
              <a:t>air</a:t>
            </a:r>
            <a:endParaRPr lang="en-US" sz="1400">
              <a:ea typeface="ＭＳ Ｐゴシック" charset="0"/>
              <a:cs typeface="ＭＳ Ｐゴシック" charset="0"/>
            </a:endParaRPr>
          </a:p>
        </p:txBody>
      </p:sp>
      <p:sp>
        <p:nvSpPr>
          <p:cNvPr id="17465" name="Rectangle 11"/>
          <p:cNvSpPr>
            <a:spLocks noChangeArrowheads="1"/>
          </p:cNvSpPr>
          <p:nvPr/>
        </p:nvSpPr>
        <p:spPr bwMode="auto">
          <a:xfrm>
            <a:off x="4175125" y="4848762"/>
            <a:ext cx="11493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lang="en-US">
                <a:latin typeface="Arial" charset="0"/>
                <a:ea typeface="ＭＳ Ｐゴシック" charset="0"/>
                <a:cs typeface="ＭＳ Ｐゴシック" charset="0"/>
              </a:rPr>
              <a:t>F</a:t>
            </a:r>
            <a:r>
              <a:rPr lang="en-US" baseline="-25000">
                <a:latin typeface="Arial" charset="0"/>
                <a:ea typeface="ＭＳ Ｐゴシック" charset="0"/>
                <a:cs typeface="ＭＳ Ｐゴシック" charset="0"/>
              </a:rPr>
              <a:t>E</a:t>
            </a:r>
            <a:r>
              <a:rPr lang="en-US" b="0">
                <a:latin typeface="Arial" charset="0"/>
                <a:ea typeface="ＭＳ Ｐゴシック" charset="0"/>
                <a:cs typeface="ＭＳ Ｐゴシック" charset="0"/>
              </a:rPr>
              <a:t> </a:t>
            </a:r>
            <a:r>
              <a:rPr lang="en-US" sz="900">
                <a:latin typeface="Arial" charset="0"/>
                <a:ea typeface="ＭＳ Ｐゴシック" charset="0"/>
                <a:cs typeface="ＭＳ Ｐゴシック" charset="0"/>
              </a:rPr>
              <a:t>(brine–driven)</a:t>
            </a:r>
            <a:endParaRPr lang="en-US" b="0">
              <a:latin typeface="Arial" charset="0"/>
              <a:ea typeface="ＭＳ Ｐゴシック" charset="0"/>
              <a:cs typeface="ＭＳ Ｐゴシック" charset="0"/>
            </a:endParaRPr>
          </a:p>
        </p:txBody>
      </p:sp>
      <p:sp>
        <p:nvSpPr>
          <p:cNvPr id="17466" name="AutoShape 98"/>
          <p:cNvSpPr>
            <a:spLocks noChangeArrowheads="1"/>
          </p:cNvSpPr>
          <p:nvPr/>
        </p:nvSpPr>
        <p:spPr bwMode="auto">
          <a:xfrm flipV="1">
            <a:off x="3865563" y="4926549"/>
            <a:ext cx="328613" cy="323850"/>
          </a:xfrm>
          <a:prstGeom prst="curvedDownArrow">
            <a:avLst>
              <a:gd name="adj1" fmla="val 20294"/>
              <a:gd name="adj2" fmla="val 40588"/>
              <a:gd name="adj3" fmla="val 33333"/>
            </a:avLst>
          </a:prstGeom>
          <a:solidFill>
            <a:srgbClr val="0000FF"/>
          </a:solidFill>
          <a:ln w="9525">
            <a:solidFill>
              <a:schemeClr val="tx1"/>
            </a:solidFill>
            <a:miter lim="800000"/>
            <a:headEnd/>
            <a:tailEnd/>
          </a:ln>
        </p:spPr>
        <p:txBody>
          <a:bodyPr rot="10800000" wrap="none" anchor="ctr"/>
          <a:lstStyle/>
          <a:p>
            <a:endParaRPr lang="en-US" b="0">
              <a:ea typeface="ＭＳ Ｐゴシック" charset="0"/>
              <a:cs typeface="ＭＳ Ｐゴシック" charset="0"/>
            </a:endParaRPr>
          </a:p>
        </p:txBody>
      </p:sp>
      <p:sp>
        <p:nvSpPr>
          <p:cNvPr id="17416" name="Line 47"/>
          <p:cNvSpPr>
            <a:spLocks noChangeShapeType="1"/>
          </p:cNvSpPr>
          <p:nvPr/>
        </p:nvSpPr>
        <p:spPr bwMode="auto">
          <a:xfrm>
            <a:off x="3808413" y="2764374"/>
            <a:ext cx="0" cy="2273300"/>
          </a:xfrm>
          <a:prstGeom prst="line">
            <a:avLst/>
          </a:prstGeom>
          <a:noFill/>
          <a:ln w="285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7" name="Line 48"/>
          <p:cNvSpPr>
            <a:spLocks noChangeShapeType="1"/>
          </p:cNvSpPr>
          <p:nvPr/>
        </p:nvSpPr>
        <p:spPr bwMode="auto">
          <a:xfrm>
            <a:off x="3802063" y="5031324"/>
            <a:ext cx="1403350" cy="608013"/>
          </a:xfrm>
          <a:prstGeom prst="line">
            <a:avLst/>
          </a:prstGeom>
          <a:noFill/>
          <a:ln w="285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8" name="Line 49"/>
          <p:cNvSpPr>
            <a:spLocks noChangeShapeType="1"/>
          </p:cNvSpPr>
          <p:nvPr/>
        </p:nvSpPr>
        <p:spPr bwMode="auto">
          <a:xfrm>
            <a:off x="5205413" y="5626637"/>
            <a:ext cx="0" cy="8763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7419" name="Group 107"/>
          <p:cNvGrpSpPr>
            <a:grpSpLocks/>
          </p:cNvGrpSpPr>
          <p:nvPr/>
        </p:nvGrpSpPr>
        <p:grpSpPr bwMode="auto">
          <a:xfrm>
            <a:off x="3625850" y="4564599"/>
            <a:ext cx="339725" cy="379413"/>
            <a:chOff x="2284" y="2758"/>
            <a:chExt cx="214" cy="239"/>
          </a:xfrm>
        </p:grpSpPr>
        <p:sp>
          <p:nvSpPr>
            <p:cNvPr id="17462" name="AutoShape 97"/>
            <p:cNvSpPr>
              <a:spLocks noChangeArrowheads="1"/>
            </p:cNvSpPr>
            <p:nvPr/>
          </p:nvSpPr>
          <p:spPr bwMode="auto">
            <a:xfrm>
              <a:off x="2355" y="2758"/>
              <a:ext cx="143" cy="144"/>
            </a:xfrm>
            <a:prstGeom prst="curvedDownArrow">
              <a:avLst>
                <a:gd name="adj1" fmla="val 20000"/>
                <a:gd name="adj2" fmla="val 40000"/>
                <a:gd name="adj3" fmla="val 3356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ea typeface="ＭＳ Ｐゴシック" charset="0"/>
                <a:cs typeface="ＭＳ Ｐゴシック" charset="0"/>
              </a:endParaRPr>
            </a:p>
          </p:txBody>
        </p:sp>
        <p:sp>
          <p:nvSpPr>
            <p:cNvPr id="17463" name="AutoShape 98"/>
            <p:cNvSpPr>
              <a:spLocks noChangeArrowheads="1"/>
            </p:cNvSpPr>
            <p:nvPr/>
          </p:nvSpPr>
          <p:spPr bwMode="auto">
            <a:xfrm flipH="1" flipV="1">
              <a:off x="2284" y="2853"/>
              <a:ext cx="143" cy="144"/>
            </a:xfrm>
            <a:prstGeom prst="curvedDownArrow">
              <a:avLst>
                <a:gd name="adj1" fmla="val 20000"/>
                <a:gd name="adj2" fmla="val 40000"/>
                <a:gd name="adj3" fmla="val 3356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b="0">
                <a:ea typeface="ＭＳ Ｐゴシック" charset="0"/>
                <a:cs typeface="ＭＳ Ｐゴシック" charset="0"/>
              </a:endParaRPr>
            </a:p>
          </p:txBody>
        </p:sp>
      </p:grpSp>
      <p:grpSp>
        <p:nvGrpSpPr>
          <p:cNvPr id="17420" name="Group 106"/>
          <p:cNvGrpSpPr>
            <a:grpSpLocks/>
          </p:cNvGrpSpPr>
          <p:nvPr/>
        </p:nvGrpSpPr>
        <p:grpSpPr bwMode="auto">
          <a:xfrm>
            <a:off x="3633788" y="3623212"/>
            <a:ext cx="339725" cy="379412"/>
            <a:chOff x="2289" y="2165"/>
            <a:chExt cx="214" cy="239"/>
          </a:xfrm>
        </p:grpSpPr>
        <p:sp>
          <p:nvSpPr>
            <p:cNvPr id="17460" name="AutoShape 97"/>
            <p:cNvSpPr>
              <a:spLocks noChangeArrowheads="1"/>
            </p:cNvSpPr>
            <p:nvPr/>
          </p:nvSpPr>
          <p:spPr bwMode="auto">
            <a:xfrm>
              <a:off x="2360" y="2165"/>
              <a:ext cx="143" cy="144"/>
            </a:xfrm>
            <a:prstGeom prst="curvedDownArrow">
              <a:avLst>
                <a:gd name="adj1" fmla="val 20000"/>
                <a:gd name="adj2" fmla="val 40000"/>
                <a:gd name="adj3" fmla="val 3356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ea typeface="ＭＳ Ｐゴシック" charset="0"/>
                <a:cs typeface="ＭＳ Ｐゴシック" charset="0"/>
              </a:endParaRPr>
            </a:p>
          </p:txBody>
        </p:sp>
        <p:sp>
          <p:nvSpPr>
            <p:cNvPr id="17461" name="AutoShape 98"/>
            <p:cNvSpPr>
              <a:spLocks noChangeArrowheads="1"/>
            </p:cNvSpPr>
            <p:nvPr/>
          </p:nvSpPr>
          <p:spPr bwMode="auto">
            <a:xfrm flipH="1" flipV="1">
              <a:off x="2289" y="2260"/>
              <a:ext cx="143" cy="144"/>
            </a:xfrm>
            <a:prstGeom prst="curvedDownArrow">
              <a:avLst>
                <a:gd name="adj1" fmla="val 20000"/>
                <a:gd name="adj2" fmla="val 40000"/>
                <a:gd name="adj3" fmla="val 3356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b="0">
                <a:ea typeface="ＭＳ Ｐゴシック" charset="0"/>
                <a:cs typeface="ＭＳ Ｐゴシック" charset="0"/>
              </a:endParaRPr>
            </a:p>
          </p:txBody>
        </p:sp>
      </p:grpSp>
      <p:sp>
        <p:nvSpPr>
          <p:cNvPr id="17421" name="Rectangle 59"/>
          <p:cNvSpPr>
            <a:spLocks noChangeArrowheads="1"/>
          </p:cNvSpPr>
          <p:nvPr/>
        </p:nvSpPr>
        <p:spPr bwMode="auto">
          <a:xfrm>
            <a:off x="4800600" y="5110699"/>
            <a:ext cx="14493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lang="en-US">
                <a:latin typeface="Arial" charset="0"/>
                <a:ea typeface="ＭＳ Ｐゴシック" charset="0"/>
                <a:cs typeface="ＭＳ Ｐゴシック" charset="0"/>
              </a:rPr>
              <a:t>F</a:t>
            </a:r>
            <a:r>
              <a:rPr lang="en-US" baseline="-25000">
                <a:latin typeface="Arial" charset="0"/>
                <a:ea typeface="ＭＳ Ｐゴシック" charset="0"/>
                <a:cs typeface="ＭＳ Ｐゴシック" charset="0"/>
              </a:rPr>
              <a:t>D</a:t>
            </a:r>
            <a:r>
              <a:rPr lang="en-US" sz="900">
                <a:latin typeface="Arial" charset="0"/>
                <a:ea typeface="ＭＳ Ｐゴシック" charset="0"/>
                <a:cs typeface="ＭＳ Ｐゴシック" charset="0"/>
              </a:rPr>
              <a:t> (turbulence–driven)</a:t>
            </a:r>
          </a:p>
        </p:txBody>
      </p:sp>
      <p:sp>
        <p:nvSpPr>
          <p:cNvPr id="17423" name="Line 36"/>
          <p:cNvSpPr>
            <a:spLocks noChangeShapeType="1"/>
          </p:cNvSpPr>
          <p:nvPr/>
        </p:nvSpPr>
        <p:spPr bwMode="auto">
          <a:xfrm flipV="1">
            <a:off x="4821238" y="1664237"/>
            <a:ext cx="0" cy="508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7424" name="Group 17"/>
          <p:cNvGrpSpPr>
            <a:grpSpLocks/>
          </p:cNvGrpSpPr>
          <p:nvPr/>
        </p:nvGrpSpPr>
        <p:grpSpPr bwMode="auto">
          <a:xfrm>
            <a:off x="2222500" y="1937287"/>
            <a:ext cx="2152650" cy="841375"/>
            <a:chOff x="400" y="880"/>
            <a:chExt cx="1356" cy="530"/>
          </a:xfrm>
        </p:grpSpPr>
        <p:sp>
          <p:nvSpPr>
            <p:cNvPr id="17456" name="Rectangle 18"/>
            <p:cNvSpPr>
              <a:spLocks noChangeArrowheads="1"/>
            </p:cNvSpPr>
            <p:nvPr/>
          </p:nvSpPr>
          <p:spPr bwMode="auto">
            <a:xfrm>
              <a:off x="404" y="880"/>
              <a:ext cx="1352" cy="530"/>
            </a:xfrm>
            <a:prstGeom prst="rect">
              <a:avLst/>
            </a:prstGeom>
            <a:solidFill>
              <a:schemeClr val="bg1"/>
            </a:solidFill>
            <a:ln w="28575">
              <a:solidFill>
                <a:schemeClr val="tx1"/>
              </a:solidFill>
              <a:miter lim="800000"/>
              <a:headEnd/>
              <a:tailEnd/>
            </a:ln>
          </p:spPr>
          <p:txBody>
            <a:bodyPr wrap="none" anchor="ctr"/>
            <a:lstStyle/>
            <a:p>
              <a:endParaRPr lang="en-US" b="0">
                <a:ea typeface="ＭＳ Ｐゴシック" charset="0"/>
                <a:cs typeface="ＭＳ Ｐゴシック" charset="0"/>
              </a:endParaRPr>
            </a:p>
          </p:txBody>
        </p:sp>
        <p:sp>
          <p:nvSpPr>
            <p:cNvPr id="17457" name="Line 19"/>
            <p:cNvSpPr>
              <a:spLocks noChangeShapeType="1"/>
            </p:cNvSpPr>
            <p:nvPr/>
          </p:nvSpPr>
          <p:spPr bwMode="auto">
            <a:xfrm>
              <a:off x="400" y="1013"/>
              <a:ext cx="13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425" name="AutoShape 24" descr="70%"/>
          <p:cNvSpPr>
            <a:spLocks noChangeArrowheads="1"/>
          </p:cNvSpPr>
          <p:nvPr/>
        </p:nvSpPr>
        <p:spPr bwMode="auto">
          <a:xfrm flipV="1">
            <a:off x="2443163" y="2807237"/>
            <a:ext cx="252412" cy="306387"/>
          </a:xfrm>
          <a:prstGeom prst="cloudCallout">
            <a:avLst>
              <a:gd name="adj1" fmla="val -4088"/>
              <a:gd name="adj2" fmla="val 70208"/>
            </a:avLst>
          </a:prstGeom>
          <a:pattFill prst="pct7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ea typeface="ＭＳ Ｐゴシック" charset="0"/>
              <a:cs typeface="ＭＳ Ｐゴシック" charset="0"/>
            </a:endParaRPr>
          </a:p>
        </p:txBody>
      </p:sp>
      <p:sp>
        <p:nvSpPr>
          <p:cNvPr id="17426" name="AutoShape 25" descr="70%"/>
          <p:cNvSpPr>
            <a:spLocks noChangeArrowheads="1"/>
          </p:cNvSpPr>
          <p:nvPr/>
        </p:nvSpPr>
        <p:spPr bwMode="auto">
          <a:xfrm flipV="1">
            <a:off x="3913188" y="2826287"/>
            <a:ext cx="252412" cy="306387"/>
          </a:xfrm>
          <a:prstGeom prst="cloudCallout">
            <a:avLst>
              <a:gd name="adj1" fmla="val -4088"/>
              <a:gd name="adj2" fmla="val 70208"/>
            </a:avLst>
          </a:prstGeom>
          <a:pattFill prst="pct7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ea typeface="ＭＳ Ｐゴシック" charset="0"/>
              <a:cs typeface="ＭＳ Ｐゴシック" charset="0"/>
            </a:endParaRPr>
          </a:p>
        </p:txBody>
      </p:sp>
      <p:grpSp>
        <p:nvGrpSpPr>
          <p:cNvPr id="17427" name="Group 30"/>
          <p:cNvGrpSpPr>
            <a:grpSpLocks/>
          </p:cNvGrpSpPr>
          <p:nvPr/>
        </p:nvGrpSpPr>
        <p:grpSpPr bwMode="auto">
          <a:xfrm>
            <a:off x="2709863" y="2926299"/>
            <a:ext cx="630237" cy="676275"/>
            <a:chOff x="2333" y="1512"/>
            <a:chExt cx="397" cy="426"/>
          </a:xfrm>
        </p:grpSpPr>
        <p:sp>
          <p:nvSpPr>
            <p:cNvPr id="17454" name="AutoShape 31" descr="60%"/>
            <p:cNvSpPr>
              <a:spLocks noChangeArrowheads="1"/>
            </p:cNvSpPr>
            <p:nvPr/>
          </p:nvSpPr>
          <p:spPr bwMode="auto">
            <a:xfrm rot="1103438" flipV="1">
              <a:off x="2333" y="1512"/>
              <a:ext cx="397" cy="426"/>
            </a:xfrm>
            <a:prstGeom prst="cloudCallout">
              <a:avLst>
                <a:gd name="adj1" fmla="val -25829"/>
                <a:gd name="adj2" fmla="val 69569"/>
              </a:avLst>
            </a:prstGeom>
            <a:pattFill prst="pct60">
              <a:fgClr>
                <a:schemeClr val="bg2"/>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ea typeface="ＭＳ Ｐゴシック" charset="0"/>
                <a:cs typeface="ＭＳ Ｐゴシック" charset="0"/>
              </a:endParaRPr>
            </a:p>
          </p:txBody>
        </p:sp>
        <p:sp>
          <p:nvSpPr>
            <p:cNvPr id="17455" name="Text Box 32"/>
            <p:cNvSpPr txBox="1">
              <a:spLocks noChangeArrowheads="1"/>
            </p:cNvSpPr>
            <p:nvPr/>
          </p:nvSpPr>
          <p:spPr bwMode="auto">
            <a:xfrm>
              <a:off x="2367" y="1594"/>
              <a:ext cx="31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a:ea typeface="ＭＳ Ｐゴシック" charset="0"/>
                  <a:cs typeface="ＭＳ Ｐゴシック" charset="0"/>
                </a:rPr>
                <a:t>brine</a:t>
              </a:r>
            </a:p>
            <a:p>
              <a:pPr algn="ctr"/>
              <a:r>
                <a:rPr lang="en-US">
                  <a:ea typeface="ＭＳ Ｐゴシック" charset="0"/>
                  <a:cs typeface="ＭＳ Ｐゴシック" charset="0"/>
                </a:rPr>
                <a:t>F</a:t>
              </a:r>
              <a:r>
                <a:rPr lang="en-US" baseline="-25000">
                  <a:ea typeface="ＭＳ Ｐゴシック" charset="0"/>
                  <a:cs typeface="ＭＳ Ｐゴシック" charset="0"/>
                </a:rPr>
                <a:t>S</a:t>
              </a:r>
              <a:endParaRPr lang="en-US" b="0">
                <a:ea typeface="ＭＳ Ｐゴシック" charset="0"/>
                <a:cs typeface="ＭＳ Ｐゴシック" charset="0"/>
              </a:endParaRPr>
            </a:p>
          </p:txBody>
        </p:sp>
      </p:grpSp>
      <p:grpSp>
        <p:nvGrpSpPr>
          <p:cNvPr id="17428" name="Group 37"/>
          <p:cNvGrpSpPr>
            <a:grpSpLocks/>
          </p:cNvGrpSpPr>
          <p:nvPr/>
        </p:nvGrpSpPr>
        <p:grpSpPr bwMode="auto">
          <a:xfrm>
            <a:off x="2386013" y="1642012"/>
            <a:ext cx="314325" cy="284162"/>
            <a:chOff x="1187" y="890"/>
            <a:chExt cx="198" cy="179"/>
          </a:xfrm>
        </p:grpSpPr>
        <p:sp>
          <p:nvSpPr>
            <p:cNvPr id="17452" name="Line 38"/>
            <p:cNvSpPr>
              <a:spLocks noChangeShapeType="1"/>
            </p:cNvSpPr>
            <p:nvPr/>
          </p:nvSpPr>
          <p:spPr bwMode="auto">
            <a:xfrm flipV="1">
              <a:off x="1187" y="918"/>
              <a:ext cx="0" cy="1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53" name="Text Box 39"/>
            <p:cNvSpPr txBox="1">
              <a:spLocks noChangeArrowheads="1"/>
            </p:cNvSpPr>
            <p:nvPr/>
          </p:nvSpPr>
          <p:spPr bwMode="auto">
            <a:xfrm>
              <a:off x="1193" y="890"/>
              <a:ext cx="1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F</a:t>
              </a:r>
              <a:r>
                <a:rPr lang="en-US" baseline="-25000">
                  <a:ea typeface="ＭＳ Ｐゴシック" charset="0"/>
                  <a:cs typeface="ＭＳ Ｐゴシック" charset="0"/>
                </a:rPr>
                <a:t>i</a:t>
              </a:r>
              <a:endParaRPr lang="en-US" b="0">
                <a:ea typeface="ＭＳ Ｐゴシック" charset="0"/>
                <a:cs typeface="ＭＳ Ｐゴシック" charset="0"/>
              </a:endParaRPr>
            </a:p>
          </p:txBody>
        </p:sp>
      </p:grpSp>
      <p:sp>
        <p:nvSpPr>
          <p:cNvPr id="17429" name="Text Box 40"/>
          <p:cNvSpPr txBox="1">
            <a:spLocks noChangeArrowheads="1"/>
          </p:cNvSpPr>
          <p:nvPr/>
        </p:nvSpPr>
        <p:spPr bwMode="auto">
          <a:xfrm>
            <a:off x="4829175" y="1619787"/>
            <a:ext cx="10175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120000"/>
              </a:lnSpc>
            </a:pPr>
            <a:r>
              <a:rPr lang="en-US" dirty="0">
                <a:ea typeface="ＭＳ Ｐゴシック" charset="0"/>
                <a:cs typeface="ＭＳ Ｐゴシック" charset="0"/>
              </a:rPr>
              <a:t>F</a:t>
            </a:r>
            <a:r>
              <a:rPr lang="en-US" baseline="-25000" dirty="0">
                <a:ea typeface="ＭＳ Ｐゴシック" charset="0"/>
                <a:cs typeface="ＭＳ Ｐゴシック" charset="0"/>
              </a:rPr>
              <a:t>w</a:t>
            </a:r>
            <a:r>
              <a:rPr lang="en-US" dirty="0">
                <a:ea typeface="ＭＳ Ｐゴシック" charset="0"/>
                <a:cs typeface="ＭＳ Ｐゴシック" charset="0"/>
              </a:rPr>
              <a:t> (~ 20F</a:t>
            </a:r>
            <a:r>
              <a:rPr lang="en-US" baseline="-25000" dirty="0">
                <a:ea typeface="ＭＳ Ｐゴシック" charset="0"/>
                <a:cs typeface="ＭＳ Ｐゴシック" charset="0"/>
              </a:rPr>
              <a:t>i</a:t>
            </a:r>
            <a:r>
              <a:rPr lang="en-US" dirty="0">
                <a:ea typeface="ＭＳ Ｐゴシック" charset="0"/>
                <a:cs typeface="ＭＳ Ｐゴシック" charset="0"/>
              </a:rPr>
              <a:t>)</a:t>
            </a:r>
            <a:endParaRPr lang="en-US" b="0" dirty="0">
              <a:ea typeface="ＭＳ Ｐゴシック" charset="0"/>
              <a:cs typeface="ＭＳ Ｐゴシック" charset="0"/>
            </a:endParaRPr>
          </a:p>
        </p:txBody>
      </p:sp>
      <p:sp>
        <p:nvSpPr>
          <p:cNvPr id="17430" name="Text Box 66"/>
          <p:cNvSpPr txBox="1">
            <a:spLocks noChangeArrowheads="1"/>
          </p:cNvSpPr>
          <p:nvPr/>
        </p:nvSpPr>
        <p:spPr bwMode="auto">
          <a:xfrm>
            <a:off x="3573463" y="1910299"/>
            <a:ext cx="573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snow</a:t>
            </a:r>
            <a:endParaRPr lang="en-US" b="0">
              <a:ea typeface="ＭＳ Ｐゴシック" charset="0"/>
              <a:cs typeface="ＭＳ Ｐゴシック" charset="0"/>
            </a:endParaRPr>
          </a:p>
        </p:txBody>
      </p:sp>
      <p:sp>
        <p:nvSpPr>
          <p:cNvPr id="17431" name="Text Box 67"/>
          <p:cNvSpPr txBox="1">
            <a:spLocks noChangeArrowheads="1"/>
          </p:cNvSpPr>
          <p:nvPr/>
        </p:nvSpPr>
        <p:spPr bwMode="auto">
          <a:xfrm>
            <a:off x="3649663" y="2305587"/>
            <a:ext cx="395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ice</a:t>
            </a:r>
            <a:endParaRPr lang="en-US" b="0">
              <a:ea typeface="ＭＳ Ｐゴシック" charset="0"/>
              <a:cs typeface="ＭＳ Ｐゴシック" charset="0"/>
            </a:endParaRPr>
          </a:p>
        </p:txBody>
      </p:sp>
      <p:grpSp>
        <p:nvGrpSpPr>
          <p:cNvPr id="17433" name="Group 123"/>
          <p:cNvGrpSpPr>
            <a:grpSpLocks/>
          </p:cNvGrpSpPr>
          <p:nvPr/>
        </p:nvGrpSpPr>
        <p:grpSpPr bwMode="auto">
          <a:xfrm>
            <a:off x="4973638" y="1916649"/>
            <a:ext cx="1042987" cy="874713"/>
            <a:chOff x="3133" y="1090"/>
            <a:chExt cx="657" cy="551"/>
          </a:xfrm>
        </p:grpSpPr>
        <p:grpSp>
          <p:nvGrpSpPr>
            <p:cNvPr id="17447" name="Group 20"/>
            <p:cNvGrpSpPr>
              <a:grpSpLocks/>
            </p:cNvGrpSpPr>
            <p:nvPr/>
          </p:nvGrpSpPr>
          <p:grpSpPr bwMode="auto">
            <a:xfrm>
              <a:off x="3133" y="1111"/>
              <a:ext cx="657" cy="530"/>
              <a:chOff x="2133" y="888"/>
              <a:chExt cx="657" cy="530"/>
            </a:xfrm>
          </p:grpSpPr>
          <p:sp>
            <p:nvSpPr>
              <p:cNvPr id="17450" name="Rectangle 21"/>
              <p:cNvSpPr>
                <a:spLocks noChangeArrowheads="1"/>
              </p:cNvSpPr>
              <p:nvPr/>
            </p:nvSpPr>
            <p:spPr bwMode="auto">
              <a:xfrm>
                <a:off x="2133" y="888"/>
                <a:ext cx="657" cy="530"/>
              </a:xfrm>
              <a:prstGeom prst="rect">
                <a:avLst/>
              </a:prstGeom>
              <a:solidFill>
                <a:schemeClr val="bg1"/>
              </a:solidFill>
              <a:ln w="28575">
                <a:solidFill>
                  <a:schemeClr val="tx1"/>
                </a:solidFill>
                <a:miter lim="800000"/>
                <a:headEnd/>
                <a:tailEnd/>
              </a:ln>
            </p:spPr>
            <p:txBody>
              <a:bodyPr wrap="none" anchor="ctr"/>
              <a:lstStyle/>
              <a:p>
                <a:endParaRPr lang="en-US" b="0">
                  <a:ea typeface="ＭＳ Ｐゴシック" charset="0"/>
                  <a:cs typeface="ＭＳ Ｐゴシック" charset="0"/>
                </a:endParaRPr>
              </a:p>
            </p:txBody>
          </p:sp>
          <p:sp>
            <p:nvSpPr>
              <p:cNvPr id="17451" name="Line 22"/>
              <p:cNvSpPr>
                <a:spLocks noChangeShapeType="1"/>
              </p:cNvSpPr>
              <p:nvPr/>
            </p:nvSpPr>
            <p:spPr bwMode="auto">
              <a:xfrm>
                <a:off x="2133" y="1025"/>
                <a:ext cx="657"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7448" name="Text Box 64"/>
            <p:cNvSpPr txBox="1">
              <a:spLocks noChangeArrowheads="1"/>
            </p:cNvSpPr>
            <p:nvPr/>
          </p:nvSpPr>
          <p:spPr bwMode="auto">
            <a:xfrm>
              <a:off x="3288" y="1090"/>
              <a:ext cx="3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snow</a:t>
              </a:r>
              <a:endParaRPr lang="en-US" b="0">
                <a:ea typeface="ＭＳ Ｐゴシック" charset="0"/>
                <a:cs typeface="ＭＳ Ｐゴシック" charset="0"/>
              </a:endParaRPr>
            </a:p>
          </p:txBody>
        </p:sp>
        <p:sp>
          <p:nvSpPr>
            <p:cNvPr id="17449" name="Text Box 68"/>
            <p:cNvSpPr txBox="1">
              <a:spLocks noChangeArrowheads="1"/>
            </p:cNvSpPr>
            <p:nvPr/>
          </p:nvSpPr>
          <p:spPr bwMode="auto">
            <a:xfrm>
              <a:off x="3340" y="1335"/>
              <a:ext cx="2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ice</a:t>
              </a:r>
              <a:endParaRPr lang="en-US" b="0">
                <a:ea typeface="ＭＳ Ｐゴシック" charset="0"/>
                <a:cs typeface="ＭＳ Ｐゴシック" charset="0"/>
              </a:endParaRPr>
            </a:p>
          </p:txBody>
        </p:sp>
      </p:grpSp>
      <p:grpSp>
        <p:nvGrpSpPr>
          <p:cNvPr id="17434" name="Group 27"/>
          <p:cNvGrpSpPr>
            <a:grpSpLocks/>
          </p:cNvGrpSpPr>
          <p:nvPr/>
        </p:nvGrpSpPr>
        <p:grpSpPr bwMode="auto">
          <a:xfrm>
            <a:off x="5183188" y="2940587"/>
            <a:ext cx="630237" cy="676275"/>
            <a:chOff x="2333" y="1512"/>
            <a:chExt cx="397" cy="426"/>
          </a:xfrm>
        </p:grpSpPr>
        <p:sp>
          <p:nvSpPr>
            <p:cNvPr id="17445" name="AutoShape 28" descr="60%"/>
            <p:cNvSpPr>
              <a:spLocks noChangeArrowheads="1"/>
            </p:cNvSpPr>
            <p:nvPr/>
          </p:nvSpPr>
          <p:spPr bwMode="auto">
            <a:xfrm rot="1103438" flipV="1">
              <a:off x="2333" y="1512"/>
              <a:ext cx="397" cy="426"/>
            </a:xfrm>
            <a:prstGeom prst="cloudCallout">
              <a:avLst>
                <a:gd name="adj1" fmla="val -25829"/>
                <a:gd name="adj2" fmla="val 69569"/>
              </a:avLst>
            </a:prstGeom>
            <a:pattFill prst="pct60">
              <a:fgClr>
                <a:schemeClr val="bg2"/>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ea typeface="ＭＳ Ｐゴシック" charset="0"/>
                <a:cs typeface="ＭＳ Ｐゴシック" charset="0"/>
              </a:endParaRPr>
            </a:p>
          </p:txBody>
        </p:sp>
        <p:sp>
          <p:nvSpPr>
            <p:cNvPr id="17446" name="Text Box 29"/>
            <p:cNvSpPr txBox="1">
              <a:spLocks noChangeArrowheads="1"/>
            </p:cNvSpPr>
            <p:nvPr/>
          </p:nvSpPr>
          <p:spPr bwMode="auto">
            <a:xfrm>
              <a:off x="2367" y="1594"/>
              <a:ext cx="31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a:ea typeface="ＭＳ Ｐゴシック" charset="0"/>
                  <a:cs typeface="ＭＳ Ｐゴシック" charset="0"/>
                </a:rPr>
                <a:t>brine</a:t>
              </a:r>
            </a:p>
            <a:p>
              <a:pPr algn="ctr"/>
              <a:r>
                <a:rPr lang="en-US">
                  <a:ea typeface="ＭＳ Ｐゴシック" charset="0"/>
                  <a:cs typeface="ＭＳ Ｐゴシック" charset="0"/>
                </a:rPr>
                <a:t>F</a:t>
              </a:r>
              <a:r>
                <a:rPr lang="en-US" baseline="-25000">
                  <a:ea typeface="ＭＳ Ｐゴシック" charset="0"/>
                  <a:cs typeface="ＭＳ Ｐゴシック" charset="0"/>
                </a:rPr>
                <a:t>S</a:t>
              </a:r>
              <a:endParaRPr lang="en-US" b="0">
                <a:ea typeface="ＭＳ Ｐゴシック" charset="0"/>
                <a:cs typeface="ＭＳ Ｐゴシック" charset="0"/>
              </a:endParaRPr>
            </a:p>
          </p:txBody>
        </p:sp>
      </p:grpSp>
      <p:sp>
        <p:nvSpPr>
          <p:cNvPr id="17435" name="AutoShape 26" descr="70%"/>
          <p:cNvSpPr>
            <a:spLocks noChangeArrowheads="1"/>
          </p:cNvSpPr>
          <p:nvPr/>
        </p:nvSpPr>
        <p:spPr bwMode="auto">
          <a:xfrm flipV="1">
            <a:off x="5665788" y="2826287"/>
            <a:ext cx="252412" cy="306387"/>
          </a:xfrm>
          <a:prstGeom prst="cloudCallout">
            <a:avLst>
              <a:gd name="adj1" fmla="val -4088"/>
              <a:gd name="adj2" fmla="val 70208"/>
            </a:avLst>
          </a:prstGeom>
          <a:pattFill prst="pct7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ea typeface="ＭＳ Ｐゴシック" charset="0"/>
              <a:cs typeface="ＭＳ Ｐゴシック" charset="0"/>
            </a:endParaRPr>
          </a:p>
        </p:txBody>
      </p:sp>
      <p:grpSp>
        <p:nvGrpSpPr>
          <p:cNvPr id="17437" name="Group 104"/>
          <p:cNvGrpSpPr>
            <a:grpSpLocks/>
          </p:cNvGrpSpPr>
          <p:nvPr/>
        </p:nvGrpSpPr>
        <p:grpSpPr bwMode="auto">
          <a:xfrm>
            <a:off x="3629025" y="2781837"/>
            <a:ext cx="339725" cy="379412"/>
            <a:chOff x="2286" y="1635"/>
            <a:chExt cx="214" cy="239"/>
          </a:xfrm>
        </p:grpSpPr>
        <p:sp>
          <p:nvSpPr>
            <p:cNvPr id="17443" name="AutoShape 97"/>
            <p:cNvSpPr>
              <a:spLocks noChangeArrowheads="1"/>
            </p:cNvSpPr>
            <p:nvPr/>
          </p:nvSpPr>
          <p:spPr bwMode="auto">
            <a:xfrm>
              <a:off x="2357" y="1635"/>
              <a:ext cx="143" cy="144"/>
            </a:xfrm>
            <a:prstGeom prst="curvedDownArrow">
              <a:avLst>
                <a:gd name="adj1" fmla="val 20000"/>
                <a:gd name="adj2" fmla="val 40000"/>
                <a:gd name="adj3" fmla="val 3356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ea typeface="ＭＳ Ｐゴシック" charset="0"/>
                <a:cs typeface="ＭＳ Ｐゴシック" charset="0"/>
              </a:endParaRPr>
            </a:p>
          </p:txBody>
        </p:sp>
        <p:sp>
          <p:nvSpPr>
            <p:cNvPr id="17444" name="AutoShape 98"/>
            <p:cNvSpPr>
              <a:spLocks noChangeArrowheads="1"/>
            </p:cNvSpPr>
            <p:nvPr/>
          </p:nvSpPr>
          <p:spPr bwMode="auto">
            <a:xfrm flipH="1" flipV="1">
              <a:off x="2286" y="1730"/>
              <a:ext cx="143" cy="144"/>
            </a:xfrm>
            <a:prstGeom prst="curvedDownArrow">
              <a:avLst>
                <a:gd name="adj1" fmla="val 20000"/>
                <a:gd name="adj2" fmla="val 40000"/>
                <a:gd name="adj3" fmla="val 3356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b="0">
                <a:ea typeface="ＭＳ Ｐゴシック" charset="0"/>
                <a:cs typeface="ＭＳ Ｐゴシック" charset="0"/>
              </a:endParaRPr>
            </a:p>
          </p:txBody>
        </p:sp>
      </p:grpSp>
      <p:sp>
        <p:nvSpPr>
          <p:cNvPr id="17441" name="Text Box 66"/>
          <p:cNvSpPr txBox="1">
            <a:spLocks noChangeArrowheads="1"/>
          </p:cNvSpPr>
          <p:nvPr/>
        </p:nvSpPr>
        <p:spPr bwMode="auto">
          <a:xfrm>
            <a:off x="7023100" y="6234649"/>
            <a:ext cx="17803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b="0" i="1" dirty="0" smtClean="0">
                <a:solidFill>
                  <a:srgbClr val="FFFFFF"/>
                </a:solidFill>
              </a:rPr>
              <a:t>Martinson and Steele</a:t>
            </a:r>
            <a:r>
              <a:rPr lang="en-US" sz="1000" b="0" dirty="0" smtClean="0">
                <a:solidFill>
                  <a:srgbClr val="FFFFFF"/>
                </a:solidFill>
              </a:rPr>
              <a:t>, 2001</a:t>
            </a:r>
            <a:endParaRPr lang="en-US" sz="1000" b="0" dirty="0">
              <a:solidFill>
                <a:srgbClr val="FFFFFF"/>
              </a:solidFill>
            </a:endParaRPr>
          </a:p>
        </p:txBody>
      </p:sp>
      <p:graphicFrame>
        <p:nvGraphicFramePr>
          <p:cNvPr id="17442" name="Object 5"/>
          <p:cNvGraphicFramePr>
            <a:graphicFrameLocks noChangeAspect="1"/>
          </p:cNvGraphicFramePr>
          <p:nvPr>
            <p:extLst>
              <p:ext uri="{D42A27DB-BD31-4B8C-83A1-F6EECF244321}">
                <p14:modId xmlns:p14="http://schemas.microsoft.com/office/powerpoint/2010/main" val="2518409508"/>
              </p:ext>
            </p:extLst>
          </p:nvPr>
        </p:nvGraphicFramePr>
        <p:xfrm>
          <a:off x="5699125" y="2156362"/>
          <a:ext cx="1117600" cy="660400"/>
        </p:xfrm>
        <a:graphic>
          <a:graphicData uri="http://schemas.openxmlformats.org/presentationml/2006/ole">
            <mc:AlternateContent xmlns:mc="http://schemas.openxmlformats.org/markup-compatibility/2006">
              <mc:Choice xmlns:v="urn:schemas-microsoft-com:vml" Requires="v">
                <p:oleObj spid="_x0000_s156281" name="Equation" r:id="rId11" imgW="1117600" imgH="660400" progId="Equation.DSMT4">
                  <p:embed/>
                </p:oleObj>
              </mc:Choice>
              <mc:Fallback>
                <p:oleObj name="Equation" r:id="rId11" imgW="1117600" imgH="6604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9125" y="2156362"/>
                        <a:ext cx="11176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8" name="Line 49"/>
          <p:cNvSpPr>
            <a:spLocks noChangeShapeType="1"/>
          </p:cNvSpPr>
          <p:nvPr/>
        </p:nvSpPr>
        <p:spPr bwMode="auto">
          <a:xfrm>
            <a:off x="5237152" y="5647802"/>
            <a:ext cx="0" cy="8488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3"/>
          <p:cNvSpPr>
            <a:spLocks noChangeShapeType="1"/>
          </p:cNvSpPr>
          <p:nvPr/>
        </p:nvSpPr>
        <p:spPr bwMode="auto">
          <a:xfrm>
            <a:off x="3829050" y="2777074"/>
            <a:ext cx="0" cy="2548467"/>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2"/>
          <p:cNvSpPr>
            <a:spLocks noChangeShapeType="1"/>
          </p:cNvSpPr>
          <p:nvPr/>
        </p:nvSpPr>
        <p:spPr bwMode="auto">
          <a:xfrm>
            <a:off x="4572001" y="5355174"/>
            <a:ext cx="676656" cy="29210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2"/>
          <p:cNvSpPr>
            <a:spLocks noChangeShapeType="1"/>
          </p:cNvSpPr>
          <p:nvPr/>
        </p:nvSpPr>
        <p:spPr bwMode="auto">
          <a:xfrm>
            <a:off x="3831167" y="5308606"/>
            <a:ext cx="789431" cy="42335"/>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094850303"/>
              </p:ext>
            </p:extLst>
          </p:nvPr>
        </p:nvGraphicFramePr>
        <p:xfrm>
          <a:off x="4379383" y="4023787"/>
          <a:ext cx="878780" cy="336554"/>
        </p:xfrm>
        <a:graphic>
          <a:graphicData uri="http://schemas.openxmlformats.org/presentationml/2006/ole">
            <mc:AlternateContent xmlns:mc="http://schemas.openxmlformats.org/markup-compatibility/2006">
              <mc:Choice xmlns:v="urn:schemas-microsoft-com:vml" Requires="v">
                <p:oleObj spid="_x0000_s156282" name="Equation" r:id="rId13" imgW="596900" imgH="228600" progId="Equation.DSMT4">
                  <p:embed/>
                </p:oleObj>
              </mc:Choice>
              <mc:Fallback>
                <p:oleObj name="Equation" r:id="rId13" imgW="596900" imgH="228600" progId="Equation.DSMT4">
                  <p:embed/>
                  <p:pic>
                    <p:nvPicPr>
                      <p:cNvPr id="0" name=""/>
                      <p:cNvPicPr/>
                      <p:nvPr/>
                    </p:nvPicPr>
                    <p:blipFill>
                      <a:blip r:embed="rId14"/>
                      <a:stretch>
                        <a:fillRect/>
                      </a:stretch>
                    </p:blipFill>
                    <p:spPr>
                      <a:xfrm>
                        <a:off x="4379383" y="4023787"/>
                        <a:ext cx="878780" cy="336554"/>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199124176"/>
              </p:ext>
            </p:extLst>
          </p:nvPr>
        </p:nvGraphicFramePr>
        <p:xfrm>
          <a:off x="3424238" y="5786974"/>
          <a:ext cx="1708150" cy="495300"/>
        </p:xfrm>
        <a:graphic>
          <a:graphicData uri="http://schemas.openxmlformats.org/presentationml/2006/ole">
            <mc:AlternateContent xmlns:mc="http://schemas.openxmlformats.org/markup-compatibility/2006">
              <mc:Choice xmlns:v="urn:schemas-microsoft-com:vml" Requires="v">
                <p:oleObj spid="_x0000_s156283" name="Equation" r:id="rId15" imgW="1358900" imgH="393700" progId="Equation.DSMT4">
                  <p:embed/>
                </p:oleObj>
              </mc:Choice>
              <mc:Fallback>
                <p:oleObj name="Equation" r:id="rId15" imgW="1358900" imgH="393700" progId="Equation.DSMT4">
                  <p:embed/>
                  <p:pic>
                    <p:nvPicPr>
                      <p:cNvPr id="0" name=""/>
                      <p:cNvPicPr/>
                      <p:nvPr/>
                    </p:nvPicPr>
                    <p:blipFill>
                      <a:blip r:embed="rId16"/>
                      <a:stretch>
                        <a:fillRect/>
                      </a:stretch>
                    </p:blipFill>
                    <p:spPr>
                      <a:xfrm>
                        <a:off x="3424238" y="5786974"/>
                        <a:ext cx="1708150" cy="495300"/>
                      </a:xfrm>
                      <a:prstGeom prst="rect">
                        <a:avLst/>
                      </a:prstGeom>
                    </p:spPr>
                  </p:pic>
                </p:oleObj>
              </mc:Fallback>
            </mc:AlternateContent>
          </a:graphicData>
        </a:graphic>
      </p:graphicFrame>
      <p:graphicFrame>
        <p:nvGraphicFramePr>
          <p:cNvPr id="17432" name="Object 2"/>
          <p:cNvGraphicFramePr>
            <a:graphicFrameLocks noChangeAspect="1"/>
          </p:cNvGraphicFramePr>
          <p:nvPr>
            <p:extLst>
              <p:ext uri="{D42A27DB-BD31-4B8C-83A1-F6EECF244321}">
                <p14:modId xmlns:p14="http://schemas.microsoft.com/office/powerpoint/2010/main" val="2062123724"/>
              </p:ext>
            </p:extLst>
          </p:nvPr>
        </p:nvGraphicFramePr>
        <p:xfrm>
          <a:off x="6010275" y="4734462"/>
          <a:ext cx="965200" cy="723900"/>
        </p:xfrm>
        <a:graphic>
          <a:graphicData uri="http://schemas.openxmlformats.org/presentationml/2006/ole">
            <mc:AlternateContent xmlns:mc="http://schemas.openxmlformats.org/markup-compatibility/2006">
              <mc:Choice xmlns:v="urn:schemas-microsoft-com:vml" Requires="v">
                <p:oleObj spid="_x0000_s156284" name="Equation" r:id="rId17" imgW="965200" imgH="723900" progId="Equation.DSMT4">
                  <p:embed/>
                </p:oleObj>
              </mc:Choice>
              <mc:Fallback>
                <p:oleObj name="Equation" r:id="rId17" imgW="965200" imgH="723900" progId="Equation.DSMT4">
                  <p:embed/>
                  <p:pic>
                    <p:nvPicPr>
                      <p:cNvPr id="0" name=""/>
                      <p:cNvPicPr>
                        <a:picLocks noChangeAspect="1" noChangeArrowheads="1"/>
                      </p:cNvPicPr>
                      <p:nvPr/>
                    </p:nvPicPr>
                    <p:blipFill>
                      <a:blip r:embed="rId18"/>
                      <a:srcRect/>
                      <a:stretch>
                        <a:fillRect/>
                      </a:stretch>
                    </p:blipFill>
                    <p:spPr bwMode="auto">
                      <a:xfrm>
                        <a:off x="6010275" y="4734462"/>
                        <a:ext cx="9652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7" name="Group 6"/>
          <p:cNvGrpSpPr/>
          <p:nvPr/>
        </p:nvGrpSpPr>
        <p:grpSpPr>
          <a:xfrm>
            <a:off x="2201343" y="5223941"/>
            <a:ext cx="1735659" cy="487050"/>
            <a:chOff x="1964267" y="5334012"/>
            <a:chExt cx="1735659" cy="487050"/>
          </a:xfrm>
        </p:grpSpPr>
        <p:sp>
          <p:nvSpPr>
            <p:cNvPr id="4" name="TextBox 3"/>
            <p:cNvSpPr txBox="1"/>
            <p:nvPr/>
          </p:nvSpPr>
          <p:spPr>
            <a:xfrm>
              <a:off x="1964267" y="5359397"/>
              <a:ext cx="1253468" cy="461665"/>
            </a:xfrm>
            <a:prstGeom prst="rect">
              <a:avLst/>
            </a:prstGeom>
            <a:noFill/>
          </p:spPr>
          <p:txBody>
            <a:bodyPr wrap="none" rtlCol="0">
              <a:spAutoFit/>
            </a:bodyPr>
            <a:lstStyle/>
            <a:p>
              <a:pPr algn="ctr"/>
              <a:r>
                <a:rPr lang="en-US" dirty="0" smtClean="0">
                  <a:solidFill>
                    <a:srgbClr val="000090"/>
                  </a:solidFill>
                </a:rPr>
                <a:t>Cold Halocline</a:t>
              </a:r>
            </a:p>
            <a:p>
              <a:pPr algn="ctr"/>
              <a:r>
                <a:rPr lang="en-US" dirty="0" smtClean="0">
                  <a:solidFill>
                    <a:srgbClr val="000090"/>
                  </a:solidFill>
                </a:rPr>
                <a:t>Layer</a:t>
              </a:r>
              <a:endParaRPr lang="en-US" dirty="0">
                <a:solidFill>
                  <a:srgbClr val="000090"/>
                </a:solidFill>
              </a:endParaRPr>
            </a:p>
          </p:txBody>
        </p:sp>
        <p:cxnSp>
          <p:nvCxnSpPr>
            <p:cNvPr id="6" name="Straight Arrow Connector 5"/>
            <p:cNvCxnSpPr/>
            <p:nvPr/>
          </p:nvCxnSpPr>
          <p:spPr bwMode="auto">
            <a:xfrm flipV="1">
              <a:off x="3166933" y="5334012"/>
              <a:ext cx="532993" cy="197754"/>
            </a:xfrm>
            <a:prstGeom prst="straightConnector1">
              <a:avLst/>
            </a:prstGeom>
            <a:solidFill>
              <a:schemeClr val="accent1"/>
            </a:solidFill>
            <a:ln w="12700" cap="flat" cmpd="sng" algn="ctr">
              <a:solidFill>
                <a:srgbClr val="000090"/>
              </a:solidFill>
              <a:prstDash val="solid"/>
              <a:round/>
              <a:headEnd type="none" w="med" len="med"/>
              <a:tailEnd type="triangle"/>
            </a:ln>
            <a:effectLst/>
          </p:spPr>
        </p:cxnSp>
      </p:grpSp>
      <p:grpSp>
        <p:nvGrpSpPr>
          <p:cNvPr id="17422" name="Group 105"/>
          <p:cNvGrpSpPr>
            <a:grpSpLocks/>
          </p:cNvGrpSpPr>
          <p:nvPr/>
        </p:nvGrpSpPr>
        <p:grpSpPr bwMode="auto">
          <a:xfrm>
            <a:off x="4495800" y="5291674"/>
            <a:ext cx="261938" cy="217488"/>
            <a:chOff x="2832" y="3146"/>
            <a:chExt cx="214" cy="239"/>
          </a:xfrm>
        </p:grpSpPr>
        <p:sp>
          <p:nvSpPr>
            <p:cNvPr id="17458" name="AutoShape 97"/>
            <p:cNvSpPr>
              <a:spLocks noChangeArrowheads="1"/>
            </p:cNvSpPr>
            <p:nvPr/>
          </p:nvSpPr>
          <p:spPr bwMode="auto">
            <a:xfrm>
              <a:off x="2903" y="3146"/>
              <a:ext cx="143" cy="144"/>
            </a:xfrm>
            <a:prstGeom prst="curvedDownArrow">
              <a:avLst>
                <a:gd name="adj1" fmla="val 20000"/>
                <a:gd name="adj2" fmla="val 40000"/>
                <a:gd name="adj3" fmla="val 33566"/>
              </a:avLst>
            </a:prstGeom>
            <a:solidFill>
              <a:srgbClr val="FF0000"/>
            </a:solidFill>
            <a:ln w="9525">
              <a:solidFill>
                <a:schemeClr val="tx1"/>
              </a:solidFill>
              <a:miter lim="800000"/>
              <a:headEnd/>
              <a:tailEnd/>
            </a:ln>
          </p:spPr>
          <p:txBody>
            <a:bodyPr wrap="none" anchor="ctr"/>
            <a:lstStyle/>
            <a:p>
              <a:endParaRPr lang="en-US" b="0">
                <a:ea typeface="ＭＳ Ｐゴシック" charset="0"/>
                <a:cs typeface="ＭＳ Ｐゴシック" charset="0"/>
              </a:endParaRPr>
            </a:p>
          </p:txBody>
        </p:sp>
        <p:sp>
          <p:nvSpPr>
            <p:cNvPr id="17459" name="AutoShape 98"/>
            <p:cNvSpPr>
              <a:spLocks noChangeArrowheads="1"/>
            </p:cNvSpPr>
            <p:nvPr/>
          </p:nvSpPr>
          <p:spPr bwMode="auto">
            <a:xfrm flipH="1" flipV="1">
              <a:off x="2832" y="3241"/>
              <a:ext cx="143" cy="144"/>
            </a:xfrm>
            <a:prstGeom prst="curvedDownArrow">
              <a:avLst>
                <a:gd name="adj1" fmla="val 20000"/>
                <a:gd name="adj2" fmla="val 40000"/>
                <a:gd name="adj3" fmla="val 33566"/>
              </a:avLst>
            </a:prstGeom>
            <a:solidFill>
              <a:srgbClr val="FF0000"/>
            </a:solidFill>
            <a:ln w="9525">
              <a:solidFill>
                <a:schemeClr val="tx1"/>
              </a:solidFill>
              <a:miter lim="800000"/>
              <a:headEnd/>
              <a:tailEnd/>
            </a:ln>
          </p:spPr>
          <p:txBody>
            <a:bodyPr rot="10800000" wrap="none" anchor="ctr"/>
            <a:lstStyle/>
            <a:p>
              <a:endParaRPr lang="en-US" b="0">
                <a:ea typeface="ＭＳ Ｐゴシック" charset="0"/>
                <a:cs typeface="ＭＳ Ｐゴシック" charset="0"/>
              </a:endParaRPr>
            </a:p>
          </p:txBody>
        </p:sp>
      </p:grpSp>
      <p:sp>
        <p:nvSpPr>
          <p:cNvPr id="72" name="TextBox 71"/>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custDataLst>
      <p:tags r:id="rId2"/>
    </p:custDataLst>
    <p:extLst>
      <p:ext uri="{BB962C8B-B14F-4D97-AF65-F5344CB8AC3E}">
        <p14:creationId xmlns:p14="http://schemas.microsoft.com/office/powerpoint/2010/main" val="2206359499"/>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par>
                                <p:cTn id="8" presetID="22" presetClass="entr" presetSubtype="8" fill="hold" nodeType="withEffect">
                                  <p:stCondLst>
                                    <p:cond delay="2000"/>
                                  </p:stCondLst>
                                  <p:childTnLst>
                                    <p:set>
                                      <p:cBhvr>
                                        <p:cTn id="9" dur="1" fill="hold">
                                          <p:stCondLst>
                                            <p:cond delay="0"/>
                                          </p:stCondLst>
                                        </p:cTn>
                                        <p:tgtEl>
                                          <p:spTgt spid="17432"/>
                                        </p:tgtEl>
                                        <p:attrNameLst>
                                          <p:attrName>style.visibility</p:attrName>
                                        </p:attrNameLst>
                                      </p:cBhvr>
                                      <p:to>
                                        <p:strVal val="visible"/>
                                      </p:to>
                                    </p:set>
                                    <p:animEffect transition="in" filter="wipe(left)">
                                      <p:cBhvr>
                                        <p:cTn id="10" dur="500"/>
                                        <p:tgtEl>
                                          <p:spTgt spid="1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6"/>
          <p:cNvSpPr txBox="1">
            <a:spLocks noChangeArrowheads="1"/>
          </p:cNvSpPr>
          <p:nvPr/>
        </p:nvSpPr>
        <p:spPr bwMode="auto">
          <a:xfrm>
            <a:off x="127000" y="539750"/>
            <a:ext cx="87714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2000" dirty="0"/>
              <a:t>Antarctic sea ice is seasonal (except for a few small pockets)</a:t>
            </a:r>
          </a:p>
          <a:p>
            <a:pPr algn="ctr"/>
            <a:r>
              <a:rPr lang="en-US" sz="2000" dirty="0"/>
              <a:t>Seasonal sea ice is not subject to ice-albedo </a:t>
            </a:r>
            <a:r>
              <a:rPr lang="en-US" sz="2000" dirty="0" smtClean="0"/>
              <a:t>feedback</a:t>
            </a:r>
          </a:p>
          <a:p>
            <a:pPr algn="ctr"/>
            <a:r>
              <a:rPr lang="en-US" sz="2000" dirty="0" smtClean="0"/>
              <a:t>minor affect for ice north of polar circle (but that has not changed to cause any affect)</a:t>
            </a:r>
            <a:endParaRPr lang="en-US" sz="2000" dirty="0"/>
          </a:p>
        </p:txBody>
      </p:sp>
      <p:grpSp>
        <p:nvGrpSpPr>
          <p:cNvPr id="12" name="Group 11"/>
          <p:cNvGrpSpPr/>
          <p:nvPr/>
        </p:nvGrpSpPr>
        <p:grpSpPr>
          <a:xfrm>
            <a:off x="1343025" y="2384975"/>
            <a:ext cx="6456363" cy="3517086"/>
            <a:chOff x="1343025" y="2384975"/>
            <a:chExt cx="6456363" cy="3517086"/>
          </a:xfrm>
        </p:grpSpPr>
        <p:grpSp>
          <p:nvGrpSpPr>
            <p:cNvPr id="3" name="Group 2"/>
            <p:cNvGrpSpPr/>
            <p:nvPr/>
          </p:nvGrpSpPr>
          <p:grpSpPr>
            <a:xfrm>
              <a:off x="1343025" y="2384975"/>
              <a:ext cx="6456363" cy="3517086"/>
              <a:chOff x="1343025" y="2384975"/>
              <a:chExt cx="6456363" cy="3517086"/>
            </a:xfrm>
          </p:grpSpPr>
          <p:pic>
            <p:nvPicPr>
              <p:cNvPr id="32770" name="Picture 2" descr="NASA antarctic sea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2384975"/>
                <a:ext cx="6456363"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4"/>
              <p:cNvSpPr txBox="1">
                <a:spLocks noChangeArrowheads="1"/>
              </p:cNvSpPr>
              <p:nvPr/>
            </p:nvSpPr>
            <p:spPr bwMode="auto">
              <a:xfrm>
                <a:off x="1376363" y="2408787"/>
                <a:ext cx="7254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dirty="0">
                    <a:solidFill>
                      <a:schemeClr val="bg1"/>
                    </a:solidFill>
                    <a:latin typeface="Arial Black" charset="0"/>
                  </a:rPr>
                  <a:t>Winter</a:t>
                </a:r>
              </a:p>
            </p:txBody>
          </p:sp>
          <p:sp>
            <p:nvSpPr>
              <p:cNvPr id="32772" name="Text Box 5"/>
              <p:cNvSpPr txBox="1">
                <a:spLocks noChangeArrowheads="1"/>
              </p:cNvSpPr>
              <p:nvPr/>
            </p:nvSpPr>
            <p:spPr bwMode="auto">
              <a:xfrm>
                <a:off x="4768850" y="2421487"/>
                <a:ext cx="869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chemeClr val="bg1"/>
                    </a:solidFill>
                    <a:latin typeface="Arial Black" charset="0"/>
                  </a:rPr>
                  <a:t>Summer</a:t>
                </a:r>
              </a:p>
            </p:txBody>
          </p:sp>
          <p:sp>
            <p:nvSpPr>
              <p:cNvPr id="32774" name="Text Box 7"/>
              <p:cNvSpPr txBox="1">
                <a:spLocks noChangeArrowheads="1"/>
              </p:cNvSpPr>
              <p:nvPr/>
            </p:nvSpPr>
            <p:spPr bwMode="auto">
              <a:xfrm>
                <a:off x="3526370" y="5625062"/>
                <a:ext cx="2056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dirty="0">
                    <a:solidFill>
                      <a:srgbClr val="FFFFFF"/>
                    </a:solidFill>
                  </a:rPr>
                  <a:t>NASA, Earth Observatory</a:t>
                </a:r>
              </a:p>
            </p:txBody>
          </p:sp>
        </p:grpSp>
        <p:sp>
          <p:nvSpPr>
            <p:cNvPr id="4" name="Oval 3"/>
            <p:cNvSpPr>
              <a:spLocks noChangeAspect="1"/>
            </p:cNvSpPr>
            <p:nvPr/>
          </p:nvSpPr>
          <p:spPr bwMode="auto">
            <a:xfrm>
              <a:off x="1904986" y="2954849"/>
              <a:ext cx="2009307" cy="201109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9" name="TextBox 8"/>
            <p:cNvSpPr txBox="1"/>
            <p:nvPr/>
          </p:nvSpPr>
          <p:spPr>
            <a:xfrm>
              <a:off x="3369733" y="2438401"/>
              <a:ext cx="1014445" cy="276999"/>
            </a:xfrm>
            <a:prstGeom prst="rect">
              <a:avLst/>
            </a:prstGeom>
            <a:noFill/>
          </p:spPr>
          <p:txBody>
            <a:bodyPr wrap="none" rtlCol="0">
              <a:spAutoFit/>
            </a:bodyPr>
            <a:lstStyle/>
            <a:p>
              <a:r>
                <a:rPr lang="en-US" dirty="0" smtClean="0">
                  <a:solidFill>
                    <a:srgbClr val="FF0000"/>
                  </a:solidFill>
                </a:rPr>
                <a:t>Polar circle</a:t>
              </a:r>
              <a:endParaRPr lang="en-US" dirty="0">
                <a:solidFill>
                  <a:srgbClr val="FF0000"/>
                </a:solidFill>
              </a:endParaRPr>
            </a:p>
          </p:txBody>
        </p:sp>
        <p:cxnSp>
          <p:nvCxnSpPr>
            <p:cNvPr id="11" name="Straight Arrow Connector 10"/>
            <p:cNvCxnSpPr/>
            <p:nvPr/>
          </p:nvCxnSpPr>
          <p:spPr bwMode="auto">
            <a:xfrm flipH="1">
              <a:off x="3352800" y="2692400"/>
              <a:ext cx="364067" cy="36406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
        <p:nvSpPr>
          <p:cNvPr id="13" name="TextBox 12"/>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extLst>
      <p:ext uri="{BB962C8B-B14F-4D97-AF65-F5344CB8AC3E}">
        <p14:creationId xmlns:p14="http://schemas.microsoft.com/office/powerpoint/2010/main" val="878084092"/>
      </p:ext>
    </p:extLst>
  </p:cSld>
  <p:clrMapOvr>
    <a:masterClrMapping/>
  </p:clrMapOvr>
  <p:transition advClick="0">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Antarctic_trend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800100"/>
            <a:ext cx="49403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extLst>
      <p:ext uri="{BB962C8B-B14F-4D97-AF65-F5344CB8AC3E}">
        <p14:creationId xmlns:p14="http://schemas.microsoft.com/office/powerpoint/2010/main" val="883485379"/>
      </p:ext>
    </p:extLst>
  </p:cSld>
  <p:clrMapOvr>
    <a:masterClrMapping/>
  </p:clrMapOvr>
  <p:transition advClick="0">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ACCfillTbase50.tif"/>
          <p:cNvPicPr>
            <a:picLocks noChangeAspect="1"/>
          </p:cNvPicPr>
          <p:nvPr/>
        </p:nvPicPr>
        <p:blipFill>
          <a:blip r:embed="rId4">
            <a:extLst>
              <a:ext uri="{28A0092B-C50C-407E-A947-70E740481C1C}">
                <a14:useLocalDpi xmlns:a14="http://schemas.microsoft.com/office/drawing/2010/main" val="0"/>
              </a:ext>
            </a:extLst>
          </a:blip>
          <a:srcRect l="25684" t="9941" r="21507" b="21861"/>
          <a:stretch>
            <a:fillRect/>
          </a:stretch>
        </p:blipFill>
        <p:spPr bwMode="auto">
          <a:xfrm>
            <a:off x="2206625" y="387350"/>
            <a:ext cx="5978525"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4" name="Group 148"/>
          <p:cNvGrpSpPr>
            <a:grpSpLocks/>
          </p:cNvGrpSpPr>
          <p:nvPr/>
        </p:nvGrpSpPr>
        <p:grpSpPr bwMode="auto">
          <a:xfrm>
            <a:off x="2311400" y="463550"/>
            <a:ext cx="5740400" cy="5664200"/>
            <a:chOff x="2178050" y="558802"/>
            <a:chExt cx="5740400" cy="5664202"/>
          </a:xfrm>
        </p:grpSpPr>
        <p:cxnSp>
          <p:nvCxnSpPr>
            <p:cNvPr id="44076" name="Straight Connector 38"/>
            <p:cNvCxnSpPr>
              <a:cxnSpLocks noChangeShapeType="1"/>
            </p:cNvCxnSpPr>
            <p:nvPr/>
          </p:nvCxnSpPr>
          <p:spPr bwMode="auto">
            <a:xfrm>
              <a:off x="2508250" y="1981200"/>
              <a:ext cx="5067302" cy="2838453"/>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cxnSp>
          <p:nvCxnSpPr>
            <p:cNvPr id="44077" name="Straight Connector 46"/>
            <p:cNvCxnSpPr>
              <a:cxnSpLocks noChangeShapeType="1"/>
            </p:cNvCxnSpPr>
            <p:nvPr/>
          </p:nvCxnSpPr>
          <p:spPr bwMode="auto">
            <a:xfrm rot="5400000">
              <a:off x="2355851" y="2425701"/>
              <a:ext cx="5365750" cy="1962148"/>
            </a:xfrm>
            <a:prstGeom prst="line">
              <a:avLst/>
            </a:prstGeom>
            <a:noFill/>
            <a:ln w="1905">
              <a:solidFill>
                <a:srgbClr val="A6A6A6"/>
              </a:solidFill>
              <a:round/>
              <a:headEnd/>
              <a:tailEnd/>
            </a:ln>
            <a:extLst>
              <a:ext uri="{909E8E84-426E-40DD-AFC4-6F175D3DCCD1}">
                <a14:hiddenFill xmlns:a14="http://schemas.microsoft.com/office/drawing/2010/main">
                  <a:noFill/>
                </a14:hiddenFill>
              </a:ext>
            </a:extLst>
          </p:spPr>
        </p:cxnSp>
        <p:cxnSp>
          <p:nvCxnSpPr>
            <p:cNvPr id="44078" name="Straight Connector 47"/>
            <p:cNvCxnSpPr>
              <a:cxnSpLocks noChangeShapeType="1"/>
            </p:cNvCxnSpPr>
            <p:nvPr/>
          </p:nvCxnSpPr>
          <p:spPr bwMode="auto">
            <a:xfrm rot="16200000" flipH="1">
              <a:off x="2371726" y="2403474"/>
              <a:ext cx="5346699" cy="2012950"/>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cxnSp>
          <p:nvCxnSpPr>
            <p:cNvPr id="44079" name="Straight Connector 48"/>
            <p:cNvCxnSpPr>
              <a:cxnSpLocks noChangeShapeType="1"/>
            </p:cNvCxnSpPr>
            <p:nvPr/>
          </p:nvCxnSpPr>
          <p:spPr bwMode="auto">
            <a:xfrm>
              <a:off x="2178050" y="2921000"/>
              <a:ext cx="5740400" cy="965200"/>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cxnSp>
          <p:nvCxnSpPr>
            <p:cNvPr id="44080" name="Straight Connector 49"/>
            <p:cNvCxnSpPr>
              <a:cxnSpLocks noChangeShapeType="1"/>
            </p:cNvCxnSpPr>
            <p:nvPr/>
          </p:nvCxnSpPr>
          <p:spPr bwMode="auto">
            <a:xfrm rot="16200000" flipH="1">
              <a:off x="2863851" y="1511299"/>
              <a:ext cx="4368799" cy="3771900"/>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cxnSp>
          <p:nvCxnSpPr>
            <p:cNvPr id="44081" name="Straight Connector 50"/>
            <p:cNvCxnSpPr>
              <a:cxnSpLocks noChangeShapeType="1"/>
            </p:cNvCxnSpPr>
            <p:nvPr/>
          </p:nvCxnSpPr>
          <p:spPr bwMode="auto">
            <a:xfrm rot="5400000">
              <a:off x="2860675" y="1558925"/>
              <a:ext cx="4368800" cy="3702050"/>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cxnSp>
          <p:nvCxnSpPr>
            <p:cNvPr id="44082" name="Straight Connector 66"/>
            <p:cNvCxnSpPr>
              <a:cxnSpLocks noChangeShapeType="1"/>
            </p:cNvCxnSpPr>
            <p:nvPr/>
          </p:nvCxnSpPr>
          <p:spPr bwMode="auto">
            <a:xfrm rot="10800000" flipV="1">
              <a:off x="2540002" y="1987550"/>
              <a:ext cx="5022848" cy="2844800"/>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cxnSp>
          <p:nvCxnSpPr>
            <p:cNvPr id="44083" name="Straight Connector 69"/>
            <p:cNvCxnSpPr>
              <a:cxnSpLocks noChangeShapeType="1"/>
            </p:cNvCxnSpPr>
            <p:nvPr/>
          </p:nvCxnSpPr>
          <p:spPr bwMode="auto">
            <a:xfrm rot="10800000" flipV="1">
              <a:off x="2197102" y="2908300"/>
              <a:ext cx="5714998" cy="1009650"/>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cxnSp>
          <p:nvCxnSpPr>
            <p:cNvPr id="44084" name="Straight Connector 79"/>
            <p:cNvCxnSpPr>
              <a:cxnSpLocks noChangeShapeType="1"/>
            </p:cNvCxnSpPr>
            <p:nvPr/>
          </p:nvCxnSpPr>
          <p:spPr bwMode="auto">
            <a:xfrm rot="5400000">
              <a:off x="2209801" y="3384554"/>
              <a:ext cx="5664202" cy="12697"/>
            </a:xfrm>
            <a:prstGeom prst="line">
              <a:avLst/>
            </a:prstGeom>
            <a:noFill/>
            <a:ln w="127">
              <a:solidFill>
                <a:srgbClr val="A6A6A6"/>
              </a:solidFill>
              <a:round/>
              <a:headEnd/>
              <a:tailEnd/>
            </a:ln>
            <a:extLst>
              <a:ext uri="{909E8E84-426E-40DD-AFC4-6F175D3DCCD1}">
                <a14:hiddenFill xmlns:a14="http://schemas.microsoft.com/office/drawing/2010/main">
                  <a:noFill/>
                </a14:hiddenFill>
              </a:ext>
            </a:extLst>
          </p:spPr>
        </p:cxnSp>
      </p:grpSp>
      <p:grpSp>
        <p:nvGrpSpPr>
          <p:cNvPr id="44035" name="Group 158"/>
          <p:cNvGrpSpPr>
            <a:grpSpLocks/>
          </p:cNvGrpSpPr>
          <p:nvPr/>
        </p:nvGrpSpPr>
        <p:grpSpPr bwMode="auto">
          <a:xfrm>
            <a:off x="5160963" y="1195388"/>
            <a:ext cx="49212" cy="3686175"/>
            <a:chOff x="5028077" y="1289877"/>
            <a:chExt cx="49043" cy="3687103"/>
          </a:xfrm>
        </p:grpSpPr>
        <p:sp>
          <p:nvSpPr>
            <p:cNvPr id="44073" name="Rectangle 2"/>
            <p:cNvSpPr>
              <a:spLocks noChangeArrowheads="1"/>
            </p:cNvSpPr>
            <p:nvPr/>
          </p:nvSpPr>
          <p:spPr bwMode="auto">
            <a:xfrm>
              <a:off x="5028077" y="1289877"/>
              <a:ext cx="44887" cy="310321"/>
            </a:xfrm>
            <a:prstGeom prst="rect">
              <a:avLst/>
            </a:prstGeom>
            <a:solidFill>
              <a:srgbClr val="FF8E8E"/>
            </a:solidFill>
            <a:ln w="9525">
              <a:solidFill>
                <a:srgbClr val="FF8E8E"/>
              </a:solidFill>
              <a:round/>
              <a:headEnd/>
              <a:tailEnd/>
            </a:ln>
          </p:spPr>
          <p:txBody>
            <a:bodyPr/>
            <a:lstStyle/>
            <a:p>
              <a:endParaRPr lang="en-US" b="0">
                <a:ea typeface="ＭＳ Ｐゴシック" charset="0"/>
                <a:cs typeface="ＭＳ Ｐゴシック" charset="0"/>
              </a:endParaRPr>
            </a:p>
          </p:txBody>
        </p:sp>
        <p:sp>
          <p:nvSpPr>
            <p:cNvPr id="44074" name="Rectangle 5"/>
            <p:cNvSpPr>
              <a:spLocks noChangeArrowheads="1"/>
            </p:cNvSpPr>
            <p:nvPr/>
          </p:nvSpPr>
          <p:spPr bwMode="auto">
            <a:xfrm>
              <a:off x="5032233" y="1608364"/>
              <a:ext cx="44887" cy="240906"/>
            </a:xfrm>
            <a:prstGeom prst="rect">
              <a:avLst/>
            </a:prstGeom>
            <a:solidFill>
              <a:srgbClr val="D9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ea typeface="ＭＳ Ｐゴシック" charset="0"/>
                <a:cs typeface="ＭＳ Ｐゴシック" charset="0"/>
              </a:endParaRPr>
            </a:p>
          </p:txBody>
        </p:sp>
        <p:cxnSp>
          <p:nvCxnSpPr>
            <p:cNvPr id="44075" name="Straight Connector 14"/>
            <p:cNvCxnSpPr>
              <a:cxnSpLocks noChangeShapeType="1"/>
            </p:cNvCxnSpPr>
            <p:nvPr/>
          </p:nvCxnSpPr>
          <p:spPr bwMode="auto">
            <a:xfrm rot="5400000">
              <a:off x="4825341" y="4768701"/>
              <a:ext cx="412401" cy="4157"/>
            </a:xfrm>
            <a:prstGeom prst="line">
              <a:avLst/>
            </a:prstGeom>
            <a:noFill/>
            <a:ln w="12700">
              <a:solidFill>
                <a:srgbClr val="FF8E8E"/>
              </a:solidFill>
              <a:round/>
              <a:headEnd/>
              <a:tailEnd/>
            </a:ln>
            <a:extLst>
              <a:ext uri="{909E8E84-426E-40DD-AFC4-6F175D3DCCD1}">
                <a14:hiddenFill xmlns:a14="http://schemas.microsoft.com/office/drawing/2010/main">
                  <a:noFill/>
                </a14:hiddenFill>
              </a:ext>
            </a:extLst>
          </p:spPr>
        </p:cxnSp>
      </p:grpSp>
      <p:sp>
        <p:nvSpPr>
          <p:cNvPr id="44036" name="Freeform 149"/>
          <p:cNvSpPr>
            <a:spLocks noChangeArrowheads="1"/>
          </p:cNvSpPr>
          <p:nvPr/>
        </p:nvSpPr>
        <p:spPr bwMode="auto">
          <a:xfrm>
            <a:off x="4384675" y="2460625"/>
            <a:ext cx="1860550" cy="1712913"/>
          </a:xfrm>
          <a:custGeom>
            <a:avLst/>
            <a:gdLst>
              <a:gd name="T0" fmla="*/ 289512 w 1860248"/>
              <a:gd name="T1" fmla="*/ 556914 h 1713290"/>
              <a:gd name="T2" fmla="*/ 464663 w 1860248"/>
              <a:gd name="T3" fmla="*/ 484900 h 1713290"/>
              <a:gd name="T4" fmla="*/ 475619 w 1860248"/>
              <a:gd name="T5" fmla="*/ 470493 h 1713290"/>
              <a:gd name="T6" fmla="*/ 482911 w 1860248"/>
              <a:gd name="T7" fmla="*/ 438085 h 1713290"/>
              <a:gd name="T8" fmla="*/ 537655 w 1860248"/>
              <a:gd name="T9" fmla="*/ 196841 h 1713290"/>
              <a:gd name="T10" fmla="*/ 555903 w 1860248"/>
              <a:gd name="T11" fmla="*/ 164445 h 1713290"/>
              <a:gd name="T12" fmla="*/ 785801 w 1860248"/>
              <a:gd name="T13" fmla="*/ 24015 h 1713290"/>
              <a:gd name="T14" fmla="*/ 811348 w 1860248"/>
              <a:gd name="T15" fmla="*/ 20399 h 1713290"/>
              <a:gd name="T16" fmla="*/ 1088692 w 1860248"/>
              <a:gd name="T17" fmla="*/ 24015 h 1713290"/>
              <a:gd name="T18" fmla="*/ 1103289 w 1860248"/>
              <a:gd name="T19" fmla="*/ 31202 h 1713290"/>
              <a:gd name="T20" fmla="*/ 1216414 w 1860248"/>
              <a:gd name="T21" fmla="*/ 124815 h 1713290"/>
              <a:gd name="T22" fmla="*/ 1387929 w 1860248"/>
              <a:gd name="T23" fmla="*/ 150035 h 1713290"/>
              <a:gd name="T24" fmla="*/ 1428075 w 1860248"/>
              <a:gd name="T25" fmla="*/ 139220 h 1713290"/>
              <a:gd name="T26" fmla="*/ 1683519 w 1860248"/>
              <a:gd name="T27" fmla="*/ 340874 h 1713290"/>
              <a:gd name="T28" fmla="*/ 1694470 w 1860248"/>
              <a:gd name="T29" fmla="*/ 362476 h 1713290"/>
              <a:gd name="T30" fmla="*/ 1599586 w 1860248"/>
              <a:gd name="T31" fmla="*/ 546110 h 1713290"/>
              <a:gd name="T32" fmla="*/ 1625132 w 1860248"/>
              <a:gd name="T33" fmla="*/ 607323 h 1713290"/>
              <a:gd name="T34" fmla="*/ 1774752 w 1860248"/>
              <a:gd name="T35" fmla="*/ 672136 h 1713290"/>
              <a:gd name="T36" fmla="*/ 1785698 w 1860248"/>
              <a:gd name="T37" fmla="*/ 686539 h 1713290"/>
              <a:gd name="T38" fmla="*/ 1844086 w 1860248"/>
              <a:gd name="T39" fmla="*/ 985401 h 1713290"/>
              <a:gd name="T40" fmla="*/ 1855035 w 1860248"/>
              <a:gd name="T41" fmla="*/ 1032209 h 1713290"/>
              <a:gd name="T42" fmla="*/ 1749207 w 1860248"/>
              <a:gd name="T43" fmla="*/ 1230249 h 1713290"/>
              <a:gd name="T44" fmla="*/ 1723661 w 1860248"/>
              <a:gd name="T45" fmla="*/ 1323869 h 1713290"/>
              <a:gd name="T46" fmla="*/ 1705416 w 1860248"/>
              <a:gd name="T47" fmla="*/ 1356274 h 1713290"/>
              <a:gd name="T48" fmla="*/ 1533902 w 1860248"/>
              <a:gd name="T49" fmla="*/ 1507506 h 1713290"/>
              <a:gd name="T50" fmla="*/ 1504705 w 1860248"/>
              <a:gd name="T51" fmla="*/ 1608327 h 1713290"/>
              <a:gd name="T52" fmla="*/ 1497409 w 1860248"/>
              <a:gd name="T53" fmla="*/ 1619127 h 1713290"/>
              <a:gd name="T54" fmla="*/ 1479162 w 1860248"/>
              <a:gd name="T55" fmla="*/ 1626331 h 1713290"/>
              <a:gd name="T56" fmla="*/ 1187222 w 1860248"/>
              <a:gd name="T57" fmla="*/ 1647935 h 1713290"/>
              <a:gd name="T58" fmla="*/ 1125185 w 1860248"/>
              <a:gd name="T59" fmla="*/ 1687542 h 1713290"/>
              <a:gd name="T60" fmla="*/ 1117886 w 1860248"/>
              <a:gd name="T61" fmla="*/ 1691142 h 1713290"/>
              <a:gd name="T62" fmla="*/ 1074095 w 1860248"/>
              <a:gd name="T63" fmla="*/ 1633530 h 1713290"/>
              <a:gd name="T64" fmla="*/ 993813 w 1860248"/>
              <a:gd name="T65" fmla="*/ 1381481 h 1713290"/>
              <a:gd name="T66" fmla="*/ 964616 w 1860248"/>
              <a:gd name="T67" fmla="*/ 1291463 h 1713290"/>
              <a:gd name="T68" fmla="*/ 909877 w 1860248"/>
              <a:gd name="T69" fmla="*/ 1165435 h 1713290"/>
              <a:gd name="T70" fmla="*/ 909877 w 1860248"/>
              <a:gd name="T71" fmla="*/ 1165435 h 1713290"/>
              <a:gd name="T72" fmla="*/ 851494 w 1860248"/>
              <a:gd name="T73" fmla="*/ 1129429 h 1713290"/>
              <a:gd name="T74" fmla="*/ 804046 w 1860248"/>
              <a:gd name="T75" fmla="*/ 1111426 h 1713290"/>
              <a:gd name="T76" fmla="*/ 782157 w 1860248"/>
              <a:gd name="T77" fmla="*/ 1079018 h 1713290"/>
              <a:gd name="T78" fmla="*/ 756610 w 1860248"/>
              <a:gd name="T79" fmla="*/ 1032209 h 1713290"/>
              <a:gd name="T80" fmla="*/ 723762 w 1860248"/>
              <a:gd name="T81" fmla="*/ 1025007 h 1713290"/>
              <a:gd name="T82" fmla="*/ 679974 w 1860248"/>
              <a:gd name="T83" fmla="*/ 1010603 h 1713290"/>
              <a:gd name="T84" fmla="*/ 621592 w 1860248"/>
              <a:gd name="T85" fmla="*/ 1140230 h 1713290"/>
              <a:gd name="T86" fmla="*/ 541309 w 1860248"/>
              <a:gd name="T87" fmla="*/ 1197843 h 1713290"/>
              <a:gd name="T88" fmla="*/ 453721 w 1860248"/>
              <a:gd name="T89" fmla="*/ 1327470 h 1713290"/>
              <a:gd name="T90" fmla="*/ 377088 w 1860248"/>
              <a:gd name="T91" fmla="*/ 1338270 h 1713290"/>
              <a:gd name="T92" fmla="*/ 358840 w 1860248"/>
              <a:gd name="T93" fmla="*/ 1323869 h 1713290"/>
              <a:gd name="T94" fmla="*/ 333300 w 1860248"/>
              <a:gd name="T95" fmla="*/ 1205044 h 1713290"/>
              <a:gd name="T96" fmla="*/ 212867 w 1860248"/>
              <a:gd name="T97" fmla="*/ 1208645 h 1713290"/>
              <a:gd name="T98" fmla="*/ 169069 w 1860248"/>
              <a:gd name="T99" fmla="*/ 1208645 h 1713290"/>
              <a:gd name="T100" fmla="*/ 161777 w 1860248"/>
              <a:gd name="T101" fmla="*/ 1194242 h 1713290"/>
              <a:gd name="T102" fmla="*/ 231108 w 1860248"/>
              <a:gd name="T103" fmla="*/ 1111426 h 1713290"/>
              <a:gd name="T104" fmla="*/ 227476 w 1860248"/>
              <a:gd name="T105" fmla="*/ 1050212 h 1713290"/>
              <a:gd name="T106" fmla="*/ 172733 w 1860248"/>
              <a:gd name="T107" fmla="*/ 985401 h 1713290"/>
              <a:gd name="T108" fmla="*/ 26750 w 1860248"/>
              <a:gd name="T109" fmla="*/ 996202 h 1713290"/>
              <a:gd name="T110" fmla="*/ 12165 w 1860248"/>
              <a:gd name="T111" fmla="*/ 967398 h 1713290"/>
              <a:gd name="T112" fmla="*/ 55953 w 1860248"/>
              <a:gd name="T113" fmla="*/ 870174 h 1713290"/>
              <a:gd name="T114" fmla="*/ 55953 w 1860248"/>
              <a:gd name="T115" fmla="*/ 780156 h 1713290"/>
              <a:gd name="T116" fmla="*/ 41369 w 1860248"/>
              <a:gd name="T117" fmla="*/ 715344 h 1713290"/>
              <a:gd name="T118" fmla="*/ 41369 w 1860248"/>
              <a:gd name="T119" fmla="*/ 708143 h 17132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60248"/>
              <a:gd name="T181" fmla="*/ 0 h 1713290"/>
              <a:gd name="T182" fmla="*/ 1860248 w 1860248"/>
              <a:gd name="T183" fmla="*/ 1713290 h 17132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60248" h="1713290">
                <a:moveTo>
                  <a:pt x="287867" y="561219"/>
                </a:moveTo>
                <a:cubicBezTo>
                  <a:pt x="359531" y="532190"/>
                  <a:pt x="431195" y="503161"/>
                  <a:pt x="462038" y="488647"/>
                </a:cubicBezTo>
                <a:cubicBezTo>
                  <a:pt x="492881" y="474133"/>
                  <a:pt x="469900" y="481995"/>
                  <a:pt x="472924" y="474133"/>
                </a:cubicBezTo>
                <a:cubicBezTo>
                  <a:pt x="475948" y="466271"/>
                  <a:pt x="480181" y="441476"/>
                  <a:pt x="480181" y="441476"/>
                </a:cubicBezTo>
                <a:cubicBezTo>
                  <a:pt x="490462" y="395514"/>
                  <a:pt x="522515" y="244324"/>
                  <a:pt x="534610" y="198362"/>
                </a:cubicBezTo>
                <a:cubicBezTo>
                  <a:pt x="546705" y="152400"/>
                  <a:pt x="511629" y="194734"/>
                  <a:pt x="552753" y="165705"/>
                </a:cubicBezTo>
                <a:cubicBezTo>
                  <a:pt x="593877" y="136676"/>
                  <a:pt x="739020" y="48380"/>
                  <a:pt x="781353" y="24190"/>
                </a:cubicBezTo>
                <a:cubicBezTo>
                  <a:pt x="823686" y="0"/>
                  <a:pt x="756558" y="20562"/>
                  <a:pt x="806753" y="20562"/>
                </a:cubicBezTo>
                <a:cubicBezTo>
                  <a:pt x="856948" y="20562"/>
                  <a:pt x="1034143" y="22376"/>
                  <a:pt x="1082524" y="24190"/>
                </a:cubicBezTo>
                <a:cubicBezTo>
                  <a:pt x="1130905" y="26004"/>
                  <a:pt x="1075871" y="14514"/>
                  <a:pt x="1097038" y="31447"/>
                </a:cubicBezTo>
                <a:cubicBezTo>
                  <a:pt x="1118205" y="48380"/>
                  <a:pt x="1162353" y="105833"/>
                  <a:pt x="1209524" y="125790"/>
                </a:cubicBezTo>
                <a:cubicBezTo>
                  <a:pt x="1256695" y="145747"/>
                  <a:pt x="1344991" y="148771"/>
                  <a:pt x="1380067" y="151190"/>
                </a:cubicBezTo>
                <a:cubicBezTo>
                  <a:pt x="1415143" y="153609"/>
                  <a:pt x="1370995" y="108253"/>
                  <a:pt x="1419981" y="140305"/>
                </a:cubicBezTo>
                <a:cubicBezTo>
                  <a:pt x="1468967" y="172358"/>
                  <a:pt x="1629833" y="306010"/>
                  <a:pt x="1673981" y="343505"/>
                </a:cubicBezTo>
                <a:cubicBezTo>
                  <a:pt x="1718129" y="381000"/>
                  <a:pt x="1698777" y="330805"/>
                  <a:pt x="1684867" y="365276"/>
                </a:cubicBezTo>
                <a:cubicBezTo>
                  <a:pt x="1670957" y="399747"/>
                  <a:pt x="1602015" y="509209"/>
                  <a:pt x="1590524" y="550333"/>
                </a:cubicBezTo>
                <a:cubicBezTo>
                  <a:pt x="1579033" y="591457"/>
                  <a:pt x="1586896" y="590852"/>
                  <a:pt x="1615924" y="612019"/>
                </a:cubicBezTo>
                <a:cubicBezTo>
                  <a:pt x="1644953" y="633186"/>
                  <a:pt x="1738086" y="664028"/>
                  <a:pt x="1764695" y="677333"/>
                </a:cubicBezTo>
                <a:cubicBezTo>
                  <a:pt x="1791304" y="690638"/>
                  <a:pt x="1764091" y="639233"/>
                  <a:pt x="1775581" y="691847"/>
                </a:cubicBezTo>
                <a:cubicBezTo>
                  <a:pt x="1787071" y="744461"/>
                  <a:pt x="1822148" y="934962"/>
                  <a:pt x="1833638" y="993019"/>
                </a:cubicBezTo>
                <a:cubicBezTo>
                  <a:pt x="1845128" y="1051076"/>
                  <a:pt x="1860248" y="999066"/>
                  <a:pt x="1844524" y="1040190"/>
                </a:cubicBezTo>
                <a:cubicBezTo>
                  <a:pt x="1828800" y="1081314"/>
                  <a:pt x="1761066" y="1190776"/>
                  <a:pt x="1739295" y="1239762"/>
                </a:cubicBezTo>
                <a:cubicBezTo>
                  <a:pt x="1717524" y="1288748"/>
                  <a:pt x="1721152" y="1312938"/>
                  <a:pt x="1713895" y="1334105"/>
                </a:cubicBezTo>
                <a:cubicBezTo>
                  <a:pt x="1706638" y="1355272"/>
                  <a:pt x="1727201" y="1335919"/>
                  <a:pt x="1695753" y="1366762"/>
                </a:cubicBezTo>
                <a:cubicBezTo>
                  <a:pt x="1664306" y="1397605"/>
                  <a:pt x="1558472" y="1476829"/>
                  <a:pt x="1525210" y="1519162"/>
                </a:cubicBezTo>
                <a:cubicBezTo>
                  <a:pt x="1491948" y="1561495"/>
                  <a:pt x="1502229" y="1602015"/>
                  <a:pt x="1496181" y="1620762"/>
                </a:cubicBezTo>
                <a:cubicBezTo>
                  <a:pt x="1490133" y="1639509"/>
                  <a:pt x="1493157" y="1628623"/>
                  <a:pt x="1488924" y="1631647"/>
                </a:cubicBezTo>
                <a:cubicBezTo>
                  <a:pt x="1484691" y="1634671"/>
                  <a:pt x="1522186" y="1634067"/>
                  <a:pt x="1470781" y="1638905"/>
                </a:cubicBezTo>
                <a:cubicBezTo>
                  <a:pt x="1419376" y="1643743"/>
                  <a:pt x="1239157" y="1650395"/>
                  <a:pt x="1180495" y="1660676"/>
                </a:cubicBezTo>
                <a:cubicBezTo>
                  <a:pt x="1121833" y="1670957"/>
                  <a:pt x="1130300" y="1693333"/>
                  <a:pt x="1118810" y="1700590"/>
                </a:cubicBezTo>
                <a:cubicBezTo>
                  <a:pt x="1107320" y="1707847"/>
                  <a:pt x="1120020" y="1713290"/>
                  <a:pt x="1111553" y="1704219"/>
                </a:cubicBezTo>
                <a:cubicBezTo>
                  <a:pt x="1103086" y="1695148"/>
                  <a:pt x="1088572" y="1698172"/>
                  <a:pt x="1068010" y="1646162"/>
                </a:cubicBezTo>
                <a:cubicBezTo>
                  <a:pt x="1047448" y="1594153"/>
                  <a:pt x="1006324" y="1449614"/>
                  <a:pt x="988181" y="1392162"/>
                </a:cubicBezTo>
                <a:cubicBezTo>
                  <a:pt x="970038" y="1334710"/>
                  <a:pt x="973063" y="1337733"/>
                  <a:pt x="959153" y="1301447"/>
                </a:cubicBezTo>
                <a:cubicBezTo>
                  <a:pt x="945244" y="1265161"/>
                  <a:pt x="904724" y="1174447"/>
                  <a:pt x="904724" y="1174447"/>
                </a:cubicBezTo>
                <a:cubicBezTo>
                  <a:pt x="895048" y="1168400"/>
                  <a:pt x="864205" y="1147233"/>
                  <a:pt x="846667" y="1138162"/>
                </a:cubicBezTo>
                <a:cubicBezTo>
                  <a:pt x="829129" y="1129091"/>
                  <a:pt x="810986" y="1128486"/>
                  <a:pt x="799495" y="1120019"/>
                </a:cubicBezTo>
                <a:cubicBezTo>
                  <a:pt x="788004" y="1111552"/>
                  <a:pt x="785586" y="1100667"/>
                  <a:pt x="777724" y="1087362"/>
                </a:cubicBezTo>
                <a:cubicBezTo>
                  <a:pt x="769862" y="1074057"/>
                  <a:pt x="762000" y="1049262"/>
                  <a:pt x="752324" y="1040190"/>
                </a:cubicBezTo>
                <a:cubicBezTo>
                  <a:pt x="742648" y="1031118"/>
                  <a:pt x="732367" y="1036562"/>
                  <a:pt x="719667" y="1032933"/>
                </a:cubicBezTo>
                <a:cubicBezTo>
                  <a:pt x="706967" y="1029305"/>
                  <a:pt x="693057" y="999067"/>
                  <a:pt x="676124" y="1018419"/>
                </a:cubicBezTo>
                <a:cubicBezTo>
                  <a:pt x="659191" y="1037771"/>
                  <a:pt x="641048" y="1117599"/>
                  <a:pt x="618067" y="1149047"/>
                </a:cubicBezTo>
                <a:cubicBezTo>
                  <a:pt x="595086" y="1180495"/>
                  <a:pt x="566057" y="1175658"/>
                  <a:pt x="538238" y="1207105"/>
                </a:cubicBezTo>
                <a:cubicBezTo>
                  <a:pt x="510419" y="1238552"/>
                  <a:pt x="478367" y="1314147"/>
                  <a:pt x="451153" y="1337733"/>
                </a:cubicBezTo>
                <a:cubicBezTo>
                  <a:pt x="423939" y="1361319"/>
                  <a:pt x="390677" y="1349224"/>
                  <a:pt x="374953" y="1348619"/>
                </a:cubicBezTo>
                <a:cubicBezTo>
                  <a:pt x="359229" y="1348014"/>
                  <a:pt x="364067" y="1356481"/>
                  <a:pt x="356810" y="1334105"/>
                </a:cubicBezTo>
                <a:cubicBezTo>
                  <a:pt x="349553" y="1311729"/>
                  <a:pt x="355600" y="1233714"/>
                  <a:pt x="331410" y="1214362"/>
                </a:cubicBezTo>
                <a:cubicBezTo>
                  <a:pt x="307220" y="1195010"/>
                  <a:pt x="238881" y="1217385"/>
                  <a:pt x="211667" y="1217990"/>
                </a:cubicBezTo>
                <a:cubicBezTo>
                  <a:pt x="184453" y="1218595"/>
                  <a:pt x="176591" y="1220409"/>
                  <a:pt x="168124" y="1217990"/>
                </a:cubicBezTo>
                <a:cubicBezTo>
                  <a:pt x="159657" y="1215571"/>
                  <a:pt x="150586" y="1219805"/>
                  <a:pt x="160867" y="1203476"/>
                </a:cubicBezTo>
                <a:cubicBezTo>
                  <a:pt x="171148" y="1187148"/>
                  <a:pt x="218924" y="1144209"/>
                  <a:pt x="229810" y="1120019"/>
                </a:cubicBezTo>
                <a:cubicBezTo>
                  <a:pt x="240696" y="1095829"/>
                  <a:pt x="235857" y="1079500"/>
                  <a:pt x="226181" y="1058333"/>
                </a:cubicBezTo>
                <a:cubicBezTo>
                  <a:pt x="216505" y="1037166"/>
                  <a:pt x="205015" y="1002090"/>
                  <a:pt x="171753" y="993019"/>
                </a:cubicBezTo>
                <a:cubicBezTo>
                  <a:pt x="138491" y="983948"/>
                  <a:pt x="53220" y="1006929"/>
                  <a:pt x="26610" y="1003905"/>
                </a:cubicBezTo>
                <a:cubicBezTo>
                  <a:pt x="0" y="1000881"/>
                  <a:pt x="7257" y="996043"/>
                  <a:pt x="12095" y="974876"/>
                </a:cubicBezTo>
                <a:cubicBezTo>
                  <a:pt x="16933" y="953709"/>
                  <a:pt x="48381" y="908353"/>
                  <a:pt x="55638" y="876905"/>
                </a:cubicBezTo>
                <a:cubicBezTo>
                  <a:pt x="62895" y="845457"/>
                  <a:pt x="58057" y="812195"/>
                  <a:pt x="55638" y="786190"/>
                </a:cubicBezTo>
                <a:cubicBezTo>
                  <a:pt x="53219" y="760185"/>
                  <a:pt x="43543" y="732971"/>
                  <a:pt x="41124" y="720876"/>
                </a:cubicBezTo>
                <a:cubicBezTo>
                  <a:pt x="38705" y="708781"/>
                  <a:pt x="41124" y="713619"/>
                  <a:pt x="41124" y="71361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44037" name="Straight Connector 9"/>
          <p:cNvCxnSpPr>
            <a:cxnSpLocks noChangeShapeType="1"/>
          </p:cNvCxnSpPr>
          <p:nvPr/>
        </p:nvCxnSpPr>
        <p:spPr bwMode="auto">
          <a:xfrm>
            <a:off x="5195888" y="1541463"/>
            <a:ext cx="47625" cy="1587"/>
          </a:xfrm>
          <a:prstGeom prst="line">
            <a:avLst/>
          </a:prstGeom>
          <a:noFill/>
          <a:ln w="9525">
            <a:solidFill>
              <a:srgbClr val="800E0E"/>
            </a:solidFill>
            <a:round/>
            <a:headEnd/>
            <a:tailEnd/>
          </a:ln>
          <a:extLst>
            <a:ext uri="{909E8E84-426E-40DD-AFC4-6F175D3DCCD1}">
              <a14:hiddenFill xmlns:a14="http://schemas.microsoft.com/office/drawing/2010/main">
                <a:noFill/>
              </a14:hiddenFill>
            </a:ext>
          </a:extLst>
        </p:spPr>
      </p:cxnSp>
      <p:grpSp>
        <p:nvGrpSpPr>
          <p:cNvPr id="44038" name="Group 95"/>
          <p:cNvGrpSpPr>
            <a:grpSpLocks/>
          </p:cNvGrpSpPr>
          <p:nvPr/>
        </p:nvGrpSpPr>
        <p:grpSpPr bwMode="auto">
          <a:xfrm>
            <a:off x="1963738" y="165100"/>
            <a:ext cx="6424612" cy="6164263"/>
            <a:chOff x="1309750" y="177800"/>
            <a:chExt cx="6425028" cy="6164678"/>
          </a:xfrm>
        </p:grpSpPr>
        <p:sp>
          <p:nvSpPr>
            <p:cNvPr id="44064" name="TextBox 86"/>
            <p:cNvSpPr txBox="1">
              <a:spLocks noChangeArrowheads="1"/>
            </p:cNvSpPr>
            <p:nvPr/>
          </p:nvSpPr>
          <p:spPr bwMode="auto">
            <a:xfrm>
              <a:off x="4369060" y="177800"/>
              <a:ext cx="365149" cy="33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0˚</a:t>
              </a:r>
            </a:p>
          </p:txBody>
        </p:sp>
        <p:sp>
          <p:nvSpPr>
            <p:cNvPr id="44065" name="TextBox 87"/>
            <p:cNvSpPr txBox="1">
              <a:spLocks noChangeArrowheads="1"/>
            </p:cNvSpPr>
            <p:nvPr/>
          </p:nvSpPr>
          <p:spPr bwMode="auto">
            <a:xfrm rot="2386885">
              <a:off x="6210680" y="830307"/>
              <a:ext cx="612814" cy="33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40˚E</a:t>
              </a:r>
            </a:p>
          </p:txBody>
        </p:sp>
        <p:sp>
          <p:nvSpPr>
            <p:cNvPr id="44066" name="TextBox 88"/>
            <p:cNvSpPr txBox="1">
              <a:spLocks noChangeArrowheads="1"/>
            </p:cNvSpPr>
            <p:nvPr/>
          </p:nvSpPr>
          <p:spPr bwMode="auto">
            <a:xfrm rot="4825775">
              <a:off x="7260084" y="2621128"/>
              <a:ext cx="612816" cy="33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80˚E</a:t>
              </a:r>
            </a:p>
          </p:txBody>
        </p:sp>
        <p:sp>
          <p:nvSpPr>
            <p:cNvPr id="44067" name="TextBox 89"/>
            <p:cNvSpPr txBox="1">
              <a:spLocks noChangeArrowheads="1"/>
            </p:cNvSpPr>
            <p:nvPr/>
          </p:nvSpPr>
          <p:spPr bwMode="auto">
            <a:xfrm rot="-3630955">
              <a:off x="6853658" y="4432587"/>
              <a:ext cx="727124" cy="33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120˚E</a:t>
              </a:r>
            </a:p>
          </p:txBody>
        </p:sp>
        <p:sp>
          <p:nvSpPr>
            <p:cNvPr id="44068" name="TextBox 90"/>
            <p:cNvSpPr txBox="1">
              <a:spLocks noChangeArrowheads="1"/>
            </p:cNvSpPr>
            <p:nvPr/>
          </p:nvSpPr>
          <p:spPr bwMode="auto">
            <a:xfrm rot="-1311648">
              <a:off x="5239066" y="5982092"/>
              <a:ext cx="727123" cy="33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160˚E</a:t>
              </a:r>
            </a:p>
          </p:txBody>
        </p:sp>
        <p:sp>
          <p:nvSpPr>
            <p:cNvPr id="44069" name="TextBox 91"/>
            <p:cNvSpPr txBox="1">
              <a:spLocks noChangeArrowheads="1"/>
            </p:cNvSpPr>
            <p:nvPr/>
          </p:nvSpPr>
          <p:spPr bwMode="auto">
            <a:xfrm rot="1027949">
              <a:off x="3086277" y="6005906"/>
              <a:ext cx="782688" cy="33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160˚W</a:t>
              </a:r>
            </a:p>
          </p:txBody>
        </p:sp>
        <p:sp>
          <p:nvSpPr>
            <p:cNvPr id="44070" name="TextBox 92"/>
            <p:cNvSpPr txBox="1">
              <a:spLocks noChangeArrowheads="1"/>
            </p:cNvSpPr>
            <p:nvPr/>
          </p:nvSpPr>
          <p:spPr bwMode="auto">
            <a:xfrm rot="3567171">
              <a:off x="1450251" y="4677873"/>
              <a:ext cx="782691" cy="33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120˚W</a:t>
              </a:r>
            </a:p>
          </p:txBody>
        </p:sp>
        <p:sp>
          <p:nvSpPr>
            <p:cNvPr id="44071" name="TextBox 93"/>
            <p:cNvSpPr txBox="1">
              <a:spLocks noChangeArrowheads="1"/>
            </p:cNvSpPr>
            <p:nvPr/>
          </p:nvSpPr>
          <p:spPr bwMode="auto">
            <a:xfrm rot="-4796181">
              <a:off x="1143051" y="2284555"/>
              <a:ext cx="669970" cy="33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80˚W</a:t>
              </a:r>
            </a:p>
          </p:txBody>
        </p:sp>
        <p:sp>
          <p:nvSpPr>
            <p:cNvPr id="44072" name="TextBox 94"/>
            <p:cNvSpPr txBox="1">
              <a:spLocks noChangeArrowheads="1"/>
            </p:cNvSpPr>
            <p:nvPr/>
          </p:nvSpPr>
          <p:spPr bwMode="auto">
            <a:xfrm rot="-2379792">
              <a:off x="2200395" y="827131"/>
              <a:ext cx="669968" cy="33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600" b="0">
                  <a:ea typeface="ＭＳ Ｐゴシック" charset="0"/>
                  <a:cs typeface="ＭＳ Ｐゴシック" charset="0"/>
                </a:rPr>
                <a:t>40˚W</a:t>
              </a:r>
            </a:p>
          </p:txBody>
        </p:sp>
      </p:grpSp>
      <p:grpSp>
        <p:nvGrpSpPr>
          <p:cNvPr id="44039" name="Group 153"/>
          <p:cNvGrpSpPr>
            <a:grpSpLocks/>
          </p:cNvGrpSpPr>
          <p:nvPr/>
        </p:nvGrpSpPr>
        <p:grpSpPr bwMode="auto">
          <a:xfrm>
            <a:off x="2465388" y="606425"/>
            <a:ext cx="4689475" cy="4986338"/>
            <a:chOff x="2332038" y="701675"/>
            <a:chExt cx="4689475" cy="4986338"/>
          </a:xfrm>
        </p:grpSpPr>
        <p:sp>
          <p:nvSpPr>
            <p:cNvPr id="44060" name="Text Box 81"/>
            <p:cNvSpPr txBox="1">
              <a:spLocks noChangeArrowheads="1"/>
            </p:cNvSpPr>
            <p:nvPr/>
          </p:nvSpPr>
          <p:spPr bwMode="auto">
            <a:xfrm>
              <a:off x="5843588" y="701675"/>
              <a:ext cx="573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chemeClr val="bg1"/>
                  </a:solidFill>
                  <a:ea typeface="ＭＳ Ｐゴシック" charset="0"/>
                  <a:cs typeface="ＭＳ Ｐゴシック" charset="0"/>
                </a:rPr>
                <a:t>Africa</a:t>
              </a:r>
            </a:p>
          </p:txBody>
        </p:sp>
        <p:sp>
          <p:nvSpPr>
            <p:cNvPr id="44061" name="Text Box 82"/>
            <p:cNvSpPr txBox="1">
              <a:spLocks noChangeArrowheads="1"/>
            </p:cNvSpPr>
            <p:nvPr/>
          </p:nvSpPr>
          <p:spPr bwMode="auto">
            <a:xfrm>
              <a:off x="2332038" y="2174875"/>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chemeClr val="bg1"/>
                  </a:solidFill>
                  <a:ea typeface="ＭＳ Ｐゴシック" charset="0"/>
                  <a:cs typeface="ＭＳ Ｐゴシック" charset="0"/>
                </a:rPr>
                <a:t>South</a:t>
              </a:r>
            </a:p>
            <a:p>
              <a:r>
                <a:rPr lang="en-US" b="0">
                  <a:solidFill>
                    <a:schemeClr val="bg1"/>
                  </a:solidFill>
                  <a:ea typeface="ＭＳ Ｐゴシック" charset="0"/>
                  <a:cs typeface="ＭＳ Ｐゴシック" charset="0"/>
                </a:rPr>
                <a:t>America</a:t>
              </a:r>
            </a:p>
          </p:txBody>
        </p:sp>
        <p:sp>
          <p:nvSpPr>
            <p:cNvPr id="44062" name="Text Box 83"/>
            <p:cNvSpPr txBox="1">
              <a:spLocks noChangeArrowheads="1"/>
            </p:cNvSpPr>
            <p:nvPr/>
          </p:nvSpPr>
          <p:spPr bwMode="auto">
            <a:xfrm>
              <a:off x="6243638" y="5413375"/>
              <a:ext cx="777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chemeClr val="bg1"/>
                  </a:solidFill>
                  <a:ea typeface="ＭＳ Ｐゴシック" charset="0"/>
                  <a:cs typeface="ＭＳ Ｐゴシック" charset="0"/>
                </a:rPr>
                <a:t>Australia</a:t>
              </a:r>
            </a:p>
          </p:txBody>
        </p:sp>
        <p:sp>
          <p:nvSpPr>
            <p:cNvPr id="44063" name="Rectangle 152"/>
            <p:cNvSpPr>
              <a:spLocks noChangeArrowheads="1"/>
            </p:cNvSpPr>
            <p:nvPr/>
          </p:nvSpPr>
          <p:spPr bwMode="auto">
            <a:xfrm>
              <a:off x="4703763" y="3157538"/>
              <a:ext cx="862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b="0">
                  <a:solidFill>
                    <a:schemeClr val="bg1"/>
                  </a:solidFill>
                  <a:ea typeface="ＭＳ Ｐゴシック" charset="0"/>
                  <a:cs typeface="ＭＳ Ｐゴシック" charset="0"/>
                </a:rPr>
                <a:t>Antarctica</a:t>
              </a:r>
            </a:p>
          </p:txBody>
        </p:sp>
      </p:grpSp>
      <p:sp>
        <p:nvSpPr>
          <p:cNvPr id="44040" name="WordArt 54"/>
          <p:cNvSpPr>
            <a:spLocks noChangeArrowheads="1" noChangeShapeType="1" noTextEdit="1"/>
          </p:cNvSpPr>
          <p:nvPr/>
        </p:nvSpPr>
        <p:spPr bwMode="auto">
          <a:xfrm rot="2624864">
            <a:off x="3479800" y="1514475"/>
            <a:ext cx="3340100" cy="36083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pPr algn="ctr"/>
            <a:r>
              <a:rPr lang="en-US" sz="2400" kern="10">
                <a:latin typeface="Arial Black"/>
                <a:ea typeface="Arial Black"/>
                <a:cs typeface="Arial Black"/>
              </a:rPr>
              <a:t>Antarctic Circumpolar Current</a:t>
            </a:r>
          </a:p>
        </p:txBody>
      </p:sp>
      <p:sp>
        <p:nvSpPr>
          <p:cNvPr id="44041" name="Text Box 52"/>
          <p:cNvSpPr txBox="1">
            <a:spLocks noChangeArrowheads="1"/>
          </p:cNvSpPr>
          <p:nvPr/>
        </p:nvSpPr>
        <p:spPr bwMode="auto">
          <a:xfrm>
            <a:off x="3567113" y="3289300"/>
            <a:ext cx="774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eaLnBrk="1" hangingPunct="1"/>
            <a:r>
              <a:rPr lang="en-US" sz="900">
                <a:ea typeface="ＭＳ Ｐゴシック" charset="0"/>
                <a:cs typeface="ＭＳ Ｐゴシック" charset="0"/>
              </a:rPr>
              <a:t>Amundsen</a:t>
            </a:r>
          </a:p>
          <a:p>
            <a:pPr algn="ctr" eaLnBrk="1" hangingPunct="1"/>
            <a:r>
              <a:rPr lang="en-US" sz="900">
                <a:ea typeface="ＭＳ Ｐゴシック" charset="0"/>
                <a:cs typeface="ＭＳ Ｐゴシック" charset="0"/>
              </a:rPr>
              <a:t>Sea</a:t>
            </a:r>
          </a:p>
        </p:txBody>
      </p:sp>
      <p:sp>
        <p:nvSpPr>
          <p:cNvPr id="44042" name="Text Box 53"/>
          <p:cNvSpPr txBox="1">
            <a:spLocks noChangeArrowheads="1"/>
          </p:cNvSpPr>
          <p:nvPr/>
        </p:nvSpPr>
        <p:spPr bwMode="auto">
          <a:xfrm>
            <a:off x="3305175" y="2876550"/>
            <a:ext cx="102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eaLnBrk="1" hangingPunct="1"/>
            <a:r>
              <a:rPr lang="en-US" sz="900">
                <a:ea typeface="ＭＳ Ｐゴシック" charset="0"/>
                <a:cs typeface="ＭＳ Ｐゴシック" charset="0"/>
              </a:rPr>
              <a:t>Bellingshausen</a:t>
            </a:r>
          </a:p>
          <a:p>
            <a:pPr algn="r" eaLnBrk="1" hangingPunct="1"/>
            <a:r>
              <a:rPr lang="en-US" sz="900">
                <a:ea typeface="ＭＳ Ｐゴシック" charset="0"/>
                <a:cs typeface="ＭＳ Ｐゴシック" charset="0"/>
              </a:rPr>
              <a:t>Sea</a:t>
            </a:r>
          </a:p>
        </p:txBody>
      </p:sp>
      <p:sp>
        <p:nvSpPr>
          <p:cNvPr id="44043" name="Text Box 54"/>
          <p:cNvSpPr txBox="1">
            <a:spLocks noChangeArrowheads="1"/>
          </p:cNvSpPr>
          <p:nvPr/>
        </p:nvSpPr>
        <p:spPr bwMode="auto">
          <a:xfrm>
            <a:off x="4510088" y="3902075"/>
            <a:ext cx="463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eaLnBrk="1" hangingPunct="1"/>
            <a:r>
              <a:rPr lang="en-US" sz="900">
                <a:ea typeface="ＭＳ Ｐゴシック" charset="0"/>
                <a:cs typeface="ＭＳ Ｐゴシック" charset="0"/>
              </a:rPr>
              <a:t>Ross</a:t>
            </a:r>
          </a:p>
          <a:p>
            <a:pPr algn="ctr" eaLnBrk="1" hangingPunct="1"/>
            <a:r>
              <a:rPr lang="en-US" sz="900">
                <a:ea typeface="ＭＳ Ｐゴシック" charset="0"/>
                <a:cs typeface="ＭＳ Ｐゴシック" charset="0"/>
              </a:rPr>
              <a:t>gyre</a:t>
            </a:r>
          </a:p>
        </p:txBody>
      </p:sp>
      <p:sp>
        <p:nvSpPr>
          <p:cNvPr id="44044" name="Text Box 55"/>
          <p:cNvSpPr txBox="1">
            <a:spLocks noChangeArrowheads="1"/>
          </p:cNvSpPr>
          <p:nvPr/>
        </p:nvSpPr>
        <p:spPr bwMode="auto">
          <a:xfrm>
            <a:off x="4681538" y="2001838"/>
            <a:ext cx="6223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eaLnBrk="1" hangingPunct="1"/>
            <a:r>
              <a:rPr lang="en-US" sz="900">
                <a:ea typeface="ＭＳ Ｐゴシック" charset="0"/>
                <a:cs typeface="ＭＳ Ｐゴシック" charset="0"/>
              </a:rPr>
              <a:t>Weddell</a:t>
            </a:r>
          </a:p>
          <a:p>
            <a:pPr algn="ctr" eaLnBrk="1" hangingPunct="1"/>
            <a:r>
              <a:rPr lang="en-US" sz="900">
                <a:ea typeface="ＭＳ Ｐゴシック" charset="0"/>
                <a:cs typeface="ＭＳ Ｐゴシック" charset="0"/>
              </a:rPr>
              <a:t>gyre</a:t>
            </a:r>
          </a:p>
        </p:txBody>
      </p:sp>
      <p:sp>
        <p:nvSpPr>
          <p:cNvPr id="44045" name="Text Box 51"/>
          <p:cNvSpPr txBox="1">
            <a:spLocks noChangeArrowheads="1"/>
          </p:cNvSpPr>
          <p:nvPr/>
        </p:nvSpPr>
        <p:spPr bwMode="auto">
          <a:xfrm>
            <a:off x="6130925" y="6257925"/>
            <a:ext cx="167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r>
              <a:rPr lang="en-US" sz="1000" b="0" dirty="0">
                <a:solidFill>
                  <a:srgbClr val="FFFFFF"/>
                </a:solidFill>
                <a:ea typeface="ＭＳ Ｐゴシック" charset="0"/>
                <a:cs typeface="ＭＳ Ｐゴシック" charset="0"/>
              </a:rPr>
              <a:t>ACC from </a:t>
            </a:r>
            <a:r>
              <a:rPr lang="en-US" sz="1000" b="0" i="1" dirty="0">
                <a:solidFill>
                  <a:srgbClr val="FFFFFF"/>
                </a:solidFill>
                <a:ea typeface="ＭＳ Ｐゴシック" charset="0"/>
                <a:cs typeface="ＭＳ Ｐゴシック" charset="0"/>
              </a:rPr>
              <a:t>Orsi et al.</a:t>
            </a:r>
            <a:r>
              <a:rPr lang="en-US" sz="1000" b="0" dirty="0">
                <a:solidFill>
                  <a:srgbClr val="FFFFFF"/>
                </a:solidFill>
                <a:ea typeface="ＭＳ Ｐゴシック" charset="0"/>
                <a:cs typeface="ＭＳ Ｐゴシック" charset="0"/>
              </a:rPr>
              <a:t>, 1995</a:t>
            </a:r>
          </a:p>
        </p:txBody>
      </p:sp>
      <p:pic>
        <p:nvPicPr>
          <p:cNvPr id="34831" name="Picture 53" descr="382745main_sea_ice_concentration_lg.jpg"/>
          <p:cNvPicPr>
            <a:picLocks noChangeAspect="1"/>
          </p:cNvPicPr>
          <p:nvPr/>
        </p:nvPicPr>
        <p:blipFill>
          <a:blip r:embed="rId5">
            <a:alphaModFix amt="80000"/>
            <a:extLst>
              <a:ext uri="{28A0092B-C50C-407E-A947-70E740481C1C}">
                <a14:useLocalDpi xmlns:a14="http://schemas.microsoft.com/office/drawing/2010/main" val="0"/>
              </a:ext>
            </a:extLst>
          </a:blip>
          <a:srcRect t="14444" b="21111"/>
          <a:stretch>
            <a:fillRect/>
          </a:stretch>
        </p:blipFill>
        <p:spPr bwMode="auto">
          <a:xfrm>
            <a:off x="3441700" y="1812925"/>
            <a:ext cx="3351213" cy="2935288"/>
          </a:xfrm>
          <a:prstGeom prst="rect">
            <a:avLst/>
          </a:prstGeom>
          <a:noFill/>
          <a:ln>
            <a:noFill/>
          </a:ln>
          <a:extLst>
            <a:ext uri="{909E8E84-426E-40DD-AFC4-6F175D3DCCD1}">
              <a14:hiddenFill xmlns:a14="http://schemas.microsoft.com/office/drawing/2010/main">
                <a:solidFill>
                  <a:srgbClr val="FFFFFF">
                    <a:alpha val="79999"/>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7" name="Group 39"/>
          <p:cNvGrpSpPr>
            <a:grpSpLocks/>
          </p:cNvGrpSpPr>
          <p:nvPr/>
        </p:nvGrpSpPr>
        <p:grpSpPr bwMode="auto">
          <a:xfrm>
            <a:off x="242888" y="1306513"/>
            <a:ext cx="8086725" cy="5332412"/>
            <a:chOff x="153" y="823"/>
            <a:chExt cx="5094" cy="3359"/>
          </a:xfrm>
        </p:grpSpPr>
        <p:grpSp>
          <p:nvGrpSpPr>
            <p:cNvPr id="44049" name="Group 51"/>
            <p:cNvGrpSpPr>
              <a:grpSpLocks/>
            </p:cNvGrpSpPr>
            <p:nvPr/>
          </p:nvGrpSpPr>
          <p:grpSpPr bwMode="auto">
            <a:xfrm>
              <a:off x="727" y="823"/>
              <a:ext cx="791" cy="144"/>
              <a:chOff x="643" y="883"/>
              <a:chExt cx="791" cy="144"/>
            </a:xfrm>
          </p:grpSpPr>
          <p:sp>
            <p:nvSpPr>
              <p:cNvPr id="44058" name="Oval 54"/>
              <p:cNvSpPr>
                <a:spLocks noChangeArrowheads="1"/>
              </p:cNvSpPr>
              <p:nvPr/>
            </p:nvSpPr>
            <p:spPr bwMode="auto">
              <a:xfrm>
                <a:off x="643" y="930"/>
                <a:ext cx="37" cy="46"/>
              </a:xfrm>
              <a:prstGeom prst="ellipse">
                <a:avLst/>
              </a:prstGeom>
              <a:solidFill>
                <a:srgbClr val="FF0000"/>
              </a:solidFill>
              <a:ln w="9525">
                <a:solidFill>
                  <a:schemeClr val="tx1"/>
                </a:solidFill>
                <a:round/>
                <a:headEnd/>
                <a:tailEnd/>
              </a:ln>
            </p:spPr>
            <p:txBody>
              <a:bodyPr wrap="none" anchor="ctr"/>
              <a:lstStyle/>
              <a:p>
                <a:endParaRPr lang="en-US" b="0">
                  <a:ea typeface="ＭＳ Ｐゴシック" charset="0"/>
                  <a:cs typeface="ＭＳ Ｐゴシック" charset="0"/>
                </a:endParaRPr>
              </a:p>
            </p:txBody>
          </p:sp>
          <p:sp>
            <p:nvSpPr>
              <p:cNvPr id="44059" name="Text Box 55"/>
              <p:cNvSpPr txBox="1">
                <a:spLocks noChangeArrowheads="1"/>
              </p:cNvSpPr>
              <p:nvPr/>
            </p:nvSpPr>
            <p:spPr bwMode="auto">
              <a:xfrm>
                <a:off x="662" y="883"/>
                <a:ext cx="77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0">
                    <a:ea typeface="ＭＳ Ｐゴシック" charset="0"/>
                    <a:cs typeface="ＭＳ Ｐゴシック" charset="0"/>
                  </a:rPr>
                  <a:t>10 gigatons per year</a:t>
                </a:r>
              </a:p>
            </p:txBody>
          </p:sp>
        </p:grpSp>
        <p:sp>
          <p:nvSpPr>
            <p:cNvPr id="44050" name="Oval 45"/>
            <p:cNvSpPr>
              <a:spLocks noChangeArrowheads="1"/>
            </p:cNvSpPr>
            <p:nvPr/>
          </p:nvSpPr>
          <p:spPr bwMode="auto">
            <a:xfrm>
              <a:off x="2560" y="2216"/>
              <a:ext cx="231" cy="217"/>
            </a:xfrm>
            <a:prstGeom prst="ellipse">
              <a:avLst/>
            </a:prstGeom>
            <a:solidFill>
              <a:srgbClr val="FF0000"/>
            </a:solidFill>
            <a:ln w="9525">
              <a:solidFill>
                <a:schemeClr val="tx1"/>
              </a:solidFill>
              <a:round/>
              <a:headEnd/>
              <a:tailEnd/>
            </a:ln>
          </p:spPr>
          <p:txBody>
            <a:bodyPr wrap="none" anchor="ctr"/>
            <a:lstStyle/>
            <a:p>
              <a:endParaRPr lang="en-US" b="0">
                <a:ea typeface="ＭＳ Ｐゴシック" charset="0"/>
                <a:cs typeface="ＭＳ Ｐゴシック" charset="0"/>
              </a:endParaRPr>
            </a:p>
          </p:txBody>
        </p:sp>
        <p:sp>
          <p:nvSpPr>
            <p:cNvPr id="44051" name="Oval 46"/>
            <p:cNvSpPr>
              <a:spLocks noChangeArrowheads="1"/>
            </p:cNvSpPr>
            <p:nvPr/>
          </p:nvSpPr>
          <p:spPr bwMode="auto">
            <a:xfrm>
              <a:off x="2552" y="1997"/>
              <a:ext cx="169" cy="173"/>
            </a:xfrm>
            <a:prstGeom prst="ellipse">
              <a:avLst/>
            </a:prstGeom>
            <a:solidFill>
              <a:srgbClr val="FF0000"/>
            </a:solidFill>
            <a:ln w="9525">
              <a:solidFill>
                <a:schemeClr val="tx1"/>
              </a:solidFill>
              <a:round/>
              <a:headEnd/>
              <a:tailEnd/>
            </a:ln>
          </p:spPr>
          <p:txBody>
            <a:bodyPr wrap="none" anchor="ctr"/>
            <a:lstStyle/>
            <a:p>
              <a:endParaRPr lang="en-US" b="0">
                <a:ea typeface="ＭＳ Ｐゴシック" charset="0"/>
                <a:cs typeface="ＭＳ Ｐゴシック" charset="0"/>
              </a:endParaRPr>
            </a:p>
          </p:txBody>
        </p:sp>
        <p:sp>
          <p:nvSpPr>
            <p:cNvPr id="44052" name="Oval 47"/>
            <p:cNvSpPr>
              <a:spLocks noChangeArrowheads="1"/>
            </p:cNvSpPr>
            <p:nvPr/>
          </p:nvSpPr>
          <p:spPr bwMode="auto">
            <a:xfrm>
              <a:off x="2479" y="1676"/>
              <a:ext cx="98" cy="92"/>
            </a:xfrm>
            <a:prstGeom prst="ellipse">
              <a:avLst/>
            </a:prstGeom>
            <a:solidFill>
              <a:srgbClr val="FF0000"/>
            </a:solidFill>
            <a:ln w="9525">
              <a:solidFill>
                <a:schemeClr val="tx1"/>
              </a:solidFill>
              <a:round/>
              <a:headEnd/>
              <a:tailEnd/>
            </a:ln>
          </p:spPr>
          <p:txBody>
            <a:bodyPr wrap="none" anchor="ctr"/>
            <a:lstStyle/>
            <a:p>
              <a:endParaRPr lang="en-US" b="0">
                <a:ea typeface="ＭＳ Ｐゴシック" charset="0"/>
                <a:cs typeface="ＭＳ Ｐゴシック" charset="0"/>
              </a:endParaRPr>
            </a:p>
          </p:txBody>
        </p:sp>
        <p:sp>
          <p:nvSpPr>
            <p:cNvPr id="44053" name="Oval 48"/>
            <p:cNvSpPr>
              <a:spLocks noChangeArrowheads="1"/>
            </p:cNvSpPr>
            <p:nvPr/>
          </p:nvSpPr>
          <p:spPr bwMode="auto">
            <a:xfrm>
              <a:off x="2748" y="2430"/>
              <a:ext cx="86" cy="87"/>
            </a:xfrm>
            <a:prstGeom prst="ellipse">
              <a:avLst/>
            </a:prstGeom>
            <a:solidFill>
              <a:srgbClr val="FF0000"/>
            </a:solidFill>
            <a:ln w="9525">
              <a:solidFill>
                <a:schemeClr val="tx1"/>
              </a:solidFill>
              <a:round/>
              <a:headEnd/>
              <a:tailEnd/>
            </a:ln>
          </p:spPr>
          <p:txBody>
            <a:bodyPr wrap="none" anchor="ctr"/>
            <a:lstStyle/>
            <a:p>
              <a:endParaRPr lang="en-US" b="0">
                <a:ea typeface="ＭＳ Ｐゴシック" charset="0"/>
                <a:cs typeface="ＭＳ Ｐゴシック" charset="0"/>
              </a:endParaRPr>
            </a:p>
          </p:txBody>
        </p:sp>
        <p:sp>
          <p:nvSpPr>
            <p:cNvPr id="44054" name="Oval 50"/>
            <p:cNvSpPr>
              <a:spLocks noChangeArrowheads="1"/>
            </p:cNvSpPr>
            <p:nvPr/>
          </p:nvSpPr>
          <p:spPr bwMode="auto">
            <a:xfrm>
              <a:off x="3889" y="2416"/>
              <a:ext cx="46" cy="47"/>
            </a:xfrm>
            <a:prstGeom prst="ellipse">
              <a:avLst/>
            </a:prstGeom>
            <a:solidFill>
              <a:srgbClr val="FF0000"/>
            </a:solidFill>
            <a:ln w="9525">
              <a:solidFill>
                <a:schemeClr val="tx1"/>
              </a:solidFill>
              <a:round/>
              <a:headEnd/>
              <a:tailEnd/>
            </a:ln>
          </p:spPr>
          <p:txBody>
            <a:bodyPr wrap="none" anchor="ctr"/>
            <a:lstStyle/>
            <a:p>
              <a:endParaRPr lang="en-US" b="0">
                <a:ea typeface="ＭＳ Ｐゴシック" charset="0"/>
                <a:cs typeface="ＭＳ Ｐゴシック" charset="0"/>
              </a:endParaRPr>
            </a:p>
          </p:txBody>
        </p:sp>
        <p:pic>
          <p:nvPicPr>
            <p:cNvPr id="44055" name="Picture 52" descr="ngeo102-f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 y="2460"/>
              <a:ext cx="1755"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6" name="Text Box 51"/>
            <p:cNvSpPr txBox="1">
              <a:spLocks noChangeArrowheads="1"/>
            </p:cNvSpPr>
            <p:nvPr/>
          </p:nvSpPr>
          <p:spPr bwMode="auto">
            <a:xfrm>
              <a:off x="3859" y="3932"/>
              <a:ext cx="13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eaLnBrk="1" hangingPunct="1"/>
              <a:endParaRPr lang="en-US" sz="1000" b="0" dirty="0">
                <a:solidFill>
                  <a:srgbClr val="FFFFFF"/>
                </a:solidFill>
                <a:ea typeface="ＭＳ Ｐゴシック" charset="0"/>
                <a:cs typeface="ＭＳ Ｐゴシック" charset="0"/>
              </a:endParaRPr>
            </a:p>
            <a:p>
              <a:pPr eaLnBrk="1" hangingPunct="1"/>
              <a:r>
                <a:rPr lang="en-US" sz="1000" b="0" dirty="0">
                  <a:solidFill>
                    <a:srgbClr val="FFFFFF"/>
                  </a:solidFill>
                  <a:ea typeface="ＭＳ Ｐゴシック" charset="0"/>
                  <a:cs typeface="ＭＳ Ｐゴシック" charset="0"/>
                </a:rPr>
                <a:t>Glacial melt from </a:t>
              </a:r>
              <a:r>
                <a:rPr lang="en-US" sz="1000" b="0" i="1" dirty="0">
                  <a:solidFill>
                    <a:srgbClr val="FFFFFF"/>
                  </a:solidFill>
                  <a:ea typeface="ＭＳ Ｐゴシック" charset="0"/>
                  <a:cs typeface="ＭＳ Ｐゴシック" charset="0"/>
                </a:rPr>
                <a:t>Rignot et al.</a:t>
              </a:r>
              <a:r>
                <a:rPr lang="en-US" sz="1000" b="0" dirty="0">
                  <a:solidFill>
                    <a:srgbClr val="FFFFFF"/>
                  </a:solidFill>
                  <a:ea typeface="ＭＳ Ｐゴシック" charset="0"/>
                  <a:cs typeface="ＭＳ Ｐゴシック" charset="0"/>
                </a:rPr>
                <a:t>, 2008</a:t>
              </a:r>
            </a:p>
          </p:txBody>
        </p:sp>
        <p:sp>
          <p:nvSpPr>
            <p:cNvPr id="44057" name="Oval 51"/>
            <p:cNvSpPr>
              <a:spLocks noChangeArrowheads="1"/>
            </p:cNvSpPr>
            <p:nvPr/>
          </p:nvSpPr>
          <p:spPr bwMode="auto">
            <a:xfrm>
              <a:off x="3977" y="2068"/>
              <a:ext cx="51" cy="46"/>
            </a:xfrm>
            <a:prstGeom prst="ellipse">
              <a:avLst/>
            </a:prstGeom>
            <a:solidFill>
              <a:srgbClr val="FF0000"/>
            </a:solidFill>
            <a:ln w="9525">
              <a:solidFill>
                <a:schemeClr val="tx1"/>
              </a:solidFill>
              <a:round/>
              <a:headEnd/>
              <a:tailEnd/>
            </a:ln>
          </p:spPr>
          <p:txBody>
            <a:bodyPr wrap="none" anchor="ctr"/>
            <a:lstStyle/>
            <a:p>
              <a:endParaRPr lang="en-US" b="0">
                <a:ea typeface="ＭＳ Ｐゴシック" charset="0"/>
                <a:cs typeface="ＭＳ Ｐゴシック" charset="0"/>
              </a:endParaRPr>
            </a:p>
          </p:txBody>
        </p:sp>
      </p:grpSp>
      <p:sp>
        <p:nvSpPr>
          <p:cNvPr id="54" name="TextBox 53"/>
          <p:cNvSpPr txBox="1"/>
          <p:nvPr/>
        </p:nvSpPr>
        <p:spPr>
          <a:xfrm>
            <a:off x="7035801" y="-33876"/>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custDataLst>
      <p:tags r:id="rId1"/>
    </p:custDataLst>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31"/>
                                        </p:tgtEl>
                                        <p:attrNameLst>
                                          <p:attrName>style.visibility</p:attrName>
                                        </p:attrNameLst>
                                      </p:cBhvr>
                                      <p:to>
                                        <p:strVal val="visible"/>
                                      </p:to>
                                    </p:set>
                                    <p:animEffect transition="in" filter="wipe(up)">
                                      <p:cBhvr>
                                        <p:cTn id="7" dur="3000"/>
                                        <p:tgtEl>
                                          <p:spTgt spid="348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047"/>
                                        </p:tgtEl>
                                        <p:attrNameLst>
                                          <p:attrName>style.visibility</p:attrName>
                                        </p:attrNameLst>
                                      </p:cBhvr>
                                      <p:to>
                                        <p:strVal val="visible"/>
                                      </p:to>
                                    </p:set>
                                    <p:animEffect transition="in" filter="wipe(left)">
                                      <p:cBhvr>
                                        <p:cTn id="12" dur="5000"/>
                                        <p:tgtEl>
                                          <p:spTgt spid="44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wind ice correlation.jpg"/>
          <p:cNvPicPr>
            <a:picLocks noChangeAspect="1"/>
          </p:cNvPicPr>
          <p:nvPr/>
        </p:nvPicPr>
        <p:blipFill>
          <a:blip r:embed="rId3">
            <a:extLst>
              <a:ext uri="{28A0092B-C50C-407E-A947-70E740481C1C}">
                <a14:useLocalDpi xmlns:a14="http://schemas.microsoft.com/office/drawing/2010/main" val="0"/>
              </a:ext>
            </a:extLst>
          </a:blip>
          <a:srcRect t="50337"/>
          <a:stretch>
            <a:fillRect/>
          </a:stretch>
        </p:blipFill>
        <p:spPr bwMode="auto">
          <a:xfrm>
            <a:off x="4659313" y="2465388"/>
            <a:ext cx="3484562"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AA ice drift.jpg"/>
          <p:cNvPicPr>
            <a:picLocks noChangeAspect="1"/>
          </p:cNvPicPr>
          <p:nvPr/>
        </p:nvPicPr>
        <p:blipFill>
          <a:blip r:embed="rId4">
            <a:extLst>
              <a:ext uri="{28A0092B-C50C-407E-A947-70E740481C1C}">
                <a14:useLocalDpi xmlns:a14="http://schemas.microsoft.com/office/drawing/2010/main" val="0"/>
              </a:ext>
            </a:extLst>
          </a:blip>
          <a:srcRect t="50000"/>
          <a:stretch>
            <a:fillRect/>
          </a:stretch>
        </p:blipFill>
        <p:spPr bwMode="auto">
          <a:xfrm>
            <a:off x="476250" y="2441575"/>
            <a:ext cx="3492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7"/>
          <p:cNvSpPr txBox="1">
            <a:spLocks noChangeArrowheads="1"/>
          </p:cNvSpPr>
          <p:nvPr/>
        </p:nvSpPr>
        <p:spPr bwMode="auto">
          <a:xfrm>
            <a:off x="6765925" y="6165850"/>
            <a:ext cx="16581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i="1" dirty="0">
                <a:solidFill>
                  <a:srgbClr val="FFFFFF"/>
                </a:solidFill>
              </a:rPr>
              <a:t>Holland and Kwok</a:t>
            </a:r>
            <a:r>
              <a:rPr lang="en-US" sz="1000" dirty="0">
                <a:solidFill>
                  <a:srgbClr val="FFFFFF"/>
                </a:solidFill>
              </a:rPr>
              <a:t>, 2012</a:t>
            </a:r>
          </a:p>
        </p:txBody>
      </p:sp>
      <p:sp>
        <p:nvSpPr>
          <p:cNvPr id="9" name="TextBox 8"/>
          <p:cNvSpPr txBox="1"/>
          <p:nvPr/>
        </p:nvSpPr>
        <p:spPr>
          <a:xfrm>
            <a:off x="4727575" y="2014538"/>
            <a:ext cx="3276600" cy="396875"/>
          </a:xfrm>
          <a:prstGeom prst="rect">
            <a:avLst/>
          </a:prstGeom>
          <a:noFill/>
        </p:spPr>
        <p:txBody>
          <a:bodyPr wrap="none">
            <a:spAutoFit/>
          </a:bodyPr>
          <a:lstStyle/>
          <a:p>
            <a:pPr>
              <a:defRPr/>
            </a:pPr>
            <a:r>
              <a:rPr lang="en-US" sz="1050" dirty="0">
                <a:latin typeface="Helvetica" pitchFamily="-1" charset="0"/>
                <a:ea typeface="MS PGothic" pitchFamily="34" charset="-128"/>
                <a:cs typeface="MS PGothic" pitchFamily="34" charset="-128"/>
              </a:rPr>
              <a:t>Vector correlation between ice motion and ERA-interim</a:t>
            </a:r>
          </a:p>
          <a:p>
            <a:pPr>
              <a:defRPr/>
            </a:pPr>
            <a:r>
              <a:rPr lang="en-US" sz="1050" dirty="0">
                <a:latin typeface="Helvetica" pitchFamily="-1" charset="0"/>
                <a:ea typeface="MS PGothic" pitchFamily="34" charset="-128"/>
                <a:cs typeface="MS PGothic" pitchFamily="34" charset="-128"/>
              </a:rPr>
              <a:t>10 m winds</a:t>
            </a:r>
          </a:p>
        </p:txBody>
      </p:sp>
      <p:sp>
        <p:nvSpPr>
          <p:cNvPr id="10" name="TextBox 9"/>
          <p:cNvSpPr txBox="1"/>
          <p:nvPr/>
        </p:nvSpPr>
        <p:spPr>
          <a:xfrm>
            <a:off x="458788" y="2033588"/>
            <a:ext cx="3600450" cy="244475"/>
          </a:xfrm>
          <a:prstGeom prst="rect">
            <a:avLst/>
          </a:prstGeom>
          <a:noFill/>
        </p:spPr>
        <p:txBody>
          <a:bodyPr wrap="none">
            <a:spAutoFit/>
          </a:bodyPr>
          <a:lstStyle/>
          <a:p>
            <a:pPr>
              <a:defRPr/>
            </a:pPr>
            <a:r>
              <a:rPr lang="en-US" sz="1050" dirty="0">
                <a:latin typeface="Helvetica" pitchFamily="-1" charset="0"/>
                <a:ea typeface="MS PGothic" pitchFamily="34" charset="-128"/>
                <a:cs typeface="MS PGothic" pitchFamily="34" charset="-128"/>
              </a:rPr>
              <a:t>ERA-interim 10 m wind trend vectors </a:t>
            </a:r>
            <a:r>
              <a:rPr lang="en-US" sz="1050" dirty="0" err="1">
                <a:latin typeface="Helvetica" pitchFamily="-1" charset="0"/>
                <a:ea typeface="MS PGothic" pitchFamily="34" charset="-128"/>
                <a:cs typeface="MS PGothic" pitchFamily="34" charset="-128"/>
              </a:rPr>
              <a:t>ovelain</a:t>
            </a:r>
            <a:r>
              <a:rPr lang="en-US" sz="1050" dirty="0">
                <a:latin typeface="Helvetica" pitchFamily="-1" charset="0"/>
                <a:ea typeface="MS PGothic" pitchFamily="34" charset="-128"/>
                <a:cs typeface="MS PGothic" pitchFamily="34" charset="-128"/>
              </a:rPr>
              <a:t> on trend in SLP</a:t>
            </a:r>
          </a:p>
        </p:txBody>
      </p:sp>
      <p:sp>
        <p:nvSpPr>
          <p:cNvPr id="49159" name="Rectangle 4"/>
          <p:cNvSpPr>
            <a:spLocks noChangeArrowheads="1"/>
          </p:cNvSpPr>
          <p:nvPr/>
        </p:nvSpPr>
        <p:spPr bwMode="auto">
          <a:xfrm>
            <a:off x="1962150" y="352425"/>
            <a:ext cx="52197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t>Underlying ocean heat doesn</a:t>
            </a:r>
            <a:r>
              <a:rPr lang="ja-JP" altLang="en-US" sz="2000" b="1"/>
              <a:t>’</a:t>
            </a:r>
            <a:r>
              <a:rPr lang="en-US" sz="2000" b="1"/>
              <a:t>t seem responsible for expanding sea ice fields. </a:t>
            </a:r>
          </a:p>
          <a:p>
            <a:r>
              <a:rPr lang="en-US" sz="2000" b="1"/>
              <a:t>I favor the winds — </a:t>
            </a:r>
            <a:r>
              <a:rPr lang="en-US" sz="2000" b="1" i="1"/>
              <a:t>Stammerjohn et al.</a:t>
            </a:r>
            <a:r>
              <a:rPr lang="en-US" sz="2000" b="1"/>
              <a:t> 2008, 2012, </a:t>
            </a:r>
            <a:r>
              <a:rPr lang="en-US" sz="2000" b="1" i="1"/>
              <a:t>Holland and Kwok</a:t>
            </a:r>
            <a:r>
              <a:rPr lang="en-US" sz="2000" b="1"/>
              <a:t>, 2012</a:t>
            </a:r>
          </a:p>
        </p:txBody>
      </p:sp>
      <p:sp>
        <p:nvSpPr>
          <p:cNvPr id="11" name="TextBox 10"/>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extLst>
      <p:ext uri="{BB962C8B-B14F-4D97-AF65-F5344CB8AC3E}">
        <p14:creationId xmlns:p14="http://schemas.microsoft.com/office/powerpoint/2010/main" val="2377574818"/>
      </p:ext>
    </p:extLst>
  </p:cSld>
  <p:clrMapOvr>
    <a:masterClrMapping/>
  </p:clrMapOvr>
  <p:transition advClick="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5" name="Group 102"/>
          <p:cNvGrpSpPr>
            <a:grpSpLocks/>
          </p:cNvGrpSpPr>
          <p:nvPr/>
        </p:nvGrpSpPr>
        <p:grpSpPr bwMode="auto">
          <a:xfrm>
            <a:off x="5594350" y="447675"/>
            <a:ext cx="3000375" cy="5838825"/>
            <a:chOff x="6292850" y="1816308"/>
            <a:chExt cx="2781300" cy="4732338"/>
          </a:xfrm>
        </p:grpSpPr>
        <p:grpSp>
          <p:nvGrpSpPr>
            <p:cNvPr id="11318" name="Group 98"/>
            <p:cNvGrpSpPr>
              <a:grpSpLocks/>
            </p:cNvGrpSpPr>
            <p:nvPr/>
          </p:nvGrpSpPr>
          <p:grpSpPr bwMode="auto">
            <a:xfrm>
              <a:off x="6292850" y="1816308"/>
              <a:ext cx="2781300" cy="4732338"/>
              <a:chOff x="6292850" y="1322388"/>
              <a:chExt cx="2781300" cy="4732338"/>
            </a:xfrm>
          </p:grpSpPr>
          <p:pic>
            <p:nvPicPr>
              <p:cNvPr id="11322" name="Picture 113" descr="tsc2007010d"/>
              <p:cNvPicPr>
                <a:picLocks noChangeAspect="1" noChangeArrowheads="1"/>
              </p:cNvPicPr>
              <p:nvPr/>
            </p:nvPicPr>
            <p:blipFill>
              <a:blip r:embed="rId4">
                <a:extLst>
                  <a:ext uri="{28A0092B-C50C-407E-A947-70E740481C1C}">
                    <a14:useLocalDpi xmlns:a14="http://schemas.microsoft.com/office/drawing/2010/main" val="0"/>
                  </a:ext>
                </a:extLst>
              </a:blip>
              <a:srcRect l="47325" t="6322" r="12134" b="1758"/>
              <a:stretch>
                <a:fillRect/>
              </a:stretch>
            </p:blipFill>
            <p:spPr bwMode="auto">
              <a:xfrm>
                <a:off x="6292850" y="1322388"/>
                <a:ext cx="27813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23" name="Group 114"/>
              <p:cNvGrpSpPr>
                <a:grpSpLocks/>
              </p:cNvGrpSpPr>
              <p:nvPr/>
            </p:nvGrpSpPr>
            <p:grpSpPr bwMode="auto">
              <a:xfrm>
                <a:off x="6424688" y="1773238"/>
                <a:ext cx="759258" cy="246063"/>
                <a:chOff x="3251" y="774"/>
                <a:chExt cx="478" cy="155"/>
              </a:xfrm>
            </p:grpSpPr>
            <p:sp>
              <p:nvSpPr>
                <p:cNvPr id="11332" name="Rectangle 115"/>
                <p:cNvSpPr>
                  <a:spLocks noChangeArrowheads="1"/>
                </p:cNvSpPr>
                <p:nvPr/>
              </p:nvSpPr>
              <p:spPr bwMode="auto">
                <a:xfrm>
                  <a:off x="3293" y="778"/>
                  <a:ext cx="436" cy="1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11333" name="Text Box 116"/>
                <p:cNvSpPr txBox="1">
                  <a:spLocks noChangeArrowheads="1"/>
                </p:cNvSpPr>
                <p:nvPr/>
              </p:nvSpPr>
              <p:spPr bwMode="auto">
                <a:xfrm>
                  <a:off x="3251" y="774"/>
                  <a:ext cx="2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t>WW</a:t>
                  </a:r>
                  <a:endParaRPr lang="en-US" sz="1400"/>
                </a:p>
              </p:txBody>
            </p:sp>
          </p:grpSp>
          <p:grpSp>
            <p:nvGrpSpPr>
              <p:cNvPr id="11324" name="Group 117"/>
              <p:cNvGrpSpPr>
                <a:grpSpLocks/>
              </p:cNvGrpSpPr>
              <p:nvPr/>
            </p:nvGrpSpPr>
            <p:grpSpPr bwMode="auto">
              <a:xfrm>
                <a:off x="7587401" y="2200276"/>
                <a:ext cx="754493" cy="493713"/>
                <a:chOff x="3983" y="1075"/>
                <a:chExt cx="475" cy="311"/>
              </a:xfrm>
            </p:grpSpPr>
            <p:sp>
              <p:nvSpPr>
                <p:cNvPr id="11330" name="Rectangle 118"/>
                <p:cNvSpPr>
                  <a:spLocks noChangeArrowheads="1"/>
                </p:cNvSpPr>
                <p:nvPr/>
              </p:nvSpPr>
              <p:spPr bwMode="auto">
                <a:xfrm>
                  <a:off x="4049" y="1075"/>
                  <a:ext cx="409" cy="31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11331" name="Text Box 119"/>
                <p:cNvSpPr txBox="1">
                  <a:spLocks noChangeArrowheads="1"/>
                </p:cNvSpPr>
                <p:nvPr/>
              </p:nvSpPr>
              <p:spPr bwMode="auto">
                <a:xfrm>
                  <a:off x="3983" y="1151"/>
                  <a:ext cx="4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a:t>  UCDW</a:t>
                  </a:r>
                </a:p>
              </p:txBody>
            </p:sp>
          </p:grpSp>
          <p:grpSp>
            <p:nvGrpSpPr>
              <p:cNvPr id="11325" name="Group 120"/>
              <p:cNvGrpSpPr>
                <a:grpSpLocks/>
              </p:cNvGrpSpPr>
              <p:nvPr/>
            </p:nvGrpSpPr>
            <p:grpSpPr bwMode="auto">
              <a:xfrm>
                <a:off x="7507981" y="5208588"/>
                <a:ext cx="684603" cy="260350"/>
                <a:chOff x="3933" y="2938"/>
                <a:chExt cx="431" cy="164"/>
              </a:xfrm>
            </p:grpSpPr>
            <p:sp>
              <p:nvSpPr>
                <p:cNvPr id="11328" name="Rectangle 121"/>
                <p:cNvSpPr>
                  <a:spLocks noChangeArrowheads="1"/>
                </p:cNvSpPr>
                <p:nvPr/>
              </p:nvSpPr>
              <p:spPr bwMode="auto">
                <a:xfrm>
                  <a:off x="3933" y="2938"/>
                  <a:ext cx="431" cy="16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11329" name="Text Box 122"/>
                <p:cNvSpPr txBox="1">
                  <a:spLocks noChangeArrowheads="1"/>
                </p:cNvSpPr>
                <p:nvPr/>
              </p:nvSpPr>
              <p:spPr bwMode="auto">
                <a:xfrm>
                  <a:off x="4036" y="2947"/>
                  <a:ext cx="2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a:t>DW</a:t>
                  </a:r>
                </a:p>
              </p:txBody>
            </p:sp>
          </p:grpSp>
          <p:sp>
            <p:nvSpPr>
              <p:cNvPr id="11326" name="Text Box 123"/>
              <p:cNvSpPr txBox="1">
                <a:spLocks noChangeArrowheads="1"/>
              </p:cNvSpPr>
              <p:nvPr/>
            </p:nvSpPr>
            <p:spPr bwMode="auto">
              <a:xfrm>
                <a:off x="6485628" y="4858132"/>
                <a:ext cx="1115463" cy="22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t>600.180 2007</a:t>
                </a:r>
              </a:p>
            </p:txBody>
          </p:sp>
          <p:sp>
            <p:nvSpPr>
              <p:cNvPr id="11327" name="Text Box 124"/>
              <p:cNvSpPr txBox="1">
                <a:spLocks noChangeArrowheads="1"/>
              </p:cNvSpPr>
              <p:nvPr/>
            </p:nvSpPr>
            <p:spPr bwMode="auto">
              <a:xfrm>
                <a:off x="8679765" y="1409881"/>
                <a:ext cx="311976" cy="22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t>m</a:t>
                </a:r>
              </a:p>
            </p:txBody>
          </p:sp>
        </p:grpSp>
        <p:grpSp>
          <p:nvGrpSpPr>
            <p:cNvPr id="11319" name="Group 81"/>
            <p:cNvGrpSpPr>
              <a:grpSpLocks/>
            </p:cNvGrpSpPr>
            <p:nvPr/>
          </p:nvGrpSpPr>
          <p:grpSpPr bwMode="auto">
            <a:xfrm>
              <a:off x="8459437" y="3139755"/>
              <a:ext cx="297032" cy="655638"/>
              <a:chOff x="5373" y="1680"/>
              <a:chExt cx="187" cy="413"/>
            </a:xfrm>
          </p:grpSpPr>
          <p:sp>
            <p:nvSpPr>
              <p:cNvPr id="11320" name="Rectangle 82"/>
              <p:cNvSpPr>
                <a:spLocks noChangeArrowheads="1"/>
              </p:cNvSpPr>
              <p:nvPr/>
            </p:nvSpPr>
            <p:spPr bwMode="auto">
              <a:xfrm>
                <a:off x="5387" y="1707"/>
                <a:ext cx="155" cy="38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11321" name="Text Box 83"/>
              <p:cNvSpPr txBox="1">
                <a:spLocks noChangeArrowheads="1"/>
              </p:cNvSpPr>
              <p:nvPr/>
            </p:nvSpPr>
            <p:spPr bwMode="auto">
              <a:xfrm>
                <a:off x="5373" y="1680"/>
                <a:ext cx="187"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a:t>LCDW</a:t>
                </a:r>
              </a:p>
            </p:txBody>
          </p:sp>
        </p:grpSp>
      </p:grpSp>
      <p:sp>
        <p:nvSpPr>
          <p:cNvPr id="11266" name="Rectangle 106"/>
          <p:cNvSpPr>
            <a:spLocks noChangeArrowheads="1"/>
          </p:cNvSpPr>
          <p:nvPr/>
        </p:nvSpPr>
        <p:spPr bwMode="auto">
          <a:xfrm>
            <a:off x="6003925" y="5291138"/>
            <a:ext cx="784225" cy="14128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p>
        </p:txBody>
      </p:sp>
      <p:sp>
        <p:nvSpPr>
          <p:cNvPr id="11267" name="Rectangle 107"/>
          <p:cNvSpPr>
            <a:spLocks noChangeArrowheads="1"/>
          </p:cNvSpPr>
          <p:nvPr/>
        </p:nvSpPr>
        <p:spPr bwMode="auto">
          <a:xfrm>
            <a:off x="5902325" y="5451475"/>
            <a:ext cx="784225" cy="14128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p>
        </p:txBody>
      </p:sp>
      <p:sp>
        <p:nvSpPr>
          <p:cNvPr id="11268" name="Rectangle 109"/>
          <p:cNvSpPr>
            <a:spLocks noChangeArrowheads="1"/>
          </p:cNvSpPr>
          <p:nvPr/>
        </p:nvSpPr>
        <p:spPr bwMode="auto">
          <a:xfrm>
            <a:off x="5870575" y="4840288"/>
            <a:ext cx="966788" cy="239712"/>
          </a:xfrm>
          <a:prstGeom prst="rect">
            <a:avLst/>
          </a:prstGeom>
          <a:solidFill>
            <a:srgbClr val="FFFFFF"/>
          </a:solidFill>
          <a:ln w="9525">
            <a:solidFill>
              <a:srgbClr val="FFFFFF"/>
            </a:solidFill>
            <a:round/>
            <a:headEnd/>
            <a:tailEnd/>
          </a:ln>
        </p:spPr>
        <p:txBody>
          <a:bodyPr/>
          <a:lstStyle/>
          <a:p>
            <a:endParaRPr lang="en-US" b="0"/>
          </a:p>
        </p:txBody>
      </p:sp>
      <p:cxnSp>
        <p:nvCxnSpPr>
          <p:cNvPr id="11269" name="Straight Connector 112"/>
          <p:cNvCxnSpPr>
            <a:cxnSpLocks noChangeShapeType="1"/>
          </p:cNvCxnSpPr>
          <p:nvPr/>
        </p:nvCxnSpPr>
        <p:spPr bwMode="auto">
          <a:xfrm>
            <a:off x="5797576" y="4946650"/>
            <a:ext cx="2449513" cy="1588"/>
          </a:xfrm>
          <a:prstGeom prst="line">
            <a:avLst/>
          </a:prstGeom>
          <a:noFill/>
          <a:ln w="3175">
            <a:solidFill>
              <a:schemeClr val="tx1"/>
            </a:solidFill>
            <a:prstDash val="sysDot"/>
            <a:round/>
            <a:headEnd/>
            <a:tailEnd/>
          </a:ln>
          <a:extLst>
            <a:ext uri="{909E8E84-426E-40DD-AFC4-6F175D3DCCD1}">
              <a14:hiddenFill xmlns:a14="http://schemas.microsoft.com/office/drawing/2010/main">
                <a:noFill/>
              </a14:hiddenFill>
            </a:ext>
          </a:extLst>
        </p:spPr>
      </p:cxnSp>
      <p:pic>
        <p:nvPicPr>
          <p:cNvPr id="11270" name="Picture 2" descr="ptsJanwnodcs04pO"/>
          <p:cNvPicPr>
            <a:picLocks noGrp="1" noChangeAspect="1" noChangeArrowheads="1"/>
          </p:cNvPicPr>
          <p:nvPr>
            <p:ph idx="4294967295"/>
          </p:nvPr>
        </p:nvPicPr>
        <p:blipFill rotWithShape="1">
          <a:blip r:embed="rId5">
            <a:extLst>
              <a:ext uri="{28A0092B-C50C-407E-A947-70E740481C1C}">
                <a14:useLocalDpi xmlns:a14="http://schemas.microsoft.com/office/drawing/2010/main" val="0"/>
              </a:ext>
            </a:extLst>
          </a:blip>
          <a:srcRect l="9663" t="7368" r="14700" b="10583"/>
          <a:stretch/>
        </p:blipFill>
        <p:spPr>
          <a:xfrm>
            <a:off x="660426" y="609599"/>
            <a:ext cx="4349750" cy="3732213"/>
          </a:xfrm>
        </p:spPr>
      </p:pic>
      <p:sp>
        <p:nvSpPr>
          <p:cNvPr id="11272" name="Rectangle 17"/>
          <p:cNvSpPr>
            <a:spLocks noChangeArrowheads="1"/>
          </p:cNvSpPr>
          <p:nvPr/>
        </p:nvSpPr>
        <p:spPr bwMode="auto">
          <a:xfrm>
            <a:off x="3629020" y="3716338"/>
            <a:ext cx="403225" cy="4841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ea typeface="ＭＳ Ｐゴシック" charset="0"/>
              <a:cs typeface="ＭＳ Ｐゴシック" charset="0"/>
            </a:endParaRPr>
          </a:p>
        </p:txBody>
      </p:sp>
      <p:sp>
        <p:nvSpPr>
          <p:cNvPr id="11273" name="Text Box 19"/>
          <p:cNvSpPr txBox="1">
            <a:spLocks noChangeArrowheads="1"/>
          </p:cNvSpPr>
          <p:nvPr/>
        </p:nvSpPr>
        <p:spPr bwMode="auto">
          <a:xfrm>
            <a:off x="1801292" y="2218769"/>
            <a:ext cx="17637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spcBef>
                <a:spcPct val="50000"/>
              </a:spcBef>
            </a:pPr>
            <a:r>
              <a:rPr lang="en-US" sz="1400" b="0" dirty="0">
                <a:latin typeface="Arial Black" charset="0"/>
                <a:ea typeface="ＭＳ Ｐゴシック" charset="0"/>
                <a:cs typeface="ＭＳ Ｐゴシック" charset="0"/>
              </a:rPr>
              <a:t>ANTARCTIC (summer) SURFACE WATERS (AASW)</a:t>
            </a:r>
          </a:p>
        </p:txBody>
      </p:sp>
      <p:sp>
        <p:nvSpPr>
          <p:cNvPr id="11275" name="Text Box 52"/>
          <p:cNvSpPr txBox="1">
            <a:spLocks noChangeArrowheads="1"/>
          </p:cNvSpPr>
          <p:nvPr/>
        </p:nvSpPr>
        <p:spPr bwMode="auto">
          <a:xfrm rot="-5400000">
            <a:off x="-566212" y="2427288"/>
            <a:ext cx="149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dirty="0">
                <a:solidFill>
                  <a:srgbClr val="0000FF"/>
                </a:solidFill>
                <a:latin typeface="Arial" charset="0"/>
                <a:ea typeface="ＭＳ Ｐゴシック" charset="0"/>
                <a:cs typeface="ＭＳ Ｐゴシック" charset="0"/>
              </a:rPr>
              <a:t>Temperature ˚C</a:t>
            </a:r>
          </a:p>
        </p:txBody>
      </p:sp>
      <p:grpSp>
        <p:nvGrpSpPr>
          <p:cNvPr id="11276" name="Group 53"/>
          <p:cNvGrpSpPr>
            <a:grpSpLocks/>
          </p:cNvGrpSpPr>
          <p:nvPr/>
        </p:nvGrpSpPr>
        <p:grpSpPr bwMode="auto">
          <a:xfrm>
            <a:off x="140753" y="457731"/>
            <a:ext cx="873125" cy="3956050"/>
            <a:chOff x="703" y="542"/>
            <a:chExt cx="310" cy="3427"/>
          </a:xfrm>
        </p:grpSpPr>
        <p:sp>
          <p:nvSpPr>
            <p:cNvPr id="11307" name="Text Box 54"/>
            <p:cNvSpPr txBox="1">
              <a:spLocks noChangeArrowheads="1"/>
            </p:cNvSpPr>
            <p:nvPr/>
          </p:nvSpPr>
          <p:spPr bwMode="auto">
            <a:xfrm>
              <a:off x="705" y="3731"/>
              <a:ext cx="303"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 –2.0</a:t>
              </a:r>
            </a:p>
          </p:txBody>
        </p:sp>
        <p:sp>
          <p:nvSpPr>
            <p:cNvPr id="11308" name="Text Box 55"/>
            <p:cNvSpPr txBox="1">
              <a:spLocks noChangeArrowheads="1"/>
            </p:cNvSpPr>
            <p:nvPr/>
          </p:nvSpPr>
          <p:spPr bwMode="auto">
            <a:xfrm>
              <a:off x="705" y="2788"/>
              <a:ext cx="223"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 –0.5</a:t>
              </a:r>
            </a:p>
          </p:txBody>
        </p:sp>
        <p:sp>
          <p:nvSpPr>
            <p:cNvPr id="11309" name="Text Box 56"/>
            <p:cNvSpPr txBox="1">
              <a:spLocks noChangeArrowheads="1"/>
            </p:cNvSpPr>
            <p:nvPr/>
          </p:nvSpPr>
          <p:spPr bwMode="auto">
            <a:xfrm>
              <a:off x="705" y="3115"/>
              <a:ext cx="243"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 –1.0</a:t>
              </a:r>
            </a:p>
          </p:txBody>
        </p:sp>
        <p:sp>
          <p:nvSpPr>
            <p:cNvPr id="11310" name="Text Box 57"/>
            <p:cNvSpPr txBox="1">
              <a:spLocks noChangeArrowheads="1"/>
            </p:cNvSpPr>
            <p:nvPr/>
          </p:nvSpPr>
          <p:spPr bwMode="auto">
            <a:xfrm>
              <a:off x="703" y="3434"/>
              <a:ext cx="303"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 –1.5</a:t>
              </a:r>
            </a:p>
          </p:txBody>
        </p:sp>
        <p:sp>
          <p:nvSpPr>
            <p:cNvPr id="11311" name="Text Box 58"/>
            <p:cNvSpPr txBox="1">
              <a:spLocks noChangeArrowheads="1"/>
            </p:cNvSpPr>
            <p:nvPr/>
          </p:nvSpPr>
          <p:spPr bwMode="auto">
            <a:xfrm>
              <a:off x="762" y="2467"/>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0.0</a:t>
              </a:r>
            </a:p>
          </p:txBody>
        </p:sp>
        <p:sp>
          <p:nvSpPr>
            <p:cNvPr id="11312" name="Text Box 59"/>
            <p:cNvSpPr txBox="1">
              <a:spLocks noChangeArrowheads="1"/>
            </p:cNvSpPr>
            <p:nvPr/>
          </p:nvSpPr>
          <p:spPr bwMode="auto">
            <a:xfrm>
              <a:off x="764" y="1177"/>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dirty="0">
                  <a:solidFill>
                    <a:srgbClr val="0000FF"/>
                  </a:solidFill>
                  <a:ea typeface="ＭＳ Ｐゴシック" charset="0"/>
                  <a:cs typeface="ＭＳ Ｐゴシック" charset="0"/>
                </a:rPr>
                <a:t>2.0</a:t>
              </a:r>
            </a:p>
          </p:txBody>
        </p:sp>
        <p:sp>
          <p:nvSpPr>
            <p:cNvPr id="11313" name="Text Box 60"/>
            <p:cNvSpPr txBox="1">
              <a:spLocks noChangeArrowheads="1"/>
            </p:cNvSpPr>
            <p:nvPr/>
          </p:nvSpPr>
          <p:spPr bwMode="auto">
            <a:xfrm>
              <a:off x="764" y="1502"/>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1.5</a:t>
              </a:r>
            </a:p>
          </p:txBody>
        </p:sp>
        <p:sp>
          <p:nvSpPr>
            <p:cNvPr id="11314" name="Text Box 61"/>
            <p:cNvSpPr txBox="1">
              <a:spLocks noChangeArrowheads="1"/>
            </p:cNvSpPr>
            <p:nvPr/>
          </p:nvSpPr>
          <p:spPr bwMode="auto">
            <a:xfrm>
              <a:off x="763" y="1825"/>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dirty="0">
                  <a:solidFill>
                    <a:srgbClr val="0000FF"/>
                  </a:solidFill>
                  <a:ea typeface="ＭＳ Ｐゴシック" charset="0"/>
                  <a:cs typeface="ＭＳ Ｐゴシック" charset="0"/>
                </a:rPr>
                <a:t>1.0</a:t>
              </a:r>
            </a:p>
          </p:txBody>
        </p:sp>
        <p:sp>
          <p:nvSpPr>
            <p:cNvPr id="11315" name="Text Box 62"/>
            <p:cNvSpPr txBox="1">
              <a:spLocks noChangeArrowheads="1"/>
            </p:cNvSpPr>
            <p:nvPr/>
          </p:nvSpPr>
          <p:spPr bwMode="auto">
            <a:xfrm>
              <a:off x="761" y="2144"/>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0.5</a:t>
              </a:r>
            </a:p>
          </p:txBody>
        </p:sp>
        <p:sp>
          <p:nvSpPr>
            <p:cNvPr id="11316" name="Text Box 63"/>
            <p:cNvSpPr txBox="1">
              <a:spLocks noChangeArrowheads="1"/>
            </p:cNvSpPr>
            <p:nvPr/>
          </p:nvSpPr>
          <p:spPr bwMode="auto">
            <a:xfrm>
              <a:off x="764" y="542"/>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3.0</a:t>
              </a:r>
            </a:p>
          </p:txBody>
        </p:sp>
        <p:sp>
          <p:nvSpPr>
            <p:cNvPr id="11317" name="Text Box 64"/>
            <p:cNvSpPr txBox="1">
              <a:spLocks noChangeArrowheads="1"/>
            </p:cNvSpPr>
            <p:nvPr/>
          </p:nvSpPr>
          <p:spPr bwMode="auto">
            <a:xfrm>
              <a:off x="762" y="857"/>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solidFill>
                    <a:srgbClr val="0000FF"/>
                  </a:solidFill>
                  <a:ea typeface="ＭＳ Ｐゴシック" charset="0"/>
                  <a:cs typeface="ＭＳ Ｐゴシック" charset="0"/>
                </a:rPr>
                <a:t>2.5</a:t>
              </a:r>
            </a:p>
          </p:txBody>
        </p:sp>
      </p:grpSp>
      <p:grpSp>
        <p:nvGrpSpPr>
          <p:cNvPr id="11277" name="Group 65"/>
          <p:cNvGrpSpPr>
            <a:grpSpLocks/>
          </p:cNvGrpSpPr>
          <p:nvPr/>
        </p:nvGrpSpPr>
        <p:grpSpPr bwMode="auto">
          <a:xfrm>
            <a:off x="787776" y="4211637"/>
            <a:ext cx="3955669" cy="557212"/>
            <a:chOff x="1144" y="3829"/>
            <a:chExt cx="3277" cy="351"/>
          </a:xfrm>
        </p:grpSpPr>
        <p:sp>
          <p:nvSpPr>
            <p:cNvPr id="11301" name="Text Box 66"/>
            <p:cNvSpPr txBox="1">
              <a:spLocks noChangeArrowheads="1"/>
            </p:cNvSpPr>
            <p:nvPr/>
          </p:nvSpPr>
          <p:spPr bwMode="auto">
            <a:xfrm rot="17941628">
              <a:off x="1094" y="3900"/>
              <a:ext cx="330"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a:solidFill>
                    <a:srgbClr val="FF0000"/>
                  </a:solidFill>
                  <a:ea typeface="ＭＳ Ｐゴシック" charset="0"/>
                  <a:cs typeface="ＭＳ Ｐゴシック" charset="0"/>
                </a:rPr>
                <a:t>32.0</a:t>
              </a:r>
            </a:p>
          </p:txBody>
        </p:sp>
        <p:sp>
          <p:nvSpPr>
            <p:cNvPr id="11302" name="Text Box 67"/>
            <p:cNvSpPr txBox="1">
              <a:spLocks noChangeArrowheads="1"/>
            </p:cNvSpPr>
            <p:nvPr/>
          </p:nvSpPr>
          <p:spPr bwMode="auto">
            <a:xfrm rot="-2783640">
              <a:off x="3512" y="3891"/>
              <a:ext cx="30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dirty="0">
                  <a:solidFill>
                    <a:srgbClr val="FF0000"/>
                  </a:solidFill>
                  <a:ea typeface="ＭＳ Ｐゴシック" charset="0"/>
                  <a:cs typeface="ＭＳ Ｐゴシック" charset="0"/>
                </a:rPr>
                <a:t>34.0</a:t>
              </a:r>
            </a:p>
          </p:txBody>
        </p:sp>
        <p:sp>
          <p:nvSpPr>
            <p:cNvPr id="11303" name="Text Box 68"/>
            <p:cNvSpPr txBox="1">
              <a:spLocks noChangeArrowheads="1"/>
            </p:cNvSpPr>
            <p:nvPr/>
          </p:nvSpPr>
          <p:spPr bwMode="auto">
            <a:xfrm rot="18764933">
              <a:off x="2871" y="3903"/>
              <a:ext cx="32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a:solidFill>
                    <a:srgbClr val="FF0000"/>
                  </a:solidFill>
                  <a:ea typeface="ＭＳ Ｐゴシック" charset="0"/>
                  <a:cs typeface="ＭＳ Ｐゴシック" charset="0"/>
                </a:rPr>
                <a:t>33.5</a:t>
              </a:r>
            </a:p>
          </p:txBody>
        </p:sp>
        <p:sp>
          <p:nvSpPr>
            <p:cNvPr id="11304" name="Text Box 69"/>
            <p:cNvSpPr txBox="1">
              <a:spLocks noChangeArrowheads="1"/>
            </p:cNvSpPr>
            <p:nvPr/>
          </p:nvSpPr>
          <p:spPr bwMode="auto">
            <a:xfrm rot="18348454">
              <a:off x="2257" y="3894"/>
              <a:ext cx="321"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a:solidFill>
                    <a:srgbClr val="FF0000"/>
                  </a:solidFill>
                  <a:ea typeface="ＭＳ Ｐゴシック" charset="0"/>
                  <a:cs typeface="ＭＳ Ｐゴシック" charset="0"/>
                </a:rPr>
                <a:t>33.0</a:t>
              </a:r>
            </a:p>
          </p:txBody>
        </p:sp>
        <p:sp>
          <p:nvSpPr>
            <p:cNvPr id="11305" name="Text Box 70"/>
            <p:cNvSpPr txBox="1">
              <a:spLocks noChangeArrowheads="1"/>
            </p:cNvSpPr>
            <p:nvPr/>
          </p:nvSpPr>
          <p:spPr bwMode="auto">
            <a:xfrm rot="-3177749">
              <a:off x="1654" y="3894"/>
              <a:ext cx="32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a:solidFill>
                    <a:srgbClr val="FF0000"/>
                  </a:solidFill>
                  <a:ea typeface="ＭＳ Ｐゴシック" charset="0"/>
                  <a:cs typeface="ＭＳ Ｐゴシック" charset="0"/>
                </a:rPr>
                <a:t>32.5</a:t>
              </a:r>
            </a:p>
          </p:txBody>
        </p:sp>
        <p:sp>
          <p:nvSpPr>
            <p:cNvPr id="11306" name="Text Box 71"/>
            <p:cNvSpPr txBox="1">
              <a:spLocks noChangeArrowheads="1"/>
            </p:cNvSpPr>
            <p:nvPr/>
          </p:nvSpPr>
          <p:spPr bwMode="auto">
            <a:xfrm rot="-2864053">
              <a:off x="4139" y="3883"/>
              <a:ext cx="336"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a:solidFill>
                    <a:srgbClr val="FF0000"/>
                  </a:solidFill>
                  <a:ea typeface="ＭＳ Ｐゴシック" charset="0"/>
                  <a:cs typeface="ＭＳ Ｐゴシック" charset="0"/>
                </a:rPr>
                <a:t>34.5</a:t>
              </a:r>
            </a:p>
          </p:txBody>
        </p:sp>
      </p:grpSp>
      <p:sp>
        <p:nvSpPr>
          <p:cNvPr id="11278" name="Text Box 72"/>
          <p:cNvSpPr txBox="1">
            <a:spLocks noChangeArrowheads="1"/>
          </p:cNvSpPr>
          <p:nvPr/>
        </p:nvSpPr>
        <p:spPr bwMode="auto">
          <a:xfrm>
            <a:off x="2127250" y="4593160"/>
            <a:ext cx="158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800" dirty="0">
                <a:solidFill>
                  <a:srgbClr val="FF0000"/>
                </a:solidFill>
                <a:latin typeface="Arial" charset="0"/>
                <a:ea typeface="ＭＳ Ｐゴシック" charset="0"/>
                <a:cs typeface="ＭＳ Ｐゴシック" charset="0"/>
              </a:rPr>
              <a:t>Salinity (</a:t>
            </a:r>
            <a:r>
              <a:rPr lang="en-US" sz="1700" baseline="48000" dirty="0">
                <a:solidFill>
                  <a:srgbClr val="FF0000"/>
                </a:solidFill>
                <a:latin typeface="Arial" charset="0"/>
                <a:ea typeface="ＭＳ Ｐゴシック" charset="0"/>
                <a:cs typeface="ＭＳ Ｐゴシック" charset="0"/>
              </a:rPr>
              <a:t>o</a:t>
            </a:r>
            <a:r>
              <a:rPr lang="en-US" sz="1800" dirty="0">
                <a:solidFill>
                  <a:srgbClr val="FF0000"/>
                </a:solidFill>
                <a:latin typeface="Arial" charset="0"/>
                <a:ea typeface="ＭＳ Ｐゴシック" charset="0"/>
                <a:cs typeface="ＭＳ Ｐゴシック" charset="0"/>
              </a:rPr>
              <a:t>/</a:t>
            </a:r>
            <a:r>
              <a:rPr lang="en-US" dirty="0">
                <a:solidFill>
                  <a:srgbClr val="FF0000"/>
                </a:solidFill>
                <a:latin typeface="Arial" charset="0"/>
                <a:ea typeface="ＭＳ Ｐゴシック" charset="0"/>
                <a:cs typeface="ＭＳ Ｐゴシック" charset="0"/>
              </a:rPr>
              <a:t>oo</a:t>
            </a:r>
            <a:r>
              <a:rPr lang="en-US" sz="1800" dirty="0">
                <a:solidFill>
                  <a:srgbClr val="FF0000"/>
                </a:solidFill>
                <a:latin typeface="Arial" charset="0"/>
                <a:ea typeface="ＭＳ Ｐゴシック" charset="0"/>
                <a:cs typeface="ＭＳ Ｐゴシック" charset="0"/>
              </a:rPr>
              <a:t>)</a:t>
            </a:r>
          </a:p>
        </p:txBody>
      </p:sp>
      <p:sp>
        <p:nvSpPr>
          <p:cNvPr id="11279" name="Text Box 93"/>
          <p:cNvSpPr txBox="1">
            <a:spLocks noChangeArrowheads="1"/>
          </p:cNvSpPr>
          <p:nvPr/>
        </p:nvSpPr>
        <p:spPr bwMode="auto">
          <a:xfrm>
            <a:off x="4610100" y="6435725"/>
            <a:ext cx="1404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b="0" i="1"/>
              <a:t>Martinson et al., 2008</a:t>
            </a:r>
            <a:endParaRPr lang="en-US" b="0" i="1"/>
          </a:p>
        </p:txBody>
      </p:sp>
      <p:sp>
        <p:nvSpPr>
          <p:cNvPr id="11281" name="Line 86"/>
          <p:cNvSpPr>
            <a:spLocks noChangeShapeType="1"/>
          </p:cNvSpPr>
          <p:nvPr/>
        </p:nvSpPr>
        <p:spPr bwMode="auto">
          <a:xfrm>
            <a:off x="9048750" y="1193800"/>
            <a:ext cx="0" cy="5360988"/>
          </a:xfrm>
          <a:prstGeom prst="line">
            <a:avLst/>
          </a:prstGeom>
          <a:noFill/>
          <a:ln w="12700" cmpd="sng">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 name="Text Box 97"/>
          <p:cNvSpPr txBox="1">
            <a:spLocks noChangeArrowheads="1"/>
          </p:cNvSpPr>
          <p:nvPr/>
        </p:nvSpPr>
        <p:spPr bwMode="auto">
          <a:xfrm>
            <a:off x="628115" y="300038"/>
            <a:ext cx="4384675" cy="274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dirty="0" smtClean="0"/>
              <a:t>23 </a:t>
            </a:r>
            <a:r>
              <a:rPr lang="en-US" dirty="0" err="1"/>
              <a:t>yrs</a:t>
            </a:r>
            <a:r>
              <a:rPr lang="en-US" dirty="0"/>
              <a:t> of summer CTD data from west Antarctic Peninsula</a:t>
            </a:r>
            <a:endParaRPr lang="en-US" b="0" dirty="0"/>
          </a:p>
        </p:txBody>
      </p:sp>
      <p:pic>
        <p:nvPicPr>
          <p:cNvPr id="11283" name="Picture 3" descr="antmapa2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 y="5065713"/>
            <a:ext cx="1747838"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01"/>
          <p:cNvGrpSpPr>
            <a:grpSpLocks/>
          </p:cNvGrpSpPr>
          <p:nvPr/>
        </p:nvGrpSpPr>
        <p:grpSpPr bwMode="auto">
          <a:xfrm>
            <a:off x="3443812" y="1177925"/>
            <a:ext cx="1489075" cy="463550"/>
            <a:chOff x="3563061" y="1178372"/>
            <a:chExt cx="1488538" cy="463833"/>
          </a:xfrm>
        </p:grpSpPr>
        <p:sp>
          <p:nvSpPr>
            <p:cNvPr id="11299" name="Rectangle 16"/>
            <p:cNvSpPr>
              <a:spLocks noChangeArrowheads="1"/>
            </p:cNvSpPr>
            <p:nvPr/>
          </p:nvSpPr>
          <p:spPr bwMode="auto">
            <a:xfrm>
              <a:off x="4741864" y="1236664"/>
              <a:ext cx="309735" cy="31437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ea typeface="ＭＳ Ｐゴシック" charset="0"/>
                <a:cs typeface="ＭＳ Ｐゴシック" charset="0"/>
              </a:endParaRPr>
            </a:p>
          </p:txBody>
        </p:sp>
        <p:sp>
          <p:nvSpPr>
            <p:cNvPr id="11300" name="Text Box 18"/>
            <p:cNvSpPr txBox="1">
              <a:spLocks noChangeArrowheads="1"/>
            </p:cNvSpPr>
            <p:nvPr/>
          </p:nvSpPr>
          <p:spPr bwMode="auto">
            <a:xfrm>
              <a:off x="3563061" y="1178372"/>
              <a:ext cx="1269542" cy="4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15000"/>
                </a:spcBef>
              </a:pPr>
              <a:r>
                <a:rPr lang="en-US" sz="1400" b="0">
                  <a:solidFill>
                    <a:srgbClr val="FF0000"/>
                  </a:solidFill>
                  <a:latin typeface="Arial Black" charset="0"/>
                  <a:ea typeface="ＭＳ Ｐゴシック" charset="0"/>
                  <a:cs typeface="ＭＳ Ｐゴシック" charset="0"/>
                </a:rPr>
                <a:t>ACC-core</a:t>
              </a:r>
            </a:p>
            <a:p>
              <a:pPr algn="ctr">
                <a:lnSpc>
                  <a:spcPct val="80000"/>
                </a:lnSpc>
                <a:spcBef>
                  <a:spcPct val="15000"/>
                </a:spcBef>
              </a:pPr>
              <a:r>
                <a:rPr lang="en-US" sz="1400" b="0">
                  <a:solidFill>
                    <a:srgbClr val="FF0000"/>
                  </a:solidFill>
                  <a:latin typeface="Arial Black" charset="0"/>
                  <a:ea typeface="ＭＳ Ｐゴシック" charset="0"/>
                  <a:cs typeface="ＭＳ Ｐゴシック" charset="0"/>
                </a:rPr>
                <a:t>UCDW</a:t>
              </a:r>
              <a:endParaRPr lang="en-US" sz="1400" b="0">
                <a:latin typeface="Arial Black" charset="0"/>
                <a:ea typeface="ＭＳ Ｐゴシック" charset="0"/>
                <a:cs typeface="ＭＳ Ｐゴシック" charset="0"/>
              </a:endParaRPr>
            </a:p>
          </p:txBody>
        </p:sp>
      </p:grpSp>
      <p:sp>
        <p:nvSpPr>
          <p:cNvPr id="11285" name="Oval 96"/>
          <p:cNvSpPr>
            <a:spLocks noChangeArrowheads="1"/>
          </p:cNvSpPr>
          <p:nvPr/>
        </p:nvSpPr>
        <p:spPr bwMode="auto">
          <a:xfrm>
            <a:off x="627063" y="5537200"/>
            <a:ext cx="69850" cy="77788"/>
          </a:xfrm>
          <a:prstGeom prst="ellipse">
            <a:avLst/>
          </a:prstGeom>
          <a:solidFill>
            <a:srgbClr val="FF0000"/>
          </a:solidFill>
          <a:ln w="9525">
            <a:solidFill>
              <a:schemeClr val="tx1"/>
            </a:solidFill>
            <a:round/>
            <a:headEnd/>
            <a:tailEnd/>
          </a:ln>
        </p:spPr>
        <p:txBody>
          <a:bodyPr/>
          <a:lstStyle/>
          <a:p>
            <a:endParaRPr lang="en-US" b="0"/>
          </a:p>
        </p:txBody>
      </p:sp>
      <p:cxnSp>
        <p:nvCxnSpPr>
          <p:cNvPr id="11287" name="Straight Connector 115"/>
          <p:cNvCxnSpPr>
            <a:cxnSpLocks noChangeShapeType="1"/>
          </p:cNvCxnSpPr>
          <p:nvPr/>
        </p:nvCxnSpPr>
        <p:spPr bwMode="auto">
          <a:xfrm rot="10800000">
            <a:off x="5803901" y="938213"/>
            <a:ext cx="585788" cy="1587"/>
          </a:xfrm>
          <a:prstGeom prst="line">
            <a:avLst/>
          </a:prstGeom>
          <a:noFill/>
          <a:ln w="3175">
            <a:solidFill>
              <a:srgbClr val="FF0000"/>
            </a:solidFill>
            <a:round/>
            <a:headEnd/>
            <a:tailEnd/>
          </a:ln>
          <a:extLst>
            <a:ext uri="{909E8E84-426E-40DD-AFC4-6F175D3DCCD1}">
              <a14:hiddenFill xmlns:a14="http://schemas.microsoft.com/office/drawing/2010/main">
                <a:noFill/>
              </a14:hiddenFill>
            </a:ext>
          </a:extLst>
        </p:spPr>
      </p:cxnSp>
      <p:sp>
        <p:nvSpPr>
          <p:cNvPr id="11288" name="TextBox 117"/>
          <p:cNvSpPr txBox="1">
            <a:spLocks noChangeArrowheads="1"/>
          </p:cNvSpPr>
          <p:nvPr/>
        </p:nvSpPr>
        <p:spPr bwMode="auto">
          <a:xfrm>
            <a:off x="3622142" y="3824288"/>
            <a:ext cx="4714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WW</a:t>
            </a:r>
          </a:p>
        </p:txBody>
      </p:sp>
      <p:grpSp>
        <p:nvGrpSpPr>
          <p:cNvPr id="2" name="Group 1"/>
          <p:cNvGrpSpPr/>
          <p:nvPr/>
        </p:nvGrpSpPr>
        <p:grpSpPr>
          <a:xfrm>
            <a:off x="4772549" y="1844675"/>
            <a:ext cx="823912" cy="1016000"/>
            <a:chOff x="4112123" y="1844675"/>
            <a:chExt cx="823912" cy="1016000"/>
          </a:xfrm>
        </p:grpSpPr>
        <p:sp>
          <p:nvSpPr>
            <p:cNvPr id="11274" name="Rectangle 50"/>
            <p:cNvSpPr>
              <a:spLocks noChangeArrowheads="1"/>
            </p:cNvSpPr>
            <p:nvPr/>
          </p:nvSpPr>
          <p:spPr bwMode="auto">
            <a:xfrm>
              <a:off x="4112123" y="2316163"/>
              <a:ext cx="155575" cy="5445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ea typeface="ＭＳ Ｐゴシック" charset="0"/>
                <a:cs typeface="ＭＳ Ｐゴシック" charset="0"/>
              </a:endParaRPr>
            </a:p>
          </p:txBody>
        </p:sp>
        <p:sp>
          <p:nvSpPr>
            <p:cNvPr id="11280" name="Rectangle 89"/>
            <p:cNvSpPr>
              <a:spLocks noChangeArrowheads="1"/>
            </p:cNvSpPr>
            <p:nvPr/>
          </p:nvSpPr>
          <p:spPr bwMode="auto">
            <a:xfrm>
              <a:off x="4120060" y="1844675"/>
              <a:ext cx="220663" cy="3190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11289" name="TextBox 118"/>
            <p:cNvSpPr txBox="1">
              <a:spLocks noChangeArrowheads="1"/>
            </p:cNvSpPr>
            <p:nvPr/>
          </p:nvSpPr>
          <p:spPr bwMode="auto">
            <a:xfrm>
              <a:off x="4294685" y="1887538"/>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LCDW</a:t>
              </a:r>
            </a:p>
          </p:txBody>
        </p:sp>
        <p:sp>
          <p:nvSpPr>
            <p:cNvPr id="11290" name="TextBox 119"/>
            <p:cNvSpPr txBox="1">
              <a:spLocks noChangeArrowheads="1"/>
            </p:cNvSpPr>
            <p:nvPr/>
          </p:nvSpPr>
          <p:spPr bwMode="auto">
            <a:xfrm>
              <a:off x="4194673" y="2481263"/>
              <a:ext cx="438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DW</a:t>
              </a:r>
            </a:p>
          </p:txBody>
        </p:sp>
      </p:grpSp>
      <p:cxnSp>
        <p:nvCxnSpPr>
          <p:cNvPr id="4" name="Straight Connector 3"/>
          <p:cNvCxnSpPr/>
          <p:nvPr/>
        </p:nvCxnSpPr>
        <p:spPr bwMode="auto">
          <a:xfrm>
            <a:off x="685800" y="609600"/>
            <a:ext cx="4318000" cy="0"/>
          </a:xfrm>
          <a:prstGeom prst="line">
            <a:avLst/>
          </a:prstGeom>
          <a:solidFill>
            <a:schemeClr val="accent1"/>
          </a:solidFill>
          <a:ln w="6350" cap="flat" cmpd="sng" algn="ctr">
            <a:solidFill>
              <a:srgbClr val="F30712"/>
            </a:solidFill>
            <a:prstDash val="solid"/>
            <a:round/>
            <a:headEnd type="none" w="med" len="med"/>
            <a:tailEnd type="none" w="med" len="med"/>
          </a:ln>
          <a:effectLst/>
        </p:spPr>
      </p:cxnSp>
      <p:sp>
        <p:nvSpPr>
          <p:cNvPr id="3" name="TextBox 2"/>
          <p:cNvSpPr txBox="1"/>
          <p:nvPr/>
        </p:nvSpPr>
        <p:spPr>
          <a:xfrm>
            <a:off x="6900331" y="-8471"/>
            <a:ext cx="1630224"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Tree>
    <p:custDataLst>
      <p:tags r:id="rId1"/>
    </p:custData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4132" y="1659466"/>
            <a:ext cx="8178801" cy="3539067"/>
            <a:chOff x="474132" y="1659466"/>
            <a:chExt cx="8178801" cy="3539067"/>
          </a:xfrm>
        </p:grpSpPr>
        <p:pic>
          <p:nvPicPr>
            <p:cNvPr id="24577" name="Picture 16" descr="CTDI_P19_90W_copy_unnamed3.png"/>
            <p:cNvPicPr>
              <a:picLocks noChangeAspect="1"/>
            </p:cNvPicPr>
            <p:nvPr/>
          </p:nvPicPr>
          <p:blipFill rotWithShape="1">
            <a:blip r:embed="rId4">
              <a:alphaModFix/>
              <a:extLst>
                <a:ext uri="{28A0092B-C50C-407E-A947-70E740481C1C}">
                  <a14:useLocalDpi xmlns:a14="http://schemas.microsoft.com/office/drawing/2010/main" val="0"/>
                </a:ext>
              </a:extLst>
            </a:blip>
            <a:srcRect l="5185" t="6046" r="5371" b="6046"/>
            <a:stretch/>
          </p:blipFill>
          <p:spPr bwMode="auto">
            <a:xfrm>
              <a:off x="474132" y="1659466"/>
              <a:ext cx="8178801" cy="353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8" name="Group 9"/>
            <p:cNvGrpSpPr>
              <a:grpSpLocks/>
            </p:cNvGrpSpPr>
            <p:nvPr/>
          </p:nvGrpSpPr>
          <p:grpSpPr bwMode="auto">
            <a:xfrm>
              <a:off x="5969000" y="1944689"/>
              <a:ext cx="1419225" cy="2667000"/>
              <a:chOff x="3760" y="1225"/>
              <a:chExt cx="894" cy="1680"/>
            </a:xfrm>
          </p:grpSpPr>
          <p:sp>
            <p:nvSpPr>
              <p:cNvPr id="24584" name="Rectangle 3"/>
              <p:cNvSpPr>
                <a:spLocks noChangeArrowheads="1"/>
              </p:cNvSpPr>
              <p:nvPr/>
            </p:nvSpPr>
            <p:spPr bwMode="auto">
              <a:xfrm>
                <a:off x="3760" y="1225"/>
                <a:ext cx="894" cy="1680"/>
              </a:xfrm>
              <a:prstGeom prst="rect">
                <a:avLst/>
              </a:prstGeom>
              <a:solidFill>
                <a:srgbClr val="F30712">
                  <a:alpha val="27843"/>
                </a:srgbClr>
              </a:solidFill>
              <a:ln w="9525">
                <a:solidFill>
                  <a:schemeClr val="tx1"/>
                </a:solidFill>
                <a:miter lim="800000"/>
                <a:headEnd/>
                <a:tailEnd/>
              </a:ln>
            </p:spPr>
            <p:txBody>
              <a:bodyPr wrap="none" anchor="ctr"/>
              <a:lstStyle/>
              <a:p>
                <a:endParaRPr lang="en-US"/>
              </a:p>
            </p:txBody>
          </p:sp>
          <p:grpSp>
            <p:nvGrpSpPr>
              <p:cNvPr id="24585" name="Group 6"/>
              <p:cNvGrpSpPr>
                <a:grpSpLocks/>
              </p:cNvGrpSpPr>
              <p:nvPr/>
            </p:nvGrpSpPr>
            <p:grpSpPr bwMode="auto">
              <a:xfrm>
                <a:off x="4090" y="2525"/>
                <a:ext cx="201" cy="212"/>
                <a:chOff x="3178" y="441"/>
                <a:chExt cx="201" cy="212"/>
              </a:xfrm>
            </p:grpSpPr>
            <p:sp>
              <p:nvSpPr>
                <p:cNvPr id="24587" name="Oval 4"/>
                <p:cNvSpPr>
                  <a:spLocks noChangeArrowheads="1"/>
                </p:cNvSpPr>
                <p:nvPr/>
              </p:nvSpPr>
              <p:spPr bwMode="auto">
                <a:xfrm>
                  <a:off x="3204" y="480"/>
                  <a:ext cx="143" cy="129"/>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8" name="Text Box 5"/>
                <p:cNvSpPr txBox="1">
                  <a:spLocks noChangeArrowheads="1"/>
                </p:cNvSpPr>
                <p:nvPr/>
              </p:nvSpPr>
              <p:spPr bwMode="auto">
                <a:xfrm>
                  <a:off x="3178" y="441"/>
                  <a:ext cx="2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a:t>X</a:t>
                  </a:r>
                </a:p>
              </p:txBody>
            </p:sp>
          </p:grpSp>
          <p:sp>
            <p:nvSpPr>
              <p:cNvPr id="24586" name="Text Box 7"/>
              <p:cNvSpPr txBox="1">
                <a:spLocks noChangeArrowheads="1"/>
              </p:cNvSpPr>
              <p:nvPr/>
            </p:nvSpPr>
            <p:spPr bwMode="auto">
              <a:xfrm>
                <a:off x="4031" y="2423"/>
                <a:ext cx="3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t>ACC</a:t>
                </a:r>
              </a:p>
            </p:txBody>
          </p:sp>
        </p:grpSp>
        <p:pic>
          <p:nvPicPr>
            <p:cNvPr id="24579" name="Picture 16" descr="CTDI_P19_90W_copy_unnamed3.png"/>
            <p:cNvPicPr>
              <a:picLocks noChangeAspect="1"/>
            </p:cNvPicPr>
            <p:nvPr/>
          </p:nvPicPr>
          <p:blipFill>
            <a:blip r:embed="rId4">
              <a:extLst>
                <a:ext uri="{28A0092B-C50C-407E-A947-70E740481C1C}">
                  <a14:useLocalDpi xmlns:a14="http://schemas.microsoft.com/office/drawing/2010/main" val="0"/>
                </a:ext>
              </a:extLst>
            </a:blip>
            <a:srcRect l="77118" t="62933" r="12344" b="13683"/>
            <a:stretch>
              <a:fillRect/>
            </a:stretch>
          </p:blipFill>
          <p:spPr bwMode="auto">
            <a:xfrm>
              <a:off x="7070725" y="3981450"/>
              <a:ext cx="96361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AutoShape 11"/>
            <p:cNvSpPr>
              <a:spLocks noChangeArrowheads="1"/>
            </p:cNvSpPr>
            <p:nvPr/>
          </p:nvSpPr>
          <p:spPr bwMode="auto">
            <a:xfrm rot="5400000">
              <a:off x="7039769" y="4004469"/>
              <a:ext cx="387350" cy="331788"/>
            </a:xfrm>
            <a:prstGeom prst="rtTriangle">
              <a:avLst/>
            </a:prstGeom>
            <a:solidFill>
              <a:srgbClr val="F30712">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2" name="TextBox 11"/>
            <p:cNvSpPr txBox="1">
              <a:spLocks noChangeArrowheads="1"/>
            </p:cNvSpPr>
            <p:nvPr/>
          </p:nvSpPr>
          <p:spPr bwMode="auto">
            <a:xfrm>
              <a:off x="1319213" y="1947863"/>
              <a:ext cx="9080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100" b="1"/>
                <a:t>Warm pool</a:t>
              </a:r>
            </a:p>
          </p:txBody>
        </p:sp>
        <p:sp>
          <p:nvSpPr>
            <p:cNvPr id="24583" name="TextBox 12"/>
            <p:cNvSpPr txBox="1">
              <a:spLocks noChangeArrowheads="1"/>
            </p:cNvSpPr>
            <p:nvPr/>
          </p:nvSpPr>
          <p:spPr bwMode="auto">
            <a:xfrm>
              <a:off x="7532688" y="1916113"/>
              <a:ext cx="498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100" b="1"/>
                <a:t>Cold</a:t>
              </a:r>
            </a:p>
          </p:txBody>
        </p:sp>
      </p:grpSp>
      <p:sp>
        <p:nvSpPr>
          <p:cNvPr id="5" name="Freeform 4"/>
          <p:cNvSpPr/>
          <p:nvPr/>
        </p:nvSpPr>
        <p:spPr>
          <a:xfrm>
            <a:off x="6671733" y="1968500"/>
            <a:ext cx="914400" cy="2607733"/>
          </a:xfrm>
          <a:custGeom>
            <a:avLst/>
            <a:gdLst>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93134 w 914400"/>
              <a:gd name="connsiteY7" fmla="*/ 334433 h 2607733"/>
              <a:gd name="connsiteX8" fmla="*/ 0 w 914400"/>
              <a:gd name="connsiteY8"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165100 w 914400"/>
              <a:gd name="connsiteY7" fmla="*/ 169333 h 2607733"/>
              <a:gd name="connsiteX8" fmla="*/ 93134 w 914400"/>
              <a:gd name="connsiteY8" fmla="*/ 334433 h 2607733"/>
              <a:gd name="connsiteX9" fmla="*/ 0 w 914400"/>
              <a:gd name="connsiteY9"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165100 w 914400"/>
              <a:gd name="connsiteY7" fmla="*/ 169333 h 2607733"/>
              <a:gd name="connsiteX8" fmla="*/ 93134 w 914400"/>
              <a:gd name="connsiteY8" fmla="*/ 334433 h 2607733"/>
              <a:gd name="connsiteX9" fmla="*/ 0 w 914400"/>
              <a:gd name="connsiteY9"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165100 w 914400"/>
              <a:gd name="connsiteY7" fmla="*/ 169333 h 2607733"/>
              <a:gd name="connsiteX8" fmla="*/ 93134 w 914400"/>
              <a:gd name="connsiteY8" fmla="*/ 334433 h 2607733"/>
              <a:gd name="connsiteX9" fmla="*/ 0 w 914400"/>
              <a:gd name="connsiteY9"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165100 w 914400"/>
              <a:gd name="connsiteY7" fmla="*/ 169333 h 2607733"/>
              <a:gd name="connsiteX8" fmla="*/ 93134 w 914400"/>
              <a:gd name="connsiteY8" fmla="*/ 334433 h 2607733"/>
              <a:gd name="connsiteX9" fmla="*/ 0 w 914400"/>
              <a:gd name="connsiteY9"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165100 w 914400"/>
              <a:gd name="connsiteY7" fmla="*/ 169333 h 2607733"/>
              <a:gd name="connsiteX8" fmla="*/ 131234 w 914400"/>
              <a:gd name="connsiteY8" fmla="*/ 287867 h 2607733"/>
              <a:gd name="connsiteX9" fmla="*/ 93134 w 914400"/>
              <a:gd name="connsiteY9" fmla="*/ 334433 h 2607733"/>
              <a:gd name="connsiteX10" fmla="*/ 0 w 914400"/>
              <a:gd name="connsiteY10"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165100 w 914400"/>
              <a:gd name="connsiteY7" fmla="*/ 169333 h 2607733"/>
              <a:gd name="connsiteX8" fmla="*/ 131234 w 914400"/>
              <a:gd name="connsiteY8" fmla="*/ 287867 h 2607733"/>
              <a:gd name="connsiteX9" fmla="*/ 63500 w 914400"/>
              <a:gd name="connsiteY9" fmla="*/ 723899 h 2607733"/>
              <a:gd name="connsiteX10" fmla="*/ 0 w 914400"/>
              <a:gd name="connsiteY10"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2100 w 914400"/>
              <a:gd name="connsiteY4" fmla="*/ 127000 h 2607733"/>
              <a:gd name="connsiteX5" fmla="*/ 198967 w 914400"/>
              <a:gd name="connsiteY5" fmla="*/ 105833 h 2607733"/>
              <a:gd name="connsiteX6" fmla="*/ 182034 w 914400"/>
              <a:gd name="connsiteY6" fmla="*/ 118533 h 2607733"/>
              <a:gd name="connsiteX7" fmla="*/ 165100 w 914400"/>
              <a:gd name="connsiteY7" fmla="*/ 169333 h 2607733"/>
              <a:gd name="connsiteX8" fmla="*/ 114301 w 914400"/>
              <a:gd name="connsiteY8" fmla="*/ 279400 h 2607733"/>
              <a:gd name="connsiteX9" fmla="*/ 63500 w 914400"/>
              <a:gd name="connsiteY9" fmla="*/ 723899 h 2607733"/>
              <a:gd name="connsiteX10" fmla="*/ 0 w 914400"/>
              <a:gd name="connsiteY10" fmla="*/ 2607733 h 2607733"/>
              <a:gd name="connsiteX0" fmla="*/ 914400 w 914400"/>
              <a:gd name="connsiteY0" fmla="*/ 0 h 2607733"/>
              <a:gd name="connsiteX1" fmla="*/ 783167 w 914400"/>
              <a:gd name="connsiteY1" fmla="*/ 16933 h 2607733"/>
              <a:gd name="connsiteX2" fmla="*/ 685800 w 914400"/>
              <a:gd name="connsiteY2" fmla="*/ 12700 h 2607733"/>
              <a:gd name="connsiteX3" fmla="*/ 385234 w 914400"/>
              <a:gd name="connsiteY3" fmla="*/ 21167 h 2607733"/>
              <a:gd name="connsiteX4" fmla="*/ 296334 w 914400"/>
              <a:gd name="connsiteY4" fmla="*/ 110067 h 2607733"/>
              <a:gd name="connsiteX5" fmla="*/ 198967 w 914400"/>
              <a:gd name="connsiteY5" fmla="*/ 105833 h 2607733"/>
              <a:gd name="connsiteX6" fmla="*/ 182034 w 914400"/>
              <a:gd name="connsiteY6" fmla="*/ 118533 h 2607733"/>
              <a:gd name="connsiteX7" fmla="*/ 165100 w 914400"/>
              <a:gd name="connsiteY7" fmla="*/ 169333 h 2607733"/>
              <a:gd name="connsiteX8" fmla="*/ 114301 w 914400"/>
              <a:gd name="connsiteY8" fmla="*/ 279400 h 2607733"/>
              <a:gd name="connsiteX9" fmla="*/ 63500 w 914400"/>
              <a:gd name="connsiteY9" fmla="*/ 723899 h 2607733"/>
              <a:gd name="connsiteX10" fmla="*/ 0 w 914400"/>
              <a:gd name="connsiteY10" fmla="*/ 2607733 h 260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2607733">
                <a:moveTo>
                  <a:pt x="914400" y="0"/>
                </a:moveTo>
                <a:cubicBezTo>
                  <a:pt x="867833" y="7408"/>
                  <a:pt x="821267" y="14816"/>
                  <a:pt x="783167" y="16933"/>
                </a:cubicBezTo>
                <a:cubicBezTo>
                  <a:pt x="745067" y="19050"/>
                  <a:pt x="752122" y="11994"/>
                  <a:pt x="685800" y="12700"/>
                </a:cubicBezTo>
                <a:cubicBezTo>
                  <a:pt x="619478" y="13406"/>
                  <a:pt x="450145" y="4939"/>
                  <a:pt x="385234" y="21167"/>
                </a:cubicBezTo>
                <a:cubicBezTo>
                  <a:pt x="320323" y="37395"/>
                  <a:pt x="327378" y="95956"/>
                  <a:pt x="296334" y="110067"/>
                </a:cubicBezTo>
                <a:cubicBezTo>
                  <a:pt x="265290" y="124178"/>
                  <a:pt x="218017" y="104422"/>
                  <a:pt x="198967" y="105833"/>
                </a:cubicBezTo>
                <a:cubicBezTo>
                  <a:pt x="179917" y="107244"/>
                  <a:pt x="187678" y="107950"/>
                  <a:pt x="182034" y="118533"/>
                </a:cubicBezTo>
                <a:cubicBezTo>
                  <a:pt x="176390" y="129116"/>
                  <a:pt x="165100" y="138994"/>
                  <a:pt x="165100" y="169333"/>
                </a:cubicBezTo>
                <a:cubicBezTo>
                  <a:pt x="165100" y="199672"/>
                  <a:pt x="126295" y="251883"/>
                  <a:pt x="114301" y="279400"/>
                </a:cubicBezTo>
                <a:cubicBezTo>
                  <a:pt x="102307" y="306917"/>
                  <a:pt x="82550" y="335844"/>
                  <a:pt x="63500" y="723899"/>
                </a:cubicBezTo>
                <a:cubicBezTo>
                  <a:pt x="44450" y="1111954"/>
                  <a:pt x="0" y="2607733"/>
                  <a:pt x="0" y="2607733"/>
                </a:cubicBezTo>
              </a:path>
            </a:pathLst>
          </a:custGeom>
          <a:ln w="28575"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20" name="Title 1"/>
          <p:cNvSpPr txBox="1">
            <a:spLocks/>
          </p:cNvSpPr>
          <p:nvPr/>
        </p:nvSpPr>
        <p:spPr>
          <a:xfrm>
            <a:off x="531813" y="1045300"/>
            <a:ext cx="8077200" cy="527546"/>
          </a:xfrm>
          <a:prstGeom prst="rect">
            <a:avLst/>
          </a:prstGeom>
        </p:spPr>
        <p:txBody>
          <a:bodyPr/>
          <a:lst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2pPr>
            <a:lvl3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3pPr>
            <a:lvl4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4pPr>
            <a:lvl5pPr algn="l" rtl="0" eaLnBrk="0" fontAlgn="base" hangingPunct="0">
              <a:spcBef>
                <a:spcPct val="0"/>
              </a:spcBef>
              <a:spcAft>
                <a:spcPct val="0"/>
              </a:spcAft>
              <a:defRPr sz="2800" b="1">
                <a:solidFill>
                  <a:schemeClr val="tx2"/>
                </a:solidFill>
                <a:latin typeface="Arial" pitchFamily="68"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6pPr>
            <a:lvl7pPr marL="9144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7pPr>
            <a:lvl8pPr marL="13716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8pPr>
            <a:lvl9pPr marL="1828800" algn="l" rtl="0" eaLnBrk="0" fontAlgn="base" hangingPunct="0">
              <a:spcBef>
                <a:spcPct val="0"/>
              </a:spcBef>
              <a:spcAft>
                <a:spcPct val="0"/>
              </a:spcAft>
              <a:defRPr sz="2800" b="1">
                <a:solidFill>
                  <a:schemeClr val="tx2"/>
                </a:solidFill>
                <a:latin typeface="Arial" pitchFamily="68" charset="0"/>
                <a:ea typeface="ＭＳ Ｐゴシック" pitchFamily="68" charset="-128"/>
                <a:cs typeface="ＭＳ Ｐゴシック" pitchFamily="68" charset="-128"/>
              </a:defRPr>
            </a:lvl9pPr>
          </a:lstStyle>
          <a:p>
            <a:pPr algn="ctr"/>
            <a:r>
              <a:rPr lang="en-US" dirty="0" smtClean="0">
                <a:solidFill>
                  <a:srgbClr val="000090"/>
                </a:solidFill>
              </a:rPr>
              <a:t>Depth from cooling before sea ice can form</a:t>
            </a:r>
            <a:endParaRPr lang="en-US" dirty="0">
              <a:solidFill>
                <a:srgbClr val="000090"/>
              </a:solidFill>
            </a:endParaRPr>
          </a:p>
        </p:txBody>
      </p:sp>
      <p:sp>
        <p:nvSpPr>
          <p:cNvPr id="7" name="TextBox 6"/>
          <p:cNvSpPr txBox="1"/>
          <p:nvPr/>
        </p:nvSpPr>
        <p:spPr>
          <a:xfrm rot="16200000">
            <a:off x="-127000" y="3175001"/>
            <a:ext cx="902811" cy="276999"/>
          </a:xfrm>
          <a:prstGeom prst="rect">
            <a:avLst/>
          </a:prstGeom>
          <a:noFill/>
        </p:spPr>
        <p:txBody>
          <a:bodyPr wrap="none" rtlCol="0">
            <a:spAutoFit/>
          </a:bodyPr>
          <a:lstStyle/>
          <a:p>
            <a:r>
              <a:rPr lang="en-US" dirty="0" smtClean="0"/>
              <a:t>Depth (m)</a:t>
            </a:r>
            <a:endParaRPr lang="en-US" dirty="0"/>
          </a:p>
        </p:txBody>
      </p:sp>
      <p:sp>
        <p:nvSpPr>
          <p:cNvPr id="8" name="TextBox 7"/>
          <p:cNvSpPr txBox="1"/>
          <p:nvPr/>
        </p:nvSpPr>
        <p:spPr>
          <a:xfrm>
            <a:off x="3539069" y="1651000"/>
            <a:ext cx="1591414" cy="307777"/>
          </a:xfrm>
          <a:prstGeom prst="rect">
            <a:avLst/>
          </a:prstGeom>
          <a:noFill/>
        </p:spPr>
        <p:txBody>
          <a:bodyPr wrap="none" rtlCol="0">
            <a:spAutoFit/>
          </a:bodyPr>
          <a:lstStyle/>
          <a:p>
            <a:r>
              <a:rPr lang="en-US" sz="1400" dirty="0" smtClean="0"/>
              <a:t>WOCE line P17E</a:t>
            </a:r>
            <a:endParaRPr lang="en-US" sz="1400" dirty="0"/>
          </a:p>
        </p:txBody>
      </p:sp>
      <p:sp>
        <p:nvSpPr>
          <p:cNvPr id="3" name="TextBox 2"/>
          <p:cNvSpPr txBox="1"/>
          <p:nvPr/>
        </p:nvSpPr>
        <p:spPr>
          <a:xfrm>
            <a:off x="5198533" y="6079067"/>
            <a:ext cx="1740706" cy="307777"/>
          </a:xfrm>
          <a:prstGeom prst="rect">
            <a:avLst/>
          </a:prstGeom>
          <a:noFill/>
        </p:spPr>
        <p:txBody>
          <a:bodyPr wrap="none" rtlCol="0">
            <a:spAutoFit/>
          </a:bodyPr>
          <a:lstStyle/>
          <a:p>
            <a:r>
              <a:rPr lang="en-US" sz="1400" i="1" dirty="0" smtClean="0">
                <a:solidFill>
                  <a:schemeClr val="bg1"/>
                </a:solidFill>
              </a:rPr>
              <a:t>Martinson</a:t>
            </a:r>
            <a:r>
              <a:rPr lang="en-US" sz="1400" dirty="0" smtClean="0">
                <a:solidFill>
                  <a:schemeClr val="bg1"/>
                </a:solidFill>
              </a:rPr>
              <a:t>, in prep</a:t>
            </a:r>
            <a:endParaRPr lang="en-US" sz="1400" dirty="0">
              <a:solidFill>
                <a:schemeClr val="bg1"/>
              </a:solidFill>
            </a:endParaRPr>
          </a:p>
        </p:txBody>
      </p:sp>
      <p:sp>
        <p:nvSpPr>
          <p:cNvPr id="21" name="TextBox 20"/>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
        <p:nvSpPr>
          <p:cNvPr id="4" name="TextBox 3"/>
          <p:cNvSpPr txBox="1"/>
          <p:nvPr/>
        </p:nvSpPr>
        <p:spPr>
          <a:xfrm>
            <a:off x="197546" y="234466"/>
            <a:ext cx="8748909" cy="830997"/>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sea ice wall of Antarctica</a:t>
            </a:r>
            <a:endPar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ustDataLst>
      <p:tags r:id="rId1"/>
    </p:custDataLst>
    <p:extLst>
      <p:ext uri="{BB962C8B-B14F-4D97-AF65-F5344CB8AC3E}">
        <p14:creationId xmlns:p14="http://schemas.microsoft.com/office/powerpoint/2010/main" val="3281037777"/>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5464" y="6112915"/>
            <a:ext cx="3143709" cy="461665"/>
          </a:xfrm>
          <a:prstGeom prst="rect">
            <a:avLst/>
          </a:prstGeom>
          <a:solidFill>
            <a:schemeClr val="bg1">
              <a:lumMod val="85000"/>
              <a:alpha val="62000"/>
            </a:schemeClr>
          </a:solidFill>
        </p:spPr>
        <p:txBody>
          <a:bodyPr wrap="none" rtlCol="0">
            <a:spAutoFit/>
          </a:bodyPr>
          <a:lstStyle/>
          <a:p>
            <a:r>
              <a:rPr lang="en-US" dirty="0" smtClean="0"/>
              <a:t>Ocean data: NODC 1955-2012</a:t>
            </a:r>
          </a:p>
          <a:p>
            <a:r>
              <a:rPr lang="en-US" dirty="0" smtClean="0"/>
              <a:t>Surface energy budget: WHOI 1985-2009</a:t>
            </a:r>
            <a:endParaRPr lang="en-US" dirty="0"/>
          </a:p>
        </p:txBody>
      </p:sp>
      <p:sp>
        <p:nvSpPr>
          <p:cNvPr id="7" name="TextBox 6"/>
          <p:cNvSpPr txBox="1"/>
          <p:nvPr/>
        </p:nvSpPr>
        <p:spPr>
          <a:xfrm>
            <a:off x="7018870" y="-33873"/>
            <a:ext cx="1585014" cy="307777"/>
          </a:xfrm>
          <a:prstGeom prst="rect">
            <a:avLst/>
          </a:prstGeom>
          <a:noFill/>
        </p:spPr>
        <p:txBody>
          <a:bodyPr wrap="none" rtlCol="0">
            <a:spAutoFit/>
          </a:bodyPr>
          <a:lstStyle/>
          <a:p>
            <a:r>
              <a:rPr lang="en-US" sz="1400" dirty="0" smtClean="0">
                <a:solidFill>
                  <a:schemeClr val="bg1"/>
                </a:solidFill>
              </a:rPr>
              <a:t>The Sea Ice Wall</a:t>
            </a:r>
            <a:endParaRPr lang="en-US" sz="1400" dirty="0">
              <a:solidFill>
                <a:schemeClr val="bg1"/>
              </a:solidFill>
            </a:endParaRPr>
          </a:p>
        </p:txBody>
      </p:sp>
      <p:sp>
        <p:nvSpPr>
          <p:cNvPr id="8" name="TextBox 7"/>
          <p:cNvSpPr txBox="1"/>
          <p:nvPr/>
        </p:nvSpPr>
        <p:spPr>
          <a:xfrm>
            <a:off x="4715936" y="6121381"/>
            <a:ext cx="2988733" cy="461665"/>
          </a:xfrm>
          <a:prstGeom prst="rect">
            <a:avLst/>
          </a:prstGeom>
          <a:solidFill>
            <a:srgbClr val="D9D9D9">
              <a:alpha val="53000"/>
            </a:srgbClr>
          </a:solidFill>
        </p:spPr>
        <p:txBody>
          <a:bodyPr wrap="square" rtlCol="0">
            <a:spAutoFit/>
          </a:bodyPr>
          <a:lstStyle/>
          <a:p>
            <a:r>
              <a:rPr lang="en-US" dirty="0" smtClean="0"/>
              <a:t>Sea ice climatology: NSIDC 1985-2009</a:t>
            </a:r>
          </a:p>
          <a:p>
            <a:r>
              <a:rPr lang="en-US" dirty="0" smtClean="0"/>
              <a:t>SACCF: </a:t>
            </a:r>
            <a:r>
              <a:rPr lang="en-US" i="1" dirty="0" smtClean="0"/>
              <a:t>Orsi et al.</a:t>
            </a:r>
            <a:r>
              <a:rPr lang="en-US" dirty="0" smtClean="0"/>
              <a:t>, 1995</a:t>
            </a:r>
            <a:endParaRPr lang="en-US" dirty="0"/>
          </a:p>
        </p:txBody>
      </p:sp>
      <p:sp>
        <p:nvSpPr>
          <p:cNvPr id="10" name="TextBox 9"/>
          <p:cNvSpPr txBox="1"/>
          <p:nvPr/>
        </p:nvSpPr>
        <p:spPr>
          <a:xfrm>
            <a:off x="1988578" y="186261"/>
            <a:ext cx="5166845" cy="954107"/>
          </a:xfrm>
          <a:prstGeom prst="rect">
            <a:avLst/>
          </a:prstGeom>
          <a:noFill/>
        </p:spPr>
        <p:txBody>
          <a:bodyPr wrap="square" rtlCol="0">
            <a:spAutoFit/>
          </a:bodyPr>
          <a:lstStyle/>
          <a:p>
            <a:pPr algn="ctr"/>
            <a:r>
              <a:rPr lang="en-US" sz="28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Area allowing ice growth for climatological ice season</a:t>
            </a:r>
            <a:endParaRPr lang="en-US" sz="28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grpSp>
        <p:nvGrpSpPr>
          <p:cNvPr id="12" name="Group 11"/>
          <p:cNvGrpSpPr/>
          <p:nvPr/>
        </p:nvGrpSpPr>
        <p:grpSpPr>
          <a:xfrm>
            <a:off x="1490681" y="1083734"/>
            <a:ext cx="6162639" cy="4968402"/>
            <a:chOff x="1504103" y="1083734"/>
            <a:chExt cx="6162639" cy="4968402"/>
          </a:xfrm>
        </p:grpSpPr>
        <p:grpSp>
          <p:nvGrpSpPr>
            <p:cNvPr id="9" name="Group 8"/>
            <p:cNvGrpSpPr/>
            <p:nvPr/>
          </p:nvGrpSpPr>
          <p:grpSpPr>
            <a:xfrm>
              <a:off x="1504103" y="1083734"/>
              <a:ext cx="6135794" cy="4968402"/>
              <a:chOff x="1504103" y="1024465"/>
              <a:chExt cx="6135794" cy="4968402"/>
            </a:xfrm>
          </p:grpSpPr>
          <p:pic>
            <p:nvPicPr>
              <p:cNvPr id="2" name="Picture 1" descr="heatDiffNODC_all_Mar_01_2500dbFillWith30perMaxSeaIceConc1985to2009.pdf"/>
              <p:cNvPicPr>
                <a:picLocks noChangeAspect="1"/>
              </p:cNvPicPr>
              <p:nvPr/>
            </p:nvPicPr>
            <p:blipFill rotWithShape="1">
              <a:blip r:embed="rId3">
                <a:extLst>
                  <a:ext uri="{28A0092B-C50C-407E-A947-70E740481C1C}">
                    <a14:useLocalDpi xmlns:a14="http://schemas.microsoft.com/office/drawing/2010/main" val="0"/>
                  </a:ext>
                </a:extLst>
              </a:blip>
              <a:srcRect l="10146" t="24421" r="11088" b="26295"/>
              <a:stretch/>
            </p:blipFill>
            <p:spPr>
              <a:xfrm>
                <a:off x="1504103" y="1024466"/>
                <a:ext cx="6135794" cy="4968401"/>
              </a:xfrm>
              <a:prstGeom prst="rect">
                <a:avLst/>
              </a:prstGeom>
            </p:spPr>
          </p:pic>
          <p:sp>
            <p:nvSpPr>
              <p:cNvPr id="4" name="Rectangle 3"/>
              <p:cNvSpPr/>
              <p:nvPr/>
            </p:nvSpPr>
            <p:spPr bwMode="auto">
              <a:xfrm>
                <a:off x="1608667" y="1024465"/>
                <a:ext cx="3048000" cy="29633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grpSp>
        <p:sp>
          <p:nvSpPr>
            <p:cNvPr id="11" name="TextBox 10"/>
            <p:cNvSpPr txBox="1"/>
            <p:nvPr/>
          </p:nvSpPr>
          <p:spPr>
            <a:xfrm rot="16200000">
              <a:off x="5701870" y="3391279"/>
              <a:ext cx="3468080" cy="461665"/>
            </a:xfrm>
            <a:prstGeom prst="rect">
              <a:avLst/>
            </a:prstGeom>
            <a:noFill/>
          </p:spPr>
          <p:txBody>
            <a:bodyPr wrap="square" rtlCol="0">
              <a:spAutoFit/>
            </a:bodyPr>
            <a:lstStyle/>
            <a:p>
              <a:r>
                <a:rPr lang="en-US" dirty="0" smtClean="0"/>
                <a:t>Joules of heat loss required to reach freezing after surface energy budget turned positive</a:t>
              </a:r>
              <a:endParaRPr lang="en-US" dirty="0"/>
            </a:p>
          </p:txBody>
        </p:sp>
      </p:grpSp>
      <p:grpSp>
        <p:nvGrpSpPr>
          <p:cNvPr id="18" name="Group 17"/>
          <p:cNvGrpSpPr/>
          <p:nvPr/>
        </p:nvGrpSpPr>
        <p:grpSpPr>
          <a:xfrm>
            <a:off x="5207001" y="1405467"/>
            <a:ext cx="737507" cy="922867"/>
            <a:chOff x="1634067" y="1659467"/>
            <a:chExt cx="737507" cy="922867"/>
          </a:xfrm>
        </p:grpSpPr>
        <p:sp>
          <p:nvSpPr>
            <p:cNvPr id="13" name="TextBox 12"/>
            <p:cNvSpPr txBox="1"/>
            <p:nvPr/>
          </p:nvSpPr>
          <p:spPr>
            <a:xfrm>
              <a:off x="1938868" y="1659467"/>
              <a:ext cx="432706" cy="276999"/>
            </a:xfrm>
            <a:prstGeom prst="rect">
              <a:avLst/>
            </a:prstGeom>
            <a:noFill/>
          </p:spPr>
          <p:txBody>
            <a:bodyPr wrap="none" rtlCol="0">
              <a:spAutoFit/>
            </a:bodyPr>
            <a:lstStyle/>
            <a:p>
              <a:r>
                <a:rPr lang="en-US" dirty="0" smtClean="0"/>
                <a:t>SIE</a:t>
              </a:r>
              <a:endParaRPr lang="en-US" dirty="0"/>
            </a:p>
          </p:txBody>
        </p:sp>
        <p:cxnSp>
          <p:nvCxnSpPr>
            <p:cNvPr id="15" name="Straight Arrow Connector 14"/>
            <p:cNvCxnSpPr/>
            <p:nvPr/>
          </p:nvCxnSpPr>
          <p:spPr bwMode="auto">
            <a:xfrm flipH="1">
              <a:off x="1634067" y="1888067"/>
              <a:ext cx="414866" cy="6942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22" name="Group 21"/>
          <p:cNvGrpSpPr/>
          <p:nvPr/>
        </p:nvGrpSpPr>
        <p:grpSpPr>
          <a:xfrm>
            <a:off x="2768600" y="1236133"/>
            <a:ext cx="1126067" cy="846667"/>
            <a:chOff x="2768600" y="1236133"/>
            <a:chExt cx="1126067" cy="846667"/>
          </a:xfrm>
        </p:grpSpPr>
        <p:sp>
          <p:nvSpPr>
            <p:cNvPr id="19" name="TextBox 18"/>
            <p:cNvSpPr txBox="1"/>
            <p:nvPr/>
          </p:nvSpPr>
          <p:spPr>
            <a:xfrm>
              <a:off x="2768600" y="1236133"/>
              <a:ext cx="714709" cy="276999"/>
            </a:xfrm>
            <a:prstGeom prst="rect">
              <a:avLst/>
            </a:prstGeom>
            <a:noFill/>
          </p:spPr>
          <p:txBody>
            <a:bodyPr wrap="none" rtlCol="0">
              <a:spAutoFit/>
            </a:bodyPr>
            <a:lstStyle/>
            <a:p>
              <a:r>
                <a:rPr lang="en-US" dirty="0" smtClean="0">
                  <a:solidFill>
                    <a:srgbClr val="FF0000"/>
                  </a:solidFill>
                </a:rPr>
                <a:t>SACCF</a:t>
              </a:r>
              <a:endParaRPr lang="en-US" dirty="0">
                <a:solidFill>
                  <a:srgbClr val="FF0000"/>
                </a:solidFill>
              </a:endParaRPr>
            </a:p>
          </p:txBody>
        </p:sp>
        <p:cxnSp>
          <p:nvCxnSpPr>
            <p:cNvPr id="21" name="Straight Arrow Connector 20"/>
            <p:cNvCxnSpPr/>
            <p:nvPr/>
          </p:nvCxnSpPr>
          <p:spPr bwMode="auto">
            <a:xfrm>
              <a:off x="3369733" y="1413933"/>
              <a:ext cx="524934" cy="66886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grpSp>
        <p:nvGrpSpPr>
          <p:cNvPr id="26" name="Group 25"/>
          <p:cNvGrpSpPr/>
          <p:nvPr/>
        </p:nvGrpSpPr>
        <p:grpSpPr>
          <a:xfrm>
            <a:off x="5376333" y="2031999"/>
            <a:ext cx="700745" cy="321734"/>
            <a:chOff x="5376333" y="2031999"/>
            <a:chExt cx="700745" cy="321734"/>
          </a:xfrm>
        </p:grpSpPr>
        <p:sp>
          <p:nvSpPr>
            <p:cNvPr id="23" name="TextBox 22"/>
            <p:cNvSpPr txBox="1"/>
            <p:nvPr/>
          </p:nvSpPr>
          <p:spPr>
            <a:xfrm>
              <a:off x="5494867" y="2031999"/>
              <a:ext cx="582211" cy="276999"/>
            </a:xfrm>
            <a:prstGeom prst="rect">
              <a:avLst/>
            </a:prstGeom>
            <a:noFill/>
          </p:spPr>
          <p:txBody>
            <a:bodyPr wrap="none" rtlCol="0">
              <a:spAutoFit/>
            </a:bodyPr>
            <a:lstStyle/>
            <a:p>
              <a:r>
                <a:rPr lang="en-US" dirty="0" smtClean="0">
                  <a:solidFill>
                    <a:schemeClr val="bg1"/>
                  </a:solidFill>
                </a:rPr>
                <a:t>SIWA</a:t>
              </a:r>
              <a:endParaRPr lang="en-US" dirty="0">
                <a:solidFill>
                  <a:schemeClr val="bg1"/>
                </a:solidFill>
              </a:endParaRPr>
            </a:p>
          </p:txBody>
        </p:sp>
        <p:cxnSp>
          <p:nvCxnSpPr>
            <p:cNvPr id="25" name="Straight Arrow Connector 24"/>
            <p:cNvCxnSpPr/>
            <p:nvPr/>
          </p:nvCxnSpPr>
          <p:spPr bwMode="auto">
            <a:xfrm flipH="1">
              <a:off x="5376333" y="2218267"/>
              <a:ext cx="177800" cy="135466"/>
            </a:xfrm>
            <a:prstGeom prst="straightConnector1">
              <a:avLst/>
            </a:prstGeom>
            <a:solidFill>
              <a:schemeClr val="accent1"/>
            </a:solidFill>
            <a:ln w="9525" cap="flat" cmpd="sng" algn="ctr">
              <a:solidFill>
                <a:schemeClr val="bg1"/>
              </a:solidFill>
              <a:prstDash val="solid"/>
              <a:round/>
              <a:headEnd type="none" w="med" len="med"/>
              <a:tailEnd type="arrow"/>
            </a:ln>
            <a:effectLst/>
          </p:spPr>
        </p:cxnSp>
      </p:grpSp>
    </p:spTree>
    <p:extLst>
      <p:ext uri="{BB962C8B-B14F-4D97-AF65-F5344CB8AC3E}">
        <p14:creationId xmlns:p14="http://schemas.microsoft.com/office/powerpoint/2010/main" val="3320194884"/>
      </p:ext>
    </p:extLst>
  </p:cSld>
  <p:clrMapOvr>
    <a:masterClrMapping/>
  </p:clrMapOvr>
  <p:transition advClick="0">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a:grpSpLocks noChangeAspect="1"/>
          </p:cNvGrpSpPr>
          <p:nvPr/>
        </p:nvGrpSpPr>
        <p:grpSpPr bwMode="auto">
          <a:xfrm>
            <a:off x="0" y="-107954"/>
            <a:ext cx="9198865" cy="6982196"/>
            <a:chOff x="0" y="-52"/>
            <a:chExt cx="5760" cy="4372"/>
          </a:xfrm>
        </p:grpSpPr>
        <p:pic>
          <p:nvPicPr>
            <p:cNvPr id="19" name="Picture 1" descr="P1020109.JPG"/>
            <p:cNvPicPr>
              <a:picLocks noChangeAspect="1"/>
            </p:cNvPicPr>
            <p:nvPr/>
          </p:nvPicPr>
          <p:blipFill>
            <a:blip r:embed="rId4">
              <a:extLst>
                <a:ext uri="{28A0092B-C50C-407E-A947-70E740481C1C}">
                  <a14:useLocalDpi xmlns:a14="http://schemas.microsoft.com/office/drawing/2010/main" val="0"/>
                </a:ext>
              </a:extLst>
            </a:blip>
            <a:srcRect t="-1297" b="2222"/>
            <a:stretch>
              <a:fillRect/>
            </a:stretch>
          </p:blipFill>
          <p:spPr bwMode="auto">
            <a:xfrm>
              <a:off x="0" y="40"/>
              <a:ext cx="5760" cy="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descr="P1020109.JPG"/>
            <p:cNvPicPr>
              <a:picLocks noChangeAspect="1"/>
            </p:cNvPicPr>
            <p:nvPr/>
          </p:nvPicPr>
          <p:blipFill>
            <a:blip r:embed="rId4">
              <a:extLst>
                <a:ext uri="{28A0092B-C50C-407E-A947-70E740481C1C}">
                  <a14:useLocalDpi xmlns:a14="http://schemas.microsoft.com/office/drawing/2010/main" val="0"/>
                </a:ext>
              </a:extLst>
            </a:blip>
            <a:srcRect t="-1297" b="95741"/>
            <a:stretch>
              <a:fillRect/>
            </a:stretch>
          </p:blipFill>
          <p:spPr bwMode="auto">
            <a:xfrm>
              <a:off x="0" y="-52"/>
              <a:ext cx="57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a:spLocks noChangeArrowheads="1"/>
          </p:cNvSpPr>
          <p:nvPr/>
        </p:nvSpPr>
        <p:spPr bwMode="auto">
          <a:xfrm>
            <a:off x="278606" y="805914"/>
            <a:ext cx="858678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spcAft>
                <a:spcPts val="1200"/>
              </a:spcAft>
              <a:defRPr/>
            </a:pPr>
            <a:r>
              <a:rPr lang="en-US" sz="2400" b="1" u="sng" dirty="0" smtClean="0">
                <a:ea typeface="MS PGothic" charset="0"/>
                <a:cs typeface="MS PGothic" charset="0"/>
              </a:rPr>
              <a:t>Conclusions</a:t>
            </a:r>
            <a:r>
              <a:rPr lang="en-US" sz="2000" b="1" dirty="0" smtClean="0">
                <a:ea typeface="MS PGothic" charset="0"/>
                <a:cs typeface="MS PGothic" charset="0"/>
              </a:rPr>
              <a:t>:</a:t>
            </a:r>
            <a:endParaRPr lang="en-US" sz="900" b="1" dirty="0" smtClean="0">
              <a:ea typeface="MS PGothic" charset="0"/>
              <a:cs typeface="MS PGothic" charset="0"/>
            </a:endParaRPr>
          </a:p>
          <a:p>
            <a:pPr>
              <a:spcAft>
                <a:spcPts val="600"/>
              </a:spcAft>
              <a:defRPr/>
            </a:pPr>
            <a:r>
              <a:rPr lang="en-US" sz="2000" dirty="0" smtClean="0">
                <a:latin typeface="Arial Black"/>
                <a:ea typeface="MS PGothic" charset="0"/>
                <a:cs typeface="Arial Black"/>
              </a:rPr>
              <a:t>1.	Ocean-sea ice negative feedback keeps Antarctic sea ice thin (seasonal) and warming of UCDW enhances this feedback</a:t>
            </a:r>
          </a:p>
          <a:p>
            <a:pPr marL="398463" indent="-398463">
              <a:buAutoNum type="arabicPeriod" startAt="2"/>
              <a:defRPr/>
            </a:pPr>
            <a:r>
              <a:rPr lang="en-US" sz="2000" dirty="0" smtClean="0">
                <a:latin typeface="Arial Black"/>
                <a:ea typeface="MS PGothic" charset="0"/>
                <a:cs typeface="Arial Black"/>
              </a:rPr>
              <a:t>Warming of UCDW also helps maintain melt rate at base of ice shelves even with reduction in under-shelf circulation</a:t>
            </a:r>
          </a:p>
          <a:p>
            <a:pPr marL="398463" indent="-398463">
              <a:buAutoNum type="arabicPeriod" startAt="2"/>
              <a:defRPr/>
            </a:pPr>
            <a:r>
              <a:rPr lang="en-US" sz="2000" dirty="0" smtClean="0">
                <a:latin typeface="Arial Black"/>
                <a:ea typeface="MS PGothic" charset="0"/>
                <a:cs typeface="Arial Black"/>
              </a:rPr>
              <a:t>	Waters capable of growing sea ice are limited by Antarctic Circumpolar Current, so slight changes in its zonal position due to variability in westerlies can set average northern limit of sea ice fields</a:t>
            </a:r>
          </a:p>
          <a:p>
            <a:pPr marL="398463" indent="-398463">
              <a:defRPr/>
            </a:pPr>
            <a:r>
              <a:rPr lang="en-US" sz="2000" dirty="0" smtClean="0">
                <a:latin typeface="Arial Black"/>
                <a:ea typeface="MS PGothic" charset="0"/>
                <a:cs typeface="Arial Black"/>
              </a:rPr>
              <a:t>4.	Warming </a:t>
            </a:r>
            <a:r>
              <a:rPr lang="en-US" sz="2000" dirty="0">
                <a:latin typeface="Arial Black"/>
                <a:ea typeface="MS PGothic" charset="0"/>
                <a:cs typeface="Arial Black"/>
              </a:rPr>
              <a:t>of global ocean deep water has considerable potential for long term melting of Antarctic glacial ice — even if global warming is stopped, unlimited ocean heat is available for endless melt! </a:t>
            </a:r>
          </a:p>
          <a:p>
            <a:pPr marL="398463" indent="-398463">
              <a:buAutoNum type="arabicPeriod" startAt="3"/>
              <a:defRPr/>
            </a:pPr>
            <a:endParaRPr lang="en-US" sz="700" b="1" dirty="0" smtClean="0">
              <a:latin typeface="Arial Black"/>
              <a:ea typeface="MS PGothic" charset="0"/>
              <a:cs typeface="Arial Black"/>
            </a:endParaRPr>
          </a:p>
          <a:p>
            <a:pPr marL="627063" indent="-627063">
              <a:defRPr/>
            </a:pPr>
            <a:r>
              <a:rPr lang="en-US" sz="2000" b="1" dirty="0">
                <a:latin typeface="Arial Black"/>
                <a:ea typeface="MS PGothic" charset="0"/>
                <a:cs typeface="Arial Black"/>
              </a:rPr>
              <a:t>	</a:t>
            </a:r>
            <a:r>
              <a:rPr lang="en-US" sz="1600" b="1" dirty="0" smtClean="0">
                <a:solidFill>
                  <a:srgbClr val="FF0000"/>
                </a:solidFill>
                <a:latin typeface="Arial Black"/>
                <a:ea typeface="MS PGothic" charset="0"/>
                <a:cs typeface="Arial Black"/>
              </a:rPr>
              <a:t>Sea level was several meters higher in the last interglacial period (125 kyrs ago), so we could be headed toward that previous stable state!</a:t>
            </a:r>
            <a:endParaRPr lang="en-US" sz="2000" b="1" dirty="0" smtClean="0">
              <a:solidFill>
                <a:srgbClr val="FF0000"/>
              </a:solidFill>
              <a:latin typeface="Arial Black"/>
              <a:ea typeface="MS PGothic" charset="0"/>
              <a:cs typeface="Arial Black"/>
            </a:endParaRPr>
          </a:p>
        </p:txBody>
      </p:sp>
      <p:sp>
        <p:nvSpPr>
          <p:cNvPr id="3" name="Cloud Callout 2"/>
          <p:cNvSpPr>
            <a:spLocks noChangeArrowheads="1"/>
          </p:cNvSpPr>
          <p:nvPr/>
        </p:nvSpPr>
        <p:spPr bwMode="auto">
          <a:xfrm>
            <a:off x="3852863" y="152400"/>
            <a:ext cx="3513137" cy="657225"/>
          </a:xfrm>
          <a:prstGeom prst="cloudCallout">
            <a:avLst>
              <a:gd name="adj1" fmla="val -20833"/>
              <a:gd name="adj2" fmla="val 62500"/>
            </a:avLst>
          </a:prstGeom>
          <a:solidFill>
            <a:srgbClr val="5F98D3"/>
          </a:solidFill>
          <a:ln w="9525">
            <a:solidFill>
              <a:schemeClr val="tx1"/>
            </a:solidFill>
            <a:round/>
            <a:headEnd/>
            <a:tailEnd/>
          </a:ln>
        </p:spPr>
        <p:txBody>
          <a:bodyPr anchor="ctr"/>
          <a:lstStyle/>
          <a:p>
            <a:r>
              <a:rPr lang="en-US" sz="2400">
                <a:solidFill>
                  <a:srgbClr val="0000FF"/>
                </a:solidFill>
                <a:latin typeface="Arial Black" charset="0"/>
                <a:cs typeface="Arial Black" charset="0"/>
              </a:rPr>
              <a:t>Questions?</a:t>
            </a:r>
          </a:p>
        </p:txBody>
      </p:sp>
      <p:sp>
        <p:nvSpPr>
          <p:cNvPr id="56" name="TextBox 5"/>
          <p:cNvSpPr txBox="1">
            <a:spLocks noChangeArrowheads="1"/>
          </p:cNvSpPr>
          <p:nvPr/>
        </p:nvSpPr>
        <p:spPr bwMode="auto">
          <a:xfrm>
            <a:off x="185738" y="6613525"/>
            <a:ext cx="754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i="1">
                <a:solidFill>
                  <a:schemeClr val="bg1"/>
                </a:solidFill>
              </a:rPr>
              <a:t>Martinson</a:t>
            </a:r>
          </a:p>
        </p:txBody>
      </p:sp>
      <p:sp>
        <p:nvSpPr>
          <p:cNvPr id="57" name="TextBox 6"/>
          <p:cNvSpPr txBox="1">
            <a:spLocks noChangeArrowheads="1"/>
          </p:cNvSpPr>
          <p:nvPr/>
        </p:nvSpPr>
        <p:spPr bwMode="auto">
          <a:xfrm>
            <a:off x="6602413" y="6607175"/>
            <a:ext cx="2181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i="1">
                <a:solidFill>
                  <a:schemeClr val="bg1"/>
                </a:solidFill>
              </a:rPr>
              <a:t>Lamont-Doherty Earth Observatory</a:t>
            </a:r>
          </a:p>
        </p:txBody>
      </p:sp>
      <p:sp>
        <p:nvSpPr>
          <p:cNvPr id="58" name="Line 19"/>
          <p:cNvSpPr>
            <a:spLocks noChangeShapeType="1"/>
          </p:cNvSpPr>
          <p:nvPr/>
        </p:nvSpPr>
        <p:spPr bwMode="auto">
          <a:xfrm flipH="1">
            <a:off x="76200" y="79375"/>
            <a:ext cx="6350" cy="66611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20"/>
          <p:cNvSpPr>
            <a:spLocks noChangeShapeType="1"/>
          </p:cNvSpPr>
          <p:nvPr/>
        </p:nvSpPr>
        <p:spPr bwMode="auto">
          <a:xfrm>
            <a:off x="9051925" y="79375"/>
            <a:ext cx="0" cy="665321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21"/>
          <p:cNvSpPr>
            <a:spLocks noChangeShapeType="1"/>
          </p:cNvSpPr>
          <p:nvPr/>
        </p:nvSpPr>
        <p:spPr bwMode="auto">
          <a:xfrm flipV="1">
            <a:off x="71438" y="90488"/>
            <a:ext cx="759665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21"/>
          <p:cNvSpPr>
            <a:spLocks noChangeShapeType="1"/>
          </p:cNvSpPr>
          <p:nvPr/>
        </p:nvSpPr>
        <p:spPr bwMode="auto">
          <a:xfrm flipV="1">
            <a:off x="8932341" y="87313"/>
            <a:ext cx="120899"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22"/>
          <p:cNvSpPr>
            <a:spLocks noChangeShapeType="1"/>
          </p:cNvSpPr>
          <p:nvPr/>
        </p:nvSpPr>
        <p:spPr bwMode="auto">
          <a:xfrm>
            <a:off x="952500" y="6734175"/>
            <a:ext cx="5629275"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23"/>
          <p:cNvSpPr>
            <a:spLocks noChangeShapeType="1"/>
          </p:cNvSpPr>
          <p:nvPr/>
        </p:nvSpPr>
        <p:spPr bwMode="auto">
          <a:xfrm flipH="1">
            <a:off x="85725" y="6734175"/>
            <a:ext cx="92075"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24"/>
          <p:cNvSpPr>
            <a:spLocks noChangeShapeType="1"/>
          </p:cNvSpPr>
          <p:nvPr/>
        </p:nvSpPr>
        <p:spPr bwMode="auto">
          <a:xfrm flipH="1">
            <a:off x="8788400" y="6734175"/>
            <a:ext cx="26035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TextBox 64"/>
          <p:cNvSpPr txBox="1">
            <a:spLocks noChangeArrowheads="1"/>
          </p:cNvSpPr>
          <p:nvPr/>
        </p:nvSpPr>
        <p:spPr bwMode="auto">
          <a:xfrm>
            <a:off x="7679265" y="0"/>
            <a:ext cx="1244599" cy="307777"/>
          </a:xfrm>
          <a:prstGeom prst="rect">
            <a:avLst/>
          </a:prstGeom>
          <a:solidFill>
            <a:srgbClr val="3366FF"/>
          </a:solidFill>
          <a:ln w="19050" cmpd="sng">
            <a:solidFill>
              <a:srgbClr val="FFFFFF"/>
            </a:solidFill>
            <a:miter lim="800000"/>
            <a:headEnd/>
            <a:tailEnd/>
          </a:ln>
          <a:extLst/>
        </p:spPr>
        <p:txBody>
          <a:bodyPr wrap="squar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400" dirty="0" smtClean="0">
                <a:solidFill>
                  <a:schemeClr val="bg1"/>
                </a:solidFill>
              </a:rPr>
              <a:t>conclusions</a:t>
            </a:r>
            <a:endParaRPr lang="en-US" sz="1400" dirty="0">
              <a:solidFill>
                <a:schemeClr val="bg1"/>
              </a:solidFill>
            </a:endParaRPr>
          </a:p>
        </p:txBody>
      </p:sp>
      <p:sp>
        <p:nvSpPr>
          <p:cNvPr id="66" name="TextBox 3"/>
          <p:cNvSpPr txBox="1">
            <a:spLocks noChangeArrowheads="1"/>
          </p:cNvSpPr>
          <p:nvPr/>
        </p:nvSpPr>
        <p:spPr bwMode="auto">
          <a:xfrm>
            <a:off x="7666567" y="528"/>
            <a:ext cx="1261258" cy="307777"/>
          </a:xfrm>
          <a:prstGeom prst="rect">
            <a:avLst/>
          </a:prstGeom>
          <a:solidFill>
            <a:srgbClr val="3366FF"/>
          </a:solidFill>
          <a:ln w="19050" cmpd="sng">
            <a:solidFill>
              <a:schemeClr val="bg1"/>
            </a:solidFill>
            <a:miter lim="800000"/>
            <a:headEnd/>
            <a:tailEnd/>
          </a:ln>
          <a:extLst/>
        </p:spPr>
        <p:txBody>
          <a:bodyPr wrap="squar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ctr"/>
            <a:r>
              <a:rPr lang="en-US" sz="1400" dirty="0" smtClean="0">
                <a:solidFill>
                  <a:srgbClr val="FFFFFF"/>
                </a:solidFill>
              </a:rPr>
              <a:t>   we're done  </a:t>
            </a:r>
            <a:endParaRPr lang="en-US" sz="1400" dirty="0">
              <a:solidFill>
                <a:srgbClr val="FFFFFF"/>
              </a:solidFill>
            </a:endParaRPr>
          </a:p>
        </p:txBody>
      </p:sp>
      <p:sp>
        <p:nvSpPr>
          <p:cNvPr id="67" name="TextBox 8"/>
          <p:cNvSpPr txBox="1">
            <a:spLocks noChangeArrowheads="1"/>
          </p:cNvSpPr>
          <p:nvPr/>
        </p:nvSpPr>
        <p:spPr bwMode="auto">
          <a:xfrm>
            <a:off x="6378574" y="6391805"/>
            <a:ext cx="2062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b="0" dirty="0">
                <a:solidFill>
                  <a:schemeClr val="bg1"/>
                </a:solidFill>
                <a:latin typeface="Arial" charset="0"/>
                <a:ea typeface="ＭＳ Ｐゴシック" charset="0"/>
                <a:cs typeface="ＭＳ Ｐゴシック" charset="0"/>
              </a:rPr>
              <a:t>Photo: Zena Cardman, Jan  2009</a:t>
            </a:r>
          </a:p>
        </p:txBody>
      </p:sp>
    </p:spTree>
    <p:custDataLst>
      <p:tags r:id="rId1"/>
    </p:custDataLst>
    <p:extLst>
      <p:ext uri="{BB962C8B-B14F-4D97-AF65-F5344CB8AC3E}">
        <p14:creationId xmlns:p14="http://schemas.microsoft.com/office/powerpoint/2010/main" val="1535491353"/>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0"/>
                                        <p:tgtEl>
                                          <p:spTgt spid="5"/>
                                        </p:tgtEl>
                                      </p:cBhvr>
                                    </p:animEffect>
                                    <p:set>
                                      <p:cBhvr>
                                        <p:cTn id="7" dur="1" fill="hold">
                                          <p:stCondLst>
                                            <p:cond delay="4999"/>
                                          </p:stCondLst>
                                        </p:cTn>
                                        <p:tgtEl>
                                          <p:spTgt spid="5"/>
                                        </p:tgtEl>
                                        <p:attrNameLst>
                                          <p:attrName>style.visibility</p:attrName>
                                        </p:attrNameLst>
                                      </p:cBhvr>
                                      <p:to>
                                        <p:strVal val="hidden"/>
                                      </p:to>
                                    </p:set>
                                  </p:childTnLst>
                                </p:cTn>
                              </p:par>
                            </p:childTnLst>
                          </p:cTn>
                        </p:par>
                        <p:par>
                          <p:cTn id="8" fill="hold" nodeType="afterGroup">
                            <p:stCondLst>
                              <p:cond delay="5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000"/>
                                        <p:tgtEl>
                                          <p:spTgt spid="3"/>
                                        </p:tgtEl>
                                      </p:cBhvr>
                                    </p:animEffect>
                                  </p:childTnLst>
                                </p:cTn>
                              </p:par>
                              <p:par>
                                <p:cTn id="12" presetID="22" presetClass="exit" presetSubtype="8" fill="hold" grpId="0" nodeType="withEffect">
                                  <p:stCondLst>
                                    <p:cond delay="0"/>
                                  </p:stCondLst>
                                  <p:childTnLst>
                                    <p:animEffect transition="out" filter="wipe(left)">
                                      <p:cBhvr>
                                        <p:cTn id="13" dur="3000"/>
                                        <p:tgtEl>
                                          <p:spTgt spid="65"/>
                                        </p:tgtEl>
                                      </p:cBhvr>
                                    </p:animEffect>
                                    <p:set>
                                      <p:cBhvr>
                                        <p:cTn id="14" dur="1" fill="hold">
                                          <p:stCondLst>
                                            <p:cond delay="2999"/>
                                          </p:stCondLst>
                                        </p:cTn>
                                        <p:tgtEl>
                                          <p:spTgt spid="65"/>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3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5" grpId="0" animBg="1"/>
      <p:bldP spid="6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grace_sunset_l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46"/>
            <a:ext cx="9180577" cy="688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0"/>
          <p:cNvGrpSpPr>
            <a:grpSpLocks/>
          </p:cNvGrpSpPr>
          <p:nvPr/>
        </p:nvGrpSpPr>
        <p:grpSpPr bwMode="auto">
          <a:xfrm>
            <a:off x="911225" y="1822450"/>
            <a:ext cx="4330700" cy="1239838"/>
            <a:chOff x="574" y="992"/>
            <a:chExt cx="2728" cy="937"/>
          </a:xfrm>
        </p:grpSpPr>
        <p:sp>
          <p:nvSpPr>
            <p:cNvPr id="59397" name="AutoShape 18"/>
            <p:cNvSpPr>
              <a:spLocks noChangeArrowheads="1"/>
            </p:cNvSpPr>
            <p:nvPr/>
          </p:nvSpPr>
          <p:spPr bwMode="auto">
            <a:xfrm flipH="1">
              <a:off x="574" y="992"/>
              <a:ext cx="2728" cy="937"/>
            </a:xfrm>
            <a:prstGeom prst="cloudCallout">
              <a:avLst>
                <a:gd name="adj1" fmla="val -44296"/>
                <a:gd name="adj2" fmla="val 70273"/>
              </a:avLst>
            </a:prstGeom>
            <a:solidFill>
              <a:schemeClr val="bg2">
                <a:alpha val="59999"/>
              </a:schemeClr>
            </a:solidFill>
            <a:ln w="9525">
              <a:solidFill>
                <a:schemeClr val="tx1"/>
              </a:solidFill>
              <a:round/>
              <a:headEnd/>
              <a:tailEnd/>
            </a:ln>
          </p:spPr>
          <p:txBody>
            <a:bodyPr wrap="none" anchor="ctr"/>
            <a:lstStyle/>
            <a:p>
              <a:pPr algn="ctr"/>
              <a:endParaRPr lang="en-US"/>
            </a:p>
          </p:txBody>
        </p:sp>
        <p:sp>
          <p:nvSpPr>
            <p:cNvPr id="59398" name="Text Box 17"/>
            <p:cNvSpPr txBox="1">
              <a:spLocks noChangeArrowheads="1"/>
            </p:cNvSpPr>
            <p:nvPr/>
          </p:nvSpPr>
          <p:spPr bwMode="auto">
            <a:xfrm>
              <a:off x="1098" y="1194"/>
              <a:ext cx="1759"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2400">
                  <a:latin typeface="Arial Black" charset="0"/>
                </a:rPr>
                <a:t>Thanks for </a:t>
              </a:r>
            </a:p>
            <a:p>
              <a:r>
                <a:rPr lang="en-US" sz="2400">
                  <a:latin typeface="Arial Black" charset="0"/>
                </a:rPr>
                <a:t>          attending</a:t>
              </a:r>
            </a:p>
          </p:txBody>
        </p:sp>
      </p:grpSp>
    </p:spTree>
    <p:extLst>
      <p:ext uri="{BB962C8B-B14F-4D97-AF65-F5344CB8AC3E}">
        <p14:creationId xmlns:p14="http://schemas.microsoft.com/office/powerpoint/2010/main" val="2365233593"/>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ackup (M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925" y="1254125"/>
            <a:ext cx="373856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WordArt 5"/>
          <p:cNvSpPr>
            <a:spLocks noChangeArrowheads="1" noChangeShapeType="1" noTextEdit="1"/>
          </p:cNvSpPr>
          <p:nvPr/>
        </p:nvSpPr>
        <p:spPr bwMode="auto">
          <a:xfrm>
            <a:off x="3687763" y="5159375"/>
            <a:ext cx="1879600" cy="647700"/>
          </a:xfrm>
          <a:prstGeom prst="rect">
            <a:avLst/>
          </a:prstGeom>
        </p:spPr>
        <p:txBody>
          <a:bodyPr wrap="none" fromWordArt="1">
            <a:prstTxWarp prst="textPlain">
              <a:avLst>
                <a:gd name="adj" fmla="val 50000"/>
              </a:avLst>
            </a:prstTxWarp>
          </a:bodyPr>
          <a:lstStyle/>
          <a:p>
            <a:pPr algn="ctr"/>
            <a:r>
              <a:rPr lang="en-US" sz="3600" kern="10">
                <a:ln w="12700">
                  <a:solidFill>
                    <a:srgbClr val="0000FF"/>
                  </a:solidFill>
                  <a:round/>
                  <a:headEnd/>
                  <a:tailEnd/>
                </a:ln>
                <a:solidFill>
                  <a:schemeClr val="bg2">
                    <a:alpha val="76077"/>
                  </a:schemeClr>
                </a:solidFill>
                <a:effectLst>
                  <a:outerShdw blurRad="63500" dist="45791" dir="2021404" algn="ctr" rotWithShape="0">
                    <a:srgbClr val="9999FF"/>
                  </a:outerShdw>
                </a:effectLst>
                <a:latin typeface="Arial Black"/>
                <a:ea typeface="Arial Black"/>
                <a:cs typeface="Arial Black"/>
              </a:rPr>
              <a:t>Backup</a:t>
            </a:r>
          </a:p>
        </p:txBody>
      </p:sp>
      <p:sp>
        <p:nvSpPr>
          <p:cNvPr id="37891" name="AutoShape 6"/>
          <p:cNvSpPr>
            <a:spLocks noChangeArrowheads="1"/>
          </p:cNvSpPr>
          <p:nvPr/>
        </p:nvSpPr>
        <p:spPr bwMode="auto">
          <a:xfrm>
            <a:off x="4424363" y="5845175"/>
            <a:ext cx="485775" cy="225425"/>
          </a:xfrm>
          <a:prstGeom prst="rightArrow">
            <a:avLst>
              <a:gd name="adj1" fmla="val 50000"/>
              <a:gd name="adj2" fmla="val 53873"/>
            </a:avLst>
          </a:prstGeom>
          <a:solidFill>
            <a:schemeClr val="accent1"/>
          </a:solidFill>
          <a:ln w="9525">
            <a:solidFill>
              <a:schemeClr val="tx1"/>
            </a:solidFill>
            <a:miter lim="800000"/>
            <a:headEnd/>
            <a:tailEnd/>
          </a:ln>
        </p:spPr>
        <p:txBody>
          <a:bodyPr wrap="none" anchor="ctr"/>
          <a:lstStyle/>
          <a:p>
            <a:endParaRPr lang="en-US" b="0"/>
          </a:p>
        </p:txBody>
      </p:sp>
      <p:sp>
        <p:nvSpPr>
          <p:cNvPr id="2" name="TextBox 1"/>
          <p:cNvSpPr txBox="1"/>
          <p:nvPr/>
        </p:nvSpPr>
        <p:spPr>
          <a:xfrm>
            <a:off x="6883400" y="-25407"/>
            <a:ext cx="1710725" cy="276999"/>
          </a:xfrm>
          <a:prstGeom prst="rect">
            <a:avLst/>
          </a:prstGeom>
          <a:noFill/>
        </p:spPr>
        <p:txBody>
          <a:bodyPr wrap="none" rtlCol="0">
            <a:spAutoFit/>
          </a:bodyPr>
          <a:lstStyle/>
          <a:p>
            <a:r>
              <a:rPr lang="en-US" dirty="0" smtClean="0">
                <a:solidFill>
                  <a:schemeClr val="bg1"/>
                </a:solidFill>
              </a:rPr>
              <a:t>Backup slides follow</a:t>
            </a:r>
            <a:endParaRPr lang="en-US" dirty="0">
              <a:solidFill>
                <a:schemeClr val="bg1"/>
              </a:solidFill>
            </a:endParaRPr>
          </a:p>
        </p:txBody>
      </p:sp>
    </p:spTree>
  </p:cSld>
  <p:clrMapOvr>
    <a:masterClrMapping/>
  </p:clrMapOvr>
  <p:transition advClick="0">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3" descr="s04p90TwS 1"/>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6810" t="3917" r="2499" b="6688"/>
          <a:stretch>
            <a:fillRect/>
          </a:stretch>
        </p:blipFill>
        <p:spPr>
          <a:xfrm>
            <a:off x="776288" y="717550"/>
            <a:ext cx="7604125" cy="5621338"/>
          </a:xfrm>
        </p:spPr>
      </p:pic>
      <p:sp>
        <p:nvSpPr>
          <p:cNvPr id="18438" name="Text Box 4"/>
          <p:cNvSpPr txBox="1">
            <a:spLocks noChangeArrowheads="1"/>
          </p:cNvSpPr>
          <p:nvPr/>
        </p:nvSpPr>
        <p:spPr bwMode="auto">
          <a:xfrm>
            <a:off x="4187825" y="2762250"/>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b="1">
                <a:ea typeface="ＭＳ Ｐゴシック" charset="0"/>
                <a:cs typeface="ＭＳ Ｐゴシック" charset="0"/>
              </a:rPr>
              <a:t>T</a:t>
            </a:r>
            <a:r>
              <a:rPr lang="en-US" sz="1600" b="1" baseline="-25000">
                <a:ea typeface="ＭＳ Ｐゴシック" charset="0"/>
                <a:cs typeface="ＭＳ Ｐゴシック" charset="0"/>
              </a:rPr>
              <a:t>max</a:t>
            </a:r>
            <a:endParaRPr lang="en-US">
              <a:ea typeface="ＭＳ Ｐゴシック" charset="0"/>
              <a:cs typeface="ＭＳ Ｐゴシック" charset="0"/>
            </a:endParaRPr>
          </a:p>
        </p:txBody>
      </p:sp>
      <p:sp>
        <p:nvSpPr>
          <p:cNvPr id="18439" name="Text Box 5"/>
          <p:cNvSpPr txBox="1">
            <a:spLocks noChangeArrowheads="1"/>
          </p:cNvSpPr>
          <p:nvPr/>
        </p:nvSpPr>
        <p:spPr bwMode="auto">
          <a:xfrm>
            <a:off x="2613025" y="3409950"/>
            <a:ext cx="815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b="1">
                <a:ea typeface="ＭＳ Ｐゴシック" charset="0"/>
                <a:cs typeface="ＭＳ Ｐゴシック" charset="0"/>
              </a:rPr>
              <a:t>UCDW</a:t>
            </a:r>
            <a:endParaRPr lang="en-US">
              <a:ea typeface="ＭＳ Ｐゴシック" charset="0"/>
              <a:cs typeface="ＭＳ Ｐゴシック" charset="0"/>
            </a:endParaRPr>
          </a:p>
        </p:txBody>
      </p:sp>
      <p:sp>
        <p:nvSpPr>
          <p:cNvPr id="18440" name="Text Box 6"/>
          <p:cNvSpPr txBox="1">
            <a:spLocks noChangeArrowheads="1"/>
          </p:cNvSpPr>
          <p:nvPr/>
        </p:nvSpPr>
        <p:spPr bwMode="auto">
          <a:xfrm>
            <a:off x="4543425" y="108585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b="1">
                <a:solidFill>
                  <a:schemeClr val="bg2"/>
                </a:solidFill>
                <a:ea typeface="ＭＳ Ｐゴシック" charset="0"/>
                <a:cs typeface="ＭＳ Ｐゴシック" charset="0"/>
              </a:rPr>
              <a:t>WW</a:t>
            </a:r>
            <a:endParaRPr lang="en-US">
              <a:ea typeface="ＭＳ Ｐゴシック" charset="0"/>
              <a:cs typeface="ＭＳ Ｐゴシック" charset="0"/>
            </a:endParaRPr>
          </a:p>
        </p:txBody>
      </p:sp>
      <p:sp>
        <p:nvSpPr>
          <p:cNvPr id="18441" name="Text Box 7"/>
          <p:cNvSpPr txBox="1">
            <a:spLocks noChangeArrowheads="1"/>
          </p:cNvSpPr>
          <p:nvPr/>
        </p:nvSpPr>
        <p:spPr bwMode="auto">
          <a:xfrm rot="-5400000">
            <a:off x="5826919" y="3426619"/>
            <a:ext cx="14890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Antarctic Peninsula</a:t>
            </a:r>
          </a:p>
        </p:txBody>
      </p:sp>
      <p:sp>
        <p:nvSpPr>
          <p:cNvPr id="18442" name="Text Box 8"/>
          <p:cNvSpPr txBox="1">
            <a:spLocks noChangeArrowheads="1"/>
          </p:cNvSpPr>
          <p:nvPr/>
        </p:nvSpPr>
        <p:spPr bwMode="auto">
          <a:xfrm>
            <a:off x="3133725" y="6318250"/>
            <a:ext cx="24421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a:solidFill>
                  <a:srgbClr val="FFFFFF"/>
                </a:solidFill>
                <a:ea typeface="ＭＳ Ｐゴシック" charset="0"/>
                <a:cs typeface="ＭＳ Ｐゴシック" charset="0"/>
              </a:rPr>
              <a:t>Distance Offshore (km)</a:t>
            </a:r>
          </a:p>
        </p:txBody>
      </p:sp>
      <p:sp>
        <p:nvSpPr>
          <p:cNvPr id="18443" name="Text Box 9"/>
          <p:cNvSpPr txBox="1">
            <a:spLocks noChangeArrowheads="1"/>
          </p:cNvSpPr>
          <p:nvPr/>
        </p:nvSpPr>
        <p:spPr bwMode="auto">
          <a:xfrm rot="-5400000">
            <a:off x="42069" y="3286919"/>
            <a:ext cx="1087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a:ea typeface="ＭＳ Ｐゴシック" charset="0"/>
                <a:cs typeface="ＭＳ Ｐゴシック" charset="0"/>
              </a:rPr>
              <a:t>Depth (m)</a:t>
            </a:r>
          </a:p>
        </p:txBody>
      </p:sp>
      <p:grpSp>
        <p:nvGrpSpPr>
          <p:cNvPr id="18444" name="Group 13"/>
          <p:cNvGrpSpPr>
            <a:grpSpLocks/>
          </p:cNvGrpSpPr>
          <p:nvPr/>
        </p:nvGrpSpPr>
        <p:grpSpPr bwMode="auto">
          <a:xfrm>
            <a:off x="6334125" y="1509713"/>
            <a:ext cx="192088" cy="1176337"/>
            <a:chOff x="3954" y="884"/>
            <a:chExt cx="92" cy="812"/>
          </a:xfrm>
        </p:grpSpPr>
        <p:sp>
          <p:nvSpPr>
            <p:cNvPr id="18446" name="Line 10"/>
            <p:cNvSpPr>
              <a:spLocks noChangeShapeType="1"/>
            </p:cNvSpPr>
            <p:nvPr/>
          </p:nvSpPr>
          <p:spPr bwMode="auto">
            <a:xfrm>
              <a:off x="4000" y="888"/>
              <a:ext cx="0" cy="8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7" name="Line 11"/>
            <p:cNvSpPr>
              <a:spLocks noChangeShapeType="1"/>
            </p:cNvSpPr>
            <p:nvPr/>
          </p:nvSpPr>
          <p:spPr bwMode="auto">
            <a:xfrm>
              <a:off x="3954" y="884"/>
              <a:ext cx="8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8" name="Line 12"/>
            <p:cNvSpPr>
              <a:spLocks noChangeShapeType="1"/>
            </p:cNvSpPr>
            <p:nvPr/>
          </p:nvSpPr>
          <p:spPr bwMode="auto">
            <a:xfrm>
              <a:off x="3962" y="1696"/>
              <a:ext cx="8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18434" name="Object 2"/>
          <p:cNvGraphicFramePr>
            <a:graphicFrameLocks noChangeAspect="1"/>
          </p:cNvGraphicFramePr>
          <p:nvPr/>
        </p:nvGraphicFramePr>
        <p:xfrm>
          <a:off x="6143625" y="1828800"/>
          <a:ext cx="536575" cy="231775"/>
        </p:xfrm>
        <a:graphic>
          <a:graphicData uri="http://schemas.openxmlformats.org/presentationml/2006/ole">
            <mc:AlternateContent xmlns:mc="http://schemas.openxmlformats.org/markup-compatibility/2006">
              <mc:Choice xmlns:v="urn:schemas-microsoft-com:vml" Requires="v">
                <p:oleObj spid="_x0000_s122092" name="Equation" r:id="rId5" imgW="469900" imgH="203200" progId="Equation.DSMT4">
                  <p:embed/>
                </p:oleObj>
              </mc:Choice>
              <mc:Fallback>
                <p:oleObj name="Equation" r:id="rId5" imgW="4699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1828800"/>
                        <a:ext cx="536575" cy="23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435" name="Object 3"/>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22093" name="Equation" r:id="rId7" imgW="114300" imgH="165100" progId="Equation.DSMT4">
                  <p:embed/>
                </p:oleObj>
              </mc:Choice>
              <mc:Fallback>
                <p:oleObj name="Equation" r:id="rId7" imgW="114300" imgH="165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436" name="Object 4"/>
          <p:cNvGraphicFramePr>
            <a:graphicFrameLocks noChangeAspect="1"/>
          </p:cNvGraphicFramePr>
          <p:nvPr/>
        </p:nvGraphicFramePr>
        <p:xfrm>
          <a:off x="2435225" y="304800"/>
          <a:ext cx="2376488" cy="403225"/>
        </p:xfrm>
        <a:graphic>
          <a:graphicData uri="http://schemas.openxmlformats.org/presentationml/2006/ole">
            <mc:AlternateContent xmlns:mc="http://schemas.openxmlformats.org/markup-compatibility/2006">
              <mc:Choice xmlns:v="urn:schemas-microsoft-com:vml" Requires="v">
                <p:oleObj spid="_x0000_s122094" name="Equation" r:id="rId9" imgW="1943100" imgH="330200" progId="Equation.3">
                  <p:embed/>
                </p:oleObj>
              </mc:Choice>
              <mc:Fallback>
                <p:oleObj name="Equation" r:id="rId9" imgW="1943100" imgH="330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5225" y="304800"/>
                        <a:ext cx="2376488"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extBox 1"/>
          <p:cNvSpPr txBox="1"/>
          <p:nvPr/>
        </p:nvSpPr>
        <p:spPr>
          <a:xfrm>
            <a:off x="7111998" y="-9766"/>
            <a:ext cx="1338828" cy="276999"/>
          </a:xfrm>
          <a:prstGeom prst="rect">
            <a:avLst/>
          </a:prstGeom>
          <a:noFill/>
        </p:spPr>
        <p:txBody>
          <a:bodyPr wrap="none" rtlCol="0">
            <a:spAutoFit/>
          </a:bodyPr>
          <a:lstStyle/>
          <a:p>
            <a:r>
              <a:rPr lang="en-US" dirty="0" smtClean="0">
                <a:solidFill>
                  <a:srgbClr val="FFFFFF"/>
                </a:solidFill>
              </a:rPr>
              <a:t>UCDW warming</a:t>
            </a:r>
            <a:endParaRPr lang="en-US" dirty="0">
              <a:solidFill>
                <a:srgbClr val="FFFFFF"/>
              </a:solidFill>
            </a:endParaRPr>
          </a:p>
        </p:txBody>
      </p:sp>
    </p:spTree>
    <p:extLst>
      <p:ext uri="{BB962C8B-B14F-4D97-AF65-F5344CB8AC3E}">
        <p14:creationId xmlns:p14="http://schemas.microsoft.com/office/powerpoint/2010/main" val="1107642051"/>
      </p:ext>
    </p:extLst>
  </p:cSld>
  <p:clrMapOvr>
    <a:masterClrMapping/>
  </p:clrMapOvr>
  <p:transition advClick="0">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7" descr="QvsLonAndYea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3652838"/>
            <a:ext cx="67881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22"/>
          <p:cNvSpPr>
            <a:spLocks noGrp="1"/>
          </p:cNvSpPr>
          <p:nvPr>
            <p:ph type="title"/>
          </p:nvPr>
        </p:nvSpPr>
        <p:spPr>
          <a:xfrm>
            <a:off x="1928813" y="323850"/>
            <a:ext cx="4783137" cy="381000"/>
          </a:xfrm>
        </p:spPr>
        <p:txBody>
          <a:bodyPr/>
          <a:lstStyle/>
          <a:p>
            <a:pPr algn="ct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UCDW Data Distribution</a:t>
            </a:r>
            <a:br>
              <a:rPr lang="en-US">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grpSp>
        <p:nvGrpSpPr>
          <p:cNvPr id="20484" name="Group 20"/>
          <p:cNvGrpSpPr>
            <a:grpSpLocks/>
          </p:cNvGrpSpPr>
          <p:nvPr/>
        </p:nvGrpSpPr>
        <p:grpSpPr bwMode="auto">
          <a:xfrm>
            <a:off x="1970088" y="941388"/>
            <a:ext cx="5740400" cy="2603500"/>
            <a:chOff x="1701800" y="560928"/>
            <a:chExt cx="5740400" cy="2603500"/>
          </a:xfrm>
        </p:grpSpPr>
        <p:pic>
          <p:nvPicPr>
            <p:cNvPr id="20490" name="Picture 18" descr="mapHartsDataForDoug.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560928"/>
              <a:ext cx="5740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19"/>
            <p:cNvSpPr txBox="1">
              <a:spLocks noChangeArrowheads="1"/>
            </p:cNvSpPr>
            <p:nvPr/>
          </p:nvSpPr>
          <p:spPr bwMode="auto">
            <a:xfrm>
              <a:off x="3011488" y="1221328"/>
              <a:ext cx="2378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b="1">
                  <a:solidFill>
                    <a:srgbClr val="FF0000"/>
                  </a:solidFill>
                </a:rPr>
                <a:t>Climatological</a:t>
              </a:r>
            </a:p>
            <a:p>
              <a:pPr algn="ctr"/>
              <a:r>
                <a:rPr lang="en-US" b="1">
                  <a:solidFill>
                    <a:srgbClr val="FF0000"/>
                  </a:solidFill>
                </a:rPr>
                <a:t>Antarctic Circumpolar Current</a:t>
              </a:r>
            </a:p>
          </p:txBody>
        </p:sp>
      </p:grpSp>
      <p:sp>
        <p:nvSpPr>
          <p:cNvPr id="20485" name="Text Box 11"/>
          <p:cNvSpPr txBox="1">
            <a:spLocks noChangeArrowheads="1"/>
          </p:cNvSpPr>
          <p:nvPr/>
        </p:nvSpPr>
        <p:spPr bwMode="auto">
          <a:xfrm>
            <a:off x="3738563" y="3198813"/>
            <a:ext cx="1454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Amundsen Sea </a:t>
            </a:r>
          </a:p>
          <a:p>
            <a:r>
              <a:rPr lang="en-US"/>
              <a:t>Embayment (</a:t>
            </a:r>
            <a:r>
              <a:rPr lang="en-US" b="1"/>
              <a:t>ASE</a:t>
            </a:r>
            <a:r>
              <a:rPr lang="en-US"/>
              <a:t>)</a:t>
            </a:r>
          </a:p>
        </p:txBody>
      </p:sp>
      <p:grpSp>
        <p:nvGrpSpPr>
          <p:cNvPr id="20486" name="Group 12"/>
          <p:cNvGrpSpPr>
            <a:grpSpLocks/>
          </p:cNvGrpSpPr>
          <p:nvPr/>
        </p:nvGrpSpPr>
        <p:grpSpPr bwMode="auto">
          <a:xfrm>
            <a:off x="3987800" y="2620963"/>
            <a:ext cx="874713" cy="688975"/>
            <a:chOff x="2512" y="1651"/>
            <a:chExt cx="551" cy="434"/>
          </a:xfrm>
        </p:grpSpPr>
        <p:sp>
          <p:nvSpPr>
            <p:cNvPr id="20488" name="Isosceles Triangle 7"/>
            <p:cNvSpPr>
              <a:spLocks noChangeArrowheads="1"/>
            </p:cNvSpPr>
            <p:nvPr/>
          </p:nvSpPr>
          <p:spPr bwMode="auto">
            <a:xfrm>
              <a:off x="2673" y="1651"/>
              <a:ext cx="207" cy="160"/>
            </a:xfrm>
            <a:prstGeom prst="triangle">
              <a:avLst>
                <a:gd name="adj" fmla="val 50000"/>
              </a:avLst>
            </a:prstGeom>
            <a:solidFill>
              <a:srgbClr val="CCFFCC"/>
            </a:solidFill>
            <a:ln w="9525">
              <a:solidFill>
                <a:schemeClr val="tx1"/>
              </a:solidFill>
              <a:round/>
              <a:headEnd/>
              <a:tailEnd/>
            </a:ln>
          </p:spPr>
          <p:txBody>
            <a:bodyPr/>
            <a:lstStyle/>
            <a:p>
              <a:endParaRPr lang="en-US"/>
            </a:p>
          </p:txBody>
        </p:sp>
        <p:sp>
          <p:nvSpPr>
            <p:cNvPr id="20489" name="TextBox 8"/>
            <p:cNvSpPr txBox="1">
              <a:spLocks noChangeArrowheads="1"/>
            </p:cNvSpPr>
            <p:nvPr/>
          </p:nvSpPr>
          <p:spPr bwMode="auto">
            <a:xfrm>
              <a:off x="2512" y="1815"/>
              <a:ext cx="551"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100"/>
                <a:t>Pine Island</a:t>
              </a:r>
            </a:p>
            <a:p>
              <a:pPr algn="ctr"/>
              <a:r>
                <a:rPr lang="en-US" sz="1100"/>
                <a:t>Glacier</a:t>
              </a:r>
            </a:p>
          </p:txBody>
        </p:sp>
      </p:grpSp>
      <p:sp>
        <p:nvSpPr>
          <p:cNvPr id="12" name="TextBox 11"/>
          <p:cNvSpPr txBox="1"/>
          <p:nvPr/>
        </p:nvSpPr>
        <p:spPr>
          <a:xfrm>
            <a:off x="7111998" y="-9766"/>
            <a:ext cx="1338828" cy="276999"/>
          </a:xfrm>
          <a:prstGeom prst="rect">
            <a:avLst/>
          </a:prstGeom>
          <a:noFill/>
        </p:spPr>
        <p:txBody>
          <a:bodyPr wrap="none" rtlCol="0">
            <a:spAutoFit/>
          </a:bodyPr>
          <a:lstStyle/>
          <a:p>
            <a:r>
              <a:rPr lang="en-US" dirty="0" smtClean="0">
                <a:solidFill>
                  <a:srgbClr val="FFFFFF"/>
                </a:solidFill>
              </a:rPr>
              <a:t>UCDW warming</a:t>
            </a:r>
            <a:endParaRPr lang="en-US" dirty="0">
              <a:solidFill>
                <a:srgbClr val="FFFFFF"/>
              </a:solidFill>
            </a:endParaRPr>
          </a:p>
        </p:txBody>
      </p:sp>
    </p:spTree>
    <p:extLst>
      <p:ext uri="{BB962C8B-B14F-4D97-AF65-F5344CB8AC3E}">
        <p14:creationId xmlns:p14="http://schemas.microsoft.com/office/powerpoint/2010/main" val="2000601951"/>
      </p:ext>
    </p:extLst>
  </p:cSld>
  <p:clrMapOvr>
    <a:masterClrMapping/>
  </p:clrMapOvr>
  <p:transition advClick="0">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9" descr="OceanHeatContent"/>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l="10178" t="7356" b="15762"/>
          <a:stretch>
            <a:fillRect/>
          </a:stretch>
        </p:blipFill>
        <p:spPr bwMode="auto">
          <a:xfrm>
            <a:off x="2185988" y="1374775"/>
            <a:ext cx="4633912" cy="3659188"/>
          </a:xfrm>
          <a:prstGeom prst="rect">
            <a:avLst/>
          </a:prstGeom>
          <a:noFill/>
          <a:ln>
            <a:noFill/>
          </a:ln>
          <a:extLst>
            <a:ext uri="{909E8E84-426E-40DD-AFC4-6F175D3DCCD1}">
              <a14:hiddenFill xmlns:a14="http://schemas.microsoft.com/office/drawing/2010/main">
                <a:solidFill>
                  <a:srgbClr val="FFFFFF">
                    <a:alpha val="7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2"/>
          <p:cNvSpPr txBox="1">
            <a:spLocks noChangeArrowheads="1"/>
          </p:cNvSpPr>
          <p:nvPr/>
        </p:nvSpPr>
        <p:spPr bwMode="auto">
          <a:xfrm rot="-5400000">
            <a:off x="148311" y="2866109"/>
            <a:ext cx="303078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dirty="0"/>
              <a:t>Heat Content Change (10</a:t>
            </a:r>
            <a:r>
              <a:rPr lang="en-US" sz="1600" baseline="30000" dirty="0"/>
              <a:t>22</a:t>
            </a:r>
            <a:r>
              <a:rPr lang="en-US" sz="1600" dirty="0"/>
              <a:t> J)</a:t>
            </a:r>
          </a:p>
          <a:p>
            <a:pPr algn="ctr"/>
            <a:r>
              <a:rPr lang="en-US" sz="1600" dirty="0"/>
              <a:t>(Global upper 700 m)</a:t>
            </a:r>
          </a:p>
        </p:txBody>
      </p:sp>
      <p:sp>
        <p:nvSpPr>
          <p:cNvPr id="24580" name="Text Box 4"/>
          <p:cNvSpPr txBox="1">
            <a:spLocks noChangeArrowheads="1"/>
          </p:cNvSpPr>
          <p:nvPr/>
        </p:nvSpPr>
        <p:spPr bwMode="auto">
          <a:xfrm>
            <a:off x="2506663" y="1576388"/>
            <a:ext cx="2919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t>≥700 m OCEAN HEAT CONTENT</a:t>
            </a:r>
          </a:p>
        </p:txBody>
      </p:sp>
      <p:sp>
        <p:nvSpPr>
          <p:cNvPr id="24581" name="Rectangle 46"/>
          <p:cNvSpPr>
            <a:spLocks noChangeArrowheads="1"/>
          </p:cNvSpPr>
          <p:nvPr/>
        </p:nvSpPr>
        <p:spPr bwMode="auto">
          <a:xfrm>
            <a:off x="1887538" y="1770063"/>
            <a:ext cx="60325" cy="973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2" name="Rectangle 47"/>
          <p:cNvSpPr>
            <a:spLocks noChangeArrowheads="1"/>
          </p:cNvSpPr>
          <p:nvPr/>
        </p:nvSpPr>
        <p:spPr bwMode="auto">
          <a:xfrm>
            <a:off x="2049463" y="4783138"/>
            <a:ext cx="4740275"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4583" name="Text Box 55"/>
          <p:cNvSpPr txBox="1">
            <a:spLocks noChangeArrowheads="1"/>
          </p:cNvSpPr>
          <p:nvPr/>
        </p:nvSpPr>
        <p:spPr bwMode="auto">
          <a:xfrm>
            <a:off x="4343400" y="4832350"/>
            <a:ext cx="506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Year</a:t>
            </a:r>
          </a:p>
        </p:txBody>
      </p:sp>
      <p:sp>
        <p:nvSpPr>
          <p:cNvPr id="24584" name="Text Box 37"/>
          <p:cNvSpPr txBox="1">
            <a:spLocks noChangeArrowheads="1"/>
          </p:cNvSpPr>
          <p:nvPr/>
        </p:nvSpPr>
        <p:spPr bwMode="auto">
          <a:xfrm>
            <a:off x="1841500" y="1562100"/>
            <a:ext cx="4572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108000"/>
              </a:lnSpc>
            </a:pPr>
            <a:r>
              <a:rPr lang="en-US"/>
              <a:t> 15</a:t>
            </a:r>
          </a:p>
          <a:p>
            <a:pPr>
              <a:lnSpc>
                <a:spcPct val="108000"/>
              </a:lnSpc>
            </a:pPr>
            <a:endParaRPr lang="en-US"/>
          </a:p>
          <a:p>
            <a:pPr>
              <a:lnSpc>
                <a:spcPct val="108000"/>
              </a:lnSpc>
            </a:pPr>
            <a:endParaRPr lang="en-US"/>
          </a:p>
          <a:p>
            <a:pPr>
              <a:lnSpc>
                <a:spcPct val="108000"/>
              </a:lnSpc>
            </a:pPr>
            <a:r>
              <a:rPr lang="en-US"/>
              <a:t> 10</a:t>
            </a:r>
          </a:p>
          <a:p>
            <a:pPr>
              <a:lnSpc>
                <a:spcPct val="108000"/>
              </a:lnSpc>
            </a:pPr>
            <a:endParaRPr lang="en-US"/>
          </a:p>
          <a:p>
            <a:pPr>
              <a:lnSpc>
                <a:spcPct val="108000"/>
              </a:lnSpc>
            </a:pPr>
            <a:endParaRPr lang="en-US"/>
          </a:p>
          <a:p>
            <a:pPr>
              <a:lnSpc>
                <a:spcPct val="108000"/>
              </a:lnSpc>
            </a:pPr>
            <a:r>
              <a:rPr lang="en-US"/>
              <a:t>   5</a:t>
            </a:r>
          </a:p>
          <a:p>
            <a:pPr>
              <a:lnSpc>
                <a:spcPct val="108000"/>
              </a:lnSpc>
            </a:pPr>
            <a:endParaRPr lang="en-US"/>
          </a:p>
          <a:p>
            <a:pPr>
              <a:lnSpc>
                <a:spcPct val="108000"/>
              </a:lnSpc>
            </a:pPr>
            <a:endParaRPr lang="en-US"/>
          </a:p>
          <a:p>
            <a:pPr>
              <a:lnSpc>
                <a:spcPct val="108000"/>
              </a:lnSpc>
            </a:pPr>
            <a:r>
              <a:rPr lang="en-US"/>
              <a:t>   0</a:t>
            </a:r>
          </a:p>
          <a:p>
            <a:pPr>
              <a:lnSpc>
                <a:spcPct val="108000"/>
              </a:lnSpc>
            </a:pPr>
            <a:endParaRPr lang="en-US"/>
          </a:p>
          <a:p>
            <a:pPr>
              <a:lnSpc>
                <a:spcPct val="108000"/>
              </a:lnSpc>
            </a:pPr>
            <a:endParaRPr lang="en-US"/>
          </a:p>
          <a:p>
            <a:pPr>
              <a:lnSpc>
                <a:spcPct val="108000"/>
              </a:lnSpc>
            </a:pPr>
            <a:r>
              <a:rPr lang="en-US"/>
              <a:t> –5</a:t>
            </a:r>
          </a:p>
          <a:p>
            <a:pPr>
              <a:lnSpc>
                <a:spcPct val="108000"/>
              </a:lnSpc>
            </a:pPr>
            <a:endParaRPr lang="en-US"/>
          </a:p>
          <a:p>
            <a:pPr>
              <a:lnSpc>
                <a:spcPct val="108000"/>
              </a:lnSpc>
            </a:pPr>
            <a:endParaRPr lang="en-US"/>
          </a:p>
          <a:p>
            <a:pPr>
              <a:lnSpc>
                <a:spcPct val="108000"/>
              </a:lnSpc>
            </a:pPr>
            <a:r>
              <a:rPr lang="en-US"/>
              <a:t>–10</a:t>
            </a:r>
          </a:p>
        </p:txBody>
      </p:sp>
      <p:sp>
        <p:nvSpPr>
          <p:cNvPr id="24585" name="Text Box 29"/>
          <p:cNvSpPr txBox="1">
            <a:spLocks noChangeArrowheads="1"/>
          </p:cNvSpPr>
          <p:nvPr/>
        </p:nvSpPr>
        <p:spPr bwMode="auto">
          <a:xfrm rot="16200000" flipH="1">
            <a:off x="5609432" y="2766219"/>
            <a:ext cx="3538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600"/>
              <a:t>Heat Content Change (10</a:t>
            </a:r>
            <a:r>
              <a:rPr lang="en-US" sz="1600" baseline="30000"/>
              <a:t>8</a:t>
            </a:r>
            <a:r>
              <a:rPr lang="en-US" sz="1600"/>
              <a:t> J/m</a:t>
            </a:r>
            <a:r>
              <a:rPr lang="en-US" sz="1600" baseline="30000"/>
              <a:t>2</a:t>
            </a:r>
            <a:r>
              <a:rPr lang="en-US" sz="1600"/>
              <a:t>)</a:t>
            </a:r>
          </a:p>
          <a:p>
            <a:pPr algn="ctr"/>
            <a:r>
              <a:rPr lang="en-US" sz="1600"/>
              <a:t>West Antarctic (upper 300 m interval)</a:t>
            </a:r>
          </a:p>
        </p:txBody>
      </p:sp>
      <p:grpSp>
        <p:nvGrpSpPr>
          <p:cNvPr id="24586" name="Group 43"/>
          <p:cNvGrpSpPr>
            <a:grpSpLocks/>
          </p:cNvGrpSpPr>
          <p:nvPr/>
        </p:nvGrpSpPr>
        <p:grpSpPr bwMode="auto">
          <a:xfrm>
            <a:off x="2503488" y="5548313"/>
            <a:ext cx="3986212" cy="274637"/>
            <a:chOff x="2503488" y="5548850"/>
            <a:chExt cx="3986213" cy="273833"/>
          </a:xfrm>
        </p:grpSpPr>
        <p:sp>
          <p:nvSpPr>
            <p:cNvPr id="24613" name="Text Box 31"/>
            <p:cNvSpPr txBox="1">
              <a:spLocks noChangeArrowheads="1"/>
            </p:cNvSpPr>
            <p:nvPr/>
          </p:nvSpPr>
          <p:spPr bwMode="auto">
            <a:xfrm>
              <a:off x="2598738" y="5548850"/>
              <a:ext cx="3890963" cy="27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West Antarctica</a:t>
              </a:r>
            </a:p>
          </p:txBody>
        </p:sp>
        <p:sp>
          <p:nvSpPr>
            <p:cNvPr id="24614" name="Rectangle 32"/>
            <p:cNvSpPr>
              <a:spLocks noChangeArrowheads="1"/>
            </p:cNvSpPr>
            <p:nvPr/>
          </p:nvSpPr>
          <p:spPr bwMode="auto">
            <a:xfrm>
              <a:off x="2503488" y="5624550"/>
              <a:ext cx="119063" cy="136525"/>
            </a:xfrm>
            <a:prstGeom prst="rect">
              <a:avLst/>
            </a:prstGeom>
            <a:solidFill>
              <a:srgbClr val="F30712"/>
            </a:solidFill>
            <a:ln w="9525">
              <a:solidFill>
                <a:schemeClr val="tx1"/>
              </a:solidFill>
              <a:miter lim="800000"/>
              <a:headEnd/>
              <a:tailEnd/>
            </a:ln>
          </p:spPr>
          <p:txBody>
            <a:bodyPr wrap="none" anchor="ctr"/>
            <a:lstStyle/>
            <a:p>
              <a:endParaRPr lang="en-US"/>
            </a:p>
          </p:txBody>
        </p:sp>
      </p:grpSp>
      <p:grpSp>
        <p:nvGrpSpPr>
          <p:cNvPr id="24587" name="Group 39"/>
          <p:cNvGrpSpPr>
            <a:grpSpLocks/>
          </p:cNvGrpSpPr>
          <p:nvPr/>
        </p:nvGrpSpPr>
        <p:grpSpPr bwMode="auto">
          <a:xfrm>
            <a:off x="6696075" y="1535113"/>
            <a:ext cx="390525" cy="3265487"/>
            <a:chOff x="4218" y="967"/>
            <a:chExt cx="246" cy="2057"/>
          </a:xfrm>
        </p:grpSpPr>
        <p:sp>
          <p:nvSpPr>
            <p:cNvPr id="24607" name="Text Box 40"/>
            <p:cNvSpPr txBox="1">
              <a:spLocks noChangeArrowheads="1"/>
            </p:cNvSpPr>
            <p:nvPr/>
          </p:nvSpPr>
          <p:spPr bwMode="auto">
            <a:xfrm>
              <a:off x="4226" y="2832"/>
              <a:ext cx="2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-4</a:t>
              </a:r>
            </a:p>
          </p:txBody>
        </p:sp>
        <p:sp>
          <p:nvSpPr>
            <p:cNvPr id="24608" name="Text Box 41"/>
            <p:cNvSpPr txBox="1">
              <a:spLocks noChangeArrowheads="1"/>
            </p:cNvSpPr>
            <p:nvPr/>
          </p:nvSpPr>
          <p:spPr bwMode="auto">
            <a:xfrm>
              <a:off x="4228" y="2461"/>
              <a:ext cx="2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-2</a:t>
              </a:r>
            </a:p>
          </p:txBody>
        </p:sp>
        <p:sp>
          <p:nvSpPr>
            <p:cNvPr id="24609" name="Text Box 42"/>
            <p:cNvSpPr txBox="1">
              <a:spLocks noChangeArrowheads="1"/>
            </p:cNvSpPr>
            <p:nvPr/>
          </p:nvSpPr>
          <p:spPr bwMode="auto">
            <a:xfrm>
              <a:off x="4229" y="2093"/>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 0</a:t>
              </a:r>
            </a:p>
          </p:txBody>
        </p:sp>
        <p:sp>
          <p:nvSpPr>
            <p:cNvPr id="24610" name="Text Box 43"/>
            <p:cNvSpPr txBox="1">
              <a:spLocks noChangeArrowheads="1"/>
            </p:cNvSpPr>
            <p:nvPr/>
          </p:nvSpPr>
          <p:spPr bwMode="auto">
            <a:xfrm>
              <a:off x="4220" y="1715"/>
              <a:ext cx="2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  2</a:t>
              </a:r>
            </a:p>
          </p:txBody>
        </p:sp>
        <p:sp>
          <p:nvSpPr>
            <p:cNvPr id="24611" name="Text Box 44"/>
            <p:cNvSpPr txBox="1">
              <a:spLocks noChangeArrowheads="1"/>
            </p:cNvSpPr>
            <p:nvPr/>
          </p:nvSpPr>
          <p:spPr bwMode="auto">
            <a:xfrm>
              <a:off x="4218" y="1342"/>
              <a:ext cx="2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  4</a:t>
              </a:r>
            </a:p>
          </p:txBody>
        </p:sp>
        <p:sp>
          <p:nvSpPr>
            <p:cNvPr id="24612" name="Text Box 45"/>
            <p:cNvSpPr txBox="1">
              <a:spLocks noChangeArrowheads="1"/>
            </p:cNvSpPr>
            <p:nvPr/>
          </p:nvSpPr>
          <p:spPr bwMode="auto">
            <a:xfrm>
              <a:off x="4223" y="967"/>
              <a:ext cx="2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  6</a:t>
              </a:r>
            </a:p>
          </p:txBody>
        </p:sp>
      </p:grpSp>
      <p:grpSp>
        <p:nvGrpSpPr>
          <p:cNvPr id="24588" name="Group 41"/>
          <p:cNvGrpSpPr>
            <a:grpSpLocks/>
          </p:cNvGrpSpPr>
          <p:nvPr/>
        </p:nvGrpSpPr>
        <p:grpSpPr bwMode="auto">
          <a:xfrm>
            <a:off x="2033588" y="4673600"/>
            <a:ext cx="4689475" cy="284163"/>
            <a:chOff x="1281" y="2944"/>
            <a:chExt cx="2954" cy="179"/>
          </a:xfrm>
        </p:grpSpPr>
        <p:sp>
          <p:nvSpPr>
            <p:cNvPr id="24601" name="Text Box 49"/>
            <p:cNvSpPr txBox="1">
              <a:spLocks noChangeArrowheads="1"/>
            </p:cNvSpPr>
            <p:nvPr/>
          </p:nvSpPr>
          <p:spPr bwMode="auto">
            <a:xfrm>
              <a:off x="1809" y="2944"/>
              <a:ext cx="3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1965</a:t>
              </a:r>
            </a:p>
          </p:txBody>
        </p:sp>
        <p:sp>
          <p:nvSpPr>
            <p:cNvPr id="24602" name="Text Box 50"/>
            <p:cNvSpPr txBox="1">
              <a:spLocks noChangeArrowheads="1"/>
            </p:cNvSpPr>
            <p:nvPr/>
          </p:nvSpPr>
          <p:spPr bwMode="auto">
            <a:xfrm>
              <a:off x="2331" y="2950"/>
              <a:ext cx="3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1975</a:t>
              </a:r>
            </a:p>
          </p:txBody>
        </p:sp>
        <p:sp>
          <p:nvSpPr>
            <p:cNvPr id="24603" name="Text Box 51"/>
            <p:cNvSpPr txBox="1">
              <a:spLocks noChangeArrowheads="1"/>
            </p:cNvSpPr>
            <p:nvPr/>
          </p:nvSpPr>
          <p:spPr bwMode="auto">
            <a:xfrm>
              <a:off x="2849" y="2944"/>
              <a:ext cx="3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1985</a:t>
              </a:r>
            </a:p>
          </p:txBody>
        </p:sp>
        <p:sp>
          <p:nvSpPr>
            <p:cNvPr id="24604" name="Text Box 52"/>
            <p:cNvSpPr txBox="1">
              <a:spLocks noChangeArrowheads="1"/>
            </p:cNvSpPr>
            <p:nvPr/>
          </p:nvSpPr>
          <p:spPr bwMode="auto">
            <a:xfrm>
              <a:off x="3376" y="2948"/>
              <a:ext cx="3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1995</a:t>
              </a:r>
            </a:p>
          </p:txBody>
        </p:sp>
        <p:sp>
          <p:nvSpPr>
            <p:cNvPr id="24605" name="Text Box 53"/>
            <p:cNvSpPr txBox="1">
              <a:spLocks noChangeArrowheads="1"/>
            </p:cNvSpPr>
            <p:nvPr/>
          </p:nvSpPr>
          <p:spPr bwMode="auto">
            <a:xfrm>
              <a:off x="3905" y="2948"/>
              <a:ext cx="3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2005</a:t>
              </a:r>
            </a:p>
          </p:txBody>
        </p:sp>
        <p:sp>
          <p:nvSpPr>
            <p:cNvPr id="24606" name="Text Box 49"/>
            <p:cNvSpPr txBox="1">
              <a:spLocks noChangeArrowheads="1"/>
            </p:cNvSpPr>
            <p:nvPr/>
          </p:nvSpPr>
          <p:spPr bwMode="auto">
            <a:xfrm>
              <a:off x="1281" y="2948"/>
              <a:ext cx="3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1955</a:t>
              </a:r>
            </a:p>
          </p:txBody>
        </p:sp>
      </p:grpSp>
      <p:grpSp>
        <p:nvGrpSpPr>
          <p:cNvPr id="24589" name="Group 39"/>
          <p:cNvGrpSpPr>
            <a:grpSpLocks/>
          </p:cNvGrpSpPr>
          <p:nvPr/>
        </p:nvGrpSpPr>
        <p:grpSpPr bwMode="auto">
          <a:xfrm>
            <a:off x="2312988" y="2471738"/>
            <a:ext cx="2024062" cy="441325"/>
            <a:chOff x="1445" y="1557"/>
            <a:chExt cx="1275" cy="278"/>
          </a:xfrm>
        </p:grpSpPr>
        <p:sp>
          <p:nvSpPr>
            <p:cNvPr id="24599" name="Rectangle 40"/>
            <p:cNvSpPr>
              <a:spLocks noChangeArrowheads="1"/>
            </p:cNvSpPr>
            <p:nvPr/>
          </p:nvSpPr>
          <p:spPr bwMode="auto">
            <a:xfrm>
              <a:off x="1445" y="1557"/>
              <a:ext cx="1275"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600" name="Rectangle 41"/>
            <p:cNvSpPr>
              <a:spLocks noChangeArrowheads="1"/>
            </p:cNvSpPr>
            <p:nvPr/>
          </p:nvSpPr>
          <p:spPr bwMode="auto">
            <a:xfrm>
              <a:off x="1445" y="1691"/>
              <a:ext cx="304"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4590" name="Picture 39" descr="OceanHeatContent"/>
          <p:cNvPicPr>
            <a:picLocks noChangeAspect="1" noChangeArrowheads="1"/>
          </p:cNvPicPr>
          <p:nvPr/>
        </p:nvPicPr>
        <p:blipFill>
          <a:blip r:embed="rId3">
            <a:extLst>
              <a:ext uri="{28A0092B-C50C-407E-A947-70E740481C1C}">
                <a14:useLocalDpi xmlns:a14="http://schemas.microsoft.com/office/drawing/2010/main" val="0"/>
              </a:ext>
            </a:extLst>
          </a:blip>
          <a:srcRect l="10178" t="86755" b="2904"/>
          <a:stretch>
            <a:fillRect/>
          </a:stretch>
        </p:blipFill>
        <p:spPr bwMode="auto">
          <a:xfrm>
            <a:off x="2293938" y="5070475"/>
            <a:ext cx="46339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Rectangle 34"/>
          <p:cNvSpPr>
            <a:spLocks noChangeArrowheads="1"/>
          </p:cNvSpPr>
          <p:nvPr/>
        </p:nvSpPr>
        <p:spPr bwMode="auto">
          <a:xfrm>
            <a:off x="3055938" y="3941763"/>
            <a:ext cx="119062" cy="117475"/>
          </a:xfrm>
          <a:prstGeom prst="rect">
            <a:avLst/>
          </a:prstGeom>
          <a:solidFill>
            <a:srgbClr val="F30712"/>
          </a:solidFill>
          <a:ln w="9525">
            <a:solidFill>
              <a:schemeClr val="tx1"/>
            </a:solidFill>
            <a:miter lim="800000"/>
            <a:headEnd/>
            <a:tailEnd/>
          </a:ln>
        </p:spPr>
        <p:txBody>
          <a:bodyPr wrap="none" anchor="ctr"/>
          <a:lstStyle/>
          <a:p>
            <a:endParaRPr lang="en-US"/>
          </a:p>
        </p:txBody>
      </p:sp>
      <p:sp>
        <p:nvSpPr>
          <p:cNvPr id="24592" name="Rectangle 38"/>
          <p:cNvSpPr>
            <a:spLocks noChangeArrowheads="1"/>
          </p:cNvSpPr>
          <p:nvPr/>
        </p:nvSpPr>
        <p:spPr bwMode="auto">
          <a:xfrm>
            <a:off x="6430963" y="2119313"/>
            <a:ext cx="119062" cy="103187"/>
          </a:xfrm>
          <a:prstGeom prst="rect">
            <a:avLst/>
          </a:prstGeom>
          <a:solidFill>
            <a:srgbClr val="F30712"/>
          </a:solidFill>
          <a:ln w="9525">
            <a:solidFill>
              <a:schemeClr val="tx1"/>
            </a:solidFill>
            <a:miter lim="800000"/>
            <a:headEnd/>
            <a:tailEnd/>
          </a:ln>
        </p:spPr>
        <p:txBody>
          <a:bodyPr wrap="none" anchor="ctr"/>
          <a:lstStyle/>
          <a:p>
            <a:endParaRPr lang="en-US"/>
          </a:p>
        </p:txBody>
      </p:sp>
      <p:sp>
        <p:nvSpPr>
          <p:cNvPr id="24593" name="Rectangle 34"/>
          <p:cNvSpPr>
            <a:spLocks noChangeArrowheads="1"/>
          </p:cNvSpPr>
          <p:nvPr/>
        </p:nvSpPr>
        <p:spPr bwMode="auto">
          <a:xfrm>
            <a:off x="3894138" y="3567113"/>
            <a:ext cx="119062" cy="117475"/>
          </a:xfrm>
          <a:prstGeom prst="rect">
            <a:avLst/>
          </a:prstGeom>
          <a:solidFill>
            <a:srgbClr val="F30712"/>
          </a:solidFill>
          <a:ln w="9525">
            <a:solidFill>
              <a:schemeClr val="tx1"/>
            </a:solidFill>
            <a:miter lim="800000"/>
            <a:headEnd/>
            <a:tailEnd/>
          </a:ln>
        </p:spPr>
        <p:txBody>
          <a:bodyPr wrap="none" anchor="ctr"/>
          <a:lstStyle/>
          <a:p>
            <a:endParaRPr lang="en-US"/>
          </a:p>
        </p:txBody>
      </p:sp>
      <p:sp>
        <p:nvSpPr>
          <p:cNvPr id="24594" name="Rectangle 34"/>
          <p:cNvSpPr>
            <a:spLocks noChangeArrowheads="1"/>
          </p:cNvSpPr>
          <p:nvPr/>
        </p:nvSpPr>
        <p:spPr bwMode="auto">
          <a:xfrm>
            <a:off x="4738688" y="3573463"/>
            <a:ext cx="119062" cy="117475"/>
          </a:xfrm>
          <a:prstGeom prst="rect">
            <a:avLst/>
          </a:prstGeom>
          <a:solidFill>
            <a:srgbClr val="F30712"/>
          </a:solidFill>
          <a:ln w="9525">
            <a:solidFill>
              <a:schemeClr val="tx1"/>
            </a:solidFill>
            <a:miter lim="800000"/>
            <a:headEnd/>
            <a:tailEnd/>
          </a:ln>
        </p:spPr>
        <p:txBody>
          <a:bodyPr wrap="none" anchor="ctr"/>
          <a:lstStyle/>
          <a:p>
            <a:endParaRPr lang="en-US"/>
          </a:p>
        </p:txBody>
      </p:sp>
      <p:sp>
        <p:nvSpPr>
          <p:cNvPr id="24595" name="Rectangle 34"/>
          <p:cNvSpPr>
            <a:spLocks noChangeArrowheads="1"/>
          </p:cNvSpPr>
          <p:nvPr/>
        </p:nvSpPr>
        <p:spPr bwMode="auto">
          <a:xfrm>
            <a:off x="5583238" y="2982913"/>
            <a:ext cx="119062" cy="117475"/>
          </a:xfrm>
          <a:prstGeom prst="rect">
            <a:avLst/>
          </a:prstGeom>
          <a:solidFill>
            <a:srgbClr val="F30712"/>
          </a:solidFill>
          <a:ln w="9525">
            <a:solidFill>
              <a:schemeClr val="tx1"/>
            </a:solidFill>
            <a:miter lim="800000"/>
            <a:headEnd/>
            <a:tailEnd/>
          </a:ln>
        </p:spPr>
        <p:txBody>
          <a:bodyPr wrap="none" anchor="ctr"/>
          <a:lstStyle/>
          <a:p>
            <a:endParaRPr lang="en-US"/>
          </a:p>
        </p:txBody>
      </p:sp>
      <p:sp>
        <p:nvSpPr>
          <p:cNvPr id="24596" name="Rectangle 34"/>
          <p:cNvSpPr>
            <a:spLocks noChangeArrowheads="1"/>
          </p:cNvSpPr>
          <p:nvPr/>
        </p:nvSpPr>
        <p:spPr bwMode="auto">
          <a:xfrm>
            <a:off x="6434138" y="2119313"/>
            <a:ext cx="119062" cy="117475"/>
          </a:xfrm>
          <a:prstGeom prst="rect">
            <a:avLst/>
          </a:prstGeom>
          <a:solidFill>
            <a:srgbClr val="F30712"/>
          </a:solidFill>
          <a:ln w="9525">
            <a:solidFill>
              <a:schemeClr val="tx1"/>
            </a:solidFill>
            <a:miter lim="800000"/>
            <a:headEnd/>
            <a:tailEnd/>
          </a:ln>
        </p:spPr>
        <p:txBody>
          <a:bodyPr wrap="none" anchor="ctr"/>
          <a:lstStyle/>
          <a:p>
            <a:endParaRPr lang="en-US"/>
          </a:p>
        </p:txBody>
      </p:sp>
      <p:sp>
        <p:nvSpPr>
          <p:cNvPr id="24597" name="TextBox 38"/>
          <p:cNvSpPr txBox="1">
            <a:spLocks noChangeArrowheads="1"/>
          </p:cNvSpPr>
          <p:nvPr/>
        </p:nvSpPr>
        <p:spPr bwMode="auto">
          <a:xfrm>
            <a:off x="2695575" y="5894388"/>
            <a:ext cx="9382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100" i="1"/>
              <a:t>Webb</a:t>
            </a:r>
            <a:r>
              <a:rPr lang="en-US" sz="1100"/>
              <a:t>, 2011</a:t>
            </a:r>
          </a:p>
        </p:txBody>
      </p:sp>
      <p:sp>
        <p:nvSpPr>
          <p:cNvPr id="39" name="TextBox 38"/>
          <p:cNvSpPr txBox="1"/>
          <p:nvPr/>
        </p:nvSpPr>
        <p:spPr>
          <a:xfrm>
            <a:off x="7111998" y="-9766"/>
            <a:ext cx="1338828" cy="276999"/>
          </a:xfrm>
          <a:prstGeom prst="rect">
            <a:avLst/>
          </a:prstGeom>
          <a:noFill/>
        </p:spPr>
        <p:txBody>
          <a:bodyPr wrap="none" rtlCol="0">
            <a:spAutoFit/>
          </a:bodyPr>
          <a:lstStyle/>
          <a:p>
            <a:r>
              <a:rPr lang="en-US" dirty="0" smtClean="0">
                <a:solidFill>
                  <a:srgbClr val="FFFFFF"/>
                </a:solidFill>
              </a:rPr>
              <a:t>UCDW warming</a:t>
            </a:r>
            <a:endParaRPr lang="en-US" dirty="0">
              <a:solidFill>
                <a:srgbClr val="FFFFFF"/>
              </a:solidFill>
            </a:endParaRPr>
          </a:p>
        </p:txBody>
      </p:sp>
    </p:spTree>
    <p:extLst>
      <p:ext uri="{BB962C8B-B14F-4D97-AF65-F5344CB8AC3E}">
        <p14:creationId xmlns:p14="http://schemas.microsoft.com/office/powerpoint/2010/main" val="694806914"/>
      </p:ext>
    </p:extLst>
  </p:cSld>
  <p:clrMapOvr>
    <a:masterClrMapping/>
  </p:clrMapOvr>
  <p:transition advClick="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rctic-sea-ice-sum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1460500"/>
            <a:ext cx="59817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4"/>
          <p:cNvSpPr>
            <a:spLocks noChangeArrowheads="1"/>
          </p:cNvSpPr>
          <p:nvPr/>
        </p:nvSpPr>
        <p:spPr bwMode="auto">
          <a:xfrm>
            <a:off x="4459288" y="3087688"/>
            <a:ext cx="130175" cy="155575"/>
          </a:xfrm>
          <a:prstGeom prst="star4">
            <a:avLst>
              <a:gd name="adj" fmla="val 12500"/>
            </a:avLst>
          </a:prstGeom>
          <a:solidFill>
            <a:srgbClr val="800040"/>
          </a:solidFill>
          <a:ln w="9525">
            <a:solidFill>
              <a:schemeClr val="tx1"/>
            </a:solidFill>
            <a:miter lim="800000"/>
            <a:headEnd/>
            <a:tailEnd/>
          </a:ln>
        </p:spPr>
        <p:txBody>
          <a:bodyPr wrap="none" anchor="ctr"/>
          <a:lstStyle/>
          <a:p>
            <a:endParaRPr lang="en-US"/>
          </a:p>
        </p:txBody>
      </p:sp>
      <p:sp>
        <p:nvSpPr>
          <p:cNvPr id="30724" name="Text Box 5"/>
          <p:cNvSpPr txBox="1">
            <a:spLocks noChangeArrowheads="1"/>
          </p:cNvSpPr>
          <p:nvPr/>
        </p:nvSpPr>
        <p:spPr bwMode="auto">
          <a:xfrm>
            <a:off x="2662238" y="1535113"/>
            <a:ext cx="406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a:solidFill>
                  <a:schemeClr val="bg1"/>
                </a:solidFill>
                <a:latin typeface="Arial Black" charset="0"/>
              </a:rPr>
              <a:t>1979 Arctic Summer Sea Ice Cover</a:t>
            </a:r>
          </a:p>
        </p:txBody>
      </p:sp>
      <p:sp>
        <p:nvSpPr>
          <p:cNvPr id="30726" name="TextBox 5"/>
          <p:cNvSpPr txBox="1">
            <a:spLocks noChangeArrowheads="1"/>
          </p:cNvSpPr>
          <p:nvPr/>
        </p:nvSpPr>
        <p:spPr bwMode="auto">
          <a:xfrm>
            <a:off x="4338638" y="2857500"/>
            <a:ext cx="395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NP</a:t>
            </a:r>
          </a:p>
        </p:txBody>
      </p:sp>
      <p:sp>
        <p:nvSpPr>
          <p:cNvPr id="7" name="TextBox 6"/>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extLst>
      <p:ext uri="{BB962C8B-B14F-4D97-AF65-F5344CB8AC3E}">
        <p14:creationId xmlns:p14="http://schemas.microsoft.com/office/powerpoint/2010/main" val="1168893854"/>
      </p:ext>
    </p:extLst>
  </p:cSld>
  <p:clrMapOvr>
    <a:masterClrMapping/>
  </p:clrMapOvr>
  <p:transition advClick="0">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P1010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4294967295"/>
          </p:nvPr>
        </p:nvSpPr>
        <p:spPr>
          <a:xfrm>
            <a:off x="474663" y="1408113"/>
            <a:ext cx="8024812" cy="4437062"/>
          </a:xfrm>
        </p:spPr>
        <p:txBody>
          <a:bodyPr/>
          <a:lstStyle/>
          <a:p>
            <a:pPr marL="0" indent="0" algn="just">
              <a:lnSpc>
                <a:spcPct val="80000"/>
              </a:lnSpc>
              <a:buClrTx/>
              <a:buSzPct val="125000"/>
              <a:buFont typeface="Wingdings" charset="0"/>
              <a:buNone/>
              <a:tabLst>
                <a:tab pos="458788" algn="l"/>
              </a:tabLst>
            </a:pPr>
            <a:r>
              <a:rPr lang="en-US" sz="2400" b="1">
                <a:solidFill>
                  <a:srgbClr val="000000"/>
                </a:solidFill>
                <a:latin typeface="Times New Roman" charset="0"/>
                <a:ea typeface="MS PGothic" charset="0"/>
                <a:cs typeface="MS PGothic" charset="0"/>
              </a:rPr>
              <a:t>Sea ice in east Antarctica is expanding, in west Antarctica it is contracting, but not clear how sea ice mass is changing</a:t>
            </a:r>
          </a:p>
          <a:p>
            <a:pPr marL="0" indent="0" algn="just">
              <a:lnSpc>
                <a:spcPct val="80000"/>
              </a:lnSpc>
              <a:buClrTx/>
              <a:buSzPct val="125000"/>
              <a:buFont typeface="Wingdings" charset="0"/>
              <a:buNone/>
              <a:tabLst>
                <a:tab pos="458788" algn="l"/>
              </a:tabLst>
            </a:pPr>
            <a:endParaRPr lang="en-US" sz="2400" b="1">
              <a:solidFill>
                <a:srgbClr val="000000"/>
              </a:solidFill>
              <a:latin typeface="Times New Roman" charset="0"/>
              <a:ea typeface="MS PGothic" charset="0"/>
              <a:cs typeface="MS PGothic" charset="0"/>
            </a:endParaRPr>
          </a:p>
          <a:p>
            <a:pPr marL="0" indent="0" algn="just">
              <a:lnSpc>
                <a:spcPct val="80000"/>
              </a:lnSpc>
              <a:buClrTx/>
              <a:buSzPct val="125000"/>
              <a:buFont typeface="Wingdings" charset="0"/>
              <a:buNone/>
              <a:tabLst>
                <a:tab pos="458788" algn="l"/>
              </a:tabLst>
            </a:pPr>
            <a:r>
              <a:rPr lang="en-US" sz="2400" b="1">
                <a:solidFill>
                  <a:srgbClr val="000000"/>
                </a:solidFill>
                <a:latin typeface="Times New Roman" charset="0"/>
                <a:ea typeface="MS PGothic" charset="0"/>
                <a:cs typeface="MS PGothic" charset="0"/>
              </a:rPr>
              <a:t>Marine glaciers in western Antarctica are accelerating in their melt rate due to warm underlying waters</a:t>
            </a:r>
          </a:p>
          <a:p>
            <a:pPr marL="0" indent="0" algn="just">
              <a:lnSpc>
                <a:spcPct val="80000"/>
              </a:lnSpc>
              <a:buClrTx/>
              <a:buSzPct val="125000"/>
              <a:buFont typeface="Wingdings" charset="0"/>
              <a:buNone/>
              <a:tabLst>
                <a:tab pos="458788" algn="l"/>
              </a:tabLst>
            </a:pPr>
            <a:endParaRPr lang="en-US" sz="2400" b="1">
              <a:solidFill>
                <a:srgbClr val="000000"/>
              </a:solidFill>
              <a:latin typeface="Times New Roman" charset="0"/>
              <a:ea typeface="MS PGothic" charset="0"/>
              <a:cs typeface="MS PGothic" charset="0"/>
            </a:endParaRPr>
          </a:p>
          <a:p>
            <a:pPr marL="0" indent="0" algn="just">
              <a:lnSpc>
                <a:spcPct val="80000"/>
              </a:lnSpc>
              <a:buClrTx/>
              <a:buSzPct val="125000"/>
              <a:buFont typeface="Wingdings" charset="0"/>
              <a:buNone/>
              <a:tabLst>
                <a:tab pos="458788" algn="l"/>
              </a:tabLst>
            </a:pPr>
            <a:r>
              <a:rPr lang="en-US" sz="2400" b="1">
                <a:solidFill>
                  <a:srgbClr val="000000"/>
                </a:solidFill>
                <a:latin typeface="Times New Roman" charset="0"/>
                <a:ea typeface="MS PGothic" charset="0"/>
                <a:cs typeface="MS PGothic" charset="0"/>
              </a:rPr>
              <a:t>Warming of global ocean deep water has considerable potential for long term melting of Antarctic glacial ice —</a:t>
            </a:r>
          </a:p>
          <a:p>
            <a:pPr marL="0" indent="0" algn="just">
              <a:lnSpc>
                <a:spcPct val="80000"/>
              </a:lnSpc>
              <a:buClrTx/>
              <a:buSzPct val="125000"/>
              <a:buFont typeface="Wingdings" charset="0"/>
              <a:buNone/>
              <a:tabLst>
                <a:tab pos="458788" algn="l"/>
              </a:tabLst>
            </a:pPr>
            <a:r>
              <a:rPr lang="en-US" sz="2400" b="1">
                <a:solidFill>
                  <a:srgbClr val="000000"/>
                </a:solidFill>
                <a:latin typeface="Times New Roman" charset="0"/>
                <a:ea typeface="MS PGothic" charset="0"/>
                <a:cs typeface="MS PGothic" charset="0"/>
              </a:rPr>
              <a:t>even if global warming is stopped, unlimited ocean heat available for endless melt</a:t>
            </a:r>
          </a:p>
          <a:p>
            <a:pPr marL="0" indent="0" algn="just">
              <a:lnSpc>
                <a:spcPct val="80000"/>
              </a:lnSpc>
              <a:spcBef>
                <a:spcPct val="0"/>
              </a:spcBef>
              <a:buClrTx/>
              <a:buSzPct val="125000"/>
              <a:buFont typeface="Wingdings" charset="0"/>
              <a:buNone/>
              <a:tabLst>
                <a:tab pos="458788" algn="l"/>
              </a:tabLst>
            </a:pPr>
            <a:endParaRPr lang="en-US" sz="2400" b="1">
              <a:solidFill>
                <a:srgbClr val="000000"/>
              </a:solidFill>
              <a:latin typeface="Times New Roman" charset="0"/>
              <a:ea typeface="MS PGothic" charset="0"/>
              <a:cs typeface="MS PGothic" charset="0"/>
            </a:endParaRPr>
          </a:p>
          <a:p>
            <a:pPr marL="0" indent="0" algn="just">
              <a:lnSpc>
                <a:spcPct val="80000"/>
              </a:lnSpc>
              <a:spcBef>
                <a:spcPct val="0"/>
              </a:spcBef>
              <a:buClrTx/>
              <a:buSzPct val="125000"/>
              <a:buFont typeface="Wingdings" charset="0"/>
              <a:buNone/>
              <a:tabLst>
                <a:tab pos="458788" algn="l"/>
              </a:tabLst>
            </a:pPr>
            <a:r>
              <a:rPr lang="en-US" sz="2400" b="1">
                <a:solidFill>
                  <a:srgbClr val="000000"/>
                </a:solidFill>
                <a:latin typeface="Times New Roman" charset="0"/>
                <a:ea typeface="MS PGothic" charset="0"/>
                <a:cs typeface="MS PGothic" charset="0"/>
              </a:rPr>
              <a:t>Significant ecological change happening as consequence in change in physical environment</a:t>
            </a:r>
          </a:p>
          <a:p>
            <a:pPr marL="0" indent="0" algn="just">
              <a:lnSpc>
                <a:spcPct val="80000"/>
              </a:lnSpc>
              <a:buClrTx/>
              <a:buSzPct val="125000"/>
              <a:buFont typeface="Wingdings" charset="0"/>
              <a:buNone/>
              <a:tabLst>
                <a:tab pos="458788" algn="l"/>
              </a:tabLst>
            </a:pPr>
            <a:endParaRPr lang="en-US" sz="1300" b="1">
              <a:solidFill>
                <a:srgbClr val="000000"/>
              </a:solidFill>
              <a:latin typeface="Times New Roman" charset="0"/>
              <a:ea typeface="MS PGothic" charset="0"/>
              <a:cs typeface="MS PGothic" charset="0"/>
            </a:endParaRPr>
          </a:p>
        </p:txBody>
      </p:sp>
      <p:sp>
        <p:nvSpPr>
          <p:cNvPr id="55300" name="Rectangle 3"/>
          <p:cNvSpPr>
            <a:spLocks noGrp="1" noChangeArrowheads="1"/>
          </p:cNvSpPr>
          <p:nvPr>
            <p:ph type="title" idx="4294967295"/>
          </p:nvPr>
        </p:nvSpPr>
        <p:spPr>
          <a:xfrm>
            <a:off x="2476500" y="434975"/>
            <a:ext cx="4387850" cy="522288"/>
          </a:xfrm>
        </p:spPr>
        <p:txBody>
          <a:bodyPr/>
          <a:lstStyle/>
          <a:p>
            <a:r>
              <a:rPr lang="en-US" sz="4400" b="0">
                <a:solidFill>
                  <a:schemeClr val="tx1"/>
                </a:solidFill>
                <a:latin typeface="Arial Black" charset="0"/>
                <a:ea typeface="MS PGothic" charset="0"/>
                <a:cs typeface="MS PGothic" charset="0"/>
              </a:rPr>
              <a:t>Conclusions</a:t>
            </a:r>
            <a:r>
              <a:rPr lang="en-US" sz="4000" b="0">
                <a:solidFill>
                  <a:schemeClr val="tx1"/>
                </a:solidFill>
                <a:latin typeface="Arial Black" charset="0"/>
                <a:ea typeface="MS PGothic" charset="0"/>
                <a:cs typeface="MS PGothic" charset="0"/>
              </a:rPr>
              <a:t>:</a:t>
            </a:r>
            <a:endParaRPr lang="en-US">
              <a:solidFill>
                <a:schemeClr val="tx1"/>
              </a:solidFill>
              <a:latin typeface="Arial" charset="0"/>
              <a:ea typeface="MS PGothic" charset="0"/>
              <a:cs typeface="MS PGothic" charset="0"/>
            </a:endParaRPr>
          </a:p>
        </p:txBody>
      </p:sp>
      <p:sp>
        <p:nvSpPr>
          <p:cNvPr id="55301" name="TextBox 8"/>
          <p:cNvSpPr txBox="1">
            <a:spLocks noChangeArrowheads="1"/>
          </p:cNvSpPr>
          <p:nvPr/>
        </p:nvSpPr>
        <p:spPr bwMode="auto">
          <a:xfrm>
            <a:off x="6403975" y="6354763"/>
            <a:ext cx="2062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a:solidFill>
                  <a:schemeClr val="bg1"/>
                </a:solidFill>
                <a:latin typeface="Arial" charset="0"/>
                <a:ea typeface="ＭＳ Ｐゴシック" charset="0"/>
                <a:cs typeface="ＭＳ Ｐゴシック" charset="0"/>
              </a:rPr>
              <a:t>Photo: Zena Cardman, Jan  2009</a:t>
            </a:r>
          </a:p>
        </p:txBody>
      </p:sp>
      <p:sp>
        <p:nvSpPr>
          <p:cNvPr id="55302" name="TextBox 5"/>
          <p:cNvSpPr txBox="1">
            <a:spLocks noChangeArrowheads="1"/>
          </p:cNvSpPr>
          <p:nvPr/>
        </p:nvSpPr>
        <p:spPr bwMode="auto">
          <a:xfrm>
            <a:off x="185738" y="6613525"/>
            <a:ext cx="754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i="1">
                <a:solidFill>
                  <a:schemeClr val="bg1"/>
                </a:solidFill>
              </a:rPr>
              <a:t>Martinson</a:t>
            </a:r>
          </a:p>
        </p:txBody>
      </p:sp>
      <p:sp>
        <p:nvSpPr>
          <p:cNvPr id="55303" name="TextBox 6"/>
          <p:cNvSpPr txBox="1">
            <a:spLocks noChangeArrowheads="1"/>
          </p:cNvSpPr>
          <p:nvPr/>
        </p:nvSpPr>
        <p:spPr bwMode="auto">
          <a:xfrm>
            <a:off x="6602413" y="6607175"/>
            <a:ext cx="2181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i="1">
                <a:solidFill>
                  <a:schemeClr val="bg1"/>
                </a:solidFill>
              </a:rPr>
              <a:t>Lamont-Doherty Earth Observatory</a:t>
            </a:r>
          </a:p>
        </p:txBody>
      </p:sp>
      <p:sp>
        <p:nvSpPr>
          <p:cNvPr id="55304" name="TextBox 3"/>
          <p:cNvSpPr txBox="1">
            <a:spLocks noChangeArrowheads="1"/>
          </p:cNvSpPr>
          <p:nvPr/>
        </p:nvSpPr>
        <p:spPr bwMode="auto">
          <a:xfrm>
            <a:off x="7807325" y="0"/>
            <a:ext cx="1012825" cy="287338"/>
          </a:xfrm>
          <a:prstGeom prst="rect">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t>We're done</a:t>
            </a:r>
          </a:p>
        </p:txBody>
      </p:sp>
      <p:grpSp>
        <p:nvGrpSpPr>
          <p:cNvPr id="55305" name="Group 31"/>
          <p:cNvGrpSpPr>
            <a:grpSpLocks/>
          </p:cNvGrpSpPr>
          <p:nvPr/>
        </p:nvGrpSpPr>
        <p:grpSpPr bwMode="auto">
          <a:xfrm>
            <a:off x="71438" y="79375"/>
            <a:ext cx="8980487" cy="6661150"/>
            <a:chOff x="45" y="50"/>
            <a:chExt cx="5657" cy="4196"/>
          </a:xfrm>
        </p:grpSpPr>
        <p:sp>
          <p:nvSpPr>
            <p:cNvPr id="55306" name="Line 19"/>
            <p:cNvSpPr>
              <a:spLocks noChangeShapeType="1"/>
            </p:cNvSpPr>
            <p:nvPr/>
          </p:nvSpPr>
          <p:spPr bwMode="auto">
            <a:xfrm flipH="1">
              <a:off x="48" y="50"/>
              <a:ext cx="4" cy="419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7" name="Line 20"/>
            <p:cNvSpPr>
              <a:spLocks noChangeShapeType="1"/>
            </p:cNvSpPr>
            <p:nvPr/>
          </p:nvSpPr>
          <p:spPr bwMode="auto">
            <a:xfrm>
              <a:off x="5702" y="50"/>
              <a:ext cx="0" cy="419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8" name="Line 21"/>
            <p:cNvSpPr>
              <a:spLocks noChangeShapeType="1"/>
            </p:cNvSpPr>
            <p:nvPr/>
          </p:nvSpPr>
          <p:spPr bwMode="auto">
            <a:xfrm flipV="1">
              <a:off x="45" y="57"/>
              <a:ext cx="487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9" name="Line 21"/>
            <p:cNvSpPr>
              <a:spLocks noChangeShapeType="1"/>
            </p:cNvSpPr>
            <p:nvPr/>
          </p:nvSpPr>
          <p:spPr bwMode="auto">
            <a:xfrm flipV="1">
              <a:off x="5560" y="55"/>
              <a:ext cx="136"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0" name="Line 22"/>
            <p:cNvSpPr>
              <a:spLocks noChangeShapeType="1"/>
            </p:cNvSpPr>
            <p:nvPr/>
          </p:nvSpPr>
          <p:spPr bwMode="auto">
            <a:xfrm>
              <a:off x="600" y="4242"/>
              <a:ext cx="3546"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1" name="Line 23"/>
            <p:cNvSpPr>
              <a:spLocks noChangeShapeType="1"/>
            </p:cNvSpPr>
            <p:nvPr/>
          </p:nvSpPr>
          <p:spPr bwMode="auto">
            <a:xfrm flipH="1">
              <a:off x="54" y="4242"/>
              <a:ext cx="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2" name="Line 24"/>
            <p:cNvSpPr>
              <a:spLocks noChangeShapeType="1"/>
            </p:cNvSpPr>
            <p:nvPr/>
          </p:nvSpPr>
          <p:spPr bwMode="auto">
            <a:xfrm flipH="1">
              <a:off x="5536" y="4242"/>
              <a:ext cx="16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879069624"/>
      </p:ext>
    </p:extLst>
  </p:cSld>
  <p:clrMapOvr>
    <a:masterClrMapping/>
  </p:clrMapOvr>
  <p:transition advClick="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Text Box 13"/>
          <p:cNvSpPr txBox="1">
            <a:spLocks noChangeArrowheads="1"/>
          </p:cNvSpPr>
          <p:nvPr/>
        </p:nvSpPr>
        <p:spPr bwMode="auto">
          <a:xfrm>
            <a:off x="4548188" y="2024063"/>
            <a:ext cx="401637" cy="274637"/>
          </a:xfrm>
          <a:prstGeom prst="rect">
            <a:avLst/>
          </a:prstGeom>
          <a:solidFill>
            <a:srgbClr val="D9D9D9">
              <a:alpha val="45000"/>
            </a:srgbClr>
          </a:solidFill>
          <a:ln>
            <a:noFill/>
          </a:ln>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spcBef>
                <a:spcPct val="50000"/>
              </a:spcBef>
            </a:pPr>
            <a:r>
              <a:rPr lang="en-US" b="1">
                <a:latin typeface="Arial" charset="0"/>
              </a:rPr>
              <a:t>T</a:t>
            </a:r>
            <a:r>
              <a:rPr lang="en-US" b="1" baseline="-25000">
                <a:latin typeface="Arial" charset="0"/>
              </a:rPr>
              <a:t>S</a:t>
            </a:r>
            <a:endParaRPr lang="en-US" b="1">
              <a:latin typeface="Arial" charset="0"/>
            </a:endParaRPr>
          </a:p>
        </p:txBody>
      </p:sp>
      <p:sp>
        <p:nvSpPr>
          <p:cNvPr id="32797" name="Text Box 13"/>
          <p:cNvSpPr txBox="1">
            <a:spLocks noChangeArrowheads="1"/>
          </p:cNvSpPr>
          <p:nvPr/>
        </p:nvSpPr>
        <p:spPr bwMode="auto">
          <a:xfrm>
            <a:off x="3978275" y="3946525"/>
            <a:ext cx="1677988" cy="731838"/>
          </a:xfrm>
          <a:prstGeom prst="rect">
            <a:avLst/>
          </a:prstGeom>
          <a:solidFill>
            <a:srgbClr val="D9D9D9">
              <a:alpha val="55000"/>
            </a:srgbClr>
          </a:solidFill>
          <a:ln>
            <a:noFill/>
          </a:ln>
          <a:extLst/>
        </p:spPr>
        <p:txBody>
          <a:bodyPr>
            <a:spAutoFit/>
          </a:bodyPr>
          <a:lstStyle>
            <a:lvl1pPr>
              <a:tabLst>
                <a:tab pos="117475" algn="l"/>
              </a:tabLst>
              <a:defRPr sz="1200">
                <a:solidFill>
                  <a:schemeClr val="tx1"/>
                </a:solidFill>
                <a:latin typeface="Helvetica" charset="0"/>
                <a:ea typeface="ＭＳ Ｐゴシック" charset="0"/>
                <a:cs typeface="ＭＳ Ｐゴシック" charset="0"/>
              </a:defRPr>
            </a:lvl1pPr>
            <a:lvl2pPr marL="742950" indent="-285750">
              <a:tabLst>
                <a:tab pos="117475" algn="l"/>
              </a:tabLst>
              <a:defRPr sz="1200">
                <a:solidFill>
                  <a:schemeClr val="tx1"/>
                </a:solidFill>
                <a:latin typeface="Helvetica" charset="0"/>
                <a:ea typeface="ＭＳ Ｐゴシック" charset="0"/>
              </a:defRPr>
            </a:lvl2pPr>
            <a:lvl3pPr marL="1143000" indent="-228600">
              <a:tabLst>
                <a:tab pos="117475" algn="l"/>
              </a:tabLst>
              <a:defRPr sz="1200">
                <a:solidFill>
                  <a:schemeClr val="tx1"/>
                </a:solidFill>
                <a:latin typeface="Helvetica" charset="0"/>
                <a:ea typeface="ＭＳ Ｐゴシック" charset="0"/>
              </a:defRPr>
            </a:lvl3pPr>
            <a:lvl4pPr marL="1600200" indent="-228600">
              <a:tabLst>
                <a:tab pos="117475" algn="l"/>
              </a:tabLst>
              <a:defRPr sz="1200">
                <a:solidFill>
                  <a:schemeClr val="tx1"/>
                </a:solidFill>
                <a:latin typeface="Helvetica" charset="0"/>
                <a:ea typeface="ＭＳ Ｐゴシック" charset="0"/>
              </a:defRPr>
            </a:lvl4pPr>
            <a:lvl5pPr marL="2057400" indent="-228600">
              <a:tabLst>
                <a:tab pos="117475" algn="l"/>
              </a:tabLst>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9pPr>
          </a:lstStyle>
          <a:p>
            <a:pPr>
              <a:spcBef>
                <a:spcPct val="50000"/>
              </a:spcBef>
            </a:pPr>
            <a:r>
              <a:rPr lang="en-US" b="1">
                <a:latin typeface="Arial" charset="0"/>
              </a:rPr>
              <a:t>T</a:t>
            </a:r>
            <a:r>
              <a:rPr lang="en-US" b="1" baseline="-25000">
                <a:latin typeface="Arial" charset="0"/>
              </a:rPr>
              <a:t>f</a:t>
            </a:r>
            <a:r>
              <a:rPr lang="en-US" b="1">
                <a:latin typeface="Arial" charset="0"/>
              </a:rPr>
              <a:t>, S,</a:t>
            </a:r>
            <a:r>
              <a:rPr lang="en-US" b="1">
                <a:latin typeface="Symbol" charset="0"/>
                <a:cs typeface="Symbol" charset="0"/>
              </a:rPr>
              <a:t>  ρ</a:t>
            </a:r>
            <a:r>
              <a:rPr lang="en-US" b="1" baseline="-25000">
                <a:latin typeface="Arial" charset="0"/>
              </a:rPr>
              <a:t>winter</a:t>
            </a:r>
            <a:r>
              <a:rPr lang="en-US">
                <a:latin typeface="Arial" charset="0"/>
              </a:rPr>
              <a:t> </a:t>
            </a:r>
          </a:p>
          <a:p>
            <a:pPr>
              <a:spcBef>
                <a:spcPct val="50000"/>
              </a:spcBef>
            </a:pPr>
            <a:r>
              <a:rPr lang="en-US">
                <a:latin typeface="Arial" charset="0"/>
              </a:rPr>
              <a:t>=</a:t>
            </a:r>
            <a:r>
              <a:rPr lang="en-US" b="1">
                <a:latin typeface="Arial" charset="0"/>
              </a:rPr>
              <a:t> Winter Water 	 (WW)</a:t>
            </a:r>
          </a:p>
        </p:txBody>
      </p:sp>
      <p:sp>
        <p:nvSpPr>
          <p:cNvPr id="32769" name="Line 2"/>
          <p:cNvSpPr>
            <a:spLocks noChangeShapeType="1"/>
          </p:cNvSpPr>
          <p:nvPr/>
        </p:nvSpPr>
        <p:spPr bwMode="auto">
          <a:xfrm>
            <a:off x="3817938" y="4832350"/>
            <a:ext cx="1684337" cy="617538"/>
          </a:xfrm>
          <a:prstGeom prst="line">
            <a:avLst/>
          </a:prstGeom>
          <a:noFill/>
          <a:ln w="285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70" name="Line 3"/>
          <p:cNvSpPr>
            <a:spLocks noChangeShapeType="1"/>
          </p:cNvSpPr>
          <p:nvPr/>
        </p:nvSpPr>
        <p:spPr bwMode="auto">
          <a:xfrm>
            <a:off x="3829050" y="3090863"/>
            <a:ext cx="0" cy="1755775"/>
          </a:xfrm>
          <a:prstGeom prst="line">
            <a:avLst/>
          </a:prstGeom>
          <a:noFill/>
          <a:ln w="285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2771" name="Group 52"/>
          <p:cNvGrpSpPr>
            <a:grpSpLocks/>
          </p:cNvGrpSpPr>
          <p:nvPr/>
        </p:nvGrpSpPr>
        <p:grpSpPr bwMode="auto">
          <a:xfrm>
            <a:off x="2598738" y="1963738"/>
            <a:ext cx="1211262" cy="1168400"/>
            <a:chOff x="2598733" y="1963737"/>
            <a:chExt cx="1211267" cy="1168929"/>
          </a:xfrm>
        </p:grpSpPr>
        <p:sp>
          <p:nvSpPr>
            <p:cNvPr id="32812" name="Rectangle 99"/>
            <p:cNvSpPr>
              <a:spLocks noChangeArrowheads="1"/>
            </p:cNvSpPr>
            <p:nvPr/>
          </p:nvSpPr>
          <p:spPr bwMode="auto">
            <a:xfrm>
              <a:off x="2607208" y="1963737"/>
              <a:ext cx="1202792" cy="689151"/>
            </a:xfrm>
            <a:prstGeom prst="rect">
              <a:avLst/>
            </a:prstGeom>
            <a:solidFill>
              <a:srgbClr val="999999">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13" name="Right Triangle 100"/>
            <p:cNvSpPr>
              <a:spLocks noChangeArrowheads="1"/>
            </p:cNvSpPr>
            <p:nvPr/>
          </p:nvSpPr>
          <p:spPr bwMode="auto">
            <a:xfrm rot="10800000">
              <a:off x="2598733" y="2651173"/>
              <a:ext cx="1211261" cy="481493"/>
            </a:xfrm>
            <a:prstGeom prst="rtTriangle">
              <a:avLst/>
            </a:prstGeom>
            <a:solidFill>
              <a:srgbClr val="999999">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grpSp>
      <p:sp>
        <p:nvSpPr>
          <p:cNvPr id="32772" name="Rectangle 2"/>
          <p:cNvSpPr>
            <a:spLocks noGrp="1" noChangeArrowheads="1"/>
          </p:cNvSpPr>
          <p:nvPr>
            <p:ph type="title" idx="4294967295"/>
          </p:nvPr>
        </p:nvSpPr>
        <p:spPr>
          <a:xfrm>
            <a:off x="3152775" y="269875"/>
            <a:ext cx="2587625" cy="737658"/>
          </a:xfrm>
        </p:spPr>
        <p:txBody>
          <a:bodyPr>
            <a:normAutofit fontScale="90000"/>
          </a:bodyPr>
          <a:lstStyle/>
          <a:p>
            <a:pPr algn="ctr"/>
            <a:r>
              <a:rPr lang="en-US" sz="3100" dirty="0" smtClean="0">
                <a:latin typeface="Arial Black" charset="0"/>
                <a:ea typeface="ＭＳ Ｐゴシック" charset="0"/>
                <a:cs typeface="ＭＳ Ｐゴシック" charset="0"/>
              </a:rPr>
              <a:t>Summer</a:t>
            </a:r>
            <a:br>
              <a:rPr lang="en-US" sz="3100" dirty="0" smtClean="0">
                <a:latin typeface="Arial Black" charset="0"/>
                <a:ea typeface="ＭＳ Ｐゴシック" charset="0"/>
                <a:cs typeface="ＭＳ Ｐゴシック" charset="0"/>
              </a:rPr>
            </a:br>
            <a:r>
              <a:rPr lang="en-US" sz="1800" dirty="0" smtClean="0">
                <a:latin typeface="Arial Black" charset="0"/>
                <a:ea typeface="ＭＳ Ｐゴシック" charset="0"/>
                <a:cs typeface="ＭＳ Ｐゴシック" charset="0"/>
              </a:rPr>
              <a:t>(no feedback)</a:t>
            </a:r>
            <a:endParaRPr lang="en-US" dirty="0">
              <a:ea typeface="ＭＳ Ｐゴシック" charset="0"/>
              <a:cs typeface="ＭＳ Ｐゴシック" charset="0"/>
            </a:endParaRPr>
          </a:p>
        </p:txBody>
      </p:sp>
      <p:sp>
        <p:nvSpPr>
          <p:cNvPr id="32773" name="Rectangle 4"/>
          <p:cNvSpPr>
            <a:spLocks noChangeArrowheads="1"/>
          </p:cNvSpPr>
          <p:nvPr/>
        </p:nvSpPr>
        <p:spPr bwMode="auto">
          <a:xfrm>
            <a:off x="3243263" y="589121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endParaRPr lang="en-US">
              <a:latin typeface="Arial" charset="0"/>
            </a:endParaRPr>
          </a:p>
        </p:txBody>
      </p:sp>
      <p:sp>
        <p:nvSpPr>
          <p:cNvPr id="32774" name="Line 92"/>
          <p:cNvSpPr>
            <a:spLocks noChangeShapeType="1"/>
          </p:cNvSpPr>
          <p:nvPr/>
        </p:nvSpPr>
        <p:spPr bwMode="auto">
          <a:xfrm flipV="1">
            <a:off x="3781425" y="2633663"/>
            <a:ext cx="1285875" cy="484187"/>
          </a:xfrm>
          <a:prstGeom prst="line">
            <a:avLst/>
          </a:prstGeom>
          <a:noFill/>
          <a:ln w="31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75" name="Line 93"/>
          <p:cNvSpPr>
            <a:spLocks noChangeShapeType="1"/>
          </p:cNvSpPr>
          <p:nvPr/>
        </p:nvSpPr>
        <p:spPr bwMode="auto">
          <a:xfrm flipV="1">
            <a:off x="5062538" y="2001838"/>
            <a:ext cx="0" cy="638175"/>
          </a:xfrm>
          <a:prstGeom prst="line">
            <a:avLst/>
          </a:prstGeom>
          <a:noFill/>
          <a:ln w="19050">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77" name="Text Box 13"/>
          <p:cNvSpPr txBox="1">
            <a:spLocks noChangeArrowheads="1"/>
          </p:cNvSpPr>
          <p:nvPr/>
        </p:nvSpPr>
        <p:spPr bwMode="auto">
          <a:xfrm>
            <a:off x="2813050" y="2020888"/>
            <a:ext cx="387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spcBef>
                <a:spcPct val="50000"/>
              </a:spcBef>
            </a:pPr>
            <a:r>
              <a:rPr lang="en-US" b="1">
                <a:latin typeface="Arial" charset="0"/>
              </a:rPr>
              <a:t>S</a:t>
            </a:r>
            <a:r>
              <a:rPr lang="en-US" b="1" baseline="-25000">
                <a:latin typeface="Arial" charset="0"/>
              </a:rPr>
              <a:t>S</a:t>
            </a:r>
            <a:endParaRPr lang="en-US" b="1">
              <a:latin typeface="Arial" charset="0"/>
            </a:endParaRPr>
          </a:p>
        </p:txBody>
      </p:sp>
      <p:sp>
        <p:nvSpPr>
          <p:cNvPr id="32779" name="Line 47"/>
          <p:cNvSpPr>
            <a:spLocks noChangeShapeType="1"/>
          </p:cNvSpPr>
          <p:nvPr/>
        </p:nvSpPr>
        <p:spPr bwMode="auto">
          <a:xfrm>
            <a:off x="3802063" y="3097213"/>
            <a:ext cx="0" cy="1757362"/>
          </a:xfrm>
          <a:prstGeom prst="line">
            <a:avLst/>
          </a:prstGeom>
          <a:noFill/>
          <a:ln w="28575">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0" name="Line 48"/>
          <p:cNvSpPr>
            <a:spLocks noChangeShapeType="1"/>
          </p:cNvSpPr>
          <p:nvPr/>
        </p:nvSpPr>
        <p:spPr bwMode="auto">
          <a:xfrm>
            <a:off x="3802063" y="4845050"/>
            <a:ext cx="1693862" cy="628650"/>
          </a:xfrm>
          <a:prstGeom prst="line">
            <a:avLst/>
          </a:prstGeom>
          <a:noFill/>
          <a:ln w="28575">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1" name="Line 49"/>
          <p:cNvSpPr>
            <a:spLocks noChangeShapeType="1"/>
          </p:cNvSpPr>
          <p:nvPr/>
        </p:nvSpPr>
        <p:spPr bwMode="auto">
          <a:xfrm>
            <a:off x="5516563" y="5440363"/>
            <a:ext cx="0" cy="8763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2782" name="Group 18"/>
          <p:cNvGrpSpPr>
            <a:grpSpLocks/>
          </p:cNvGrpSpPr>
          <p:nvPr/>
        </p:nvGrpSpPr>
        <p:grpSpPr bwMode="auto">
          <a:xfrm>
            <a:off x="4502150" y="5048250"/>
            <a:ext cx="261938" cy="217488"/>
            <a:chOff x="2832" y="3216"/>
            <a:chExt cx="165" cy="137"/>
          </a:xfrm>
        </p:grpSpPr>
        <p:sp>
          <p:nvSpPr>
            <p:cNvPr id="32810" name="AutoShape 97"/>
            <p:cNvSpPr>
              <a:spLocks noChangeArrowheads="1"/>
            </p:cNvSpPr>
            <p:nvPr/>
          </p:nvSpPr>
          <p:spPr bwMode="auto">
            <a:xfrm>
              <a:off x="2887" y="3216"/>
              <a:ext cx="110" cy="83"/>
            </a:xfrm>
            <a:prstGeom prst="curvedDownArrow">
              <a:avLst>
                <a:gd name="adj1" fmla="val 26506"/>
                <a:gd name="adj2" fmla="val 53012"/>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32811" name="AutoShape 98"/>
            <p:cNvSpPr>
              <a:spLocks noChangeArrowheads="1"/>
            </p:cNvSpPr>
            <p:nvPr/>
          </p:nvSpPr>
          <p:spPr bwMode="auto">
            <a:xfrm flipH="1" flipV="1">
              <a:off x="2832" y="3270"/>
              <a:ext cx="110" cy="83"/>
            </a:xfrm>
            <a:prstGeom prst="curvedDownArrow">
              <a:avLst>
                <a:gd name="adj1" fmla="val 26506"/>
                <a:gd name="adj2" fmla="val 53012"/>
                <a:gd name="adj3" fmla="val 33333"/>
              </a:avLst>
            </a:prstGeom>
            <a:solidFill>
              <a:srgbClr val="FF0000"/>
            </a:solidFill>
            <a:ln w="9525">
              <a:solidFill>
                <a:schemeClr val="tx1"/>
              </a:solidFill>
              <a:miter lim="800000"/>
              <a:headEnd/>
              <a:tailEnd/>
            </a:ln>
          </p:spPr>
          <p:txBody>
            <a:bodyPr rot="10800000" wrap="none" anchor="ctr"/>
            <a:lstStyle/>
            <a:p>
              <a:endParaRPr lang="en-US"/>
            </a:p>
          </p:txBody>
        </p:sp>
      </p:grpSp>
      <p:sp>
        <p:nvSpPr>
          <p:cNvPr id="32783" name="Rectangle 59"/>
          <p:cNvSpPr>
            <a:spLocks noChangeArrowheads="1"/>
          </p:cNvSpPr>
          <p:nvPr/>
        </p:nvSpPr>
        <p:spPr bwMode="auto">
          <a:xfrm>
            <a:off x="4783138" y="4975225"/>
            <a:ext cx="16129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lang="en-US" sz="1400" b="1" dirty="0">
                <a:solidFill>
                  <a:srgbClr val="FFFFFF"/>
                </a:solidFill>
                <a:latin typeface="Arial" charset="0"/>
              </a:rPr>
              <a:t>F</a:t>
            </a:r>
            <a:r>
              <a:rPr lang="en-US" sz="1400" b="1" baseline="-25000" dirty="0">
                <a:solidFill>
                  <a:srgbClr val="FFFFFF"/>
                </a:solidFill>
                <a:latin typeface="Arial" charset="0"/>
              </a:rPr>
              <a:t>D</a:t>
            </a:r>
            <a:r>
              <a:rPr lang="en-US" sz="1000" b="1" dirty="0">
                <a:solidFill>
                  <a:srgbClr val="FFFFFF"/>
                </a:solidFill>
                <a:latin typeface="Arial" charset="0"/>
              </a:rPr>
              <a:t> (turbulence–driven)</a:t>
            </a:r>
          </a:p>
        </p:txBody>
      </p:sp>
      <p:sp>
        <p:nvSpPr>
          <p:cNvPr id="32784" name="Text Box 35"/>
          <p:cNvSpPr txBox="1">
            <a:spLocks noChangeArrowheads="1"/>
          </p:cNvSpPr>
          <p:nvPr/>
        </p:nvSpPr>
        <p:spPr bwMode="auto">
          <a:xfrm>
            <a:off x="4579938" y="1374775"/>
            <a:ext cx="425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1"/>
              <a:t>F</a:t>
            </a:r>
            <a:r>
              <a:rPr lang="en-US" b="1" baseline="-25000"/>
              <a:t>air</a:t>
            </a:r>
            <a:endParaRPr lang="en-US" b="1"/>
          </a:p>
        </p:txBody>
      </p:sp>
      <p:grpSp>
        <p:nvGrpSpPr>
          <p:cNvPr id="32785" name="Group 23"/>
          <p:cNvGrpSpPr>
            <a:grpSpLocks/>
          </p:cNvGrpSpPr>
          <p:nvPr/>
        </p:nvGrpSpPr>
        <p:grpSpPr bwMode="auto">
          <a:xfrm>
            <a:off x="3692525" y="1933575"/>
            <a:ext cx="2244725" cy="55563"/>
            <a:chOff x="2326" y="1218"/>
            <a:chExt cx="1414" cy="35"/>
          </a:xfrm>
        </p:grpSpPr>
        <p:graphicFrame>
          <p:nvGraphicFramePr>
            <p:cNvPr id="32807" name="Object 7"/>
            <p:cNvGraphicFramePr>
              <a:graphicFrameLocks noChangeAspect="1"/>
            </p:cNvGraphicFramePr>
            <p:nvPr/>
          </p:nvGraphicFramePr>
          <p:xfrm>
            <a:off x="3250" y="1218"/>
            <a:ext cx="490" cy="35"/>
          </p:xfrm>
          <a:graphic>
            <a:graphicData uri="http://schemas.openxmlformats.org/presentationml/2006/ole">
              <mc:AlternateContent xmlns:mc="http://schemas.openxmlformats.org/markup-compatibility/2006">
                <mc:Choice xmlns:v="urn:schemas-microsoft-com:vml" Requires="v">
                  <p:oleObj spid="_x0000_s148058" r:id="rId5" imgW="1168400" imgH="127000" progId="MS_ClipArt_Gallery">
                    <p:embed/>
                  </p:oleObj>
                </mc:Choice>
                <mc:Fallback>
                  <p:oleObj r:id="rId5"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3250" y="1218"/>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2808" name="Object 8"/>
            <p:cNvGraphicFramePr>
              <a:graphicFrameLocks noChangeAspect="1"/>
            </p:cNvGraphicFramePr>
            <p:nvPr/>
          </p:nvGraphicFramePr>
          <p:xfrm>
            <a:off x="2816" y="1218"/>
            <a:ext cx="434" cy="31"/>
          </p:xfrm>
          <a:graphic>
            <a:graphicData uri="http://schemas.openxmlformats.org/presentationml/2006/ole">
              <mc:AlternateContent xmlns:mc="http://schemas.openxmlformats.org/markup-compatibility/2006">
                <mc:Choice xmlns:v="urn:schemas-microsoft-com:vml" Requires="v">
                  <p:oleObj spid="_x0000_s148059" r:id="rId7" imgW="1168400" imgH="127000" progId="MS_ClipArt_Gallery">
                    <p:embed/>
                  </p:oleObj>
                </mc:Choice>
                <mc:Fallback>
                  <p:oleObj r:id="rId7"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816" y="1218"/>
                          <a:ext cx="434" cy="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2809" name="Object 9"/>
            <p:cNvGraphicFramePr>
              <a:graphicFrameLocks noChangeAspect="1"/>
            </p:cNvGraphicFramePr>
            <p:nvPr/>
          </p:nvGraphicFramePr>
          <p:xfrm>
            <a:off x="2326" y="1218"/>
            <a:ext cx="490" cy="35"/>
          </p:xfrm>
          <a:graphic>
            <a:graphicData uri="http://schemas.openxmlformats.org/presentationml/2006/ole">
              <mc:AlternateContent xmlns:mc="http://schemas.openxmlformats.org/markup-compatibility/2006">
                <mc:Choice xmlns:v="urn:schemas-microsoft-com:vml" Requires="v">
                  <p:oleObj spid="_x0000_s148060" r:id="rId8" imgW="1168400" imgH="127000" progId="MS_ClipArt_Gallery">
                    <p:embed/>
                  </p:oleObj>
                </mc:Choice>
                <mc:Fallback>
                  <p:oleObj r:id="rId8"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326" y="1218"/>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32786" name="Object 2"/>
          <p:cNvGraphicFramePr>
            <a:graphicFrameLocks noChangeAspect="1"/>
          </p:cNvGraphicFramePr>
          <p:nvPr/>
        </p:nvGraphicFramePr>
        <p:xfrm>
          <a:off x="2965450" y="1935163"/>
          <a:ext cx="777875" cy="55562"/>
        </p:xfrm>
        <a:graphic>
          <a:graphicData uri="http://schemas.openxmlformats.org/presentationml/2006/ole">
            <mc:AlternateContent xmlns:mc="http://schemas.openxmlformats.org/markup-compatibility/2006">
              <mc:Choice xmlns:v="urn:schemas-microsoft-com:vml" Requires="v">
                <p:oleObj spid="_x0000_s148061" r:id="rId9" imgW="1168400" imgH="127000" progId="MS_ClipArt_Gallery">
                  <p:embed/>
                </p:oleObj>
              </mc:Choice>
              <mc:Fallback>
                <p:oleObj r:id="rId9"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965450" y="1935163"/>
                        <a:ext cx="777875" cy="55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2787" name="Object 3"/>
          <p:cNvGraphicFramePr>
            <a:graphicFrameLocks noChangeAspect="1"/>
          </p:cNvGraphicFramePr>
          <p:nvPr/>
        </p:nvGraphicFramePr>
        <p:xfrm>
          <a:off x="2251075" y="1930400"/>
          <a:ext cx="777875" cy="55563"/>
        </p:xfrm>
        <a:graphic>
          <a:graphicData uri="http://schemas.openxmlformats.org/presentationml/2006/ole">
            <mc:AlternateContent xmlns:mc="http://schemas.openxmlformats.org/markup-compatibility/2006">
              <mc:Choice xmlns:v="urn:schemas-microsoft-com:vml" Requires="v">
                <p:oleObj spid="_x0000_s148062" r:id="rId10" imgW="1168400" imgH="127000" progId="MS_ClipArt_Gallery">
                  <p:embed/>
                </p:oleObj>
              </mc:Choice>
              <mc:Fallback>
                <p:oleObj r:id="rId10"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251075" y="1930400"/>
                        <a:ext cx="777875" cy="5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788" name="Line 91"/>
          <p:cNvSpPr>
            <a:spLocks noChangeShapeType="1"/>
          </p:cNvSpPr>
          <p:nvPr/>
        </p:nvSpPr>
        <p:spPr bwMode="auto">
          <a:xfrm flipV="1">
            <a:off x="2616200" y="1971675"/>
            <a:ext cx="0" cy="687388"/>
          </a:xfrm>
          <a:prstGeom prst="line">
            <a:avLst/>
          </a:prstGeom>
          <a:noFill/>
          <a:ln w="19050">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9" name="Line 30"/>
          <p:cNvSpPr>
            <a:spLocks noChangeShapeType="1"/>
          </p:cNvSpPr>
          <p:nvPr/>
        </p:nvSpPr>
        <p:spPr bwMode="auto">
          <a:xfrm>
            <a:off x="5500688" y="5451475"/>
            <a:ext cx="0" cy="857250"/>
          </a:xfrm>
          <a:prstGeom prst="line">
            <a:avLst/>
          </a:prstGeom>
          <a:noFill/>
          <a:ln w="19050">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0" name="Line 31"/>
          <p:cNvSpPr>
            <a:spLocks noChangeShapeType="1"/>
          </p:cNvSpPr>
          <p:nvPr/>
        </p:nvSpPr>
        <p:spPr bwMode="auto">
          <a:xfrm>
            <a:off x="5057775" y="2300288"/>
            <a:ext cx="371475" cy="0"/>
          </a:xfrm>
          <a:prstGeom prst="line">
            <a:avLst/>
          </a:prstGeom>
          <a:noFill/>
          <a:ln w="28575">
            <a:solidFill>
              <a:srgbClr val="F3071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32791" name="Object 4"/>
          <p:cNvGraphicFramePr>
            <a:graphicFrameLocks noChangeAspect="1"/>
          </p:cNvGraphicFramePr>
          <p:nvPr/>
        </p:nvGraphicFramePr>
        <p:xfrm>
          <a:off x="5549900" y="2212975"/>
          <a:ext cx="444500" cy="165100"/>
        </p:xfrm>
        <a:graphic>
          <a:graphicData uri="http://schemas.openxmlformats.org/presentationml/2006/ole">
            <mc:AlternateContent xmlns:mc="http://schemas.openxmlformats.org/markup-compatibility/2006">
              <mc:Choice xmlns:v="urn:schemas-microsoft-com:vml" Requires="v">
                <p:oleObj spid="_x0000_s148063" name="Equation" r:id="rId11" imgW="444500" imgH="165100" progId="Equation.DSMT4">
                  <p:embed/>
                </p:oleObj>
              </mc:Choice>
              <mc:Fallback>
                <p:oleObj name="Equation" r:id="rId11" imgW="444500" imgH="1651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49900" y="2212975"/>
                        <a:ext cx="4445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2792" name="Picture 33" descr="hot-water-danger-water-heater-photo11"/>
          <p:cNvPicPr>
            <a:picLocks noChangeAspect="1" noChangeArrowheads="1"/>
          </p:cNvPicPr>
          <p:nvPr/>
        </p:nvPicPr>
        <p:blipFill>
          <a:blip r:embed="rId13">
            <a:extLst>
              <a:ext uri="{28A0092B-C50C-407E-A947-70E740481C1C}">
                <a14:useLocalDpi xmlns:a14="http://schemas.microsoft.com/office/drawing/2010/main" val="0"/>
              </a:ext>
            </a:extLst>
          </a:blip>
          <a:srcRect b="15323"/>
          <a:stretch>
            <a:fillRect/>
          </a:stretch>
        </p:blipFill>
        <p:spPr bwMode="auto">
          <a:xfrm>
            <a:off x="4614863" y="5478463"/>
            <a:ext cx="80486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4" name="Text Box 35"/>
          <p:cNvSpPr txBox="1">
            <a:spLocks noChangeArrowheads="1"/>
          </p:cNvSpPr>
          <p:nvPr/>
        </p:nvSpPr>
        <p:spPr bwMode="auto">
          <a:xfrm>
            <a:off x="2784475" y="2289702"/>
            <a:ext cx="84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ctr"/>
            <a:r>
              <a:rPr lang="en-US" sz="1000" dirty="0"/>
              <a:t>Low-salinity</a:t>
            </a:r>
          </a:p>
          <a:p>
            <a:pPr algn="ctr"/>
            <a:r>
              <a:rPr lang="en-US" sz="1000" dirty="0"/>
              <a:t>water</a:t>
            </a:r>
          </a:p>
        </p:txBody>
      </p:sp>
      <p:sp>
        <p:nvSpPr>
          <p:cNvPr id="32795" name="Line 90"/>
          <p:cNvSpPr>
            <a:spLocks noChangeShapeType="1"/>
          </p:cNvSpPr>
          <p:nvPr/>
        </p:nvSpPr>
        <p:spPr bwMode="auto">
          <a:xfrm flipH="1" flipV="1">
            <a:off x="2616200" y="2659063"/>
            <a:ext cx="1179513" cy="458787"/>
          </a:xfrm>
          <a:prstGeom prst="line">
            <a:avLst/>
          </a:prstGeom>
          <a:noFill/>
          <a:ln w="57150">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6" name="Line 37"/>
          <p:cNvSpPr>
            <a:spLocks noChangeShapeType="1"/>
          </p:cNvSpPr>
          <p:nvPr/>
        </p:nvSpPr>
        <p:spPr bwMode="auto">
          <a:xfrm>
            <a:off x="4441825" y="1420813"/>
            <a:ext cx="0" cy="342900"/>
          </a:xfrm>
          <a:prstGeom prst="line">
            <a:avLst/>
          </a:prstGeom>
          <a:noFill/>
          <a:ln w="38100">
            <a:solidFill>
              <a:srgbClr val="F3071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32798" name="Object 6"/>
          <p:cNvGraphicFramePr>
            <a:graphicFrameLocks noChangeAspect="1"/>
          </p:cNvGraphicFramePr>
          <p:nvPr/>
        </p:nvGraphicFramePr>
        <p:xfrm>
          <a:off x="1951038" y="2670175"/>
          <a:ext cx="1054100" cy="2184400"/>
        </p:xfrm>
        <a:graphic>
          <a:graphicData uri="http://schemas.openxmlformats.org/presentationml/2006/ole">
            <mc:AlternateContent xmlns:mc="http://schemas.openxmlformats.org/markup-compatibility/2006">
              <mc:Choice xmlns:v="urn:schemas-microsoft-com:vml" Requires="v">
                <p:oleObj spid="_x0000_s148064" name="Equation" r:id="rId14" imgW="1079500" imgH="2184400" progId="Equation.DSMT4">
                  <p:embed/>
                </p:oleObj>
              </mc:Choice>
              <mc:Fallback>
                <p:oleObj name="Equation" r:id="rId14" imgW="1079500" imgH="21844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1038" y="2670175"/>
                        <a:ext cx="1054100" cy="218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5" name="Group 38"/>
          <p:cNvGrpSpPr>
            <a:grpSpLocks/>
          </p:cNvGrpSpPr>
          <p:nvPr/>
        </p:nvGrpSpPr>
        <p:grpSpPr bwMode="auto">
          <a:xfrm>
            <a:off x="2012420" y="2641600"/>
            <a:ext cx="3849687" cy="2201863"/>
            <a:chOff x="1420" y="1660"/>
            <a:chExt cx="2294" cy="1387"/>
          </a:xfrm>
        </p:grpSpPr>
        <p:pic>
          <p:nvPicPr>
            <p:cNvPr id="32805" name="Picture 39" descr="beauty_thermalinsulation(1)"/>
            <p:cNvPicPr>
              <a:picLocks noChangeAspect="1" noChangeArrowheads="1"/>
            </p:cNvPicPr>
            <p:nvPr/>
          </p:nvPicPr>
          <p:blipFill>
            <a:blip r:embed="rId16">
              <a:extLst>
                <a:ext uri="{28A0092B-C50C-407E-A947-70E740481C1C}">
                  <a14:useLocalDpi xmlns:a14="http://schemas.microsoft.com/office/drawing/2010/main" val="0"/>
                </a:ext>
              </a:extLst>
            </a:blip>
            <a:srcRect l="13591" r="69270"/>
            <a:stretch>
              <a:fillRect/>
            </a:stretch>
          </p:blipFill>
          <p:spPr bwMode="auto">
            <a:xfrm rot="-5400000">
              <a:off x="1873" y="1207"/>
              <a:ext cx="1387" cy="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Picture 40" descr="pink_panther_pointi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 y="2652"/>
              <a:ext cx="232"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66"/>
          <p:cNvSpPr txBox="1"/>
          <p:nvPr/>
        </p:nvSpPr>
        <p:spPr>
          <a:xfrm>
            <a:off x="2285997" y="3176565"/>
            <a:ext cx="3365425" cy="584776"/>
          </a:xfrm>
          <a:prstGeom prst="rect">
            <a:avLst/>
          </a:prstGeom>
          <a:noFill/>
        </p:spPr>
        <p:txBody>
          <a:bodyPr wrap="none">
            <a:spAutoFit/>
          </a:bodyPr>
          <a:lstStyle/>
          <a:p>
            <a:pPr>
              <a:defRPr/>
            </a:pPr>
            <a:r>
              <a:rPr lang="en-US" sz="1600" b="1" dirty="0">
                <a:ln>
                  <a:solidFill>
                    <a:srgbClr val="FF0000"/>
                  </a:solidFill>
                </a:ln>
                <a:latin typeface="Helvetica" pitchFamily="-1" charset="0"/>
                <a:ea typeface="+mn-ea"/>
                <a:cs typeface="+mn-cs"/>
              </a:rPr>
              <a:t>How is this insulation eliminated </a:t>
            </a:r>
          </a:p>
          <a:p>
            <a:pPr>
              <a:defRPr/>
            </a:pPr>
            <a:r>
              <a:rPr lang="en-US" sz="1600" b="1" dirty="0">
                <a:ln>
                  <a:solidFill>
                    <a:srgbClr val="FF0000"/>
                  </a:solidFill>
                </a:ln>
                <a:latin typeface="Helvetica" pitchFamily="-1" charset="0"/>
                <a:ea typeface="+mn-ea"/>
                <a:cs typeface="+mn-cs"/>
              </a:rPr>
              <a:t>allowing hot water to impact ice</a:t>
            </a:r>
          </a:p>
        </p:txBody>
      </p:sp>
      <p:grpSp>
        <p:nvGrpSpPr>
          <p:cNvPr id="3" name="Group 2"/>
          <p:cNvGrpSpPr/>
          <p:nvPr/>
        </p:nvGrpSpPr>
        <p:grpSpPr>
          <a:xfrm>
            <a:off x="2709330" y="5681132"/>
            <a:ext cx="1626130" cy="575733"/>
            <a:chOff x="2810934" y="5698066"/>
            <a:chExt cx="1626130" cy="575733"/>
          </a:xfrm>
        </p:grpSpPr>
        <p:sp>
          <p:nvSpPr>
            <p:cNvPr id="32802" name="Rectangle 1"/>
            <p:cNvSpPr>
              <a:spLocks noChangeArrowheads="1"/>
            </p:cNvSpPr>
            <p:nvPr/>
          </p:nvSpPr>
          <p:spPr bwMode="auto">
            <a:xfrm>
              <a:off x="2810934" y="5698066"/>
              <a:ext cx="1626130" cy="575733"/>
            </a:xfrm>
            <a:prstGeom prst="rect">
              <a:avLst/>
            </a:prstGeom>
            <a:solidFill>
              <a:schemeClr val="bg1">
                <a:lumMod val="85000"/>
                <a:alpha val="50000"/>
              </a:schemeClr>
            </a:solidFill>
            <a:ln w="9525">
              <a:noFill/>
              <a:round/>
              <a:headEnd/>
              <a:tailEnd/>
            </a:ln>
          </p:spPr>
          <p:txBody>
            <a:bodyPr/>
            <a:lstStyle/>
            <a:p>
              <a:endParaRPr lang="en-US"/>
            </a:p>
          </p:txBody>
        </p:sp>
        <p:sp>
          <p:nvSpPr>
            <p:cNvPr id="32803" name="Rectangle 4"/>
            <p:cNvSpPr>
              <a:spLocks noChangeArrowheads="1"/>
            </p:cNvSpPr>
            <p:nvPr/>
          </p:nvSpPr>
          <p:spPr bwMode="auto">
            <a:xfrm>
              <a:off x="3225800" y="5992813"/>
              <a:ext cx="76993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US" sz="1200" dirty="0">
                  <a:latin typeface="Arial" charset="0"/>
                </a:rPr>
                <a:t>≥ 1.7</a:t>
              </a:r>
              <a:r>
                <a:rPr lang="en-US" sz="1050" dirty="0">
                  <a:latin typeface="Arial" charset="0"/>
                </a:rPr>
                <a:t>˚</a:t>
              </a:r>
              <a:r>
                <a:rPr lang="en-US" sz="1200" dirty="0">
                  <a:latin typeface="Arial" charset="0"/>
                </a:rPr>
                <a:t> C</a:t>
              </a:r>
            </a:p>
          </p:txBody>
        </p:sp>
        <p:graphicFrame>
          <p:nvGraphicFramePr>
            <p:cNvPr id="32804" name="Object 4"/>
            <p:cNvGraphicFramePr>
              <a:graphicFrameLocks noChangeAspect="1"/>
            </p:cNvGraphicFramePr>
            <p:nvPr>
              <p:extLst>
                <p:ext uri="{D42A27DB-BD31-4B8C-83A1-F6EECF244321}">
                  <p14:modId xmlns:p14="http://schemas.microsoft.com/office/powerpoint/2010/main" val="2241834858"/>
                </p:ext>
              </p:extLst>
            </p:nvPr>
          </p:nvGraphicFramePr>
          <p:xfrm>
            <a:off x="2824163" y="5721350"/>
            <a:ext cx="1554162" cy="268288"/>
          </p:xfrm>
          <a:graphic>
            <a:graphicData uri="http://schemas.openxmlformats.org/presentationml/2006/ole">
              <mc:AlternateContent xmlns:mc="http://schemas.openxmlformats.org/markup-compatibility/2006">
                <mc:Choice xmlns:v="urn:schemas-microsoft-com:vml" Requires="v">
                  <p:oleObj spid="_x0000_s148065" name="Equation" r:id="rId18" imgW="1257300" imgH="215900" progId="Equation.3">
                    <p:embed/>
                  </p:oleObj>
                </mc:Choice>
                <mc:Fallback>
                  <p:oleObj name="Equation" r:id="rId18" imgW="1257300" imgH="2159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24163" y="5721350"/>
                          <a:ext cx="1554162"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2" name="TextBox 1"/>
          <p:cNvSpPr txBox="1"/>
          <p:nvPr/>
        </p:nvSpPr>
        <p:spPr>
          <a:xfrm>
            <a:off x="6976535" y="-25401"/>
            <a:ext cx="1672979"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Tree>
    <p:custDataLst>
      <p:tags r:id="rId2"/>
    </p:custDataLst>
    <p:extLst>
      <p:ext uri="{BB962C8B-B14F-4D97-AF65-F5344CB8AC3E}">
        <p14:creationId xmlns:p14="http://schemas.microsoft.com/office/powerpoint/2010/main" val="1248916011"/>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nodeType="afterGroup">
                            <p:stCondLst>
                              <p:cond delay="2000"/>
                            </p:stCondLst>
                            <p:childTnLst>
                              <p:par>
                                <p:cTn id="9" presetID="10" presetClass="entr" presetSubtype="0" fill="hold" nodeType="afterEffect">
                                  <p:stCondLst>
                                    <p:cond delay="80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DeceptionCalder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69"/>
            <a:ext cx="9165201" cy="68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2"/>
          <p:cNvSpPr txBox="1">
            <a:spLocks noChangeArrowheads="1"/>
          </p:cNvSpPr>
          <p:nvPr/>
        </p:nvSpPr>
        <p:spPr bwMode="auto">
          <a:xfrm>
            <a:off x="203200" y="560388"/>
            <a:ext cx="8940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1371600" algn="l"/>
                <a:tab pos="1947863" algn="l"/>
              </a:tabLst>
              <a:defRPr sz="1200">
                <a:solidFill>
                  <a:schemeClr val="tx1"/>
                </a:solidFill>
                <a:latin typeface="Helvetica" charset="0"/>
                <a:ea typeface="MS PGothic" charset="0"/>
                <a:cs typeface="MS PGothic" charset="0"/>
              </a:defRPr>
            </a:lvl1pPr>
            <a:lvl2pPr marL="37931725" indent="-37474525">
              <a:tabLst>
                <a:tab pos="1371600" algn="l"/>
                <a:tab pos="1947863" algn="l"/>
              </a:tabLst>
              <a:defRPr sz="1200">
                <a:solidFill>
                  <a:schemeClr val="tx1"/>
                </a:solidFill>
                <a:latin typeface="Helvetica" charset="0"/>
                <a:ea typeface="MS PGothic" charset="0"/>
                <a:cs typeface="MS PGothic" charset="0"/>
              </a:defRPr>
            </a:lvl2pPr>
            <a:lvl3pPr>
              <a:tabLst>
                <a:tab pos="1371600" algn="l"/>
                <a:tab pos="1947863" algn="l"/>
              </a:tabLst>
              <a:defRPr sz="1200">
                <a:solidFill>
                  <a:schemeClr val="tx1"/>
                </a:solidFill>
                <a:latin typeface="Helvetica" charset="0"/>
                <a:ea typeface="MS PGothic" charset="0"/>
                <a:cs typeface="MS PGothic" charset="0"/>
              </a:defRPr>
            </a:lvl3pPr>
            <a:lvl4pPr>
              <a:tabLst>
                <a:tab pos="1371600" algn="l"/>
                <a:tab pos="1947863" algn="l"/>
              </a:tabLst>
              <a:defRPr sz="1200">
                <a:solidFill>
                  <a:schemeClr val="tx1"/>
                </a:solidFill>
                <a:latin typeface="Helvetica" charset="0"/>
                <a:ea typeface="MS PGothic" charset="0"/>
                <a:cs typeface="MS PGothic" charset="0"/>
              </a:defRPr>
            </a:lvl4pPr>
            <a:lvl5pPr>
              <a:tabLst>
                <a:tab pos="1371600" algn="l"/>
                <a:tab pos="1947863" algn="l"/>
              </a:tabLst>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tabLst>
                <a:tab pos="1371600" algn="l"/>
                <a:tab pos="1947863" algn="l"/>
              </a:tabLs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tabLst>
                <a:tab pos="1371600" algn="l"/>
                <a:tab pos="1947863" algn="l"/>
              </a:tabLs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tabLst>
                <a:tab pos="1371600" algn="l"/>
                <a:tab pos="1947863" algn="l"/>
              </a:tabLs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tabLst>
                <a:tab pos="1371600" algn="l"/>
                <a:tab pos="1947863" algn="l"/>
              </a:tabLst>
              <a:defRPr sz="1200">
                <a:solidFill>
                  <a:schemeClr val="tx1"/>
                </a:solidFill>
                <a:latin typeface="Helvetica" charset="0"/>
                <a:ea typeface="MS PGothic" charset="0"/>
                <a:cs typeface="MS PGothic" charset="0"/>
              </a:defRPr>
            </a:lvl9pPr>
          </a:lstStyle>
          <a:p>
            <a:r>
              <a:rPr lang="en-US" sz="1600" b="1" u="sng" dirty="0"/>
              <a:t>Why is ice expanding?</a:t>
            </a:r>
          </a:p>
          <a:p>
            <a:endParaRPr lang="en-US" sz="1600" dirty="0"/>
          </a:p>
          <a:p>
            <a:r>
              <a:rPr lang="en-US" sz="1600" dirty="0"/>
              <a:t>Original </a:t>
            </a:r>
            <a:r>
              <a:rPr lang="en-US" sz="1600" dirty="0" smtClean="0"/>
              <a:t>hypotheses pointed </a:t>
            </a:r>
            <a:r>
              <a:rPr lang="en-US" sz="1600" dirty="0"/>
              <a:t>to warm underlying waters:</a:t>
            </a:r>
          </a:p>
          <a:p>
            <a:endParaRPr lang="en-US" sz="1600" dirty="0"/>
          </a:p>
          <a:p>
            <a:r>
              <a:rPr lang="en-US" sz="1600" dirty="0"/>
              <a:t>Zhang, 2000:	warmer atmosphere, warmer SST, </a:t>
            </a:r>
            <a:r>
              <a:rPr lang="en-US" sz="1600" b="1" dirty="0">
                <a:solidFill>
                  <a:srgbClr val="FF0000"/>
                </a:solidFill>
              </a:rPr>
              <a:t>less ice growth driving less convection </a:t>
            </a:r>
          </a:p>
          <a:p>
            <a:r>
              <a:rPr lang="en-US" sz="1600" b="1" dirty="0">
                <a:solidFill>
                  <a:srgbClr val="FF0000"/>
                </a:solidFill>
              </a:rPr>
              <a:t>	melting less ice</a:t>
            </a:r>
            <a:r>
              <a:rPr lang="en-US" sz="1600" dirty="0">
                <a:solidFill>
                  <a:srgbClr val="FF0000"/>
                </a:solidFill>
              </a:rPr>
              <a:t> </a:t>
            </a:r>
            <a:r>
              <a:rPr lang="en-US" sz="1600" dirty="0"/>
              <a:t>allowing expansion</a:t>
            </a:r>
          </a:p>
          <a:p>
            <a:endParaRPr lang="en-US" sz="1600" dirty="0"/>
          </a:p>
          <a:p>
            <a:pPr marL="2116138" indent="-2116138">
              <a:tabLst>
                <a:tab pos="1371600" algn="l"/>
              </a:tabLst>
            </a:pPr>
            <a:r>
              <a:rPr lang="en-US" sz="1600" dirty="0"/>
              <a:t>Bintanja et al., 2013</a:t>
            </a:r>
            <a:r>
              <a:rPr lang="en-US" sz="1600" dirty="0" smtClean="0"/>
              <a:t>:	glacial </a:t>
            </a:r>
            <a:r>
              <a:rPr lang="en-US" sz="1600" dirty="0"/>
              <a:t>melt adds to surface layer </a:t>
            </a:r>
            <a:r>
              <a:rPr lang="en-US" sz="1600" b="1" dirty="0">
                <a:solidFill>
                  <a:srgbClr val="FF0000"/>
                </a:solidFill>
              </a:rPr>
              <a:t>protecting ice from melting by </a:t>
            </a:r>
            <a:r>
              <a:rPr lang="en-US" sz="1600" b="1" dirty="0" smtClean="0">
                <a:solidFill>
                  <a:srgbClr val="FF0000"/>
                </a:solidFill>
              </a:rPr>
              <a:t>warm </a:t>
            </a:r>
            <a:r>
              <a:rPr lang="en-US" sz="1600" b="1" dirty="0">
                <a:solidFill>
                  <a:srgbClr val="FF0000"/>
                </a:solidFill>
              </a:rPr>
              <a:t>deep waters</a:t>
            </a:r>
          </a:p>
        </p:txBody>
      </p:sp>
      <p:sp>
        <p:nvSpPr>
          <p:cNvPr id="36868" name="TextBox 17"/>
          <p:cNvSpPr txBox="1">
            <a:spLocks noChangeArrowheads="1"/>
          </p:cNvSpPr>
          <p:nvPr/>
        </p:nvSpPr>
        <p:spPr bwMode="auto">
          <a:xfrm>
            <a:off x="4246562" y="6459538"/>
            <a:ext cx="31776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dirty="0" smtClean="0">
                <a:solidFill>
                  <a:schemeClr val="bg1"/>
                </a:solidFill>
              </a:rPr>
              <a:t>Photo: Martinson</a:t>
            </a:r>
            <a:r>
              <a:rPr lang="en-US" sz="1000" dirty="0">
                <a:solidFill>
                  <a:schemeClr val="bg1"/>
                </a:solidFill>
              </a:rPr>
              <a:t>, Deception Island caldera, 2005</a:t>
            </a:r>
          </a:p>
        </p:txBody>
      </p:sp>
      <p:grpSp>
        <p:nvGrpSpPr>
          <p:cNvPr id="39" name="Group 38"/>
          <p:cNvGrpSpPr/>
          <p:nvPr/>
        </p:nvGrpSpPr>
        <p:grpSpPr>
          <a:xfrm>
            <a:off x="71440" y="-4359"/>
            <a:ext cx="8983134" cy="6855661"/>
            <a:chOff x="71440" y="-4359"/>
            <a:chExt cx="8983134" cy="6855661"/>
          </a:xfrm>
        </p:grpSpPr>
        <p:sp>
          <p:nvSpPr>
            <p:cNvPr id="40" name="Text Box 103"/>
            <p:cNvSpPr txBox="1">
              <a:spLocks noChangeArrowheads="1"/>
            </p:cNvSpPr>
            <p:nvPr userDrawn="1"/>
          </p:nvSpPr>
          <p:spPr bwMode="auto">
            <a:xfrm>
              <a:off x="6820647" y="-4359"/>
              <a:ext cx="1841129" cy="276999"/>
            </a:xfrm>
            <a:prstGeom prst="rect">
              <a:avLst/>
            </a:prstGeom>
            <a:noFill/>
            <a:ln w="19050" cmpd="sng">
              <a:solidFill>
                <a:schemeClr val="bg1"/>
              </a:solidFill>
              <a:miter lim="800000"/>
              <a:headEnd/>
              <a:tailEnd/>
            </a:ln>
          </p:spPr>
          <p:txBody>
            <a:bodyPr wrap="squar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b="0" dirty="0">
                <a:ea typeface="ＭＳ Ｐゴシック" charset="0"/>
                <a:cs typeface="ＭＳ Ｐゴシック" charset="0"/>
              </a:endParaRPr>
            </a:p>
          </p:txBody>
        </p:sp>
        <p:grpSp>
          <p:nvGrpSpPr>
            <p:cNvPr id="41" name="Group 40"/>
            <p:cNvGrpSpPr/>
            <p:nvPr userDrawn="1"/>
          </p:nvGrpSpPr>
          <p:grpSpPr>
            <a:xfrm>
              <a:off x="71440" y="86964"/>
              <a:ext cx="8980488" cy="6661150"/>
              <a:chOff x="71440" y="86964"/>
              <a:chExt cx="8980488" cy="6661150"/>
            </a:xfrm>
          </p:grpSpPr>
          <p:sp>
            <p:nvSpPr>
              <p:cNvPr id="47" name="Line 24"/>
              <p:cNvSpPr>
                <a:spLocks noChangeShapeType="1"/>
              </p:cNvSpPr>
              <p:nvPr userDrawn="1"/>
            </p:nvSpPr>
            <p:spPr bwMode="auto">
              <a:xfrm flipH="1">
                <a:off x="8665084" y="93157"/>
                <a:ext cx="386071"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nvGrpSpPr>
              <p:cNvPr id="48" name="Group 47"/>
              <p:cNvGrpSpPr>
                <a:grpSpLocks/>
              </p:cNvGrpSpPr>
              <p:nvPr userDrawn="1"/>
            </p:nvGrpSpPr>
            <p:grpSpPr bwMode="auto">
              <a:xfrm>
                <a:off x="71440" y="86964"/>
                <a:ext cx="8980488" cy="6661150"/>
                <a:chOff x="45" y="88"/>
                <a:chExt cx="5657" cy="4196"/>
              </a:xfrm>
            </p:grpSpPr>
            <p:sp>
              <p:nvSpPr>
                <p:cNvPr id="49" name="Line 19"/>
                <p:cNvSpPr>
                  <a:spLocks noChangeShapeType="1"/>
                </p:cNvSpPr>
                <p:nvPr userDrawn="1"/>
              </p:nvSpPr>
              <p:spPr bwMode="auto">
                <a:xfrm flipH="1">
                  <a:off x="48" y="88"/>
                  <a:ext cx="4" cy="4196"/>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50" name="Line 20"/>
                <p:cNvSpPr>
                  <a:spLocks noChangeShapeType="1"/>
                </p:cNvSpPr>
                <p:nvPr userDrawn="1"/>
              </p:nvSpPr>
              <p:spPr bwMode="auto">
                <a:xfrm>
                  <a:off x="5702" y="88"/>
                  <a:ext cx="0" cy="4191"/>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51" name="Line 21"/>
                <p:cNvSpPr>
                  <a:spLocks noChangeShapeType="1"/>
                </p:cNvSpPr>
                <p:nvPr userDrawn="1"/>
              </p:nvSpPr>
              <p:spPr bwMode="auto">
                <a:xfrm flipV="1">
                  <a:off x="45" y="91"/>
                  <a:ext cx="4244" cy="4"/>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grpSp>
        <p:sp>
          <p:nvSpPr>
            <p:cNvPr id="42" name="TextBox 5"/>
            <p:cNvSpPr txBox="1">
              <a:spLocks noChangeArrowheads="1"/>
            </p:cNvSpPr>
            <p:nvPr userDrawn="1"/>
          </p:nvSpPr>
          <p:spPr bwMode="auto">
            <a:xfrm>
              <a:off x="185741" y="6621114"/>
              <a:ext cx="754063" cy="230188"/>
            </a:xfrm>
            <a:prstGeom prst="rect">
              <a:avLst/>
            </a:prstGeom>
            <a:noFill/>
            <a:ln w="9525">
              <a:noFill/>
              <a:miter lim="800000"/>
              <a:headEnd/>
              <a:tailEnd/>
            </a:ln>
          </p:spPr>
          <p:txBody>
            <a:bodyPr>
              <a:spAutoFit/>
            </a:bodyPr>
            <a:lstStyle/>
            <a:p>
              <a:pPr algn="ctr">
                <a:defRPr/>
              </a:pPr>
              <a:r>
                <a:rPr lang="en-US" sz="900" i="1" dirty="0">
                  <a:solidFill>
                    <a:schemeClr val="bg1"/>
                  </a:solidFill>
                  <a:latin typeface="Helvetica" pitchFamily="-1" charset="0"/>
                  <a:ea typeface="MS PGothic" pitchFamily="34" charset="-128"/>
                  <a:cs typeface="MS PGothic" pitchFamily="34" charset="-128"/>
                </a:rPr>
                <a:t>Martinson</a:t>
              </a:r>
            </a:p>
          </p:txBody>
        </p:sp>
        <p:sp>
          <p:nvSpPr>
            <p:cNvPr id="43" name="TextBox 6"/>
            <p:cNvSpPr txBox="1">
              <a:spLocks noChangeArrowheads="1"/>
            </p:cNvSpPr>
            <p:nvPr userDrawn="1"/>
          </p:nvSpPr>
          <p:spPr bwMode="auto">
            <a:xfrm>
              <a:off x="6721478" y="6614764"/>
              <a:ext cx="2181225" cy="230188"/>
            </a:xfrm>
            <a:prstGeom prst="rect">
              <a:avLst/>
            </a:prstGeom>
            <a:noFill/>
            <a:ln w="9525">
              <a:noFill/>
              <a:miter lim="800000"/>
              <a:headEnd/>
              <a:tailEnd/>
            </a:ln>
          </p:spPr>
          <p:txBody>
            <a:bodyPr>
              <a:spAutoFit/>
            </a:bodyPr>
            <a:lstStyle/>
            <a:p>
              <a:pPr algn="ctr">
                <a:defRPr/>
              </a:pPr>
              <a:r>
                <a:rPr lang="en-US" sz="900" i="1" dirty="0">
                  <a:solidFill>
                    <a:srgbClr val="FFFFFF"/>
                  </a:solidFill>
                  <a:latin typeface="Helvetica" pitchFamily="-1" charset="0"/>
                  <a:ea typeface="MS PGothic" pitchFamily="34" charset="-128"/>
                  <a:cs typeface="MS PGothic" pitchFamily="34" charset="-128"/>
                </a:rPr>
                <a:t>Lamont-Doherty Earth Observatory</a:t>
              </a:r>
            </a:p>
          </p:txBody>
        </p:sp>
        <p:sp>
          <p:nvSpPr>
            <p:cNvPr id="44" name="Line 22"/>
            <p:cNvSpPr>
              <a:spLocks noChangeShapeType="1"/>
            </p:cNvSpPr>
            <p:nvPr userDrawn="1"/>
          </p:nvSpPr>
          <p:spPr bwMode="auto">
            <a:xfrm>
              <a:off x="952503" y="6741764"/>
              <a:ext cx="5772150"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45" name="Line 23"/>
            <p:cNvSpPr>
              <a:spLocks noChangeShapeType="1"/>
            </p:cNvSpPr>
            <p:nvPr userDrawn="1"/>
          </p:nvSpPr>
          <p:spPr bwMode="auto">
            <a:xfrm flipH="1">
              <a:off x="85728" y="6741764"/>
              <a:ext cx="92075"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sp>
          <p:nvSpPr>
            <p:cNvPr id="46" name="Line 24"/>
            <p:cNvSpPr>
              <a:spLocks noChangeShapeType="1"/>
            </p:cNvSpPr>
            <p:nvPr userDrawn="1"/>
          </p:nvSpPr>
          <p:spPr bwMode="auto">
            <a:xfrm flipH="1">
              <a:off x="8851374" y="6741764"/>
              <a:ext cx="203200" cy="0"/>
            </a:xfrm>
            <a:prstGeom prst="line">
              <a:avLst/>
            </a:prstGeom>
            <a:noFill/>
            <a:ln w="19050">
              <a:solidFill>
                <a:srgbClr val="FFFFFF"/>
              </a:solidFill>
              <a:round/>
              <a:headEnd/>
              <a:tailEnd/>
            </a:ln>
          </p:spPr>
          <p:txBody>
            <a:bodyPr wrap="none" anchor="ctr"/>
            <a:lstStyle/>
            <a:p>
              <a:pPr>
                <a:defRPr/>
              </a:pPr>
              <a:endParaRPr lang="en-US">
                <a:latin typeface="Helvetica" pitchFamily="-1" charset="0"/>
                <a:ea typeface="MS PGothic" pitchFamily="34" charset="-128"/>
                <a:cs typeface="MS PGothic" pitchFamily="34" charset="-128"/>
              </a:endParaRPr>
            </a:p>
          </p:txBody>
        </p:sp>
      </p:grpSp>
      <p:sp>
        <p:nvSpPr>
          <p:cNvPr id="52" name="TextBox 51"/>
          <p:cNvSpPr txBox="1"/>
          <p:nvPr/>
        </p:nvSpPr>
        <p:spPr>
          <a:xfrm>
            <a:off x="7035801" y="-24107"/>
            <a:ext cx="1527431" cy="276999"/>
          </a:xfrm>
          <a:prstGeom prst="rect">
            <a:avLst/>
          </a:prstGeom>
          <a:noFill/>
        </p:spPr>
        <p:txBody>
          <a:bodyPr wrap="none" rtlCol="0">
            <a:spAutoFit/>
          </a:bodyPr>
          <a:lstStyle/>
          <a:p>
            <a:r>
              <a:rPr lang="en-US" dirty="0" smtClean="0">
                <a:solidFill>
                  <a:srgbClr val="FFFFFF"/>
                </a:solidFill>
              </a:rPr>
              <a:t>Expanding sea ice</a:t>
            </a:r>
            <a:endParaRPr lang="en-US" dirty="0">
              <a:solidFill>
                <a:srgbClr val="FFFFFF"/>
              </a:solidFill>
            </a:endParaRPr>
          </a:p>
        </p:txBody>
      </p:sp>
    </p:spTree>
    <p:extLst>
      <p:ext uri="{BB962C8B-B14F-4D97-AF65-F5344CB8AC3E}">
        <p14:creationId xmlns:p14="http://schemas.microsoft.com/office/powerpoint/2010/main" val="204508361"/>
      </p:ext>
    </p:extLst>
  </p:cSld>
  <p:clrMapOvr>
    <a:masterClrMapping/>
  </p:clrMapOvr>
  <p:transition advClick="0">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3227" t="4517" r="2568" b="4689"/>
          <a:stretch>
            <a:fillRect/>
          </a:stretch>
        </p:blipFill>
        <p:spPr>
          <a:xfrm>
            <a:off x="3786188" y="1287463"/>
            <a:ext cx="5357812" cy="5164137"/>
          </a:xfrm>
        </p:spPr>
      </p:pic>
      <p:sp>
        <p:nvSpPr>
          <p:cNvPr id="8194" name="WordArt 10"/>
          <p:cNvSpPr>
            <a:spLocks noChangeArrowheads="1" noChangeShapeType="1" noTextEdit="1"/>
          </p:cNvSpPr>
          <p:nvPr/>
        </p:nvSpPr>
        <p:spPr bwMode="auto">
          <a:xfrm>
            <a:off x="4487864" y="457200"/>
            <a:ext cx="4521200" cy="626534"/>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rPr>
              <a:t>PAL LTER sample grid</a:t>
            </a:r>
            <a:endParaRPr lang="en-US" sz="3600" kern="10" dirty="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endParaRPr>
          </a:p>
        </p:txBody>
      </p:sp>
      <p:sp>
        <p:nvSpPr>
          <p:cNvPr id="8195" name="Text Box 13"/>
          <p:cNvSpPr txBox="1">
            <a:spLocks noChangeArrowheads="1"/>
          </p:cNvSpPr>
          <p:nvPr/>
        </p:nvSpPr>
        <p:spPr bwMode="auto">
          <a:xfrm>
            <a:off x="1525588" y="77946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endParaRPr lang="en-US" b="0">
              <a:ea typeface="ＭＳ Ｐゴシック" charset="0"/>
              <a:cs typeface="ＭＳ Ｐゴシック" charset="0"/>
            </a:endParaRPr>
          </a:p>
        </p:txBody>
      </p:sp>
      <p:sp>
        <p:nvSpPr>
          <p:cNvPr id="8196" name="Rectangle 69"/>
          <p:cNvSpPr>
            <a:spLocks noChangeArrowheads="1"/>
          </p:cNvSpPr>
          <p:nvPr/>
        </p:nvSpPr>
        <p:spPr bwMode="auto">
          <a:xfrm>
            <a:off x="3055938" y="5353050"/>
            <a:ext cx="2289175" cy="739775"/>
          </a:xfrm>
          <a:prstGeom prst="rect">
            <a:avLst/>
          </a:prstGeom>
          <a:solidFill>
            <a:srgbClr val="FFFFFF"/>
          </a:solidFill>
          <a:ln w="9525">
            <a:solidFill>
              <a:schemeClr val="tx1"/>
            </a:solidFill>
            <a:miter lim="800000"/>
            <a:headEnd/>
            <a:tailEnd/>
          </a:ln>
        </p:spPr>
        <p:txBody>
          <a:bodyPr wrap="none">
            <a:spAutoFit/>
          </a:bodyPr>
          <a:lstStyle/>
          <a:p>
            <a:pPr algn="ctr"/>
            <a:r>
              <a:rPr lang="en-US" sz="1400" dirty="0"/>
              <a:t>WAP is unique as only </a:t>
            </a:r>
          </a:p>
          <a:p>
            <a:pPr algn="ctr"/>
            <a:r>
              <a:rPr lang="en-US" sz="1400" dirty="0"/>
              <a:t>location with ACC </a:t>
            </a:r>
          </a:p>
          <a:p>
            <a:pPr algn="ctr"/>
            <a:r>
              <a:rPr lang="en-US" sz="1400" dirty="0"/>
              <a:t>directly adjacent to shelf</a:t>
            </a:r>
          </a:p>
        </p:txBody>
      </p:sp>
      <p:grpSp>
        <p:nvGrpSpPr>
          <p:cNvPr id="8197" name="Group 17"/>
          <p:cNvGrpSpPr>
            <a:grpSpLocks/>
          </p:cNvGrpSpPr>
          <p:nvPr/>
        </p:nvGrpSpPr>
        <p:grpSpPr bwMode="auto">
          <a:xfrm rot="164754">
            <a:off x="5216525" y="3273425"/>
            <a:ext cx="695325" cy="863600"/>
            <a:chOff x="2203" y="2040"/>
            <a:chExt cx="373" cy="488"/>
          </a:xfrm>
        </p:grpSpPr>
        <p:sp>
          <p:nvSpPr>
            <p:cNvPr id="8254" name="Line 18"/>
            <p:cNvSpPr>
              <a:spLocks noChangeShapeType="1"/>
            </p:cNvSpPr>
            <p:nvPr/>
          </p:nvSpPr>
          <p:spPr bwMode="auto">
            <a:xfrm flipH="1" flipV="1">
              <a:off x="2298" y="2043"/>
              <a:ext cx="278" cy="160"/>
            </a:xfrm>
            <a:prstGeom prst="line">
              <a:avLst/>
            </a:prstGeom>
            <a:noFill/>
            <a:ln w="28575">
              <a:solidFill>
                <a:srgbClr val="7F7F7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55" name="Line 19"/>
            <p:cNvSpPr>
              <a:spLocks noChangeShapeType="1"/>
            </p:cNvSpPr>
            <p:nvPr/>
          </p:nvSpPr>
          <p:spPr bwMode="auto">
            <a:xfrm rot="-2429784" flipH="1" flipV="1">
              <a:off x="2253" y="2365"/>
              <a:ext cx="283" cy="163"/>
            </a:xfrm>
            <a:prstGeom prst="line">
              <a:avLst/>
            </a:prstGeom>
            <a:noFill/>
            <a:ln w="28575">
              <a:solidFill>
                <a:srgbClr val="7F7F7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56" name="Freeform 20"/>
            <p:cNvSpPr>
              <a:spLocks/>
            </p:cNvSpPr>
            <p:nvPr/>
          </p:nvSpPr>
          <p:spPr bwMode="auto">
            <a:xfrm>
              <a:off x="2203" y="2040"/>
              <a:ext cx="100" cy="437"/>
            </a:xfrm>
            <a:custGeom>
              <a:avLst/>
              <a:gdLst>
                <a:gd name="T0" fmla="*/ 15719 w 90"/>
                <a:gd name="T1" fmla="*/ 0 h 448"/>
                <a:gd name="T2" fmla="*/ 1658 w 90"/>
                <a:gd name="T3" fmla="*/ 68 h 448"/>
                <a:gd name="T4" fmla="*/ 5507 w 90"/>
                <a:gd name="T5" fmla="*/ 133 h 448"/>
                <a:gd name="T6" fmla="*/ 0 60000 65536"/>
                <a:gd name="T7" fmla="*/ 0 60000 65536"/>
                <a:gd name="T8" fmla="*/ 0 60000 65536"/>
                <a:gd name="T9" fmla="*/ 0 w 90"/>
                <a:gd name="T10" fmla="*/ 0 h 448"/>
                <a:gd name="T11" fmla="*/ 90 w 90"/>
                <a:gd name="T12" fmla="*/ 448 h 448"/>
              </a:gdLst>
              <a:ahLst/>
              <a:cxnLst>
                <a:cxn ang="T6">
                  <a:pos x="T0" y="T1"/>
                </a:cxn>
                <a:cxn ang="T7">
                  <a:pos x="T2" y="T3"/>
                </a:cxn>
                <a:cxn ang="T8">
                  <a:pos x="T4" y="T5"/>
                </a:cxn>
              </a:cxnLst>
              <a:rect l="T9" t="T10" r="T11" b="T12"/>
              <a:pathLst>
                <a:path w="90" h="448">
                  <a:moveTo>
                    <a:pt x="90" y="0"/>
                  </a:moveTo>
                  <a:cubicBezTo>
                    <a:pt x="55" y="77"/>
                    <a:pt x="20" y="154"/>
                    <a:pt x="10" y="229"/>
                  </a:cubicBezTo>
                  <a:cubicBezTo>
                    <a:pt x="0" y="304"/>
                    <a:pt x="28" y="412"/>
                    <a:pt x="32" y="448"/>
                  </a:cubicBezTo>
                </a:path>
              </a:pathLst>
            </a:custGeom>
            <a:noFill/>
            <a:ln w="28575">
              <a:solidFill>
                <a:srgbClr val="7F7F7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57" name="Freeform 21"/>
            <p:cNvSpPr>
              <a:spLocks/>
            </p:cNvSpPr>
            <p:nvPr/>
          </p:nvSpPr>
          <p:spPr bwMode="auto">
            <a:xfrm rot="67227">
              <a:off x="2541" y="2203"/>
              <a:ext cx="30" cy="216"/>
            </a:xfrm>
            <a:custGeom>
              <a:avLst/>
              <a:gdLst>
                <a:gd name="T0" fmla="*/ 30 w 30"/>
                <a:gd name="T1" fmla="*/ 0 h 216"/>
                <a:gd name="T2" fmla="*/ 2 w 30"/>
                <a:gd name="T3" fmla="*/ 109 h 216"/>
                <a:gd name="T4" fmla="*/ 19 w 30"/>
                <a:gd name="T5" fmla="*/ 216 h 216"/>
                <a:gd name="T6" fmla="*/ 0 60000 65536"/>
                <a:gd name="T7" fmla="*/ 0 60000 65536"/>
                <a:gd name="T8" fmla="*/ 0 60000 65536"/>
                <a:gd name="T9" fmla="*/ 0 w 30"/>
                <a:gd name="T10" fmla="*/ 0 h 216"/>
                <a:gd name="T11" fmla="*/ 30 w 30"/>
                <a:gd name="T12" fmla="*/ 216 h 216"/>
              </a:gdLst>
              <a:ahLst/>
              <a:cxnLst>
                <a:cxn ang="T6">
                  <a:pos x="T0" y="T1"/>
                </a:cxn>
                <a:cxn ang="T7">
                  <a:pos x="T2" y="T3"/>
                </a:cxn>
                <a:cxn ang="T8">
                  <a:pos x="T4" y="T5"/>
                </a:cxn>
              </a:cxnLst>
              <a:rect l="T9" t="T10" r="T11" b="T12"/>
              <a:pathLst>
                <a:path w="30" h="216">
                  <a:moveTo>
                    <a:pt x="30" y="0"/>
                  </a:moveTo>
                  <a:cubicBezTo>
                    <a:pt x="26" y="18"/>
                    <a:pt x="4" y="73"/>
                    <a:pt x="2" y="109"/>
                  </a:cubicBezTo>
                  <a:cubicBezTo>
                    <a:pt x="0" y="145"/>
                    <a:pt x="16" y="194"/>
                    <a:pt x="19" y="216"/>
                  </a:cubicBezTo>
                </a:path>
              </a:pathLst>
            </a:custGeom>
            <a:noFill/>
            <a:ln w="28575">
              <a:solidFill>
                <a:srgbClr val="7F7F7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198" name="Text Box 5"/>
          <p:cNvSpPr txBox="1">
            <a:spLocks noChangeArrowheads="1"/>
          </p:cNvSpPr>
          <p:nvPr/>
        </p:nvSpPr>
        <p:spPr bwMode="auto">
          <a:xfrm>
            <a:off x="4868863" y="4090988"/>
            <a:ext cx="9271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a:ea typeface="ＭＳ Ｐゴシック" charset="0"/>
                <a:cs typeface="ＭＳ Ｐゴシック" charset="0"/>
              </a:rPr>
              <a:t>Amundsen Sea</a:t>
            </a:r>
          </a:p>
        </p:txBody>
      </p:sp>
      <p:sp>
        <p:nvSpPr>
          <p:cNvPr id="8203" name="Rectangle 196"/>
          <p:cNvSpPr>
            <a:spLocks noChangeArrowheads="1"/>
          </p:cNvSpPr>
          <p:nvPr/>
        </p:nvSpPr>
        <p:spPr bwMode="auto">
          <a:xfrm>
            <a:off x="7485064" y="1257300"/>
            <a:ext cx="18367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b="0" dirty="0"/>
              <a:t>ACC based on climatological dynamic topography of </a:t>
            </a:r>
            <a:r>
              <a:rPr lang="en-US" sz="900" b="0" i="1" dirty="0"/>
              <a:t>Orsi et al.</a:t>
            </a:r>
            <a:r>
              <a:rPr lang="en-US" sz="900" b="0" dirty="0"/>
              <a:t>, DSR, 1995</a:t>
            </a:r>
          </a:p>
        </p:txBody>
      </p:sp>
      <p:sp>
        <p:nvSpPr>
          <p:cNvPr id="8204" name="Text Box 9"/>
          <p:cNvSpPr txBox="1">
            <a:spLocks noChangeArrowheads="1"/>
          </p:cNvSpPr>
          <p:nvPr/>
        </p:nvSpPr>
        <p:spPr bwMode="auto">
          <a:xfrm>
            <a:off x="1084263" y="1617663"/>
            <a:ext cx="1122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a:ea typeface="ＭＳ Ｐゴシック" charset="0"/>
                <a:cs typeface="ＭＳ Ｐゴシック" charset="0"/>
              </a:rPr>
              <a:t>Bellingshausen</a:t>
            </a:r>
          </a:p>
          <a:p>
            <a:pPr algn="ctr"/>
            <a:r>
              <a:rPr lang="en-US" sz="1000">
                <a:ea typeface="ＭＳ Ｐゴシック" charset="0"/>
                <a:cs typeface="ＭＳ Ｐゴシック" charset="0"/>
              </a:rPr>
              <a:t>Sea</a:t>
            </a:r>
            <a:endParaRPr lang="en-US" b="0">
              <a:ea typeface="ＭＳ Ｐゴシック" charset="0"/>
              <a:cs typeface="ＭＳ Ｐゴシック" charset="0"/>
            </a:endParaRPr>
          </a:p>
        </p:txBody>
      </p:sp>
      <p:sp>
        <p:nvSpPr>
          <p:cNvPr id="8205" name="Text Box 14"/>
          <p:cNvSpPr txBox="1">
            <a:spLocks noChangeArrowheads="1"/>
          </p:cNvSpPr>
          <p:nvPr/>
        </p:nvSpPr>
        <p:spPr bwMode="auto">
          <a:xfrm>
            <a:off x="2312988" y="909638"/>
            <a:ext cx="1225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PAL LTER</a:t>
            </a:r>
          </a:p>
          <a:p>
            <a:r>
              <a:rPr lang="en-US">
                <a:ea typeface="ＭＳ Ｐゴシック" charset="0"/>
                <a:cs typeface="ＭＳ Ｐゴシック" charset="0"/>
              </a:rPr>
              <a:t>Sampling Grid</a:t>
            </a:r>
            <a:endParaRPr lang="en-US" b="0">
              <a:ea typeface="ＭＳ Ｐゴシック" charset="0"/>
              <a:cs typeface="ＭＳ Ｐゴシック" charset="0"/>
            </a:endParaRPr>
          </a:p>
        </p:txBody>
      </p:sp>
      <p:pic>
        <p:nvPicPr>
          <p:cNvPr id="8206" name="Picture 50" descr="LTERregionMapBWLine.tif"/>
          <p:cNvPicPr>
            <a:picLocks/>
          </p:cNvPicPr>
          <p:nvPr/>
        </p:nvPicPr>
        <p:blipFill>
          <a:blip r:embed="rId5">
            <a:extLst>
              <a:ext uri="{28A0092B-C50C-407E-A947-70E740481C1C}">
                <a14:useLocalDpi xmlns:a14="http://schemas.microsoft.com/office/drawing/2010/main" val="0"/>
              </a:ext>
            </a:extLst>
          </a:blip>
          <a:srcRect l="45833" t="4167" r="22333" b="4167"/>
          <a:stretch>
            <a:fillRect/>
          </a:stretch>
        </p:blipFill>
        <p:spPr bwMode="auto">
          <a:xfrm>
            <a:off x="700088" y="3011488"/>
            <a:ext cx="2201862"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 Box 66"/>
          <p:cNvSpPr txBox="1">
            <a:spLocks noChangeArrowheads="1"/>
          </p:cNvSpPr>
          <p:nvPr/>
        </p:nvSpPr>
        <p:spPr bwMode="auto">
          <a:xfrm>
            <a:off x="1073150" y="5915025"/>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a:latin typeface="Arial Black" charset="0"/>
                <a:ea typeface="ＭＳ Ｐゴシック" charset="0"/>
                <a:cs typeface="ＭＳ Ｐゴシック" charset="0"/>
              </a:rPr>
              <a:t>SLOPE</a:t>
            </a:r>
            <a:endParaRPr lang="en-US" b="0">
              <a:ea typeface="ＭＳ Ｐゴシック" charset="0"/>
              <a:cs typeface="ＭＳ Ｐゴシック" charset="0"/>
            </a:endParaRPr>
          </a:p>
        </p:txBody>
      </p:sp>
      <p:sp>
        <p:nvSpPr>
          <p:cNvPr id="8208" name="Text Box 67"/>
          <p:cNvSpPr txBox="1">
            <a:spLocks noChangeArrowheads="1"/>
          </p:cNvSpPr>
          <p:nvPr/>
        </p:nvSpPr>
        <p:spPr bwMode="auto">
          <a:xfrm>
            <a:off x="1525588" y="4117975"/>
            <a:ext cx="642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a:solidFill>
                  <a:srgbClr val="FFFFFF"/>
                </a:solidFill>
                <a:latin typeface="Arial Black" charset="0"/>
                <a:ea typeface="ＭＳ Ｐゴシック" charset="0"/>
                <a:cs typeface="ＭＳ Ｐゴシック" charset="0"/>
              </a:rPr>
              <a:t>SHELF</a:t>
            </a:r>
            <a:endParaRPr lang="en-US" sz="1000" b="0">
              <a:solidFill>
                <a:srgbClr val="FFFFFF"/>
              </a:solidFill>
              <a:ea typeface="ＭＳ Ｐゴシック" charset="0"/>
              <a:cs typeface="ＭＳ Ｐゴシック" charset="0"/>
            </a:endParaRPr>
          </a:p>
        </p:txBody>
      </p:sp>
      <p:sp>
        <p:nvSpPr>
          <p:cNvPr id="8209" name="Text Box 68"/>
          <p:cNvSpPr txBox="1">
            <a:spLocks noChangeArrowheads="1"/>
          </p:cNvSpPr>
          <p:nvPr/>
        </p:nvSpPr>
        <p:spPr bwMode="auto">
          <a:xfrm>
            <a:off x="2265363" y="5764213"/>
            <a:ext cx="671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a:solidFill>
                  <a:schemeClr val="bg1"/>
                </a:solidFill>
                <a:latin typeface="Arial Black" charset="0"/>
                <a:ea typeface="ＭＳ Ｐゴシック" charset="0"/>
                <a:cs typeface="ＭＳ Ｐゴシック" charset="0"/>
              </a:rPr>
              <a:t>COAST</a:t>
            </a:r>
            <a:endParaRPr lang="en-US" b="0">
              <a:solidFill>
                <a:schemeClr val="bg1"/>
              </a:solidFill>
              <a:ea typeface="ＭＳ Ｐゴシック" charset="0"/>
              <a:cs typeface="ＭＳ Ｐゴシック" charset="0"/>
            </a:endParaRPr>
          </a:p>
        </p:txBody>
      </p:sp>
      <p:grpSp>
        <p:nvGrpSpPr>
          <p:cNvPr id="4" name="Group 3"/>
          <p:cNvGrpSpPr>
            <a:grpSpLocks/>
          </p:cNvGrpSpPr>
          <p:nvPr/>
        </p:nvGrpSpPr>
        <p:grpSpPr bwMode="auto">
          <a:xfrm>
            <a:off x="1052513" y="3051175"/>
            <a:ext cx="855662" cy="3286125"/>
            <a:chOff x="1053185" y="3051173"/>
            <a:chExt cx="854989" cy="3286125"/>
          </a:xfrm>
        </p:grpSpPr>
        <p:sp>
          <p:nvSpPr>
            <p:cNvPr id="8252" name="Text Box 77"/>
            <p:cNvSpPr txBox="1">
              <a:spLocks noChangeArrowheads="1"/>
            </p:cNvSpPr>
            <p:nvPr/>
          </p:nvSpPr>
          <p:spPr bwMode="auto">
            <a:xfrm rot="-5400000">
              <a:off x="-181498" y="4322629"/>
              <a:ext cx="2746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626"/>
                  </a:solidFill>
                  <a:latin typeface="Arial Black" charset="0"/>
                  <a:ea typeface="ＭＳ Ｐゴシック" charset="0"/>
                </a:rPr>
                <a:t>Antarctic Circumpolar Current</a:t>
              </a:r>
            </a:p>
          </p:txBody>
        </p:sp>
        <p:sp>
          <p:nvSpPr>
            <p:cNvPr id="3" name="Freeform 2"/>
            <p:cNvSpPr/>
            <p:nvPr/>
          </p:nvSpPr>
          <p:spPr>
            <a:xfrm>
              <a:off x="1349814" y="3051173"/>
              <a:ext cx="558360" cy="3286125"/>
            </a:xfrm>
            <a:custGeom>
              <a:avLst/>
              <a:gdLst>
                <a:gd name="connsiteX0" fmla="*/ 460375 w 460375"/>
                <a:gd name="connsiteY0" fmla="*/ 2365375 h 2365375"/>
                <a:gd name="connsiteX1" fmla="*/ 419100 w 460375"/>
                <a:gd name="connsiteY1" fmla="*/ 2225675 h 2365375"/>
                <a:gd name="connsiteX2" fmla="*/ 396875 w 460375"/>
                <a:gd name="connsiteY2" fmla="*/ 2130425 h 2365375"/>
                <a:gd name="connsiteX3" fmla="*/ 384175 w 460375"/>
                <a:gd name="connsiteY3" fmla="*/ 2041525 h 2365375"/>
                <a:gd name="connsiteX4" fmla="*/ 361950 w 460375"/>
                <a:gd name="connsiteY4" fmla="*/ 1958975 h 2365375"/>
                <a:gd name="connsiteX5" fmla="*/ 368300 w 460375"/>
                <a:gd name="connsiteY5" fmla="*/ 1866900 h 2365375"/>
                <a:gd name="connsiteX6" fmla="*/ 352425 w 460375"/>
                <a:gd name="connsiteY6" fmla="*/ 1825625 h 2365375"/>
                <a:gd name="connsiteX7" fmla="*/ 365125 w 460375"/>
                <a:gd name="connsiteY7" fmla="*/ 1746250 h 2365375"/>
                <a:gd name="connsiteX8" fmla="*/ 368300 w 460375"/>
                <a:gd name="connsiteY8" fmla="*/ 1676400 h 2365375"/>
                <a:gd name="connsiteX9" fmla="*/ 349250 w 460375"/>
                <a:gd name="connsiteY9" fmla="*/ 1631950 h 2365375"/>
                <a:gd name="connsiteX10" fmla="*/ 365125 w 460375"/>
                <a:gd name="connsiteY10" fmla="*/ 1568450 h 2365375"/>
                <a:gd name="connsiteX11" fmla="*/ 327025 w 460375"/>
                <a:gd name="connsiteY11" fmla="*/ 1495425 h 2365375"/>
                <a:gd name="connsiteX12" fmla="*/ 260350 w 460375"/>
                <a:gd name="connsiteY12" fmla="*/ 1435100 h 2365375"/>
                <a:gd name="connsiteX13" fmla="*/ 184150 w 460375"/>
                <a:gd name="connsiteY13" fmla="*/ 1352550 h 2365375"/>
                <a:gd name="connsiteX14" fmla="*/ 155575 w 460375"/>
                <a:gd name="connsiteY14" fmla="*/ 1257300 h 2365375"/>
                <a:gd name="connsiteX15" fmla="*/ 139700 w 460375"/>
                <a:gd name="connsiteY15" fmla="*/ 1152525 h 2365375"/>
                <a:gd name="connsiteX16" fmla="*/ 120650 w 460375"/>
                <a:gd name="connsiteY16" fmla="*/ 1098550 h 2365375"/>
                <a:gd name="connsiteX17" fmla="*/ 127000 w 460375"/>
                <a:gd name="connsiteY17" fmla="*/ 1041400 h 2365375"/>
                <a:gd name="connsiteX18" fmla="*/ 152400 w 460375"/>
                <a:gd name="connsiteY18" fmla="*/ 917575 h 2365375"/>
                <a:gd name="connsiteX19" fmla="*/ 142875 w 460375"/>
                <a:gd name="connsiteY19" fmla="*/ 825500 h 2365375"/>
                <a:gd name="connsiteX20" fmla="*/ 111125 w 460375"/>
                <a:gd name="connsiteY20" fmla="*/ 714375 h 2365375"/>
                <a:gd name="connsiteX21" fmla="*/ 123825 w 460375"/>
                <a:gd name="connsiteY21" fmla="*/ 654050 h 2365375"/>
                <a:gd name="connsiteX22" fmla="*/ 47625 w 460375"/>
                <a:gd name="connsiteY22" fmla="*/ 530225 h 2365375"/>
                <a:gd name="connsiteX23" fmla="*/ 6350 w 460375"/>
                <a:gd name="connsiteY23" fmla="*/ 412750 h 2365375"/>
                <a:gd name="connsiteX24" fmla="*/ 12700 w 460375"/>
                <a:gd name="connsiteY24" fmla="*/ 320675 h 2365375"/>
                <a:gd name="connsiteX25" fmla="*/ 47625 w 460375"/>
                <a:gd name="connsiteY25" fmla="*/ 212725 h 2365375"/>
                <a:gd name="connsiteX26" fmla="*/ 9525 w 460375"/>
                <a:gd name="connsiteY26" fmla="*/ 127000 h 2365375"/>
                <a:gd name="connsiteX27" fmla="*/ 0 w 460375"/>
                <a:gd name="connsiteY27" fmla="*/ 0 h 2365375"/>
                <a:gd name="connsiteX0" fmla="*/ 482600 w 482600"/>
                <a:gd name="connsiteY0" fmla="*/ 2501900 h 2501900"/>
                <a:gd name="connsiteX1" fmla="*/ 441325 w 482600"/>
                <a:gd name="connsiteY1" fmla="*/ 2362200 h 2501900"/>
                <a:gd name="connsiteX2" fmla="*/ 419100 w 482600"/>
                <a:gd name="connsiteY2" fmla="*/ 2266950 h 2501900"/>
                <a:gd name="connsiteX3" fmla="*/ 406400 w 482600"/>
                <a:gd name="connsiteY3" fmla="*/ 2178050 h 2501900"/>
                <a:gd name="connsiteX4" fmla="*/ 384175 w 482600"/>
                <a:gd name="connsiteY4" fmla="*/ 2095500 h 2501900"/>
                <a:gd name="connsiteX5" fmla="*/ 390525 w 482600"/>
                <a:gd name="connsiteY5" fmla="*/ 2003425 h 2501900"/>
                <a:gd name="connsiteX6" fmla="*/ 374650 w 482600"/>
                <a:gd name="connsiteY6" fmla="*/ 1962150 h 2501900"/>
                <a:gd name="connsiteX7" fmla="*/ 387350 w 482600"/>
                <a:gd name="connsiteY7" fmla="*/ 1882775 h 2501900"/>
                <a:gd name="connsiteX8" fmla="*/ 390525 w 482600"/>
                <a:gd name="connsiteY8" fmla="*/ 1812925 h 2501900"/>
                <a:gd name="connsiteX9" fmla="*/ 371475 w 482600"/>
                <a:gd name="connsiteY9" fmla="*/ 1768475 h 2501900"/>
                <a:gd name="connsiteX10" fmla="*/ 387350 w 482600"/>
                <a:gd name="connsiteY10" fmla="*/ 1704975 h 2501900"/>
                <a:gd name="connsiteX11" fmla="*/ 349250 w 482600"/>
                <a:gd name="connsiteY11" fmla="*/ 1631950 h 2501900"/>
                <a:gd name="connsiteX12" fmla="*/ 282575 w 482600"/>
                <a:gd name="connsiteY12" fmla="*/ 1571625 h 2501900"/>
                <a:gd name="connsiteX13" fmla="*/ 206375 w 482600"/>
                <a:gd name="connsiteY13" fmla="*/ 1489075 h 2501900"/>
                <a:gd name="connsiteX14" fmla="*/ 177800 w 482600"/>
                <a:gd name="connsiteY14" fmla="*/ 1393825 h 2501900"/>
                <a:gd name="connsiteX15" fmla="*/ 161925 w 482600"/>
                <a:gd name="connsiteY15" fmla="*/ 1289050 h 2501900"/>
                <a:gd name="connsiteX16" fmla="*/ 142875 w 482600"/>
                <a:gd name="connsiteY16" fmla="*/ 1235075 h 2501900"/>
                <a:gd name="connsiteX17" fmla="*/ 149225 w 482600"/>
                <a:gd name="connsiteY17" fmla="*/ 1177925 h 2501900"/>
                <a:gd name="connsiteX18" fmla="*/ 174625 w 482600"/>
                <a:gd name="connsiteY18" fmla="*/ 1054100 h 2501900"/>
                <a:gd name="connsiteX19" fmla="*/ 165100 w 482600"/>
                <a:gd name="connsiteY19" fmla="*/ 962025 h 2501900"/>
                <a:gd name="connsiteX20" fmla="*/ 133350 w 482600"/>
                <a:gd name="connsiteY20" fmla="*/ 850900 h 2501900"/>
                <a:gd name="connsiteX21" fmla="*/ 146050 w 482600"/>
                <a:gd name="connsiteY21" fmla="*/ 790575 h 2501900"/>
                <a:gd name="connsiteX22" fmla="*/ 69850 w 482600"/>
                <a:gd name="connsiteY22" fmla="*/ 666750 h 2501900"/>
                <a:gd name="connsiteX23" fmla="*/ 28575 w 482600"/>
                <a:gd name="connsiteY23" fmla="*/ 549275 h 2501900"/>
                <a:gd name="connsiteX24" fmla="*/ 34925 w 482600"/>
                <a:gd name="connsiteY24" fmla="*/ 457200 h 2501900"/>
                <a:gd name="connsiteX25" fmla="*/ 69850 w 482600"/>
                <a:gd name="connsiteY25" fmla="*/ 349250 h 2501900"/>
                <a:gd name="connsiteX26" fmla="*/ 31750 w 482600"/>
                <a:gd name="connsiteY26" fmla="*/ 263525 h 2501900"/>
                <a:gd name="connsiteX27" fmla="*/ 0 w 482600"/>
                <a:gd name="connsiteY27" fmla="*/ 0 h 2501900"/>
                <a:gd name="connsiteX0" fmla="*/ 536575 w 536575"/>
                <a:gd name="connsiteY0" fmla="*/ 2641600 h 2641600"/>
                <a:gd name="connsiteX1" fmla="*/ 495300 w 536575"/>
                <a:gd name="connsiteY1" fmla="*/ 2501900 h 2641600"/>
                <a:gd name="connsiteX2" fmla="*/ 473075 w 536575"/>
                <a:gd name="connsiteY2" fmla="*/ 2406650 h 2641600"/>
                <a:gd name="connsiteX3" fmla="*/ 460375 w 536575"/>
                <a:gd name="connsiteY3" fmla="*/ 2317750 h 2641600"/>
                <a:gd name="connsiteX4" fmla="*/ 438150 w 536575"/>
                <a:gd name="connsiteY4" fmla="*/ 2235200 h 2641600"/>
                <a:gd name="connsiteX5" fmla="*/ 444500 w 536575"/>
                <a:gd name="connsiteY5" fmla="*/ 2143125 h 2641600"/>
                <a:gd name="connsiteX6" fmla="*/ 428625 w 536575"/>
                <a:gd name="connsiteY6" fmla="*/ 2101850 h 2641600"/>
                <a:gd name="connsiteX7" fmla="*/ 441325 w 536575"/>
                <a:gd name="connsiteY7" fmla="*/ 2022475 h 2641600"/>
                <a:gd name="connsiteX8" fmla="*/ 444500 w 536575"/>
                <a:gd name="connsiteY8" fmla="*/ 1952625 h 2641600"/>
                <a:gd name="connsiteX9" fmla="*/ 425450 w 536575"/>
                <a:gd name="connsiteY9" fmla="*/ 1908175 h 2641600"/>
                <a:gd name="connsiteX10" fmla="*/ 441325 w 536575"/>
                <a:gd name="connsiteY10" fmla="*/ 1844675 h 2641600"/>
                <a:gd name="connsiteX11" fmla="*/ 403225 w 536575"/>
                <a:gd name="connsiteY11" fmla="*/ 1771650 h 2641600"/>
                <a:gd name="connsiteX12" fmla="*/ 336550 w 536575"/>
                <a:gd name="connsiteY12" fmla="*/ 1711325 h 2641600"/>
                <a:gd name="connsiteX13" fmla="*/ 260350 w 536575"/>
                <a:gd name="connsiteY13" fmla="*/ 1628775 h 2641600"/>
                <a:gd name="connsiteX14" fmla="*/ 231775 w 536575"/>
                <a:gd name="connsiteY14" fmla="*/ 1533525 h 2641600"/>
                <a:gd name="connsiteX15" fmla="*/ 215900 w 536575"/>
                <a:gd name="connsiteY15" fmla="*/ 1428750 h 2641600"/>
                <a:gd name="connsiteX16" fmla="*/ 196850 w 536575"/>
                <a:gd name="connsiteY16" fmla="*/ 1374775 h 2641600"/>
                <a:gd name="connsiteX17" fmla="*/ 203200 w 536575"/>
                <a:gd name="connsiteY17" fmla="*/ 1317625 h 2641600"/>
                <a:gd name="connsiteX18" fmla="*/ 228600 w 536575"/>
                <a:gd name="connsiteY18" fmla="*/ 1193800 h 2641600"/>
                <a:gd name="connsiteX19" fmla="*/ 219075 w 536575"/>
                <a:gd name="connsiteY19" fmla="*/ 1101725 h 2641600"/>
                <a:gd name="connsiteX20" fmla="*/ 187325 w 536575"/>
                <a:gd name="connsiteY20" fmla="*/ 990600 h 2641600"/>
                <a:gd name="connsiteX21" fmla="*/ 200025 w 536575"/>
                <a:gd name="connsiteY21" fmla="*/ 930275 h 2641600"/>
                <a:gd name="connsiteX22" fmla="*/ 123825 w 536575"/>
                <a:gd name="connsiteY22" fmla="*/ 806450 h 2641600"/>
                <a:gd name="connsiteX23" fmla="*/ 82550 w 536575"/>
                <a:gd name="connsiteY23" fmla="*/ 688975 h 2641600"/>
                <a:gd name="connsiteX24" fmla="*/ 88900 w 536575"/>
                <a:gd name="connsiteY24" fmla="*/ 596900 h 2641600"/>
                <a:gd name="connsiteX25" fmla="*/ 123825 w 536575"/>
                <a:gd name="connsiteY25" fmla="*/ 488950 h 2641600"/>
                <a:gd name="connsiteX26" fmla="*/ 85725 w 536575"/>
                <a:gd name="connsiteY26" fmla="*/ 403225 h 2641600"/>
                <a:gd name="connsiteX27" fmla="*/ 0 w 536575"/>
                <a:gd name="connsiteY27" fmla="*/ 0 h 2641600"/>
                <a:gd name="connsiteX0" fmla="*/ 536575 w 536575"/>
                <a:gd name="connsiteY0" fmla="*/ 2641600 h 2641600"/>
                <a:gd name="connsiteX1" fmla="*/ 495300 w 536575"/>
                <a:gd name="connsiteY1" fmla="*/ 2501900 h 2641600"/>
                <a:gd name="connsiteX2" fmla="*/ 473075 w 536575"/>
                <a:gd name="connsiteY2" fmla="*/ 2406650 h 2641600"/>
                <a:gd name="connsiteX3" fmla="*/ 460375 w 536575"/>
                <a:gd name="connsiteY3" fmla="*/ 2317750 h 2641600"/>
                <a:gd name="connsiteX4" fmla="*/ 438150 w 536575"/>
                <a:gd name="connsiteY4" fmla="*/ 2235200 h 2641600"/>
                <a:gd name="connsiteX5" fmla="*/ 444500 w 536575"/>
                <a:gd name="connsiteY5" fmla="*/ 2143125 h 2641600"/>
                <a:gd name="connsiteX6" fmla="*/ 428625 w 536575"/>
                <a:gd name="connsiteY6" fmla="*/ 2101850 h 2641600"/>
                <a:gd name="connsiteX7" fmla="*/ 441325 w 536575"/>
                <a:gd name="connsiteY7" fmla="*/ 2022475 h 2641600"/>
                <a:gd name="connsiteX8" fmla="*/ 444500 w 536575"/>
                <a:gd name="connsiteY8" fmla="*/ 1952625 h 2641600"/>
                <a:gd name="connsiteX9" fmla="*/ 425450 w 536575"/>
                <a:gd name="connsiteY9" fmla="*/ 1908175 h 2641600"/>
                <a:gd name="connsiteX10" fmla="*/ 441325 w 536575"/>
                <a:gd name="connsiteY10" fmla="*/ 1844675 h 2641600"/>
                <a:gd name="connsiteX11" fmla="*/ 403225 w 536575"/>
                <a:gd name="connsiteY11" fmla="*/ 1771650 h 2641600"/>
                <a:gd name="connsiteX12" fmla="*/ 336550 w 536575"/>
                <a:gd name="connsiteY12" fmla="*/ 1711325 h 2641600"/>
                <a:gd name="connsiteX13" fmla="*/ 260350 w 536575"/>
                <a:gd name="connsiteY13" fmla="*/ 1628775 h 2641600"/>
                <a:gd name="connsiteX14" fmla="*/ 231775 w 536575"/>
                <a:gd name="connsiteY14" fmla="*/ 1533525 h 2641600"/>
                <a:gd name="connsiteX15" fmla="*/ 215900 w 536575"/>
                <a:gd name="connsiteY15" fmla="*/ 1428750 h 2641600"/>
                <a:gd name="connsiteX16" fmla="*/ 196850 w 536575"/>
                <a:gd name="connsiteY16" fmla="*/ 1374775 h 2641600"/>
                <a:gd name="connsiteX17" fmla="*/ 203200 w 536575"/>
                <a:gd name="connsiteY17" fmla="*/ 1317625 h 2641600"/>
                <a:gd name="connsiteX18" fmla="*/ 228600 w 536575"/>
                <a:gd name="connsiteY18" fmla="*/ 1193800 h 2641600"/>
                <a:gd name="connsiteX19" fmla="*/ 219075 w 536575"/>
                <a:gd name="connsiteY19" fmla="*/ 1101725 h 2641600"/>
                <a:gd name="connsiteX20" fmla="*/ 187325 w 536575"/>
                <a:gd name="connsiteY20" fmla="*/ 990600 h 2641600"/>
                <a:gd name="connsiteX21" fmla="*/ 200025 w 536575"/>
                <a:gd name="connsiteY21" fmla="*/ 930275 h 2641600"/>
                <a:gd name="connsiteX22" fmla="*/ 123825 w 536575"/>
                <a:gd name="connsiteY22" fmla="*/ 806450 h 2641600"/>
                <a:gd name="connsiteX23" fmla="*/ 82550 w 536575"/>
                <a:gd name="connsiteY23" fmla="*/ 688975 h 2641600"/>
                <a:gd name="connsiteX24" fmla="*/ 88900 w 536575"/>
                <a:gd name="connsiteY24" fmla="*/ 596900 h 2641600"/>
                <a:gd name="connsiteX25" fmla="*/ 123825 w 536575"/>
                <a:gd name="connsiteY25" fmla="*/ 488950 h 2641600"/>
                <a:gd name="connsiteX26" fmla="*/ 85725 w 536575"/>
                <a:gd name="connsiteY26" fmla="*/ 403225 h 2641600"/>
                <a:gd name="connsiteX27" fmla="*/ 66676 w 536575"/>
                <a:gd name="connsiteY27" fmla="*/ 190500 h 2641600"/>
                <a:gd name="connsiteX28" fmla="*/ 0 w 536575"/>
                <a:gd name="connsiteY28" fmla="*/ 0 h 2641600"/>
                <a:gd name="connsiteX0" fmla="*/ 552450 w 552450"/>
                <a:gd name="connsiteY0" fmla="*/ 2727325 h 2727325"/>
                <a:gd name="connsiteX1" fmla="*/ 511175 w 552450"/>
                <a:gd name="connsiteY1" fmla="*/ 2587625 h 2727325"/>
                <a:gd name="connsiteX2" fmla="*/ 488950 w 552450"/>
                <a:gd name="connsiteY2" fmla="*/ 2492375 h 2727325"/>
                <a:gd name="connsiteX3" fmla="*/ 476250 w 552450"/>
                <a:gd name="connsiteY3" fmla="*/ 2403475 h 2727325"/>
                <a:gd name="connsiteX4" fmla="*/ 454025 w 552450"/>
                <a:gd name="connsiteY4" fmla="*/ 2320925 h 2727325"/>
                <a:gd name="connsiteX5" fmla="*/ 460375 w 552450"/>
                <a:gd name="connsiteY5" fmla="*/ 2228850 h 2727325"/>
                <a:gd name="connsiteX6" fmla="*/ 444500 w 552450"/>
                <a:gd name="connsiteY6" fmla="*/ 2187575 h 2727325"/>
                <a:gd name="connsiteX7" fmla="*/ 457200 w 552450"/>
                <a:gd name="connsiteY7" fmla="*/ 2108200 h 2727325"/>
                <a:gd name="connsiteX8" fmla="*/ 460375 w 552450"/>
                <a:gd name="connsiteY8" fmla="*/ 2038350 h 2727325"/>
                <a:gd name="connsiteX9" fmla="*/ 441325 w 552450"/>
                <a:gd name="connsiteY9" fmla="*/ 1993900 h 2727325"/>
                <a:gd name="connsiteX10" fmla="*/ 457200 w 552450"/>
                <a:gd name="connsiteY10" fmla="*/ 1930400 h 2727325"/>
                <a:gd name="connsiteX11" fmla="*/ 419100 w 552450"/>
                <a:gd name="connsiteY11" fmla="*/ 1857375 h 2727325"/>
                <a:gd name="connsiteX12" fmla="*/ 352425 w 552450"/>
                <a:gd name="connsiteY12" fmla="*/ 1797050 h 2727325"/>
                <a:gd name="connsiteX13" fmla="*/ 276225 w 552450"/>
                <a:gd name="connsiteY13" fmla="*/ 1714500 h 2727325"/>
                <a:gd name="connsiteX14" fmla="*/ 247650 w 552450"/>
                <a:gd name="connsiteY14" fmla="*/ 1619250 h 2727325"/>
                <a:gd name="connsiteX15" fmla="*/ 231775 w 552450"/>
                <a:gd name="connsiteY15" fmla="*/ 1514475 h 2727325"/>
                <a:gd name="connsiteX16" fmla="*/ 212725 w 552450"/>
                <a:gd name="connsiteY16" fmla="*/ 1460500 h 2727325"/>
                <a:gd name="connsiteX17" fmla="*/ 219075 w 552450"/>
                <a:gd name="connsiteY17" fmla="*/ 1403350 h 2727325"/>
                <a:gd name="connsiteX18" fmla="*/ 244475 w 552450"/>
                <a:gd name="connsiteY18" fmla="*/ 1279525 h 2727325"/>
                <a:gd name="connsiteX19" fmla="*/ 234950 w 552450"/>
                <a:gd name="connsiteY19" fmla="*/ 1187450 h 2727325"/>
                <a:gd name="connsiteX20" fmla="*/ 203200 w 552450"/>
                <a:gd name="connsiteY20" fmla="*/ 1076325 h 2727325"/>
                <a:gd name="connsiteX21" fmla="*/ 215900 w 552450"/>
                <a:gd name="connsiteY21" fmla="*/ 1016000 h 2727325"/>
                <a:gd name="connsiteX22" fmla="*/ 139700 w 552450"/>
                <a:gd name="connsiteY22" fmla="*/ 892175 h 2727325"/>
                <a:gd name="connsiteX23" fmla="*/ 98425 w 552450"/>
                <a:gd name="connsiteY23" fmla="*/ 774700 h 2727325"/>
                <a:gd name="connsiteX24" fmla="*/ 104775 w 552450"/>
                <a:gd name="connsiteY24" fmla="*/ 682625 h 2727325"/>
                <a:gd name="connsiteX25" fmla="*/ 139700 w 552450"/>
                <a:gd name="connsiteY25" fmla="*/ 574675 h 2727325"/>
                <a:gd name="connsiteX26" fmla="*/ 101600 w 552450"/>
                <a:gd name="connsiteY26" fmla="*/ 488950 h 2727325"/>
                <a:gd name="connsiteX27" fmla="*/ 82551 w 552450"/>
                <a:gd name="connsiteY27" fmla="*/ 276225 h 2727325"/>
                <a:gd name="connsiteX28" fmla="*/ 0 w 552450"/>
                <a:gd name="connsiteY28" fmla="*/ 0 h 2727325"/>
                <a:gd name="connsiteX0" fmla="*/ 552450 w 552450"/>
                <a:gd name="connsiteY0" fmla="*/ 2727325 h 2727325"/>
                <a:gd name="connsiteX1" fmla="*/ 511175 w 552450"/>
                <a:gd name="connsiteY1" fmla="*/ 2587625 h 2727325"/>
                <a:gd name="connsiteX2" fmla="*/ 488950 w 552450"/>
                <a:gd name="connsiteY2" fmla="*/ 2492375 h 2727325"/>
                <a:gd name="connsiteX3" fmla="*/ 476250 w 552450"/>
                <a:gd name="connsiteY3" fmla="*/ 2403475 h 2727325"/>
                <a:gd name="connsiteX4" fmla="*/ 454025 w 552450"/>
                <a:gd name="connsiteY4" fmla="*/ 2320925 h 2727325"/>
                <a:gd name="connsiteX5" fmla="*/ 460375 w 552450"/>
                <a:gd name="connsiteY5" fmla="*/ 2228850 h 2727325"/>
                <a:gd name="connsiteX6" fmla="*/ 444500 w 552450"/>
                <a:gd name="connsiteY6" fmla="*/ 2187575 h 2727325"/>
                <a:gd name="connsiteX7" fmla="*/ 457200 w 552450"/>
                <a:gd name="connsiteY7" fmla="*/ 2108200 h 2727325"/>
                <a:gd name="connsiteX8" fmla="*/ 460375 w 552450"/>
                <a:gd name="connsiteY8" fmla="*/ 2038350 h 2727325"/>
                <a:gd name="connsiteX9" fmla="*/ 441325 w 552450"/>
                <a:gd name="connsiteY9" fmla="*/ 1993900 h 2727325"/>
                <a:gd name="connsiteX10" fmla="*/ 457200 w 552450"/>
                <a:gd name="connsiteY10" fmla="*/ 1930400 h 2727325"/>
                <a:gd name="connsiteX11" fmla="*/ 419100 w 552450"/>
                <a:gd name="connsiteY11" fmla="*/ 1857375 h 2727325"/>
                <a:gd name="connsiteX12" fmla="*/ 352425 w 552450"/>
                <a:gd name="connsiteY12" fmla="*/ 1797050 h 2727325"/>
                <a:gd name="connsiteX13" fmla="*/ 276225 w 552450"/>
                <a:gd name="connsiteY13" fmla="*/ 1714500 h 2727325"/>
                <a:gd name="connsiteX14" fmla="*/ 247650 w 552450"/>
                <a:gd name="connsiteY14" fmla="*/ 1619250 h 2727325"/>
                <a:gd name="connsiteX15" fmla="*/ 231775 w 552450"/>
                <a:gd name="connsiteY15" fmla="*/ 1514475 h 2727325"/>
                <a:gd name="connsiteX16" fmla="*/ 212725 w 552450"/>
                <a:gd name="connsiteY16" fmla="*/ 1460500 h 2727325"/>
                <a:gd name="connsiteX17" fmla="*/ 219075 w 552450"/>
                <a:gd name="connsiteY17" fmla="*/ 1403350 h 2727325"/>
                <a:gd name="connsiteX18" fmla="*/ 244475 w 552450"/>
                <a:gd name="connsiteY18" fmla="*/ 1279525 h 2727325"/>
                <a:gd name="connsiteX19" fmla="*/ 234950 w 552450"/>
                <a:gd name="connsiteY19" fmla="*/ 1187450 h 2727325"/>
                <a:gd name="connsiteX20" fmla="*/ 203200 w 552450"/>
                <a:gd name="connsiteY20" fmla="*/ 1076325 h 2727325"/>
                <a:gd name="connsiteX21" fmla="*/ 215900 w 552450"/>
                <a:gd name="connsiteY21" fmla="*/ 1016000 h 2727325"/>
                <a:gd name="connsiteX22" fmla="*/ 139700 w 552450"/>
                <a:gd name="connsiteY22" fmla="*/ 892175 h 2727325"/>
                <a:gd name="connsiteX23" fmla="*/ 98425 w 552450"/>
                <a:gd name="connsiteY23" fmla="*/ 774700 h 2727325"/>
                <a:gd name="connsiteX24" fmla="*/ 104775 w 552450"/>
                <a:gd name="connsiteY24" fmla="*/ 682625 h 2727325"/>
                <a:gd name="connsiteX25" fmla="*/ 139700 w 552450"/>
                <a:gd name="connsiteY25" fmla="*/ 574675 h 2727325"/>
                <a:gd name="connsiteX26" fmla="*/ 101600 w 552450"/>
                <a:gd name="connsiteY26" fmla="*/ 488950 h 2727325"/>
                <a:gd name="connsiteX27" fmla="*/ 82551 w 552450"/>
                <a:gd name="connsiteY27" fmla="*/ 276225 h 2727325"/>
                <a:gd name="connsiteX28" fmla="*/ 22226 w 552450"/>
                <a:gd name="connsiteY28" fmla="*/ 149226 h 2727325"/>
                <a:gd name="connsiteX29" fmla="*/ 0 w 552450"/>
                <a:gd name="connsiteY29" fmla="*/ 0 h 2727325"/>
                <a:gd name="connsiteX0" fmla="*/ 539750 w 539750"/>
                <a:gd name="connsiteY0" fmla="*/ 2809875 h 2809875"/>
                <a:gd name="connsiteX1" fmla="*/ 498475 w 539750"/>
                <a:gd name="connsiteY1" fmla="*/ 2670175 h 2809875"/>
                <a:gd name="connsiteX2" fmla="*/ 476250 w 539750"/>
                <a:gd name="connsiteY2" fmla="*/ 2574925 h 2809875"/>
                <a:gd name="connsiteX3" fmla="*/ 463550 w 539750"/>
                <a:gd name="connsiteY3" fmla="*/ 2486025 h 2809875"/>
                <a:gd name="connsiteX4" fmla="*/ 441325 w 539750"/>
                <a:gd name="connsiteY4" fmla="*/ 2403475 h 2809875"/>
                <a:gd name="connsiteX5" fmla="*/ 447675 w 539750"/>
                <a:gd name="connsiteY5" fmla="*/ 2311400 h 2809875"/>
                <a:gd name="connsiteX6" fmla="*/ 431800 w 539750"/>
                <a:gd name="connsiteY6" fmla="*/ 2270125 h 2809875"/>
                <a:gd name="connsiteX7" fmla="*/ 444500 w 539750"/>
                <a:gd name="connsiteY7" fmla="*/ 2190750 h 2809875"/>
                <a:gd name="connsiteX8" fmla="*/ 447675 w 539750"/>
                <a:gd name="connsiteY8" fmla="*/ 2120900 h 2809875"/>
                <a:gd name="connsiteX9" fmla="*/ 428625 w 539750"/>
                <a:gd name="connsiteY9" fmla="*/ 2076450 h 2809875"/>
                <a:gd name="connsiteX10" fmla="*/ 444500 w 539750"/>
                <a:gd name="connsiteY10" fmla="*/ 2012950 h 2809875"/>
                <a:gd name="connsiteX11" fmla="*/ 406400 w 539750"/>
                <a:gd name="connsiteY11" fmla="*/ 1939925 h 2809875"/>
                <a:gd name="connsiteX12" fmla="*/ 339725 w 539750"/>
                <a:gd name="connsiteY12" fmla="*/ 1879600 h 2809875"/>
                <a:gd name="connsiteX13" fmla="*/ 263525 w 539750"/>
                <a:gd name="connsiteY13" fmla="*/ 1797050 h 2809875"/>
                <a:gd name="connsiteX14" fmla="*/ 234950 w 539750"/>
                <a:gd name="connsiteY14" fmla="*/ 1701800 h 2809875"/>
                <a:gd name="connsiteX15" fmla="*/ 219075 w 539750"/>
                <a:gd name="connsiteY15" fmla="*/ 1597025 h 2809875"/>
                <a:gd name="connsiteX16" fmla="*/ 200025 w 539750"/>
                <a:gd name="connsiteY16" fmla="*/ 1543050 h 2809875"/>
                <a:gd name="connsiteX17" fmla="*/ 206375 w 539750"/>
                <a:gd name="connsiteY17" fmla="*/ 1485900 h 2809875"/>
                <a:gd name="connsiteX18" fmla="*/ 231775 w 539750"/>
                <a:gd name="connsiteY18" fmla="*/ 1362075 h 2809875"/>
                <a:gd name="connsiteX19" fmla="*/ 222250 w 539750"/>
                <a:gd name="connsiteY19" fmla="*/ 1270000 h 2809875"/>
                <a:gd name="connsiteX20" fmla="*/ 190500 w 539750"/>
                <a:gd name="connsiteY20" fmla="*/ 1158875 h 2809875"/>
                <a:gd name="connsiteX21" fmla="*/ 203200 w 539750"/>
                <a:gd name="connsiteY21" fmla="*/ 1098550 h 2809875"/>
                <a:gd name="connsiteX22" fmla="*/ 127000 w 539750"/>
                <a:gd name="connsiteY22" fmla="*/ 974725 h 2809875"/>
                <a:gd name="connsiteX23" fmla="*/ 85725 w 539750"/>
                <a:gd name="connsiteY23" fmla="*/ 857250 h 2809875"/>
                <a:gd name="connsiteX24" fmla="*/ 92075 w 539750"/>
                <a:gd name="connsiteY24" fmla="*/ 765175 h 2809875"/>
                <a:gd name="connsiteX25" fmla="*/ 127000 w 539750"/>
                <a:gd name="connsiteY25" fmla="*/ 657225 h 2809875"/>
                <a:gd name="connsiteX26" fmla="*/ 88900 w 539750"/>
                <a:gd name="connsiteY26" fmla="*/ 571500 h 2809875"/>
                <a:gd name="connsiteX27" fmla="*/ 69851 w 539750"/>
                <a:gd name="connsiteY27" fmla="*/ 358775 h 2809875"/>
                <a:gd name="connsiteX28" fmla="*/ 9526 w 539750"/>
                <a:gd name="connsiteY28" fmla="*/ 231776 h 2809875"/>
                <a:gd name="connsiteX29" fmla="*/ 0 w 539750"/>
                <a:gd name="connsiteY29" fmla="*/ 0 h 2809875"/>
                <a:gd name="connsiteX0" fmla="*/ 531954 w 531954"/>
                <a:gd name="connsiteY0" fmla="*/ 2959100 h 2959100"/>
                <a:gd name="connsiteX1" fmla="*/ 490679 w 531954"/>
                <a:gd name="connsiteY1" fmla="*/ 2819400 h 2959100"/>
                <a:gd name="connsiteX2" fmla="*/ 468454 w 531954"/>
                <a:gd name="connsiteY2" fmla="*/ 2724150 h 2959100"/>
                <a:gd name="connsiteX3" fmla="*/ 455754 w 531954"/>
                <a:gd name="connsiteY3" fmla="*/ 2635250 h 2959100"/>
                <a:gd name="connsiteX4" fmla="*/ 433529 w 531954"/>
                <a:gd name="connsiteY4" fmla="*/ 2552700 h 2959100"/>
                <a:gd name="connsiteX5" fmla="*/ 439879 w 531954"/>
                <a:gd name="connsiteY5" fmla="*/ 2460625 h 2959100"/>
                <a:gd name="connsiteX6" fmla="*/ 424004 w 531954"/>
                <a:gd name="connsiteY6" fmla="*/ 2419350 h 2959100"/>
                <a:gd name="connsiteX7" fmla="*/ 436704 w 531954"/>
                <a:gd name="connsiteY7" fmla="*/ 2339975 h 2959100"/>
                <a:gd name="connsiteX8" fmla="*/ 439879 w 531954"/>
                <a:gd name="connsiteY8" fmla="*/ 2270125 h 2959100"/>
                <a:gd name="connsiteX9" fmla="*/ 420829 w 531954"/>
                <a:gd name="connsiteY9" fmla="*/ 2225675 h 2959100"/>
                <a:gd name="connsiteX10" fmla="*/ 436704 w 531954"/>
                <a:gd name="connsiteY10" fmla="*/ 2162175 h 2959100"/>
                <a:gd name="connsiteX11" fmla="*/ 398604 w 531954"/>
                <a:gd name="connsiteY11" fmla="*/ 2089150 h 2959100"/>
                <a:gd name="connsiteX12" fmla="*/ 331929 w 531954"/>
                <a:gd name="connsiteY12" fmla="*/ 2028825 h 2959100"/>
                <a:gd name="connsiteX13" fmla="*/ 255729 w 531954"/>
                <a:gd name="connsiteY13" fmla="*/ 1946275 h 2959100"/>
                <a:gd name="connsiteX14" fmla="*/ 227154 w 531954"/>
                <a:gd name="connsiteY14" fmla="*/ 1851025 h 2959100"/>
                <a:gd name="connsiteX15" fmla="*/ 211279 w 531954"/>
                <a:gd name="connsiteY15" fmla="*/ 1746250 h 2959100"/>
                <a:gd name="connsiteX16" fmla="*/ 192229 w 531954"/>
                <a:gd name="connsiteY16" fmla="*/ 1692275 h 2959100"/>
                <a:gd name="connsiteX17" fmla="*/ 198579 w 531954"/>
                <a:gd name="connsiteY17" fmla="*/ 1635125 h 2959100"/>
                <a:gd name="connsiteX18" fmla="*/ 223979 w 531954"/>
                <a:gd name="connsiteY18" fmla="*/ 1511300 h 2959100"/>
                <a:gd name="connsiteX19" fmla="*/ 214454 w 531954"/>
                <a:gd name="connsiteY19" fmla="*/ 1419225 h 2959100"/>
                <a:gd name="connsiteX20" fmla="*/ 182704 w 531954"/>
                <a:gd name="connsiteY20" fmla="*/ 1308100 h 2959100"/>
                <a:gd name="connsiteX21" fmla="*/ 195404 w 531954"/>
                <a:gd name="connsiteY21" fmla="*/ 1247775 h 2959100"/>
                <a:gd name="connsiteX22" fmla="*/ 119204 w 531954"/>
                <a:gd name="connsiteY22" fmla="*/ 1123950 h 2959100"/>
                <a:gd name="connsiteX23" fmla="*/ 77929 w 531954"/>
                <a:gd name="connsiteY23" fmla="*/ 1006475 h 2959100"/>
                <a:gd name="connsiteX24" fmla="*/ 84279 w 531954"/>
                <a:gd name="connsiteY24" fmla="*/ 914400 h 2959100"/>
                <a:gd name="connsiteX25" fmla="*/ 119204 w 531954"/>
                <a:gd name="connsiteY25" fmla="*/ 806450 h 2959100"/>
                <a:gd name="connsiteX26" fmla="*/ 81104 w 531954"/>
                <a:gd name="connsiteY26" fmla="*/ 720725 h 2959100"/>
                <a:gd name="connsiteX27" fmla="*/ 62055 w 531954"/>
                <a:gd name="connsiteY27" fmla="*/ 508000 h 2959100"/>
                <a:gd name="connsiteX28" fmla="*/ 1730 w 531954"/>
                <a:gd name="connsiteY28" fmla="*/ 381001 h 2959100"/>
                <a:gd name="connsiteX29" fmla="*/ 55704 w 531954"/>
                <a:gd name="connsiteY29" fmla="*/ 0 h 2959100"/>
                <a:gd name="connsiteX0" fmla="*/ 532270 w 532270"/>
                <a:gd name="connsiteY0" fmla="*/ 3098800 h 3098800"/>
                <a:gd name="connsiteX1" fmla="*/ 490995 w 532270"/>
                <a:gd name="connsiteY1" fmla="*/ 2959100 h 3098800"/>
                <a:gd name="connsiteX2" fmla="*/ 468770 w 532270"/>
                <a:gd name="connsiteY2" fmla="*/ 2863850 h 3098800"/>
                <a:gd name="connsiteX3" fmla="*/ 456070 w 532270"/>
                <a:gd name="connsiteY3" fmla="*/ 2774950 h 3098800"/>
                <a:gd name="connsiteX4" fmla="*/ 433845 w 532270"/>
                <a:gd name="connsiteY4" fmla="*/ 2692400 h 3098800"/>
                <a:gd name="connsiteX5" fmla="*/ 440195 w 532270"/>
                <a:gd name="connsiteY5" fmla="*/ 2600325 h 3098800"/>
                <a:gd name="connsiteX6" fmla="*/ 424320 w 532270"/>
                <a:gd name="connsiteY6" fmla="*/ 2559050 h 3098800"/>
                <a:gd name="connsiteX7" fmla="*/ 437020 w 532270"/>
                <a:gd name="connsiteY7" fmla="*/ 2479675 h 3098800"/>
                <a:gd name="connsiteX8" fmla="*/ 440195 w 532270"/>
                <a:gd name="connsiteY8" fmla="*/ 2409825 h 3098800"/>
                <a:gd name="connsiteX9" fmla="*/ 421145 w 532270"/>
                <a:gd name="connsiteY9" fmla="*/ 2365375 h 3098800"/>
                <a:gd name="connsiteX10" fmla="*/ 437020 w 532270"/>
                <a:gd name="connsiteY10" fmla="*/ 2301875 h 3098800"/>
                <a:gd name="connsiteX11" fmla="*/ 398920 w 532270"/>
                <a:gd name="connsiteY11" fmla="*/ 2228850 h 3098800"/>
                <a:gd name="connsiteX12" fmla="*/ 332245 w 532270"/>
                <a:gd name="connsiteY12" fmla="*/ 2168525 h 3098800"/>
                <a:gd name="connsiteX13" fmla="*/ 256045 w 532270"/>
                <a:gd name="connsiteY13" fmla="*/ 2085975 h 3098800"/>
                <a:gd name="connsiteX14" fmla="*/ 227470 w 532270"/>
                <a:gd name="connsiteY14" fmla="*/ 1990725 h 3098800"/>
                <a:gd name="connsiteX15" fmla="*/ 211595 w 532270"/>
                <a:gd name="connsiteY15" fmla="*/ 1885950 h 3098800"/>
                <a:gd name="connsiteX16" fmla="*/ 192545 w 532270"/>
                <a:gd name="connsiteY16" fmla="*/ 1831975 h 3098800"/>
                <a:gd name="connsiteX17" fmla="*/ 198895 w 532270"/>
                <a:gd name="connsiteY17" fmla="*/ 1774825 h 3098800"/>
                <a:gd name="connsiteX18" fmla="*/ 224295 w 532270"/>
                <a:gd name="connsiteY18" fmla="*/ 1651000 h 3098800"/>
                <a:gd name="connsiteX19" fmla="*/ 214770 w 532270"/>
                <a:gd name="connsiteY19" fmla="*/ 1558925 h 3098800"/>
                <a:gd name="connsiteX20" fmla="*/ 183020 w 532270"/>
                <a:gd name="connsiteY20" fmla="*/ 1447800 h 3098800"/>
                <a:gd name="connsiteX21" fmla="*/ 195720 w 532270"/>
                <a:gd name="connsiteY21" fmla="*/ 1387475 h 3098800"/>
                <a:gd name="connsiteX22" fmla="*/ 119520 w 532270"/>
                <a:gd name="connsiteY22" fmla="*/ 1263650 h 3098800"/>
                <a:gd name="connsiteX23" fmla="*/ 78245 w 532270"/>
                <a:gd name="connsiteY23" fmla="*/ 1146175 h 3098800"/>
                <a:gd name="connsiteX24" fmla="*/ 84595 w 532270"/>
                <a:gd name="connsiteY24" fmla="*/ 1054100 h 3098800"/>
                <a:gd name="connsiteX25" fmla="*/ 119520 w 532270"/>
                <a:gd name="connsiteY25" fmla="*/ 946150 h 3098800"/>
                <a:gd name="connsiteX26" fmla="*/ 81420 w 532270"/>
                <a:gd name="connsiteY26" fmla="*/ 860425 h 3098800"/>
                <a:gd name="connsiteX27" fmla="*/ 62371 w 532270"/>
                <a:gd name="connsiteY27" fmla="*/ 647700 h 3098800"/>
                <a:gd name="connsiteX28" fmla="*/ 2046 w 532270"/>
                <a:gd name="connsiteY28" fmla="*/ 520701 h 3098800"/>
                <a:gd name="connsiteX29" fmla="*/ 43320 w 532270"/>
                <a:gd name="connsiteY29" fmla="*/ 0 h 3098800"/>
                <a:gd name="connsiteX0" fmla="*/ 533238 w 533238"/>
                <a:gd name="connsiteY0" fmla="*/ 3171825 h 3171825"/>
                <a:gd name="connsiteX1" fmla="*/ 491963 w 533238"/>
                <a:gd name="connsiteY1" fmla="*/ 3032125 h 3171825"/>
                <a:gd name="connsiteX2" fmla="*/ 469738 w 533238"/>
                <a:gd name="connsiteY2" fmla="*/ 2936875 h 3171825"/>
                <a:gd name="connsiteX3" fmla="*/ 457038 w 533238"/>
                <a:gd name="connsiteY3" fmla="*/ 2847975 h 3171825"/>
                <a:gd name="connsiteX4" fmla="*/ 434813 w 533238"/>
                <a:gd name="connsiteY4" fmla="*/ 2765425 h 3171825"/>
                <a:gd name="connsiteX5" fmla="*/ 441163 w 533238"/>
                <a:gd name="connsiteY5" fmla="*/ 2673350 h 3171825"/>
                <a:gd name="connsiteX6" fmla="*/ 425288 w 533238"/>
                <a:gd name="connsiteY6" fmla="*/ 2632075 h 3171825"/>
                <a:gd name="connsiteX7" fmla="*/ 437988 w 533238"/>
                <a:gd name="connsiteY7" fmla="*/ 2552700 h 3171825"/>
                <a:gd name="connsiteX8" fmla="*/ 441163 w 533238"/>
                <a:gd name="connsiteY8" fmla="*/ 2482850 h 3171825"/>
                <a:gd name="connsiteX9" fmla="*/ 422113 w 533238"/>
                <a:gd name="connsiteY9" fmla="*/ 2438400 h 3171825"/>
                <a:gd name="connsiteX10" fmla="*/ 437988 w 533238"/>
                <a:gd name="connsiteY10" fmla="*/ 2374900 h 3171825"/>
                <a:gd name="connsiteX11" fmla="*/ 399888 w 533238"/>
                <a:gd name="connsiteY11" fmla="*/ 2301875 h 3171825"/>
                <a:gd name="connsiteX12" fmla="*/ 333213 w 533238"/>
                <a:gd name="connsiteY12" fmla="*/ 2241550 h 3171825"/>
                <a:gd name="connsiteX13" fmla="*/ 257013 w 533238"/>
                <a:gd name="connsiteY13" fmla="*/ 2159000 h 3171825"/>
                <a:gd name="connsiteX14" fmla="*/ 228438 w 533238"/>
                <a:gd name="connsiteY14" fmla="*/ 2063750 h 3171825"/>
                <a:gd name="connsiteX15" fmla="*/ 212563 w 533238"/>
                <a:gd name="connsiteY15" fmla="*/ 1958975 h 3171825"/>
                <a:gd name="connsiteX16" fmla="*/ 193513 w 533238"/>
                <a:gd name="connsiteY16" fmla="*/ 1905000 h 3171825"/>
                <a:gd name="connsiteX17" fmla="*/ 199863 w 533238"/>
                <a:gd name="connsiteY17" fmla="*/ 1847850 h 3171825"/>
                <a:gd name="connsiteX18" fmla="*/ 225263 w 533238"/>
                <a:gd name="connsiteY18" fmla="*/ 1724025 h 3171825"/>
                <a:gd name="connsiteX19" fmla="*/ 215738 w 533238"/>
                <a:gd name="connsiteY19" fmla="*/ 1631950 h 3171825"/>
                <a:gd name="connsiteX20" fmla="*/ 183988 w 533238"/>
                <a:gd name="connsiteY20" fmla="*/ 1520825 h 3171825"/>
                <a:gd name="connsiteX21" fmla="*/ 196688 w 533238"/>
                <a:gd name="connsiteY21" fmla="*/ 1460500 h 3171825"/>
                <a:gd name="connsiteX22" fmla="*/ 120488 w 533238"/>
                <a:gd name="connsiteY22" fmla="*/ 1336675 h 3171825"/>
                <a:gd name="connsiteX23" fmla="*/ 79213 w 533238"/>
                <a:gd name="connsiteY23" fmla="*/ 1219200 h 3171825"/>
                <a:gd name="connsiteX24" fmla="*/ 85563 w 533238"/>
                <a:gd name="connsiteY24" fmla="*/ 1127125 h 3171825"/>
                <a:gd name="connsiteX25" fmla="*/ 120488 w 533238"/>
                <a:gd name="connsiteY25" fmla="*/ 1019175 h 3171825"/>
                <a:gd name="connsiteX26" fmla="*/ 82388 w 533238"/>
                <a:gd name="connsiteY26" fmla="*/ 933450 h 3171825"/>
                <a:gd name="connsiteX27" fmla="*/ 63339 w 533238"/>
                <a:gd name="connsiteY27" fmla="*/ 720725 h 3171825"/>
                <a:gd name="connsiteX28" fmla="*/ 3014 w 533238"/>
                <a:gd name="connsiteY28" fmla="*/ 593726 h 3171825"/>
                <a:gd name="connsiteX29" fmla="*/ 22063 w 533238"/>
                <a:gd name="connsiteY29" fmla="*/ 0 h 3171825"/>
                <a:gd name="connsiteX0" fmla="*/ 532477 w 532477"/>
                <a:gd name="connsiteY0" fmla="*/ 3286125 h 3286125"/>
                <a:gd name="connsiteX1" fmla="*/ 491202 w 532477"/>
                <a:gd name="connsiteY1" fmla="*/ 3146425 h 3286125"/>
                <a:gd name="connsiteX2" fmla="*/ 468977 w 532477"/>
                <a:gd name="connsiteY2" fmla="*/ 3051175 h 3286125"/>
                <a:gd name="connsiteX3" fmla="*/ 456277 w 532477"/>
                <a:gd name="connsiteY3" fmla="*/ 2962275 h 3286125"/>
                <a:gd name="connsiteX4" fmla="*/ 434052 w 532477"/>
                <a:gd name="connsiteY4" fmla="*/ 2879725 h 3286125"/>
                <a:gd name="connsiteX5" fmla="*/ 440402 w 532477"/>
                <a:gd name="connsiteY5" fmla="*/ 2787650 h 3286125"/>
                <a:gd name="connsiteX6" fmla="*/ 424527 w 532477"/>
                <a:gd name="connsiteY6" fmla="*/ 2746375 h 3286125"/>
                <a:gd name="connsiteX7" fmla="*/ 437227 w 532477"/>
                <a:gd name="connsiteY7" fmla="*/ 2667000 h 3286125"/>
                <a:gd name="connsiteX8" fmla="*/ 440402 w 532477"/>
                <a:gd name="connsiteY8" fmla="*/ 2597150 h 3286125"/>
                <a:gd name="connsiteX9" fmla="*/ 421352 w 532477"/>
                <a:gd name="connsiteY9" fmla="*/ 2552700 h 3286125"/>
                <a:gd name="connsiteX10" fmla="*/ 437227 w 532477"/>
                <a:gd name="connsiteY10" fmla="*/ 2489200 h 3286125"/>
                <a:gd name="connsiteX11" fmla="*/ 399127 w 532477"/>
                <a:gd name="connsiteY11" fmla="*/ 2416175 h 3286125"/>
                <a:gd name="connsiteX12" fmla="*/ 332452 w 532477"/>
                <a:gd name="connsiteY12" fmla="*/ 2355850 h 3286125"/>
                <a:gd name="connsiteX13" fmla="*/ 256252 w 532477"/>
                <a:gd name="connsiteY13" fmla="*/ 2273300 h 3286125"/>
                <a:gd name="connsiteX14" fmla="*/ 227677 w 532477"/>
                <a:gd name="connsiteY14" fmla="*/ 2178050 h 3286125"/>
                <a:gd name="connsiteX15" fmla="*/ 211802 w 532477"/>
                <a:gd name="connsiteY15" fmla="*/ 2073275 h 3286125"/>
                <a:gd name="connsiteX16" fmla="*/ 192752 w 532477"/>
                <a:gd name="connsiteY16" fmla="*/ 2019300 h 3286125"/>
                <a:gd name="connsiteX17" fmla="*/ 199102 w 532477"/>
                <a:gd name="connsiteY17" fmla="*/ 1962150 h 3286125"/>
                <a:gd name="connsiteX18" fmla="*/ 224502 w 532477"/>
                <a:gd name="connsiteY18" fmla="*/ 1838325 h 3286125"/>
                <a:gd name="connsiteX19" fmla="*/ 214977 w 532477"/>
                <a:gd name="connsiteY19" fmla="*/ 1746250 h 3286125"/>
                <a:gd name="connsiteX20" fmla="*/ 183227 w 532477"/>
                <a:gd name="connsiteY20" fmla="*/ 1635125 h 3286125"/>
                <a:gd name="connsiteX21" fmla="*/ 195927 w 532477"/>
                <a:gd name="connsiteY21" fmla="*/ 1574800 h 3286125"/>
                <a:gd name="connsiteX22" fmla="*/ 119727 w 532477"/>
                <a:gd name="connsiteY22" fmla="*/ 1450975 h 3286125"/>
                <a:gd name="connsiteX23" fmla="*/ 78452 w 532477"/>
                <a:gd name="connsiteY23" fmla="*/ 1333500 h 3286125"/>
                <a:gd name="connsiteX24" fmla="*/ 84802 w 532477"/>
                <a:gd name="connsiteY24" fmla="*/ 1241425 h 3286125"/>
                <a:gd name="connsiteX25" fmla="*/ 119727 w 532477"/>
                <a:gd name="connsiteY25" fmla="*/ 1133475 h 3286125"/>
                <a:gd name="connsiteX26" fmla="*/ 81627 w 532477"/>
                <a:gd name="connsiteY26" fmla="*/ 1047750 h 3286125"/>
                <a:gd name="connsiteX27" fmla="*/ 62578 w 532477"/>
                <a:gd name="connsiteY27" fmla="*/ 835025 h 3286125"/>
                <a:gd name="connsiteX28" fmla="*/ 2253 w 532477"/>
                <a:gd name="connsiteY28" fmla="*/ 708026 h 3286125"/>
                <a:gd name="connsiteX29" fmla="*/ 37177 w 532477"/>
                <a:gd name="connsiteY29" fmla="*/ 0 h 3286125"/>
                <a:gd name="connsiteX0" fmla="*/ 559686 w 559686"/>
                <a:gd name="connsiteY0" fmla="*/ 3286125 h 3286125"/>
                <a:gd name="connsiteX1" fmla="*/ 518411 w 559686"/>
                <a:gd name="connsiteY1" fmla="*/ 3146425 h 3286125"/>
                <a:gd name="connsiteX2" fmla="*/ 496186 w 559686"/>
                <a:gd name="connsiteY2" fmla="*/ 3051175 h 3286125"/>
                <a:gd name="connsiteX3" fmla="*/ 483486 w 559686"/>
                <a:gd name="connsiteY3" fmla="*/ 2962275 h 3286125"/>
                <a:gd name="connsiteX4" fmla="*/ 461261 w 559686"/>
                <a:gd name="connsiteY4" fmla="*/ 2879725 h 3286125"/>
                <a:gd name="connsiteX5" fmla="*/ 467611 w 559686"/>
                <a:gd name="connsiteY5" fmla="*/ 2787650 h 3286125"/>
                <a:gd name="connsiteX6" fmla="*/ 451736 w 559686"/>
                <a:gd name="connsiteY6" fmla="*/ 2746375 h 3286125"/>
                <a:gd name="connsiteX7" fmla="*/ 464436 w 559686"/>
                <a:gd name="connsiteY7" fmla="*/ 2667000 h 3286125"/>
                <a:gd name="connsiteX8" fmla="*/ 467611 w 559686"/>
                <a:gd name="connsiteY8" fmla="*/ 2597150 h 3286125"/>
                <a:gd name="connsiteX9" fmla="*/ 448561 w 559686"/>
                <a:gd name="connsiteY9" fmla="*/ 2552700 h 3286125"/>
                <a:gd name="connsiteX10" fmla="*/ 464436 w 559686"/>
                <a:gd name="connsiteY10" fmla="*/ 2489200 h 3286125"/>
                <a:gd name="connsiteX11" fmla="*/ 426336 w 559686"/>
                <a:gd name="connsiteY11" fmla="*/ 2416175 h 3286125"/>
                <a:gd name="connsiteX12" fmla="*/ 359661 w 559686"/>
                <a:gd name="connsiteY12" fmla="*/ 2355850 h 3286125"/>
                <a:gd name="connsiteX13" fmla="*/ 283461 w 559686"/>
                <a:gd name="connsiteY13" fmla="*/ 2273300 h 3286125"/>
                <a:gd name="connsiteX14" fmla="*/ 254886 w 559686"/>
                <a:gd name="connsiteY14" fmla="*/ 2178050 h 3286125"/>
                <a:gd name="connsiteX15" fmla="*/ 239011 w 559686"/>
                <a:gd name="connsiteY15" fmla="*/ 2073275 h 3286125"/>
                <a:gd name="connsiteX16" fmla="*/ 219961 w 559686"/>
                <a:gd name="connsiteY16" fmla="*/ 2019300 h 3286125"/>
                <a:gd name="connsiteX17" fmla="*/ 226311 w 559686"/>
                <a:gd name="connsiteY17" fmla="*/ 1962150 h 3286125"/>
                <a:gd name="connsiteX18" fmla="*/ 251711 w 559686"/>
                <a:gd name="connsiteY18" fmla="*/ 1838325 h 3286125"/>
                <a:gd name="connsiteX19" fmla="*/ 242186 w 559686"/>
                <a:gd name="connsiteY19" fmla="*/ 1746250 h 3286125"/>
                <a:gd name="connsiteX20" fmla="*/ 210436 w 559686"/>
                <a:gd name="connsiteY20" fmla="*/ 1635125 h 3286125"/>
                <a:gd name="connsiteX21" fmla="*/ 223136 w 559686"/>
                <a:gd name="connsiteY21" fmla="*/ 1574800 h 3286125"/>
                <a:gd name="connsiteX22" fmla="*/ 146936 w 559686"/>
                <a:gd name="connsiteY22" fmla="*/ 1450975 h 3286125"/>
                <a:gd name="connsiteX23" fmla="*/ 105661 w 559686"/>
                <a:gd name="connsiteY23" fmla="*/ 1333500 h 3286125"/>
                <a:gd name="connsiteX24" fmla="*/ 112011 w 559686"/>
                <a:gd name="connsiteY24" fmla="*/ 1241425 h 3286125"/>
                <a:gd name="connsiteX25" fmla="*/ 146936 w 559686"/>
                <a:gd name="connsiteY25" fmla="*/ 1133475 h 3286125"/>
                <a:gd name="connsiteX26" fmla="*/ 108836 w 559686"/>
                <a:gd name="connsiteY26" fmla="*/ 1047750 h 3286125"/>
                <a:gd name="connsiteX27" fmla="*/ 89787 w 559686"/>
                <a:gd name="connsiteY27" fmla="*/ 835025 h 3286125"/>
                <a:gd name="connsiteX28" fmla="*/ 29462 w 559686"/>
                <a:gd name="connsiteY28" fmla="*/ 708026 h 3286125"/>
                <a:gd name="connsiteX29" fmla="*/ 887 w 559686"/>
                <a:gd name="connsiteY29" fmla="*/ 558802 h 3286125"/>
                <a:gd name="connsiteX30" fmla="*/ 64386 w 559686"/>
                <a:gd name="connsiteY30" fmla="*/ 0 h 3286125"/>
                <a:gd name="connsiteX0" fmla="*/ 558803 w 558803"/>
                <a:gd name="connsiteY0" fmla="*/ 3286125 h 3286125"/>
                <a:gd name="connsiteX1" fmla="*/ 517528 w 558803"/>
                <a:gd name="connsiteY1" fmla="*/ 3146425 h 3286125"/>
                <a:gd name="connsiteX2" fmla="*/ 495303 w 558803"/>
                <a:gd name="connsiteY2" fmla="*/ 3051175 h 3286125"/>
                <a:gd name="connsiteX3" fmla="*/ 482603 w 558803"/>
                <a:gd name="connsiteY3" fmla="*/ 2962275 h 3286125"/>
                <a:gd name="connsiteX4" fmla="*/ 460378 w 558803"/>
                <a:gd name="connsiteY4" fmla="*/ 2879725 h 3286125"/>
                <a:gd name="connsiteX5" fmla="*/ 466728 w 558803"/>
                <a:gd name="connsiteY5" fmla="*/ 2787650 h 3286125"/>
                <a:gd name="connsiteX6" fmla="*/ 450853 w 558803"/>
                <a:gd name="connsiteY6" fmla="*/ 2746375 h 3286125"/>
                <a:gd name="connsiteX7" fmla="*/ 463553 w 558803"/>
                <a:gd name="connsiteY7" fmla="*/ 2667000 h 3286125"/>
                <a:gd name="connsiteX8" fmla="*/ 466728 w 558803"/>
                <a:gd name="connsiteY8" fmla="*/ 2597150 h 3286125"/>
                <a:gd name="connsiteX9" fmla="*/ 447678 w 558803"/>
                <a:gd name="connsiteY9" fmla="*/ 2552700 h 3286125"/>
                <a:gd name="connsiteX10" fmla="*/ 463553 w 558803"/>
                <a:gd name="connsiteY10" fmla="*/ 2489200 h 3286125"/>
                <a:gd name="connsiteX11" fmla="*/ 425453 w 558803"/>
                <a:gd name="connsiteY11" fmla="*/ 2416175 h 3286125"/>
                <a:gd name="connsiteX12" fmla="*/ 358778 w 558803"/>
                <a:gd name="connsiteY12" fmla="*/ 2355850 h 3286125"/>
                <a:gd name="connsiteX13" fmla="*/ 282578 w 558803"/>
                <a:gd name="connsiteY13" fmla="*/ 2273300 h 3286125"/>
                <a:gd name="connsiteX14" fmla="*/ 254003 w 558803"/>
                <a:gd name="connsiteY14" fmla="*/ 2178050 h 3286125"/>
                <a:gd name="connsiteX15" fmla="*/ 238128 w 558803"/>
                <a:gd name="connsiteY15" fmla="*/ 2073275 h 3286125"/>
                <a:gd name="connsiteX16" fmla="*/ 219078 w 558803"/>
                <a:gd name="connsiteY16" fmla="*/ 2019300 h 3286125"/>
                <a:gd name="connsiteX17" fmla="*/ 225428 w 558803"/>
                <a:gd name="connsiteY17" fmla="*/ 1962150 h 3286125"/>
                <a:gd name="connsiteX18" fmla="*/ 250828 w 558803"/>
                <a:gd name="connsiteY18" fmla="*/ 1838325 h 3286125"/>
                <a:gd name="connsiteX19" fmla="*/ 241303 w 558803"/>
                <a:gd name="connsiteY19" fmla="*/ 1746250 h 3286125"/>
                <a:gd name="connsiteX20" fmla="*/ 209553 w 558803"/>
                <a:gd name="connsiteY20" fmla="*/ 1635125 h 3286125"/>
                <a:gd name="connsiteX21" fmla="*/ 222253 w 558803"/>
                <a:gd name="connsiteY21" fmla="*/ 1574800 h 3286125"/>
                <a:gd name="connsiteX22" fmla="*/ 146053 w 558803"/>
                <a:gd name="connsiteY22" fmla="*/ 1450975 h 3286125"/>
                <a:gd name="connsiteX23" fmla="*/ 104778 w 558803"/>
                <a:gd name="connsiteY23" fmla="*/ 1333500 h 3286125"/>
                <a:gd name="connsiteX24" fmla="*/ 111128 w 558803"/>
                <a:gd name="connsiteY24" fmla="*/ 1241425 h 3286125"/>
                <a:gd name="connsiteX25" fmla="*/ 146053 w 558803"/>
                <a:gd name="connsiteY25" fmla="*/ 1133475 h 3286125"/>
                <a:gd name="connsiteX26" fmla="*/ 107953 w 558803"/>
                <a:gd name="connsiteY26" fmla="*/ 1047750 h 3286125"/>
                <a:gd name="connsiteX27" fmla="*/ 88904 w 558803"/>
                <a:gd name="connsiteY27" fmla="*/ 835025 h 3286125"/>
                <a:gd name="connsiteX28" fmla="*/ 28579 w 558803"/>
                <a:gd name="connsiteY28" fmla="*/ 708026 h 3286125"/>
                <a:gd name="connsiteX29" fmla="*/ 4 w 558803"/>
                <a:gd name="connsiteY29" fmla="*/ 558802 h 3286125"/>
                <a:gd name="connsiteX30" fmla="*/ 69854 w 558803"/>
                <a:gd name="connsiteY30" fmla="*/ 365127 h 3286125"/>
                <a:gd name="connsiteX31" fmla="*/ 63503 w 558803"/>
                <a:gd name="connsiteY31" fmla="*/ 0 h 3286125"/>
                <a:gd name="connsiteX0" fmla="*/ 558804 w 558804"/>
                <a:gd name="connsiteY0" fmla="*/ 3286125 h 3286125"/>
                <a:gd name="connsiteX1" fmla="*/ 517529 w 558804"/>
                <a:gd name="connsiteY1" fmla="*/ 3146425 h 3286125"/>
                <a:gd name="connsiteX2" fmla="*/ 495304 w 558804"/>
                <a:gd name="connsiteY2" fmla="*/ 3051175 h 3286125"/>
                <a:gd name="connsiteX3" fmla="*/ 482604 w 558804"/>
                <a:gd name="connsiteY3" fmla="*/ 2962275 h 3286125"/>
                <a:gd name="connsiteX4" fmla="*/ 460379 w 558804"/>
                <a:gd name="connsiteY4" fmla="*/ 2879725 h 3286125"/>
                <a:gd name="connsiteX5" fmla="*/ 466729 w 558804"/>
                <a:gd name="connsiteY5" fmla="*/ 2787650 h 3286125"/>
                <a:gd name="connsiteX6" fmla="*/ 450854 w 558804"/>
                <a:gd name="connsiteY6" fmla="*/ 2746375 h 3286125"/>
                <a:gd name="connsiteX7" fmla="*/ 463554 w 558804"/>
                <a:gd name="connsiteY7" fmla="*/ 2667000 h 3286125"/>
                <a:gd name="connsiteX8" fmla="*/ 466729 w 558804"/>
                <a:gd name="connsiteY8" fmla="*/ 2597150 h 3286125"/>
                <a:gd name="connsiteX9" fmla="*/ 447679 w 558804"/>
                <a:gd name="connsiteY9" fmla="*/ 2552700 h 3286125"/>
                <a:gd name="connsiteX10" fmla="*/ 463554 w 558804"/>
                <a:gd name="connsiteY10" fmla="*/ 2489200 h 3286125"/>
                <a:gd name="connsiteX11" fmla="*/ 425454 w 558804"/>
                <a:gd name="connsiteY11" fmla="*/ 2416175 h 3286125"/>
                <a:gd name="connsiteX12" fmla="*/ 358779 w 558804"/>
                <a:gd name="connsiteY12" fmla="*/ 2355850 h 3286125"/>
                <a:gd name="connsiteX13" fmla="*/ 282579 w 558804"/>
                <a:gd name="connsiteY13" fmla="*/ 2273300 h 3286125"/>
                <a:gd name="connsiteX14" fmla="*/ 254004 w 558804"/>
                <a:gd name="connsiteY14" fmla="*/ 2178050 h 3286125"/>
                <a:gd name="connsiteX15" fmla="*/ 238129 w 558804"/>
                <a:gd name="connsiteY15" fmla="*/ 2073275 h 3286125"/>
                <a:gd name="connsiteX16" fmla="*/ 219079 w 558804"/>
                <a:gd name="connsiteY16" fmla="*/ 2019300 h 3286125"/>
                <a:gd name="connsiteX17" fmla="*/ 225429 w 558804"/>
                <a:gd name="connsiteY17" fmla="*/ 1962150 h 3286125"/>
                <a:gd name="connsiteX18" fmla="*/ 250829 w 558804"/>
                <a:gd name="connsiteY18" fmla="*/ 1838325 h 3286125"/>
                <a:gd name="connsiteX19" fmla="*/ 241304 w 558804"/>
                <a:gd name="connsiteY19" fmla="*/ 1746250 h 3286125"/>
                <a:gd name="connsiteX20" fmla="*/ 209554 w 558804"/>
                <a:gd name="connsiteY20" fmla="*/ 1635125 h 3286125"/>
                <a:gd name="connsiteX21" fmla="*/ 222254 w 558804"/>
                <a:gd name="connsiteY21" fmla="*/ 1574800 h 3286125"/>
                <a:gd name="connsiteX22" fmla="*/ 146054 w 558804"/>
                <a:gd name="connsiteY22" fmla="*/ 1450975 h 3286125"/>
                <a:gd name="connsiteX23" fmla="*/ 104779 w 558804"/>
                <a:gd name="connsiteY23" fmla="*/ 1333500 h 3286125"/>
                <a:gd name="connsiteX24" fmla="*/ 111129 w 558804"/>
                <a:gd name="connsiteY24" fmla="*/ 1241425 h 3286125"/>
                <a:gd name="connsiteX25" fmla="*/ 146054 w 558804"/>
                <a:gd name="connsiteY25" fmla="*/ 1133475 h 3286125"/>
                <a:gd name="connsiteX26" fmla="*/ 107954 w 558804"/>
                <a:gd name="connsiteY26" fmla="*/ 1047750 h 3286125"/>
                <a:gd name="connsiteX27" fmla="*/ 88905 w 558804"/>
                <a:gd name="connsiteY27" fmla="*/ 835025 h 3286125"/>
                <a:gd name="connsiteX28" fmla="*/ 28580 w 558804"/>
                <a:gd name="connsiteY28" fmla="*/ 708026 h 3286125"/>
                <a:gd name="connsiteX29" fmla="*/ 5 w 558804"/>
                <a:gd name="connsiteY29" fmla="*/ 558802 h 3286125"/>
                <a:gd name="connsiteX30" fmla="*/ 69855 w 558804"/>
                <a:gd name="connsiteY30" fmla="*/ 365127 h 3286125"/>
                <a:gd name="connsiteX31" fmla="*/ 63504 w 558804"/>
                <a:gd name="connsiteY31" fmla="*/ 0 h 3286125"/>
                <a:gd name="connsiteX0" fmla="*/ 558803 w 558803"/>
                <a:gd name="connsiteY0" fmla="*/ 3286125 h 3286125"/>
                <a:gd name="connsiteX1" fmla="*/ 517528 w 558803"/>
                <a:gd name="connsiteY1" fmla="*/ 3146425 h 3286125"/>
                <a:gd name="connsiteX2" fmla="*/ 495303 w 558803"/>
                <a:gd name="connsiteY2" fmla="*/ 3051175 h 3286125"/>
                <a:gd name="connsiteX3" fmla="*/ 482603 w 558803"/>
                <a:gd name="connsiteY3" fmla="*/ 2962275 h 3286125"/>
                <a:gd name="connsiteX4" fmla="*/ 460378 w 558803"/>
                <a:gd name="connsiteY4" fmla="*/ 2879725 h 3286125"/>
                <a:gd name="connsiteX5" fmla="*/ 466728 w 558803"/>
                <a:gd name="connsiteY5" fmla="*/ 2787650 h 3286125"/>
                <a:gd name="connsiteX6" fmla="*/ 450853 w 558803"/>
                <a:gd name="connsiteY6" fmla="*/ 2746375 h 3286125"/>
                <a:gd name="connsiteX7" fmla="*/ 463553 w 558803"/>
                <a:gd name="connsiteY7" fmla="*/ 2667000 h 3286125"/>
                <a:gd name="connsiteX8" fmla="*/ 466728 w 558803"/>
                <a:gd name="connsiteY8" fmla="*/ 2597150 h 3286125"/>
                <a:gd name="connsiteX9" fmla="*/ 447678 w 558803"/>
                <a:gd name="connsiteY9" fmla="*/ 2552700 h 3286125"/>
                <a:gd name="connsiteX10" fmla="*/ 463553 w 558803"/>
                <a:gd name="connsiteY10" fmla="*/ 2489200 h 3286125"/>
                <a:gd name="connsiteX11" fmla="*/ 425453 w 558803"/>
                <a:gd name="connsiteY11" fmla="*/ 2416175 h 3286125"/>
                <a:gd name="connsiteX12" fmla="*/ 358778 w 558803"/>
                <a:gd name="connsiteY12" fmla="*/ 2355850 h 3286125"/>
                <a:gd name="connsiteX13" fmla="*/ 282578 w 558803"/>
                <a:gd name="connsiteY13" fmla="*/ 2273300 h 3286125"/>
                <a:gd name="connsiteX14" fmla="*/ 254003 w 558803"/>
                <a:gd name="connsiteY14" fmla="*/ 2178050 h 3286125"/>
                <a:gd name="connsiteX15" fmla="*/ 238128 w 558803"/>
                <a:gd name="connsiteY15" fmla="*/ 2073275 h 3286125"/>
                <a:gd name="connsiteX16" fmla="*/ 219078 w 558803"/>
                <a:gd name="connsiteY16" fmla="*/ 2019300 h 3286125"/>
                <a:gd name="connsiteX17" fmla="*/ 225428 w 558803"/>
                <a:gd name="connsiteY17" fmla="*/ 1962150 h 3286125"/>
                <a:gd name="connsiteX18" fmla="*/ 250828 w 558803"/>
                <a:gd name="connsiteY18" fmla="*/ 1838325 h 3286125"/>
                <a:gd name="connsiteX19" fmla="*/ 241303 w 558803"/>
                <a:gd name="connsiteY19" fmla="*/ 1746250 h 3286125"/>
                <a:gd name="connsiteX20" fmla="*/ 209553 w 558803"/>
                <a:gd name="connsiteY20" fmla="*/ 1635125 h 3286125"/>
                <a:gd name="connsiteX21" fmla="*/ 222253 w 558803"/>
                <a:gd name="connsiteY21" fmla="*/ 1574800 h 3286125"/>
                <a:gd name="connsiteX22" fmla="*/ 146053 w 558803"/>
                <a:gd name="connsiteY22" fmla="*/ 1450975 h 3286125"/>
                <a:gd name="connsiteX23" fmla="*/ 104778 w 558803"/>
                <a:gd name="connsiteY23" fmla="*/ 1333500 h 3286125"/>
                <a:gd name="connsiteX24" fmla="*/ 111128 w 558803"/>
                <a:gd name="connsiteY24" fmla="*/ 1241425 h 3286125"/>
                <a:gd name="connsiteX25" fmla="*/ 146053 w 558803"/>
                <a:gd name="connsiteY25" fmla="*/ 1133475 h 3286125"/>
                <a:gd name="connsiteX26" fmla="*/ 107953 w 558803"/>
                <a:gd name="connsiteY26" fmla="*/ 1047750 h 3286125"/>
                <a:gd name="connsiteX27" fmla="*/ 88904 w 558803"/>
                <a:gd name="connsiteY27" fmla="*/ 835025 h 3286125"/>
                <a:gd name="connsiteX28" fmla="*/ 28579 w 558803"/>
                <a:gd name="connsiteY28" fmla="*/ 708026 h 3286125"/>
                <a:gd name="connsiteX29" fmla="*/ 4 w 558803"/>
                <a:gd name="connsiteY29" fmla="*/ 558802 h 3286125"/>
                <a:gd name="connsiteX30" fmla="*/ 69854 w 558803"/>
                <a:gd name="connsiteY30" fmla="*/ 365127 h 3286125"/>
                <a:gd name="connsiteX31" fmla="*/ 50804 w 558803"/>
                <a:gd name="connsiteY31" fmla="*/ 101602 h 3286125"/>
                <a:gd name="connsiteX32" fmla="*/ 63503 w 558803"/>
                <a:gd name="connsiteY32" fmla="*/ 0 h 3286125"/>
                <a:gd name="connsiteX0" fmla="*/ 558803 w 558803"/>
                <a:gd name="connsiteY0" fmla="*/ 3286125 h 3286125"/>
                <a:gd name="connsiteX1" fmla="*/ 517528 w 558803"/>
                <a:gd name="connsiteY1" fmla="*/ 3146425 h 3286125"/>
                <a:gd name="connsiteX2" fmla="*/ 495303 w 558803"/>
                <a:gd name="connsiteY2" fmla="*/ 3051175 h 3286125"/>
                <a:gd name="connsiteX3" fmla="*/ 482603 w 558803"/>
                <a:gd name="connsiteY3" fmla="*/ 2962275 h 3286125"/>
                <a:gd name="connsiteX4" fmla="*/ 460378 w 558803"/>
                <a:gd name="connsiteY4" fmla="*/ 2879725 h 3286125"/>
                <a:gd name="connsiteX5" fmla="*/ 466728 w 558803"/>
                <a:gd name="connsiteY5" fmla="*/ 2787650 h 3286125"/>
                <a:gd name="connsiteX6" fmla="*/ 450853 w 558803"/>
                <a:gd name="connsiteY6" fmla="*/ 2746375 h 3286125"/>
                <a:gd name="connsiteX7" fmla="*/ 463553 w 558803"/>
                <a:gd name="connsiteY7" fmla="*/ 2667000 h 3286125"/>
                <a:gd name="connsiteX8" fmla="*/ 466728 w 558803"/>
                <a:gd name="connsiteY8" fmla="*/ 2597150 h 3286125"/>
                <a:gd name="connsiteX9" fmla="*/ 447678 w 558803"/>
                <a:gd name="connsiteY9" fmla="*/ 2552700 h 3286125"/>
                <a:gd name="connsiteX10" fmla="*/ 463553 w 558803"/>
                <a:gd name="connsiteY10" fmla="*/ 2489200 h 3286125"/>
                <a:gd name="connsiteX11" fmla="*/ 425453 w 558803"/>
                <a:gd name="connsiteY11" fmla="*/ 2416175 h 3286125"/>
                <a:gd name="connsiteX12" fmla="*/ 358778 w 558803"/>
                <a:gd name="connsiteY12" fmla="*/ 2355850 h 3286125"/>
                <a:gd name="connsiteX13" fmla="*/ 282578 w 558803"/>
                <a:gd name="connsiteY13" fmla="*/ 2273300 h 3286125"/>
                <a:gd name="connsiteX14" fmla="*/ 254003 w 558803"/>
                <a:gd name="connsiteY14" fmla="*/ 2178050 h 3286125"/>
                <a:gd name="connsiteX15" fmla="*/ 238128 w 558803"/>
                <a:gd name="connsiteY15" fmla="*/ 2073275 h 3286125"/>
                <a:gd name="connsiteX16" fmla="*/ 219078 w 558803"/>
                <a:gd name="connsiteY16" fmla="*/ 2019300 h 3286125"/>
                <a:gd name="connsiteX17" fmla="*/ 225428 w 558803"/>
                <a:gd name="connsiteY17" fmla="*/ 1962150 h 3286125"/>
                <a:gd name="connsiteX18" fmla="*/ 250828 w 558803"/>
                <a:gd name="connsiteY18" fmla="*/ 1838325 h 3286125"/>
                <a:gd name="connsiteX19" fmla="*/ 241303 w 558803"/>
                <a:gd name="connsiteY19" fmla="*/ 1746250 h 3286125"/>
                <a:gd name="connsiteX20" fmla="*/ 209553 w 558803"/>
                <a:gd name="connsiteY20" fmla="*/ 1635125 h 3286125"/>
                <a:gd name="connsiteX21" fmla="*/ 206378 w 558803"/>
                <a:gd name="connsiteY21" fmla="*/ 1565275 h 3286125"/>
                <a:gd name="connsiteX22" fmla="*/ 146053 w 558803"/>
                <a:gd name="connsiteY22" fmla="*/ 1450975 h 3286125"/>
                <a:gd name="connsiteX23" fmla="*/ 104778 w 558803"/>
                <a:gd name="connsiteY23" fmla="*/ 1333500 h 3286125"/>
                <a:gd name="connsiteX24" fmla="*/ 111128 w 558803"/>
                <a:gd name="connsiteY24" fmla="*/ 1241425 h 3286125"/>
                <a:gd name="connsiteX25" fmla="*/ 146053 w 558803"/>
                <a:gd name="connsiteY25" fmla="*/ 1133475 h 3286125"/>
                <a:gd name="connsiteX26" fmla="*/ 107953 w 558803"/>
                <a:gd name="connsiteY26" fmla="*/ 1047750 h 3286125"/>
                <a:gd name="connsiteX27" fmla="*/ 88904 w 558803"/>
                <a:gd name="connsiteY27" fmla="*/ 835025 h 3286125"/>
                <a:gd name="connsiteX28" fmla="*/ 28579 w 558803"/>
                <a:gd name="connsiteY28" fmla="*/ 708026 h 3286125"/>
                <a:gd name="connsiteX29" fmla="*/ 4 w 558803"/>
                <a:gd name="connsiteY29" fmla="*/ 558802 h 3286125"/>
                <a:gd name="connsiteX30" fmla="*/ 69854 w 558803"/>
                <a:gd name="connsiteY30" fmla="*/ 365127 h 3286125"/>
                <a:gd name="connsiteX31" fmla="*/ 50804 w 558803"/>
                <a:gd name="connsiteY31" fmla="*/ 101602 h 3286125"/>
                <a:gd name="connsiteX32" fmla="*/ 63503 w 558803"/>
                <a:gd name="connsiteY32" fmla="*/ 0 h 3286125"/>
                <a:gd name="connsiteX0" fmla="*/ 558803 w 558803"/>
                <a:gd name="connsiteY0" fmla="*/ 3286125 h 3286125"/>
                <a:gd name="connsiteX1" fmla="*/ 517528 w 558803"/>
                <a:gd name="connsiteY1" fmla="*/ 3146425 h 3286125"/>
                <a:gd name="connsiteX2" fmla="*/ 495303 w 558803"/>
                <a:gd name="connsiteY2" fmla="*/ 3051175 h 3286125"/>
                <a:gd name="connsiteX3" fmla="*/ 482603 w 558803"/>
                <a:gd name="connsiteY3" fmla="*/ 2962275 h 3286125"/>
                <a:gd name="connsiteX4" fmla="*/ 460378 w 558803"/>
                <a:gd name="connsiteY4" fmla="*/ 2879725 h 3286125"/>
                <a:gd name="connsiteX5" fmla="*/ 466728 w 558803"/>
                <a:gd name="connsiteY5" fmla="*/ 2787650 h 3286125"/>
                <a:gd name="connsiteX6" fmla="*/ 450853 w 558803"/>
                <a:gd name="connsiteY6" fmla="*/ 2746375 h 3286125"/>
                <a:gd name="connsiteX7" fmla="*/ 463553 w 558803"/>
                <a:gd name="connsiteY7" fmla="*/ 2667000 h 3286125"/>
                <a:gd name="connsiteX8" fmla="*/ 466728 w 558803"/>
                <a:gd name="connsiteY8" fmla="*/ 2597150 h 3286125"/>
                <a:gd name="connsiteX9" fmla="*/ 447678 w 558803"/>
                <a:gd name="connsiteY9" fmla="*/ 2552700 h 3286125"/>
                <a:gd name="connsiteX10" fmla="*/ 463553 w 558803"/>
                <a:gd name="connsiteY10" fmla="*/ 2489200 h 3286125"/>
                <a:gd name="connsiteX11" fmla="*/ 425453 w 558803"/>
                <a:gd name="connsiteY11" fmla="*/ 2416175 h 3286125"/>
                <a:gd name="connsiteX12" fmla="*/ 358778 w 558803"/>
                <a:gd name="connsiteY12" fmla="*/ 2355850 h 3286125"/>
                <a:gd name="connsiteX13" fmla="*/ 282578 w 558803"/>
                <a:gd name="connsiteY13" fmla="*/ 2273300 h 3286125"/>
                <a:gd name="connsiteX14" fmla="*/ 254003 w 558803"/>
                <a:gd name="connsiteY14" fmla="*/ 2178050 h 3286125"/>
                <a:gd name="connsiteX15" fmla="*/ 238128 w 558803"/>
                <a:gd name="connsiteY15" fmla="*/ 2073275 h 3286125"/>
                <a:gd name="connsiteX16" fmla="*/ 219078 w 558803"/>
                <a:gd name="connsiteY16" fmla="*/ 2019300 h 3286125"/>
                <a:gd name="connsiteX17" fmla="*/ 225428 w 558803"/>
                <a:gd name="connsiteY17" fmla="*/ 1962150 h 3286125"/>
                <a:gd name="connsiteX18" fmla="*/ 250828 w 558803"/>
                <a:gd name="connsiteY18" fmla="*/ 1838325 h 3286125"/>
                <a:gd name="connsiteX19" fmla="*/ 241303 w 558803"/>
                <a:gd name="connsiteY19" fmla="*/ 1746250 h 3286125"/>
                <a:gd name="connsiteX20" fmla="*/ 209553 w 558803"/>
                <a:gd name="connsiteY20" fmla="*/ 1635125 h 3286125"/>
                <a:gd name="connsiteX21" fmla="*/ 193678 w 558803"/>
                <a:gd name="connsiteY21" fmla="*/ 1565275 h 3286125"/>
                <a:gd name="connsiteX22" fmla="*/ 146053 w 558803"/>
                <a:gd name="connsiteY22" fmla="*/ 1450975 h 3286125"/>
                <a:gd name="connsiteX23" fmla="*/ 104778 w 558803"/>
                <a:gd name="connsiteY23" fmla="*/ 1333500 h 3286125"/>
                <a:gd name="connsiteX24" fmla="*/ 111128 w 558803"/>
                <a:gd name="connsiteY24" fmla="*/ 1241425 h 3286125"/>
                <a:gd name="connsiteX25" fmla="*/ 146053 w 558803"/>
                <a:gd name="connsiteY25" fmla="*/ 1133475 h 3286125"/>
                <a:gd name="connsiteX26" fmla="*/ 107953 w 558803"/>
                <a:gd name="connsiteY26" fmla="*/ 1047750 h 3286125"/>
                <a:gd name="connsiteX27" fmla="*/ 88904 w 558803"/>
                <a:gd name="connsiteY27" fmla="*/ 835025 h 3286125"/>
                <a:gd name="connsiteX28" fmla="*/ 28579 w 558803"/>
                <a:gd name="connsiteY28" fmla="*/ 708026 h 3286125"/>
                <a:gd name="connsiteX29" fmla="*/ 4 w 558803"/>
                <a:gd name="connsiteY29" fmla="*/ 558802 h 3286125"/>
                <a:gd name="connsiteX30" fmla="*/ 69854 w 558803"/>
                <a:gd name="connsiteY30" fmla="*/ 365127 h 3286125"/>
                <a:gd name="connsiteX31" fmla="*/ 50804 w 558803"/>
                <a:gd name="connsiteY31" fmla="*/ 101602 h 3286125"/>
                <a:gd name="connsiteX32" fmla="*/ 63503 w 558803"/>
                <a:gd name="connsiteY32" fmla="*/ 0 h 3286125"/>
                <a:gd name="connsiteX0" fmla="*/ 558803 w 558803"/>
                <a:gd name="connsiteY0" fmla="*/ 3286125 h 3286125"/>
                <a:gd name="connsiteX1" fmla="*/ 517528 w 558803"/>
                <a:gd name="connsiteY1" fmla="*/ 3146425 h 3286125"/>
                <a:gd name="connsiteX2" fmla="*/ 495303 w 558803"/>
                <a:gd name="connsiteY2" fmla="*/ 3051175 h 3286125"/>
                <a:gd name="connsiteX3" fmla="*/ 482603 w 558803"/>
                <a:gd name="connsiteY3" fmla="*/ 2962275 h 3286125"/>
                <a:gd name="connsiteX4" fmla="*/ 460378 w 558803"/>
                <a:gd name="connsiteY4" fmla="*/ 2879725 h 3286125"/>
                <a:gd name="connsiteX5" fmla="*/ 466728 w 558803"/>
                <a:gd name="connsiteY5" fmla="*/ 2787650 h 3286125"/>
                <a:gd name="connsiteX6" fmla="*/ 450853 w 558803"/>
                <a:gd name="connsiteY6" fmla="*/ 2746375 h 3286125"/>
                <a:gd name="connsiteX7" fmla="*/ 463553 w 558803"/>
                <a:gd name="connsiteY7" fmla="*/ 2667000 h 3286125"/>
                <a:gd name="connsiteX8" fmla="*/ 466728 w 558803"/>
                <a:gd name="connsiteY8" fmla="*/ 2597150 h 3286125"/>
                <a:gd name="connsiteX9" fmla="*/ 463553 w 558803"/>
                <a:gd name="connsiteY9" fmla="*/ 2489200 h 3286125"/>
                <a:gd name="connsiteX10" fmla="*/ 425453 w 558803"/>
                <a:gd name="connsiteY10" fmla="*/ 2416175 h 3286125"/>
                <a:gd name="connsiteX11" fmla="*/ 358778 w 558803"/>
                <a:gd name="connsiteY11" fmla="*/ 2355850 h 3286125"/>
                <a:gd name="connsiteX12" fmla="*/ 282578 w 558803"/>
                <a:gd name="connsiteY12" fmla="*/ 2273300 h 3286125"/>
                <a:gd name="connsiteX13" fmla="*/ 254003 w 558803"/>
                <a:gd name="connsiteY13" fmla="*/ 2178050 h 3286125"/>
                <a:gd name="connsiteX14" fmla="*/ 238128 w 558803"/>
                <a:gd name="connsiteY14" fmla="*/ 2073275 h 3286125"/>
                <a:gd name="connsiteX15" fmla="*/ 219078 w 558803"/>
                <a:gd name="connsiteY15" fmla="*/ 2019300 h 3286125"/>
                <a:gd name="connsiteX16" fmla="*/ 225428 w 558803"/>
                <a:gd name="connsiteY16" fmla="*/ 1962150 h 3286125"/>
                <a:gd name="connsiteX17" fmla="*/ 250828 w 558803"/>
                <a:gd name="connsiteY17" fmla="*/ 1838325 h 3286125"/>
                <a:gd name="connsiteX18" fmla="*/ 241303 w 558803"/>
                <a:gd name="connsiteY18" fmla="*/ 1746250 h 3286125"/>
                <a:gd name="connsiteX19" fmla="*/ 209553 w 558803"/>
                <a:gd name="connsiteY19" fmla="*/ 1635125 h 3286125"/>
                <a:gd name="connsiteX20" fmla="*/ 193678 w 558803"/>
                <a:gd name="connsiteY20" fmla="*/ 1565275 h 3286125"/>
                <a:gd name="connsiteX21" fmla="*/ 146053 w 558803"/>
                <a:gd name="connsiteY21" fmla="*/ 1450975 h 3286125"/>
                <a:gd name="connsiteX22" fmla="*/ 104778 w 558803"/>
                <a:gd name="connsiteY22" fmla="*/ 1333500 h 3286125"/>
                <a:gd name="connsiteX23" fmla="*/ 111128 w 558803"/>
                <a:gd name="connsiteY23" fmla="*/ 1241425 h 3286125"/>
                <a:gd name="connsiteX24" fmla="*/ 146053 w 558803"/>
                <a:gd name="connsiteY24" fmla="*/ 1133475 h 3286125"/>
                <a:gd name="connsiteX25" fmla="*/ 107953 w 558803"/>
                <a:gd name="connsiteY25" fmla="*/ 1047750 h 3286125"/>
                <a:gd name="connsiteX26" fmla="*/ 88904 w 558803"/>
                <a:gd name="connsiteY26" fmla="*/ 835025 h 3286125"/>
                <a:gd name="connsiteX27" fmla="*/ 28579 w 558803"/>
                <a:gd name="connsiteY27" fmla="*/ 708026 h 3286125"/>
                <a:gd name="connsiteX28" fmla="*/ 4 w 558803"/>
                <a:gd name="connsiteY28" fmla="*/ 558802 h 3286125"/>
                <a:gd name="connsiteX29" fmla="*/ 69854 w 558803"/>
                <a:gd name="connsiteY29" fmla="*/ 365127 h 3286125"/>
                <a:gd name="connsiteX30" fmla="*/ 50804 w 558803"/>
                <a:gd name="connsiteY30" fmla="*/ 101602 h 3286125"/>
                <a:gd name="connsiteX31" fmla="*/ 63503 w 558803"/>
                <a:gd name="connsiteY31" fmla="*/ 0 h 3286125"/>
                <a:gd name="connsiteX0" fmla="*/ 558803 w 558803"/>
                <a:gd name="connsiteY0" fmla="*/ 3286125 h 3286125"/>
                <a:gd name="connsiteX1" fmla="*/ 517528 w 558803"/>
                <a:gd name="connsiteY1" fmla="*/ 3146425 h 3286125"/>
                <a:gd name="connsiteX2" fmla="*/ 495303 w 558803"/>
                <a:gd name="connsiteY2" fmla="*/ 3051175 h 3286125"/>
                <a:gd name="connsiteX3" fmla="*/ 482603 w 558803"/>
                <a:gd name="connsiteY3" fmla="*/ 2962275 h 3286125"/>
                <a:gd name="connsiteX4" fmla="*/ 460378 w 558803"/>
                <a:gd name="connsiteY4" fmla="*/ 2879725 h 3286125"/>
                <a:gd name="connsiteX5" fmla="*/ 466728 w 558803"/>
                <a:gd name="connsiteY5" fmla="*/ 2787650 h 3286125"/>
                <a:gd name="connsiteX6" fmla="*/ 463553 w 558803"/>
                <a:gd name="connsiteY6" fmla="*/ 2667000 h 3286125"/>
                <a:gd name="connsiteX7" fmla="*/ 466728 w 558803"/>
                <a:gd name="connsiteY7" fmla="*/ 2597150 h 3286125"/>
                <a:gd name="connsiteX8" fmla="*/ 463553 w 558803"/>
                <a:gd name="connsiteY8" fmla="*/ 2489200 h 3286125"/>
                <a:gd name="connsiteX9" fmla="*/ 425453 w 558803"/>
                <a:gd name="connsiteY9" fmla="*/ 2416175 h 3286125"/>
                <a:gd name="connsiteX10" fmla="*/ 358778 w 558803"/>
                <a:gd name="connsiteY10" fmla="*/ 2355850 h 3286125"/>
                <a:gd name="connsiteX11" fmla="*/ 282578 w 558803"/>
                <a:gd name="connsiteY11" fmla="*/ 2273300 h 3286125"/>
                <a:gd name="connsiteX12" fmla="*/ 254003 w 558803"/>
                <a:gd name="connsiteY12" fmla="*/ 2178050 h 3286125"/>
                <a:gd name="connsiteX13" fmla="*/ 238128 w 558803"/>
                <a:gd name="connsiteY13" fmla="*/ 2073275 h 3286125"/>
                <a:gd name="connsiteX14" fmla="*/ 219078 w 558803"/>
                <a:gd name="connsiteY14" fmla="*/ 2019300 h 3286125"/>
                <a:gd name="connsiteX15" fmla="*/ 225428 w 558803"/>
                <a:gd name="connsiteY15" fmla="*/ 1962150 h 3286125"/>
                <a:gd name="connsiteX16" fmla="*/ 250828 w 558803"/>
                <a:gd name="connsiteY16" fmla="*/ 1838325 h 3286125"/>
                <a:gd name="connsiteX17" fmla="*/ 241303 w 558803"/>
                <a:gd name="connsiteY17" fmla="*/ 1746250 h 3286125"/>
                <a:gd name="connsiteX18" fmla="*/ 209553 w 558803"/>
                <a:gd name="connsiteY18" fmla="*/ 1635125 h 3286125"/>
                <a:gd name="connsiteX19" fmla="*/ 193678 w 558803"/>
                <a:gd name="connsiteY19" fmla="*/ 1565275 h 3286125"/>
                <a:gd name="connsiteX20" fmla="*/ 146053 w 558803"/>
                <a:gd name="connsiteY20" fmla="*/ 1450975 h 3286125"/>
                <a:gd name="connsiteX21" fmla="*/ 104778 w 558803"/>
                <a:gd name="connsiteY21" fmla="*/ 1333500 h 3286125"/>
                <a:gd name="connsiteX22" fmla="*/ 111128 w 558803"/>
                <a:gd name="connsiteY22" fmla="*/ 1241425 h 3286125"/>
                <a:gd name="connsiteX23" fmla="*/ 146053 w 558803"/>
                <a:gd name="connsiteY23" fmla="*/ 1133475 h 3286125"/>
                <a:gd name="connsiteX24" fmla="*/ 107953 w 558803"/>
                <a:gd name="connsiteY24" fmla="*/ 1047750 h 3286125"/>
                <a:gd name="connsiteX25" fmla="*/ 88904 w 558803"/>
                <a:gd name="connsiteY25" fmla="*/ 835025 h 3286125"/>
                <a:gd name="connsiteX26" fmla="*/ 28579 w 558803"/>
                <a:gd name="connsiteY26" fmla="*/ 708026 h 3286125"/>
                <a:gd name="connsiteX27" fmla="*/ 4 w 558803"/>
                <a:gd name="connsiteY27" fmla="*/ 558802 h 3286125"/>
                <a:gd name="connsiteX28" fmla="*/ 69854 w 558803"/>
                <a:gd name="connsiteY28" fmla="*/ 365127 h 3286125"/>
                <a:gd name="connsiteX29" fmla="*/ 50804 w 558803"/>
                <a:gd name="connsiteY29" fmla="*/ 101602 h 3286125"/>
                <a:gd name="connsiteX30" fmla="*/ 63503 w 558803"/>
                <a:gd name="connsiteY30" fmla="*/ 0 h 3286125"/>
                <a:gd name="connsiteX0" fmla="*/ 558803 w 558803"/>
                <a:gd name="connsiteY0" fmla="*/ 3286125 h 3286125"/>
                <a:gd name="connsiteX1" fmla="*/ 517528 w 558803"/>
                <a:gd name="connsiteY1" fmla="*/ 3146425 h 3286125"/>
                <a:gd name="connsiteX2" fmla="*/ 495303 w 558803"/>
                <a:gd name="connsiteY2" fmla="*/ 3051175 h 3286125"/>
                <a:gd name="connsiteX3" fmla="*/ 482603 w 558803"/>
                <a:gd name="connsiteY3" fmla="*/ 2962275 h 3286125"/>
                <a:gd name="connsiteX4" fmla="*/ 460378 w 558803"/>
                <a:gd name="connsiteY4" fmla="*/ 2879725 h 3286125"/>
                <a:gd name="connsiteX5" fmla="*/ 444503 w 558803"/>
                <a:gd name="connsiteY5" fmla="*/ 2781300 h 3286125"/>
                <a:gd name="connsiteX6" fmla="*/ 463553 w 558803"/>
                <a:gd name="connsiteY6" fmla="*/ 2667000 h 3286125"/>
                <a:gd name="connsiteX7" fmla="*/ 466728 w 558803"/>
                <a:gd name="connsiteY7" fmla="*/ 2597150 h 3286125"/>
                <a:gd name="connsiteX8" fmla="*/ 463553 w 558803"/>
                <a:gd name="connsiteY8" fmla="*/ 2489200 h 3286125"/>
                <a:gd name="connsiteX9" fmla="*/ 425453 w 558803"/>
                <a:gd name="connsiteY9" fmla="*/ 2416175 h 3286125"/>
                <a:gd name="connsiteX10" fmla="*/ 358778 w 558803"/>
                <a:gd name="connsiteY10" fmla="*/ 2355850 h 3286125"/>
                <a:gd name="connsiteX11" fmla="*/ 282578 w 558803"/>
                <a:gd name="connsiteY11" fmla="*/ 2273300 h 3286125"/>
                <a:gd name="connsiteX12" fmla="*/ 254003 w 558803"/>
                <a:gd name="connsiteY12" fmla="*/ 2178050 h 3286125"/>
                <a:gd name="connsiteX13" fmla="*/ 238128 w 558803"/>
                <a:gd name="connsiteY13" fmla="*/ 2073275 h 3286125"/>
                <a:gd name="connsiteX14" fmla="*/ 219078 w 558803"/>
                <a:gd name="connsiteY14" fmla="*/ 2019300 h 3286125"/>
                <a:gd name="connsiteX15" fmla="*/ 225428 w 558803"/>
                <a:gd name="connsiteY15" fmla="*/ 1962150 h 3286125"/>
                <a:gd name="connsiteX16" fmla="*/ 250828 w 558803"/>
                <a:gd name="connsiteY16" fmla="*/ 1838325 h 3286125"/>
                <a:gd name="connsiteX17" fmla="*/ 241303 w 558803"/>
                <a:gd name="connsiteY17" fmla="*/ 1746250 h 3286125"/>
                <a:gd name="connsiteX18" fmla="*/ 209553 w 558803"/>
                <a:gd name="connsiteY18" fmla="*/ 1635125 h 3286125"/>
                <a:gd name="connsiteX19" fmla="*/ 193678 w 558803"/>
                <a:gd name="connsiteY19" fmla="*/ 1565275 h 3286125"/>
                <a:gd name="connsiteX20" fmla="*/ 146053 w 558803"/>
                <a:gd name="connsiteY20" fmla="*/ 1450975 h 3286125"/>
                <a:gd name="connsiteX21" fmla="*/ 104778 w 558803"/>
                <a:gd name="connsiteY21" fmla="*/ 1333500 h 3286125"/>
                <a:gd name="connsiteX22" fmla="*/ 111128 w 558803"/>
                <a:gd name="connsiteY22" fmla="*/ 1241425 h 3286125"/>
                <a:gd name="connsiteX23" fmla="*/ 146053 w 558803"/>
                <a:gd name="connsiteY23" fmla="*/ 1133475 h 3286125"/>
                <a:gd name="connsiteX24" fmla="*/ 107953 w 558803"/>
                <a:gd name="connsiteY24" fmla="*/ 1047750 h 3286125"/>
                <a:gd name="connsiteX25" fmla="*/ 88904 w 558803"/>
                <a:gd name="connsiteY25" fmla="*/ 835025 h 3286125"/>
                <a:gd name="connsiteX26" fmla="*/ 28579 w 558803"/>
                <a:gd name="connsiteY26" fmla="*/ 708026 h 3286125"/>
                <a:gd name="connsiteX27" fmla="*/ 4 w 558803"/>
                <a:gd name="connsiteY27" fmla="*/ 558802 h 3286125"/>
                <a:gd name="connsiteX28" fmla="*/ 69854 w 558803"/>
                <a:gd name="connsiteY28" fmla="*/ 365127 h 3286125"/>
                <a:gd name="connsiteX29" fmla="*/ 50804 w 558803"/>
                <a:gd name="connsiteY29" fmla="*/ 101602 h 3286125"/>
                <a:gd name="connsiteX30" fmla="*/ 63503 w 558803"/>
                <a:gd name="connsiteY30" fmla="*/ 0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8803" h="3286125">
                  <a:moveTo>
                    <a:pt x="558803" y="3286125"/>
                  </a:moveTo>
                  <a:cubicBezTo>
                    <a:pt x="543457" y="3235854"/>
                    <a:pt x="528111" y="3185583"/>
                    <a:pt x="517528" y="3146425"/>
                  </a:cubicBezTo>
                  <a:cubicBezTo>
                    <a:pt x="506945" y="3107267"/>
                    <a:pt x="501124" y="3081867"/>
                    <a:pt x="495303" y="3051175"/>
                  </a:cubicBezTo>
                  <a:cubicBezTo>
                    <a:pt x="489482" y="3020483"/>
                    <a:pt x="488424" y="2990850"/>
                    <a:pt x="482603" y="2962275"/>
                  </a:cubicBezTo>
                  <a:cubicBezTo>
                    <a:pt x="476782" y="2933700"/>
                    <a:pt x="466728" y="2909887"/>
                    <a:pt x="460378" y="2879725"/>
                  </a:cubicBezTo>
                  <a:cubicBezTo>
                    <a:pt x="454028" y="2849563"/>
                    <a:pt x="443974" y="2816754"/>
                    <a:pt x="444503" y="2781300"/>
                  </a:cubicBezTo>
                  <a:cubicBezTo>
                    <a:pt x="445032" y="2745846"/>
                    <a:pt x="459849" y="2697692"/>
                    <a:pt x="463553" y="2667000"/>
                  </a:cubicBezTo>
                  <a:cubicBezTo>
                    <a:pt x="467257" y="2636308"/>
                    <a:pt x="466728" y="2626783"/>
                    <a:pt x="466728" y="2597150"/>
                  </a:cubicBezTo>
                  <a:cubicBezTo>
                    <a:pt x="466728" y="2567517"/>
                    <a:pt x="470432" y="2519362"/>
                    <a:pt x="463553" y="2489200"/>
                  </a:cubicBezTo>
                  <a:cubicBezTo>
                    <a:pt x="456674" y="2459038"/>
                    <a:pt x="442915" y="2438400"/>
                    <a:pt x="425453" y="2416175"/>
                  </a:cubicBezTo>
                  <a:cubicBezTo>
                    <a:pt x="407991" y="2393950"/>
                    <a:pt x="382590" y="2379662"/>
                    <a:pt x="358778" y="2355850"/>
                  </a:cubicBezTo>
                  <a:cubicBezTo>
                    <a:pt x="334966" y="2332038"/>
                    <a:pt x="300040" y="2302933"/>
                    <a:pt x="282578" y="2273300"/>
                  </a:cubicBezTo>
                  <a:cubicBezTo>
                    <a:pt x="265116" y="2243667"/>
                    <a:pt x="261411" y="2211387"/>
                    <a:pt x="254003" y="2178050"/>
                  </a:cubicBezTo>
                  <a:cubicBezTo>
                    <a:pt x="246595" y="2144713"/>
                    <a:pt x="243949" y="2099733"/>
                    <a:pt x="238128" y="2073275"/>
                  </a:cubicBezTo>
                  <a:cubicBezTo>
                    <a:pt x="232307" y="2046817"/>
                    <a:pt x="221195" y="2037821"/>
                    <a:pt x="219078" y="2019300"/>
                  </a:cubicBezTo>
                  <a:cubicBezTo>
                    <a:pt x="216961" y="2000779"/>
                    <a:pt x="220136" y="1992312"/>
                    <a:pt x="225428" y="1962150"/>
                  </a:cubicBezTo>
                  <a:cubicBezTo>
                    <a:pt x="230720" y="1931988"/>
                    <a:pt x="248182" y="1874308"/>
                    <a:pt x="250828" y="1838325"/>
                  </a:cubicBezTo>
                  <a:cubicBezTo>
                    <a:pt x="253474" y="1802342"/>
                    <a:pt x="248182" y="1780117"/>
                    <a:pt x="241303" y="1746250"/>
                  </a:cubicBezTo>
                  <a:cubicBezTo>
                    <a:pt x="234424" y="1712383"/>
                    <a:pt x="217491" y="1665288"/>
                    <a:pt x="209553" y="1635125"/>
                  </a:cubicBezTo>
                  <a:cubicBezTo>
                    <a:pt x="201615" y="1604962"/>
                    <a:pt x="204261" y="1595967"/>
                    <a:pt x="193678" y="1565275"/>
                  </a:cubicBezTo>
                  <a:cubicBezTo>
                    <a:pt x="183095" y="1534583"/>
                    <a:pt x="160870" y="1489604"/>
                    <a:pt x="146053" y="1450975"/>
                  </a:cubicBezTo>
                  <a:cubicBezTo>
                    <a:pt x="131236" y="1412346"/>
                    <a:pt x="110599" y="1368425"/>
                    <a:pt x="104778" y="1333500"/>
                  </a:cubicBezTo>
                  <a:cubicBezTo>
                    <a:pt x="98957" y="1298575"/>
                    <a:pt x="104249" y="1274763"/>
                    <a:pt x="111128" y="1241425"/>
                  </a:cubicBezTo>
                  <a:cubicBezTo>
                    <a:pt x="118007" y="1208087"/>
                    <a:pt x="146582" y="1165754"/>
                    <a:pt x="146053" y="1133475"/>
                  </a:cubicBezTo>
                  <a:cubicBezTo>
                    <a:pt x="145524" y="1101196"/>
                    <a:pt x="117478" y="1097492"/>
                    <a:pt x="107953" y="1047750"/>
                  </a:cubicBezTo>
                  <a:cubicBezTo>
                    <a:pt x="98428" y="998008"/>
                    <a:pt x="100545" y="895350"/>
                    <a:pt x="88904" y="835025"/>
                  </a:cubicBezTo>
                  <a:cubicBezTo>
                    <a:pt x="77263" y="774700"/>
                    <a:pt x="38633" y="751946"/>
                    <a:pt x="28579" y="708026"/>
                  </a:cubicBezTo>
                  <a:cubicBezTo>
                    <a:pt x="18525" y="664106"/>
                    <a:pt x="533" y="623360"/>
                    <a:pt x="4" y="558802"/>
                  </a:cubicBezTo>
                  <a:cubicBezTo>
                    <a:pt x="-525" y="494244"/>
                    <a:pt x="59271" y="440798"/>
                    <a:pt x="69854" y="365127"/>
                  </a:cubicBezTo>
                  <a:cubicBezTo>
                    <a:pt x="80437" y="289456"/>
                    <a:pt x="51862" y="162456"/>
                    <a:pt x="50804" y="101602"/>
                  </a:cubicBezTo>
                  <a:cubicBezTo>
                    <a:pt x="49746" y="40748"/>
                    <a:pt x="63503" y="17463"/>
                    <a:pt x="63503"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b="0"/>
            </a:p>
          </p:txBody>
        </p:sp>
      </p:grpSp>
      <p:sp>
        <p:nvSpPr>
          <p:cNvPr id="5" name="4-Point Star 4"/>
          <p:cNvSpPr>
            <a:spLocks/>
          </p:cNvSpPr>
          <p:nvPr/>
        </p:nvSpPr>
        <p:spPr>
          <a:xfrm>
            <a:off x="2082800" y="3049588"/>
            <a:ext cx="236538" cy="230187"/>
          </a:xfrm>
          <a:prstGeom prst="star4">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0"/>
          </a:p>
        </p:txBody>
      </p:sp>
      <p:sp>
        <p:nvSpPr>
          <p:cNvPr id="8212" name="TextBox 5"/>
          <p:cNvSpPr txBox="1">
            <a:spLocks noChangeArrowheads="1"/>
          </p:cNvSpPr>
          <p:nvPr/>
        </p:nvSpPr>
        <p:spPr bwMode="auto">
          <a:xfrm>
            <a:off x="2216150" y="2973388"/>
            <a:ext cx="7572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b="0">
                <a:solidFill>
                  <a:srgbClr val="FFFFFF"/>
                </a:solidFill>
                <a:latin typeface="Arial Black" charset="0"/>
                <a:cs typeface="Arial Black" charset="0"/>
              </a:rPr>
              <a:t>Palmer</a:t>
            </a:r>
          </a:p>
          <a:p>
            <a:r>
              <a:rPr lang="en-US" sz="1000" b="0">
                <a:solidFill>
                  <a:srgbClr val="FFFFFF"/>
                </a:solidFill>
                <a:latin typeface="Arial Black" charset="0"/>
                <a:cs typeface="Arial Black" charset="0"/>
              </a:rPr>
              <a:t> Station </a:t>
            </a:r>
          </a:p>
        </p:txBody>
      </p:sp>
      <p:sp>
        <p:nvSpPr>
          <p:cNvPr id="80" name="4-Point Star 79"/>
          <p:cNvSpPr>
            <a:spLocks noChangeAspect="1"/>
          </p:cNvSpPr>
          <p:nvPr/>
        </p:nvSpPr>
        <p:spPr>
          <a:xfrm>
            <a:off x="3613150" y="1290638"/>
            <a:ext cx="217488" cy="212725"/>
          </a:xfrm>
          <a:prstGeom prst="star4">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0"/>
          </a:p>
        </p:txBody>
      </p:sp>
      <p:sp>
        <p:nvSpPr>
          <p:cNvPr id="81" name="4-Point Star 80"/>
          <p:cNvSpPr>
            <a:spLocks/>
          </p:cNvSpPr>
          <p:nvPr/>
        </p:nvSpPr>
        <p:spPr>
          <a:xfrm>
            <a:off x="5491163" y="3367088"/>
            <a:ext cx="180975" cy="195262"/>
          </a:xfrm>
          <a:prstGeom prst="star4">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0"/>
          </a:p>
        </p:txBody>
      </p:sp>
      <p:pic>
        <p:nvPicPr>
          <p:cNvPr id="8215" name="Picture 173" descr="mapWideLatLon 1.tif"/>
          <p:cNvPicPr>
            <a:picLocks noChangeAspect="1"/>
          </p:cNvPicPr>
          <p:nvPr/>
        </p:nvPicPr>
        <p:blipFill>
          <a:blip r:embed="rId6">
            <a:extLst>
              <a:ext uri="{28A0092B-C50C-407E-A947-70E740481C1C}">
                <a14:useLocalDpi xmlns:a14="http://schemas.microsoft.com/office/drawing/2010/main" val="0"/>
              </a:ext>
            </a:extLst>
          </a:blip>
          <a:srcRect l="28471" t="28241" r="12372" b="22015"/>
          <a:stretch>
            <a:fillRect/>
          </a:stretch>
        </p:blipFill>
        <p:spPr bwMode="auto">
          <a:xfrm rot="35471">
            <a:off x="125413" y="166688"/>
            <a:ext cx="432752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6" name="Group 8"/>
          <p:cNvGrpSpPr>
            <a:grpSpLocks/>
          </p:cNvGrpSpPr>
          <p:nvPr/>
        </p:nvGrpSpPr>
        <p:grpSpPr bwMode="auto">
          <a:xfrm>
            <a:off x="3768725" y="1955800"/>
            <a:ext cx="4392613" cy="3449638"/>
            <a:chOff x="3769254" y="1955800"/>
            <a:chExt cx="4391563" cy="3450167"/>
          </a:xfrm>
        </p:grpSpPr>
        <p:grpSp>
          <p:nvGrpSpPr>
            <p:cNvPr id="8219" name="Group 23"/>
            <p:cNvGrpSpPr>
              <a:grpSpLocks/>
            </p:cNvGrpSpPr>
            <p:nvPr/>
          </p:nvGrpSpPr>
          <p:grpSpPr bwMode="auto">
            <a:xfrm>
              <a:off x="4808018" y="2096030"/>
              <a:ext cx="3352799" cy="3309937"/>
              <a:chOff x="2848" y="1320"/>
              <a:chExt cx="1968" cy="2051"/>
            </a:xfrm>
          </p:grpSpPr>
          <p:grpSp>
            <p:nvGrpSpPr>
              <p:cNvPr id="8221" name="Group 24"/>
              <p:cNvGrpSpPr>
                <a:grpSpLocks/>
              </p:cNvGrpSpPr>
              <p:nvPr/>
            </p:nvGrpSpPr>
            <p:grpSpPr bwMode="auto">
              <a:xfrm>
                <a:off x="2848" y="1320"/>
                <a:ext cx="1968" cy="1993"/>
                <a:chOff x="2840" y="1336"/>
                <a:chExt cx="1968" cy="1993"/>
              </a:xfrm>
            </p:grpSpPr>
            <p:sp>
              <p:nvSpPr>
                <p:cNvPr id="8223" name="Freeform 25"/>
                <p:cNvSpPr>
                  <a:spLocks/>
                </p:cNvSpPr>
                <p:nvPr/>
              </p:nvSpPr>
              <p:spPr bwMode="auto">
                <a:xfrm>
                  <a:off x="3533" y="3162"/>
                  <a:ext cx="654" cy="81"/>
                </a:xfrm>
                <a:custGeom>
                  <a:avLst/>
                  <a:gdLst>
                    <a:gd name="T0" fmla="*/ 654 w 654"/>
                    <a:gd name="T1" fmla="*/ 49 h 81"/>
                    <a:gd name="T2" fmla="*/ 635 w 654"/>
                    <a:gd name="T3" fmla="*/ 51 h 81"/>
                    <a:gd name="T4" fmla="*/ 616 w 654"/>
                    <a:gd name="T5" fmla="*/ 62 h 81"/>
                    <a:gd name="T6" fmla="*/ 568 w 654"/>
                    <a:gd name="T7" fmla="*/ 51 h 81"/>
                    <a:gd name="T8" fmla="*/ 542 w 654"/>
                    <a:gd name="T9" fmla="*/ 62 h 81"/>
                    <a:gd name="T10" fmla="*/ 512 w 654"/>
                    <a:gd name="T11" fmla="*/ 54 h 81"/>
                    <a:gd name="T12" fmla="*/ 486 w 654"/>
                    <a:gd name="T13" fmla="*/ 43 h 81"/>
                    <a:gd name="T14" fmla="*/ 462 w 654"/>
                    <a:gd name="T15" fmla="*/ 22 h 81"/>
                    <a:gd name="T16" fmla="*/ 451 w 654"/>
                    <a:gd name="T17" fmla="*/ 3 h 81"/>
                    <a:gd name="T18" fmla="*/ 424 w 654"/>
                    <a:gd name="T19" fmla="*/ 3 h 81"/>
                    <a:gd name="T20" fmla="*/ 403 w 654"/>
                    <a:gd name="T21" fmla="*/ 6 h 81"/>
                    <a:gd name="T22" fmla="*/ 400 w 654"/>
                    <a:gd name="T23" fmla="*/ 25 h 81"/>
                    <a:gd name="T24" fmla="*/ 384 w 654"/>
                    <a:gd name="T25" fmla="*/ 43 h 81"/>
                    <a:gd name="T26" fmla="*/ 355 w 654"/>
                    <a:gd name="T27" fmla="*/ 46 h 81"/>
                    <a:gd name="T28" fmla="*/ 334 w 654"/>
                    <a:gd name="T29" fmla="*/ 51 h 81"/>
                    <a:gd name="T30" fmla="*/ 307 w 654"/>
                    <a:gd name="T31" fmla="*/ 57 h 81"/>
                    <a:gd name="T32" fmla="*/ 286 w 654"/>
                    <a:gd name="T33" fmla="*/ 67 h 81"/>
                    <a:gd name="T34" fmla="*/ 264 w 654"/>
                    <a:gd name="T35" fmla="*/ 67 h 81"/>
                    <a:gd name="T36" fmla="*/ 243 w 654"/>
                    <a:gd name="T37" fmla="*/ 70 h 81"/>
                    <a:gd name="T38" fmla="*/ 211 w 654"/>
                    <a:gd name="T39" fmla="*/ 78 h 81"/>
                    <a:gd name="T40" fmla="*/ 190 w 654"/>
                    <a:gd name="T41" fmla="*/ 62 h 81"/>
                    <a:gd name="T42" fmla="*/ 174 w 654"/>
                    <a:gd name="T43" fmla="*/ 73 h 81"/>
                    <a:gd name="T44" fmla="*/ 158 w 654"/>
                    <a:gd name="T45" fmla="*/ 81 h 81"/>
                    <a:gd name="T46" fmla="*/ 136 w 654"/>
                    <a:gd name="T47" fmla="*/ 75 h 81"/>
                    <a:gd name="T48" fmla="*/ 110 w 654"/>
                    <a:gd name="T49" fmla="*/ 81 h 81"/>
                    <a:gd name="T50" fmla="*/ 80 w 654"/>
                    <a:gd name="T51" fmla="*/ 75 h 81"/>
                    <a:gd name="T52" fmla="*/ 54 w 654"/>
                    <a:gd name="T53" fmla="*/ 70 h 81"/>
                    <a:gd name="T54" fmla="*/ 38 w 654"/>
                    <a:gd name="T55" fmla="*/ 67 h 81"/>
                    <a:gd name="T56" fmla="*/ 0 w 654"/>
                    <a:gd name="T57" fmla="*/ 62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4"/>
                    <a:gd name="T88" fmla="*/ 0 h 81"/>
                    <a:gd name="T89" fmla="*/ 654 w 654"/>
                    <a:gd name="T90" fmla="*/ 81 h 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4" h="81">
                      <a:moveTo>
                        <a:pt x="654" y="49"/>
                      </a:moveTo>
                      <a:cubicBezTo>
                        <a:pt x="647" y="49"/>
                        <a:pt x="641" y="49"/>
                        <a:pt x="635" y="51"/>
                      </a:cubicBezTo>
                      <a:cubicBezTo>
                        <a:pt x="629" y="53"/>
                        <a:pt x="627" y="62"/>
                        <a:pt x="616" y="62"/>
                      </a:cubicBezTo>
                      <a:cubicBezTo>
                        <a:pt x="605" y="62"/>
                        <a:pt x="580" y="51"/>
                        <a:pt x="568" y="51"/>
                      </a:cubicBezTo>
                      <a:cubicBezTo>
                        <a:pt x="556" y="51"/>
                        <a:pt x="551" y="62"/>
                        <a:pt x="542" y="62"/>
                      </a:cubicBezTo>
                      <a:cubicBezTo>
                        <a:pt x="533" y="62"/>
                        <a:pt x="521" y="57"/>
                        <a:pt x="512" y="54"/>
                      </a:cubicBezTo>
                      <a:cubicBezTo>
                        <a:pt x="503" y="51"/>
                        <a:pt x="494" y="48"/>
                        <a:pt x="486" y="43"/>
                      </a:cubicBezTo>
                      <a:cubicBezTo>
                        <a:pt x="478" y="38"/>
                        <a:pt x="468" y="29"/>
                        <a:pt x="462" y="22"/>
                      </a:cubicBezTo>
                      <a:cubicBezTo>
                        <a:pt x="456" y="15"/>
                        <a:pt x="457" y="6"/>
                        <a:pt x="451" y="3"/>
                      </a:cubicBezTo>
                      <a:cubicBezTo>
                        <a:pt x="445" y="0"/>
                        <a:pt x="432" y="2"/>
                        <a:pt x="424" y="3"/>
                      </a:cubicBezTo>
                      <a:cubicBezTo>
                        <a:pt x="416" y="4"/>
                        <a:pt x="407" y="2"/>
                        <a:pt x="403" y="6"/>
                      </a:cubicBezTo>
                      <a:cubicBezTo>
                        <a:pt x="399" y="10"/>
                        <a:pt x="403" y="19"/>
                        <a:pt x="400" y="25"/>
                      </a:cubicBezTo>
                      <a:cubicBezTo>
                        <a:pt x="397" y="31"/>
                        <a:pt x="391" y="40"/>
                        <a:pt x="384" y="43"/>
                      </a:cubicBezTo>
                      <a:cubicBezTo>
                        <a:pt x="377" y="46"/>
                        <a:pt x="363" y="45"/>
                        <a:pt x="355" y="46"/>
                      </a:cubicBezTo>
                      <a:cubicBezTo>
                        <a:pt x="347" y="47"/>
                        <a:pt x="342" y="49"/>
                        <a:pt x="334" y="51"/>
                      </a:cubicBezTo>
                      <a:cubicBezTo>
                        <a:pt x="326" y="53"/>
                        <a:pt x="315" y="54"/>
                        <a:pt x="307" y="57"/>
                      </a:cubicBezTo>
                      <a:cubicBezTo>
                        <a:pt x="299" y="60"/>
                        <a:pt x="293" y="65"/>
                        <a:pt x="286" y="67"/>
                      </a:cubicBezTo>
                      <a:cubicBezTo>
                        <a:pt x="279" y="69"/>
                        <a:pt x="271" y="67"/>
                        <a:pt x="264" y="67"/>
                      </a:cubicBezTo>
                      <a:cubicBezTo>
                        <a:pt x="257" y="67"/>
                        <a:pt x="252" y="68"/>
                        <a:pt x="243" y="70"/>
                      </a:cubicBezTo>
                      <a:cubicBezTo>
                        <a:pt x="234" y="72"/>
                        <a:pt x="220" y="79"/>
                        <a:pt x="211" y="78"/>
                      </a:cubicBezTo>
                      <a:cubicBezTo>
                        <a:pt x="202" y="77"/>
                        <a:pt x="196" y="63"/>
                        <a:pt x="190" y="62"/>
                      </a:cubicBezTo>
                      <a:cubicBezTo>
                        <a:pt x="184" y="61"/>
                        <a:pt x="179" y="70"/>
                        <a:pt x="174" y="73"/>
                      </a:cubicBezTo>
                      <a:cubicBezTo>
                        <a:pt x="169" y="76"/>
                        <a:pt x="164" y="81"/>
                        <a:pt x="158" y="81"/>
                      </a:cubicBezTo>
                      <a:cubicBezTo>
                        <a:pt x="152" y="81"/>
                        <a:pt x="144" y="75"/>
                        <a:pt x="136" y="75"/>
                      </a:cubicBezTo>
                      <a:cubicBezTo>
                        <a:pt x="128" y="75"/>
                        <a:pt x="119" y="81"/>
                        <a:pt x="110" y="81"/>
                      </a:cubicBezTo>
                      <a:cubicBezTo>
                        <a:pt x="101" y="81"/>
                        <a:pt x="89" y="77"/>
                        <a:pt x="80" y="75"/>
                      </a:cubicBezTo>
                      <a:cubicBezTo>
                        <a:pt x="71" y="73"/>
                        <a:pt x="61" y="71"/>
                        <a:pt x="54" y="70"/>
                      </a:cubicBezTo>
                      <a:cubicBezTo>
                        <a:pt x="47" y="69"/>
                        <a:pt x="47" y="68"/>
                        <a:pt x="38" y="67"/>
                      </a:cubicBezTo>
                      <a:cubicBezTo>
                        <a:pt x="29" y="66"/>
                        <a:pt x="9" y="64"/>
                        <a:pt x="0" y="62"/>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224" name="Group 26"/>
                <p:cNvGrpSpPr>
                  <a:grpSpLocks/>
                </p:cNvGrpSpPr>
                <p:nvPr/>
              </p:nvGrpSpPr>
              <p:grpSpPr bwMode="auto">
                <a:xfrm>
                  <a:off x="2840" y="1336"/>
                  <a:ext cx="1968" cy="1993"/>
                  <a:chOff x="2840" y="1336"/>
                  <a:chExt cx="1968" cy="1993"/>
                </a:xfrm>
              </p:grpSpPr>
              <p:sp>
                <p:nvSpPr>
                  <p:cNvPr id="8225" name="Freeform 27"/>
                  <p:cNvSpPr>
                    <a:spLocks/>
                  </p:cNvSpPr>
                  <p:nvPr/>
                </p:nvSpPr>
                <p:spPr bwMode="auto">
                  <a:xfrm>
                    <a:off x="4081" y="2486"/>
                    <a:ext cx="724" cy="725"/>
                  </a:xfrm>
                  <a:custGeom>
                    <a:avLst/>
                    <a:gdLst>
                      <a:gd name="T0" fmla="*/ 95 w 724"/>
                      <a:gd name="T1" fmla="*/ 725 h 725"/>
                      <a:gd name="T2" fmla="*/ 12 w 724"/>
                      <a:gd name="T3" fmla="*/ 498 h 725"/>
                      <a:gd name="T4" fmla="*/ 20 w 724"/>
                      <a:gd name="T5" fmla="*/ 479 h 725"/>
                      <a:gd name="T6" fmla="*/ 39 w 724"/>
                      <a:gd name="T7" fmla="*/ 469 h 725"/>
                      <a:gd name="T8" fmla="*/ 95 w 724"/>
                      <a:gd name="T9" fmla="*/ 447 h 725"/>
                      <a:gd name="T10" fmla="*/ 113 w 724"/>
                      <a:gd name="T11" fmla="*/ 415 h 725"/>
                      <a:gd name="T12" fmla="*/ 129 w 724"/>
                      <a:gd name="T13" fmla="*/ 394 h 725"/>
                      <a:gd name="T14" fmla="*/ 167 w 724"/>
                      <a:gd name="T15" fmla="*/ 362 h 725"/>
                      <a:gd name="T16" fmla="*/ 276 w 724"/>
                      <a:gd name="T17" fmla="*/ 285 h 725"/>
                      <a:gd name="T18" fmla="*/ 289 w 724"/>
                      <a:gd name="T19" fmla="*/ 221 h 725"/>
                      <a:gd name="T20" fmla="*/ 305 w 724"/>
                      <a:gd name="T21" fmla="*/ 130 h 725"/>
                      <a:gd name="T22" fmla="*/ 327 w 724"/>
                      <a:gd name="T23" fmla="*/ 53 h 725"/>
                      <a:gd name="T24" fmla="*/ 335 w 724"/>
                      <a:gd name="T25" fmla="*/ 7 h 725"/>
                      <a:gd name="T26" fmla="*/ 370 w 724"/>
                      <a:gd name="T27" fmla="*/ 10 h 725"/>
                      <a:gd name="T28" fmla="*/ 428 w 724"/>
                      <a:gd name="T29" fmla="*/ 15 h 725"/>
                      <a:gd name="T30" fmla="*/ 530 w 724"/>
                      <a:gd name="T31" fmla="*/ 23 h 725"/>
                      <a:gd name="T32" fmla="*/ 724 w 724"/>
                      <a:gd name="T33" fmla="*/ 37 h 7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4"/>
                      <a:gd name="T52" fmla="*/ 0 h 725"/>
                      <a:gd name="T53" fmla="*/ 724 w 724"/>
                      <a:gd name="T54" fmla="*/ 725 h 7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4" h="725">
                        <a:moveTo>
                          <a:pt x="95" y="725"/>
                        </a:moveTo>
                        <a:cubicBezTo>
                          <a:pt x="81" y="687"/>
                          <a:pt x="24" y="539"/>
                          <a:pt x="12" y="498"/>
                        </a:cubicBezTo>
                        <a:cubicBezTo>
                          <a:pt x="0" y="457"/>
                          <a:pt x="16" y="484"/>
                          <a:pt x="20" y="479"/>
                        </a:cubicBezTo>
                        <a:cubicBezTo>
                          <a:pt x="24" y="474"/>
                          <a:pt x="27" y="474"/>
                          <a:pt x="39" y="469"/>
                        </a:cubicBezTo>
                        <a:cubicBezTo>
                          <a:pt x="51" y="464"/>
                          <a:pt x="83" y="456"/>
                          <a:pt x="95" y="447"/>
                        </a:cubicBezTo>
                        <a:cubicBezTo>
                          <a:pt x="107" y="438"/>
                          <a:pt x="107" y="424"/>
                          <a:pt x="113" y="415"/>
                        </a:cubicBezTo>
                        <a:cubicBezTo>
                          <a:pt x="119" y="406"/>
                          <a:pt x="120" y="403"/>
                          <a:pt x="129" y="394"/>
                        </a:cubicBezTo>
                        <a:cubicBezTo>
                          <a:pt x="138" y="385"/>
                          <a:pt x="142" y="380"/>
                          <a:pt x="167" y="362"/>
                        </a:cubicBezTo>
                        <a:cubicBezTo>
                          <a:pt x="192" y="344"/>
                          <a:pt x="256" y="308"/>
                          <a:pt x="276" y="285"/>
                        </a:cubicBezTo>
                        <a:cubicBezTo>
                          <a:pt x="296" y="262"/>
                          <a:pt x="284" y="247"/>
                          <a:pt x="289" y="221"/>
                        </a:cubicBezTo>
                        <a:cubicBezTo>
                          <a:pt x="294" y="195"/>
                          <a:pt x="299" y="158"/>
                          <a:pt x="305" y="130"/>
                        </a:cubicBezTo>
                        <a:cubicBezTo>
                          <a:pt x="311" y="102"/>
                          <a:pt x="322" y="73"/>
                          <a:pt x="327" y="53"/>
                        </a:cubicBezTo>
                        <a:cubicBezTo>
                          <a:pt x="332" y="33"/>
                          <a:pt x="328" y="14"/>
                          <a:pt x="335" y="7"/>
                        </a:cubicBezTo>
                        <a:cubicBezTo>
                          <a:pt x="342" y="0"/>
                          <a:pt x="355" y="9"/>
                          <a:pt x="370" y="10"/>
                        </a:cubicBezTo>
                        <a:cubicBezTo>
                          <a:pt x="385" y="11"/>
                          <a:pt x="401" y="13"/>
                          <a:pt x="428" y="15"/>
                        </a:cubicBezTo>
                        <a:cubicBezTo>
                          <a:pt x="455" y="17"/>
                          <a:pt x="481" y="19"/>
                          <a:pt x="530" y="23"/>
                        </a:cubicBezTo>
                        <a:cubicBezTo>
                          <a:pt x="579" y="27"/>
                          <a:pt x="684" y="34"/>
                          <a:pt x="724" y="3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8226" name="Group 28"/>
                  <p:cNvGrpSpPr>
                    <a:grpSpLocks/>
                  </p:cNvGrpSpPr>
                  <p:nvPr/>
                </p:nvGrpSpPr>
                <p:grpSpPr bwMode="auto">
                  <a:xfrm>
                    <a:off x="2840" y="1336"/>
                    <a:ext cx="1968" cy="1993"/>
                    <a:chOff x="2840" y="1336"/>
                    <a:chExt cx="1968" cy="1993"/>
                  </a:xfrm>
                </p:grpSpPr>
                <p:sp>
                  <p:nvSpPr>
                    <p:cNvPr id="8227" name="Freeform 29"/>
                    <p:cNvSpPr>
                      <a:spLocks/>
                    </p:cNvSpPr>
                    <p:nvPr/>
                  </p:nvSpPr>
                  <p:spPr bwMode="auto">
                    <a:xfrm>
                      <a:off x="4064" y="2520"/>
                      <a:ext cx="743" cy="809"/>
                    </a:xfrm>
                    <a:custGeom>
                      <a:avLst/>
                      <a:gdLst>
                        <a:gd name="T0" fmla="*/ 736 w 743"/>
                        <a:gd name="T1" fmla="*/ 0 h 809"/>
                        <a:gd name="T2" fmla="*/ 108 w 743"/>
                        <a:gd name="T3" fmla="*/ 692 h 809"/>
                        <a:gd name="T4" fmla="*/ 88 w 743"/>
                        <a:gd name="T5" fmla="*/ 704 h 809"/>
                        <a:gd name="T6" fmla="*/ 108 w 743"/>
                        <a:gd name="T7" fmla="*/ 704 h 809"/>
                        <a:gd name="T8" fmla="*/ 152 w 743"/>
                        <a:gd name="T9" fmla="*/ 684 h 809"/>
                        <a:gd name="T10" fmla="*/ 180 w 743"/>
                        <a:gd name="T11" fmla="*/ 664 h 809"/>
                        <a:gd name="T12" fmla="*/ 244 w 743"/>
                        <a:gd name="T13" fmla="*/ 648 h 809"/>
                        <a:gd name="T14" fmla="*/ 292 w 743"/>
                        <a:gd name="T15" fmla="*/ 620 h 809"/>
                        <a:gd name="T16" fmla="*/ 380 w 743"/>
                        <a:gd name="T17" fmla="*/ 568 h 809"/>
                        <a:gd name="T18" fmla="*/ 420 w 743"/>
                        <a:gd name="T19" fmla="*/ 504 h 809"/>
                        <a:gd name="T20" fmla="*/ 452 w 743"/>
                        <a:gd name="T21" fmla="*/ 488 h 809"/>
                        <a:gd name="T22" fmla="*/ 460 w 743"/>
                        <a:gd name="T23" fmla="*/ 456 h 809"/>
                        <a:gd name="T24" fmla="*/ 460 w 743"/>
                        <a:gd name="T25" fmla="*/ 420 h 809"/>
                        <a:gd name="T26" fmla="*/ 508 w 743"/>
                        <a:gd name="T27" fmla="*/ 400 h 809"/>
                        <a:gd name="T28" fmla="*/ 540 w 743"/>
                        <a:gd name="T29" fmla="*/ 392 h 809"/>
                        <a:gd name="T30" fmla="*/ 576 w 743"/>
                        <a:gd name="T31" fmla="*/ 360 h 809"/>
                        <a:gd name="T32" fmla="*/ 596 w 743"/>
                        <a:gd name="T33" fmla="*/ 332 h 809"/>
                        <a:gd name="T34" fmla="*/ 616 w 743"/>
                        <a:gd name="T35" fmla="*/ 304 h 809"/>
                        <a:gd name="T36" fmla="*/ 616 w 743"/>
                        <a:gd name="T37" fmla="*/ 276 h 809"/>
                        <a:gd name="T38" fmla="*/ 652 w 743"/>
                        <a:gd name="T39" fmla="*/ 244 h 809"/>
                        <a:gd name="T40" fmla="*/ 672 w 743"/>
                        <a:gd name="T41" fmla="*/ 212 h 809"/>
                        <a:gd name="T42" fmla="*/ 680 w 743"/>
                        <a:gd name="T43" fmla="*/ 164 h 809"/>
                        <a:gd name="T44" fmla="*/ 696 w 743"/>
                        <a:gd name="T45" fmla="*/ 116 h 809"/>
                        <a:gd name="T46" fmla="*/ 720 w 743"/>
                        <a:gd name="T47" fmla="*/ 64 h 809"/>
                        <a:gd name="T48" fmla="*/ 740 w 743"/>
                        <a:gd name="T49" fmla="*/ 16 h 809"/>
                        <a:gd name="T50" fmla="*/ 736 w 743"/>
                        <a:gd name="T51" fmla="*/ 0 h 8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3"/>
                        <a:gd name="T79" fmla="*/ 0 h 809"/>
                        <a:gd name="T80" fmla="*/ 743 w 743"/>
                        <a:gd name="T81" fmla="*/ 809 h 8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3" h="809">
                          <a:moveTo>
                            <a:pt x="736" y="0"/>
                          </a:moveTo>
                          <a:cubicBezTo>
                            <a:pt x="625" y="120"/>
                            <a:pt x="216" y="575"/>
                            <a:pt x="108" y="692"/>
                          </a:cubicBezTo>
                          <a:cubicBezTo>
                            <a:pt x="0" y="809"/>
                            <a:pt x="88" y="702"/>
                            <a:pt x="88" y="704"/>
                          </a:cubicBezTo>
                          <a:cubicBezTo>
                            <a:pt x="88" y="706"/>
                            <a:pt x="97" y="707"/>
                            <a:pt x="108" y="704"/>
                          </a:cubicBezTo>
                          <a:cubicBezTo>
                            <a:pt x="119" y="701"/>
                            <a:pt x="140" y="691"/>
                            <a:pt x="152" y="684"/>
                          </a:cubicBezTo>
                          <a:cubicBezTo>
                            <a:pt x="164" y="677"/>
                            <a:pt x="165" y="670"/>
                            <a:pt x="180" y="664"/>
                          </a:cubicBezTo>
                          <a:cubicBezTo>
                            <a:pt x="195" y="658"/>
                            <a:pt x="225" y="655"/>
                            <a:pt x="244" y="648"/>
                          </a:cubicBezTo>
                          <a:cubicBezTo>
                            <a:pt x="263" y="641"/>
                            <a:pt x="269" y="633"/>
                            <a:pt x="292" y="620"/>
                          </a:cubicBezTo>
                          <a:cubicBezTo>
                            <a:pt x="315" y="607"/>
                            <a:pt x="359" y="587"/>
                            <a:pt x="380" y="568"/>
                          </a:cubicBezTo>
                          <a:cubicBezTo>
                            <a:pt x="401" y="549"/>
                            <a:pt x="408" y="517"/>
                            <a:pt x="420" y="504"/>
                          </a:cubicBezTo>
                          <a:cubicBezTo>
                            <a:pt x="432" y="491"/>
                            <a:pt x="445" y="496"/>
                            <a:pt x="452" y="488"/>
                          </a:cubicBezTo>
                          <a:cubicBezTo>
                            <a:pt x="459" y="480"/>
                            <a:pt x="459" y="467"/>
                            <a:pt x="460" y="456"/>
                          </a:cubicBezTo>
                          <a:cubicBezTo>
                            <a:pt x="461" y="445"/>
                            <a:pt x="452" y="429"/>
                            <a:pt x="460" y="420"/>
                          </a:cubicBezTo>
                          <a:cubicBezTo>
                            <a:pt x="468" y="411"/>
                            <a:pt x="495" y="405"/>
                            <a:pt x="508" y="400"/>
                          </a:cubicBezTo>
                          <a:cubicBezTo>
                            <a:pt x="521" y="395"/>
                            <a:pt x="529" y="399"/>
                            <a:pt x="540" y="392"/>
                          </a:cubicBezTo>
                          <a:cubicBezTo>
                            <a:pt x="551" y="385"/>
                            <a:pt x="567" y="370"/>
                            <a:pt x="576" y="360"/>
                          </a:cubicBezTo>
                          <a:cubicBezTo>
                            <a:pt x="585" y="350"/>
                            <a:pt x="589" y="341"/>
                            <a:pt x="596" y="332"/>
                          </a:cubicBezTo>
                          <a:cubicBezTo>
                            <a:pt x="603" y="323"/>
                            <a:pt x="613" y="313"/>
                            <a:pt x="616" y="304"/>
                          </a:cubicBezTo>
                          <a:cubicBezTo>
                            <a:pt x="619" y="295"/>
                            <a:pt x="610" y="286"/>
                            <a:pt x="616" y="276"/>
                          </a:cubicBezTo>
                          <a:cubicBezTo>
                            <a:pt x="622" y="266"/>
                            <a:pt x="643" y="255"/>
                            <a:pt x="652" y="244"/>
                          </a:cubicBezTo>
                          <a:cubicBezTo>
                            <a:pt x="661" y="233"/>
                            <a:pt x="667" y="225"/>
                            <a:pt x="672" y="212"/>
                          </a:cubicBezTo>
                          <a:cubicBezTo>
                            <a:pt x="677" y="199"/>
                            <a:pt x="676" y="180"/>
                            <a:pt x="680" y="164"/>
                          </a:cubicBezTo>
                          <a:cubicBezTo>
                            <a:pt x="684" y="148"/>
                            <a:pt x="689" y="133"/>
                            <a:pt x="696" y="116"/>
                          </a:cubicBezTo>
                          <a:cubicBezTo>
                            <a:pt x="703" y="99"/>
                            <a:pt x="713" y="81"/>
                            <a:pt x="720" y="64"/>
                          </a:cubicBezTo>
                          <a:cubicBezTo>
                            <a:pt x="727" y="47"/>
                            <a:pt x="737" y="27"/>
                            <a:pt x="740" y="16"/>
                          </a:cubicBezTo>
                          <a:cubicBezTo>
                            <a:pt x="743" y="5"/>
                            <a:pt x="737" y="3"/>
                            <a:pt x="736" y="0"/>
                          </a:cubicBezTo>
                          <a:close/>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8228" name="Group 30"/>
                    <p:cNvGrpSpPr>
                      <a:grpSpLocks/>
                    </p:cNvGrpSpPr>
                    <p:nvPr/>
                  </p:nvGrpSpPr>
                  <p:grpSpPr bwMode="auto">
                    <a:xfrm>
                      <a:off x="2840" y="1336"/>
                      <a:ext cx="1968" cy="1909"/>
                      <a:chOff x="2840" y="1336"/>
                      <a:chExt cx="1968" cy="1909"/>
                    </a:xfrm>
                  </p:grpSpPr>
                  <p:sp>
                    <p:nvSpPr>
                      <p:cNvPr id="8229" name="Freeform 31"/>
                      <p:cNvSpPr>
                        <a:spLocks/>
                      </p:cNvSpPr>
                      <p:nvPr/>
                    </p:nvSpPr>
                    <p:spPr bwMode="auto">
                      <a:xfrm>
                        <a:off x="3075" y="1376"/>
                        <a:ext cx="535" cy="732"/>
                      </a:xfrm>
                      <a:custGeom>
                        <a:avLst/>
                        <a:gdLst>
                          <a:gd name="T0" fmla="*/ 397 w 535"/>
                          <a:gd name="T1" fmla="*/ 0 h 732"/>
                          <a:gd name="T2" fmla="*/ 517 w 535"/>
                          <a:gd name="T3" fmla="*/ 360 h 732"/>
                          <a:gd name="T4" fmla="*/ 505 w 535"/>
                          <a:gd name="T5" fmla="*/ 384 h 732"/>
                          <a:gd name="T6" fmla="*/ 485 w 535"/>
                          <a:gd name="T7" fmla="*/ 404 h 732"/>
                          <a:gd name="T8" fmla="*/ 445 w 535"/>
                          <a:gd name="T9" fmla="*/ 428 h 732"/>
                          <a:gd name="T10" fmla="*/ 453 w 535"/>
                          <a:gd name="T11" fmla="*/ 376 h 732"/>
                          <a:gd name="T12" fmla="*/ 397 w 535"/>
                          <a:gd name="T13" fmla="*/ 364 h 732"/>
                          <a:gd name="T14" fmla="*/ 369 w 535"/>
                          <a:gd name="T15" fmla="*/ 352 h 732"/>
                          <a:gd name="T16" fmla="*/ 322 w 535"/>
                          <a:gd name="T17" fmla="*/ 349 h 732"/>
                          <a:gd name="T18" fmla="*/ 269 w 535"/>
                          <a:gd name="T19" fmla="*/ 336 h 732"/>
                          <a:gd name="T20" fmla="*/ 261 w 535"/>
                          <a:gd name="T21" fmla="*/ 356 h 732"/>
                          <a:gd name="T22" fmla="*/ 309 w 535"/>
                          <a:gd name="T23" fmla="*/ 380 h 732"/>
                          <a:gd name="T24" fmla="*/ 333 w 535"/>
                          <a:gd name="T25" fmla="*/ 404 h 732"/>
                          <a:gd name="T26" fmla="*/ 313 w 535"/>
                          <a:gd name="T27" fmla="*/ 432 h 732"/>
                          <a:gd name="T28" fmla="*/ 285 w 535"/>
                          <a:gd name="T29" fmla="*/ 464 h 732"/>
                          <a:gd name="T30" fmla="*/ 265 w 535"/>
                          <a:gd name="T31" fmla="*/ 500 h 732"/>
                          <a:gd name="T32" fmla="*/ 241 w 535"/>
                          <a:gd name="T33" fmla="*/ 532 h 732"/>
                          <a:gd name="T34" fmla="*/ 217 w 535"/>
                          <a:gd name="T35" fmla="*/ 556 h 732"/>
                          <a:gd name="T36" fmla="*/ 173 w 535"/>
                          <a:gd name="T37" fmla="*/ 568 h 732"/>
                          <a:gd name="T38" fmla="*/ 153 w 535"/>
                          <a:gd name="T39" fmla="*/ 620 h 732"/>
                          <a:gd name="T40" fmla="*/ 153 w 535"/>
                          <a:gd name="T41" fmla="*/ 660 h 732"/>
                          <a:gd name="T42" fmla="*/ 145 w 535"/>
                          <a:gd name="T43" fmla="*/ 724 h 732"/>
                          <a:gd name="T44" fmla="*/ 0 w 535"/>
                          <a:gd name="T45" fmla="*/ 709 h 7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
                          <a:gd name="T70" fmla="*/ 0 h 732"/>
                          <a:gd name="T71" fmla="*/ 535 w 535"/>
                          <a:gd name="T72" fmla="*/ 732 h 7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 h="732">
                            <a:moveTo>
                              <a:pt x="397" y="0"/>
                            </a:moveTo>
                            <a:cubicBezTo>
                              <a:pt x="417" y="60"/>
                              <a:pt x="499" y="296"/>
                              <a:pt x="517" y="360"/>
                            </a:cubicBezTo>
                            <a:cubicBezTo>
                              <a:pt x="535" y="424"/>
                              <a:pt x="510" y="377"/>
                              <a:pt x="505" y="384"/>
                            </a:cubicBezTo>
                            <a:cubicBezTo>
                              <a:pt x="500" y="391"/>
                              <a:pt x="495" y="397"/>
                              <a:pt x="485" y="404"/>
                            </a:cubicBezTo>
                            <a:cubicBezTo>
                              <a:pt x="475" y="411"/>
                              <a:pt x="450" y="433"/>
                              <a:pt x="445" y="428"/>
                            </a:cubicBezTo>
                            <a:cubicBezTo>
                              <a:pt x="440" y="423"/>
                              <a:pt x="461" y="387"/>
                              <a:pt x="453" y="376"/>
                            </a:cubicBezTo>
                            <a:cubicBezTo>
                              <a:pt x="445" y="365"/>
                              <a:pt x="411" y="368"/>
                              <a:pt x="397" y="364"/>
                            </a:cubicBezTo>
                            <a:cubicBezTo>
                              <a:pt x="383" y="360"/>
                              <a:pt x="381" y="354"/>
                              <a:pt x="369" y="352"/>
                            </a:cubicBezTo>
                            <a:cubicBezTo>
                              <a:pt x="357" y="350"/>
                              <a:pt x="339" y="352"/>
                              <a:pt x="322" y="349"/>
                            </a:cubicBezTo>
                            <a:cubicBezTo>
                              <a:pt x="305" y="346"/>
                              <a:pt x="279" y="335"/>
                              <a:pt x="269" y="336"/>
                            </a:cubicBezTo>
                            <a:cubicBezTo>
                              <a:pt x="259" y="337"/>
                              <a:pt x="254" y="349"/>
                              <a:pt x="261" y="356"/>
                            </a:cubicBezTo>
                            <a:cubicBezTo>
                              <a:pt x="268" y="363"/>
                              <a:pt x="297" y="372"/>
                              <a:pt x="309" y="380"/>
                            </a:cubicBezTo>
                            <a:cubicBezTo>
                              <a:pt x="321" y="388"/>
                              <a:pt x="332" y="395"/>
                              <a:pt x="333" y="404"/>
                            </a:cubicBezTo>
                            <a:cubicBezTo>
                              <a:pt x="334" y="413"/>
                              <a:pt x="321" y="422"/>
                              <a:pt x="313" y="432"/>
                            </a:cubicBezTo>
                            <a:cubicBezTo>
                              <a:pt x="305" y="442"/>
                              <a:pt x="293" y="453"/>
                              <a:pt x="285" y="464"/>
                            </a:cubicBezTo>
                            <a:cubicBezTo>
                              <a:pt x="277" y="475"/>
                              <a:pt x="272" y="489"/>
                              <a:pt x="265" y="500"/>
                            </a:cubicBezTo>
                            <a:cubicBezTo>
                              <a:pt x="258" y="511"/>
                              <a:pt x="249" y="523"/>
                              <a:pt x="241" y="532"/>
                            </a:cubicBezTo>
                            <a:cubicBezTo>
                              <a:pt x="233" y="541"/>
                              <a:pt x="228" y="550"/>
                              <a:pt x="217" y="556"/>
                            </a:cubicBezTo>
                            <a:cubicBezTo>
                              <a:pt x="206" y="562"/>
                              <a:pt x="184" y="557"/>
                              <a:pt x="173" y="568"/>
                            </a:cubicBezTo>
                            <a:cubicBezTo>
                              <a:pt x="162" y="579"/>
                              <a:pt x="156" y="605"/>
                              <a:pt x="153" y="620"/>
                            </a:cubicBezTo>
                            <a:cubicBezTo>
                              <a:pt x="150" y="635"/>
                              <a:pt x="154" y="643"/>
                              <a:pt x="153" y="660"/>
                            </a:cubicBezTo>
                            <a:cubicBezTo>
                              <a:pt x="152" y="677"/>
                              <a:pt x="170" y="716"/>
                              <a:pt x="145" y="724"/>
                            </a:cubicBezTo>
                            <a:cubicBezTo>
                              <a:pt x="120" y="732"/>
                              <a:pt x="30" y="712"/>
                              <a:pt x="0" y="70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230" name="Freeform 32"/>
                      <p:cNvSpPr>
                        <a:spLocks/>
                      </p:cNvSpPr>
                      <p:nvPr/>
                    </p:nvSpPr>
                    <p:spPr bwMode="auto">
                      <a:xfrm>
                        <a:off x="4095" y="1565"/>
                        <a:ext cx="630" cy="644"/>
                      </a:xfrm>
                      <a:custGeom>
                        <a:avLst/>
                        <a:gdLst>
                          <a:gd name="T0" fmla="*/ 630 w 630"/>
                          <a:gd name="T1" fmla="*/ 366 h 644"/>
                          <a:gd name="T2" fmla="*/ 217 w 630"/>
                          <a:gd name="T3" fmla="*/ 611 h 644"/>
                          <a:gd name="T4" fmla="*/ 222 w 630"/>
                          <a:gd name="T5" fmla="*/ 566 h 644"/>
                          <a:gd name="T6" fmla="*/ 185 w 630"/>
                          <a:gd name="T7" fmla="*/ 491 h 644"/>
                          <a:gd name="T8" fmla="*/ 145 w 630"/>
                          <a:gd name="T9" fmla="*/ 435 h 644"/>
                          <a:gd name="T10" fmla="*/ 124 w 630"/>
                          <a:gd name="T11" fmla="*/ 398 h 644"/>
                          <a:gd name="T12" fmla="*/ 89 w 630"/>
                          <a:gd name="T13" fmla="*/ 344 h 644"/>
                          <a:gd name="T14" fmla="*/ 60 w 630"/>
                          <a:gd name="T15" fmla="*/ 312 h 644"/>
                          <a:gd name="T16" fmla="*/ 38 w 630"/>
                          <a:gd name="T17" fmla="*/ 278 h 644"/>
                          <a:gd name="T18" fmla="*/ 30 w 630"/>
                          <a:gd name="T19" fmla="*/ 251 h 644"/>
                          <a:gd name="T20" fmla="*/ 217 w 630"/>
                          <a:gd name="T21" fmla="*/ 0 h 6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644"/>
                          <a:gd name="T35" fmla="*/ 630 w 630"/>
                          <a:gd name="T36" fmla="*/ 644 h 6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644">
                            <a:moveTo>
                              <a:pt x="630" y="366"/>
                            </a:moveTo>
                            <a:cubicBezTo>
                              <a:pt x="561" y="406"/>
                              <a:pt x="285" y="578"/>
                              <a:pt x="217" y="611"/>
                            </a:cubicBezTo>
                            <a:cubicBezTo>
                              <a:pt x="149" y="644"/>
                              <a:pt x="227" y="586"/>
                              <a:pt x="222" y="566"/>
                            </a:cubicBezTo>
                            <a:cubicBezTo>
                              <a:pt x="217" y="546"/>
                              <a:pt x="198" y="513"/>
                              <a:pt x="185" y="491"/>
                            </a:cubicBezTo>
                            <a:cubicBezTo>
                              <a:pt x="172" y="469"/>
                              <a:pt x="155" y="450"/>
                              <a:pt x="145" y="435"/>
                            </a:cubicBezTo>
                            <a:cubicBezTo>
                              <a:pt x="135" y="420"/>
                              <a:pt x="133" y="413"/>
                              <a:pt x="124" y="398"/>
                            </a:cubicBezTo>
                            <a:cubicBezTo>
                              <a:pt x="115" y="383"/>
                              <a:pt x="100" y="358"/>
                              <a:pt x="89" y="344"/>
                            </a:cubicBezTo>
                            <a:cubicBezTo>
                              <a:pt x="78" y="330"/>
                              <a:pt x="68" y="323"/>
                              <a:pt x="60" y="312"/>
                            </a:cubicBezTo>
                            <a:cubicBezTo>
                              <a:pt x="52" y="301"/>
                              <a:pt x="43" y="288"/>
                              <a:pt x="38" y="278"/>
                            </a:cubicBezTo>
                            <a:cubicBezTo>
                              <a:pt x="33" y="268"/>
                              <a:pt x="0" y="297"/>
                              <a:pt x="30" y="251"/>
                            </a:cubicBezTo>
                            <a:cubicBezTo>
                              <a:pt x="60" y="205"/>
                              <a:pt x="178" y="52"/>
                              <a:pt x="217"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8231" name="Group 33"/>
                      <p:cNvGrpSpPr>
                        <a:grpSpLocks/>
                      </p:cNvGrpSpPr>
                      <p:nvPr/>
                    </p:nvGrpSpPr>
                    <p:grpSpPr bwMode="auto">
                      <a:xfrm>
                        <a:off x="3504" y="3003"/>
                        <a:ext cx="670" cy="242"/>
                        <a:chOff x="3509" y="3003"/>
                        <a:chExt cx="670" cy="242"/>
                      </a:xfrm>
                    </p:grpSpPr>
                    <p:sp>
                      <p:nvSpPr>
                        <p:cNvPr id="8250" name="Freeform 34"/>
                        <p:cNvSpPr>
                          <a:spLocks/>
                        </p:cNvSpPr>
                        <p:nvPr/>
                      </p:nvSpPr>
                      <p:spPr bwMode="auto">
                        <a:xfrm>
                          <a:off x="3509" y="3003"/>
                          <a:ext cx="664" cy="221"/>
                        </a:xfrm>
                        <a:custGeom>
                          <a:avLst/>
                          <a:gdLst>
                            <a:gd name="T0" fmla="*/ 0 w 664"/>
                            <a:gd name="T1" fmla="*/ 221 h 221"/>
                            <a:gd name="T2" fmla="*/ 78 w 664"/>
                            <a:gd name="T3" fmla="*/ 34 h 221"/>
                            <a:gd name="T4" fmla="*/ 123 w 664"/>
                            <a:gd name="T5" fmla="*/ 26 h 221"/>
                            <a:gd name="T6" fmla="*/ 190 w 664"/>
                            <a:gd name="T7" fmla="*/ 24 h 221"/>
                            <a:gd name="T8" fmla="*/ 286 w 664"/>
                            <a:gd name="T9" fmla="*/ 29 h 221"/>
                            <a:gd name="T10" fmla="*/ 382 w 664"/>
                            <a:gd name="T11" fmla="*/ 45 h 221"/>
                            <a:gd name="T12" fmla="*/ 448 w 664"/>
                            <a:gd name="T13" fmla="*/ 50 h 221"/>
                            <a:gd name="T14" fmla="*/ 496 w 664"/>
                            <a:gd name="T15" fmla="*/ 58 h 221"/>
                            <a:gd name="T16" fmla="*/ 566 w 664"/>
                            <a:gd name="T17" fmla="*/ 50 h 221"/>
                            <a:gd name="T18" fmla="*/ 590 w 664"/>
                            <a:gd name="T19" fmla="*/ 45 h 221"/>
                            <a:gd name="T20" fmla="*/ 600 w 664"/>
                            <a:gd name="T21" fmla="*/ 26 h 221"/>
                            <a:gd name="T22" fmla="*/ 664 w 664"/>
                            <a:gd name="T23" fmla="*/ 200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4"/>
                            <a:gd name="T37" fmla="*/ 0 h 221"/>
                            <a:gd name="T38" fmla="*/ 664 w 664"/>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4" h="221">
                              <a:moveTo>
                                <a:pt x="0" y="221"/>
                              </a:moveTo>
                              <a:cubicBezTo>
                                <a:pt x="12" y="190"/>
                                <a:pt x="58" y="66"/>
                                <a:pt x="78" y="34"/>
                              </a:cubicBezTo>
                              <a:cubicBezTo>
                                <a:pt x="98" y="2"/>
                                <a:pt x="104" y="28"/>
                                <a:pt x="123" y="26"/>
                              </a:cubicBezTo>
                              <a:cubicBezTo>
                                <a:pt x="142" y="24"/>
                                <a:pt x="163" y="24"/>
                                <a:pt x="190" y="24"/>
                              </a:cubicBezTo>
                              <a:cubicBezTo>
                                <a:pt x="217" y="24"/>
                                <a:pt x="254" y="26"/>
                                <a:pt x="286" y="29"/>
                              </a:cubicBezTo>
                              <a:cubicBezTo>
                                <a:pt x="318" y="32"/>
                                <a:pt x="355" y="42"/>
                                <a:pt x="382" y="45"/>
                              </a:cubicBezTo>
                              <a:cubicBezTo>
                                <a:pt x="409" y="48"/>
                                <a:pt x="429" y="48"/>
                                <a:pt x="448" y="50"/>
                              </a:cubicBezTo>
                              <a:cubicBezTo>
                                <a:pt x="467" y="52"/>
                                <a:pt x="476" y="58"/>
                                <a:pt x="496" y="58"/>
                              </a:cubicBezTo>
                              <a:cubicBezTo>
                                <a:pt x="516" y="58"/>
                                <a:pt x="550" y="52"/>
                                <a:pt x="566" y="50"/>
                              </a:cubicBezTo>
                              <a:cubicBezTo>
                                <a:pt x="582" y="48"/>
                                <a:pt x="584" y="49"/>
                                <a:pt x="590" y="45"/>
                              </a:cubicBezTo>
                              <a:cubicBezTo>
                                <a:pt x="596" y="41"/>
                                <a:pt x="588" y="0"/>
                                <a:pt x="600" y="26"/>
                              </a:cubicBezTo>
                              <a:cubicBezTo>
                                <a:pt x="612" y="52"/>
                                <a:pt x="651" y="164"/>
                                <a:pt x="664" y="20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251" name="Freeform 35"/>
                        <p:cNvSpPr>
                          <a:spLocks/>
                        </p:cNvSpPr>
                        <p:nvPr/>
                      </p:nvSpPr>
                      <p:spPr bwMode="auto">
                        <a:xfrm>
                          <a:off x="3528" y="3173"/>
                          <a:ext cx="651" cy="72"/>
                        </a:xfrm>
                        <a:custGeom>
                          <a:avLst/>
                          <a:gdLst>
                            <a:gd name="T0" fmla="*/ 0 w 651"/>
                            <a:gd name="T1" fmla="*/ 51 h 72"/>
                            <a:gd name="T2" fmla="*/ 128 w 651"/>
                            <a:gd name="T3" fmla="*/ 64 h 72"/>
                            <a:gd name="T4" fmla="*/ 144 w 651"/>
                            <a:gd name="T5" fmla="*/ 67 h 72"/>
                            <a:gd name="T6" fmla="*/ 168 w 651"/>
                            <a:gd name="T7" fmla="*/ 70 h 72"/>
                            <a:gd name="T8" fmla="*/ 208 w 651"/>
                            <a:gd name="T9" fmla="*/ 56 h 72"/>
                            <a:gd name="T10" fmla="*/ 309 w 651"/>
                            <a:gd name="T11" fmla="*/ 48 h 72"/>
                            <a:gd name="T12" fmla="*/ 395 w 651"/>
                            <a:gd name="T13" fmla="*/ 27 h 72"/>
                            <a:gd name="T14" fmla="*/ 403 w 651"/>
                            <a:gd name="T15" fmla="*/ 8 h 72"/>
                            <a:gd name="T16" fmla="*/ 453 w 651"/>
                            <a:gd name="T17" fmla="*/ 3 h 72"/>
                            <a:gd name="T18" fmla="*/ 480 w 651"/>
                            <a:gd name="T19" fmla="*/ 27 h 72"/>
                            <a:gd name="T20" fmla="*/ 571 w 651"/>
                            <a:gd name="T21" fmla="*/ 48 h 72"/>
                            <a:gd name="T22" fmla="*/ 611 w 651"/>
                            <a:gd name="T23" fmla="*/ 40 h 72"/>
                            <a:gd name="T24" fmla="*/ 651 w 651"/>
                            <a:gd name="T25" fmla="*/ 2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1"/>
                            <a:gd name="T40" fmla="*/ 0 h 72"/>
                            <a:gd name="T41" fmla="*/ 651 w 651"/>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1" h="72">
                              <a:moveTo>
                                <a:pt x="0" y="51"/>
                              </a:moveTo>
                              <a:cubicBezTo>
                                <a:pt x="21" y="54"/>
                                <a:pt x="104" y="61"/>
                                <a:pt x="128" y="64"/>
                              </a:cubicBezTo>
                              <a:cubicBezTo>
                                <a:pt x="152" y="67"/>
                                <a:pt x="137" y="66"/>
                                <a:pt x="144" y="67"/>
                              </a:cubicBezTo>
                              <a:cubicBezTo>
                                <a:pt x="151" y="68"/>
                                <a:pt x="157" y="72"/>
                                <a:pt x="168" y="70"/>
                              </a:cubicBezTo>
                              <a:cubicBezTo>
                                <a:pt x="179" y="68"/>
                                <a:pt x="185" y="60"/>
                                <a:pt x="208" y="56"/>
                              </a:cubicBezTo>
                              <a:cubicBezTo>
                                <a:pt x="231" y="52"/>
                                <a:pt x="278" y="53"/>
                                <a:pt x="309" y="48"/>
                              </a:cubicBezTo>
                              <a:cubicBezTo>
                                <a:pt x="340" y="43"/>
                                <a:pt x="379" y="34"/>
                                <a:pt x="395" y="27"/>
                              </a:cubicBezTo>
                              <a:cubicBezTo>
                                <a:pt x="411" y="20"/>
                                <a:pt x="394" y="12"/>
                                <a:pt x="403" y="8"/>
                              </a:cubicBezTo>
                              <a:cubicBezTo>
                                <a:pt x="412" y="4"/>
                                <a:pt x="440" y="0"/>
                                <a:pt x="453" y="3"/>
                              </a:cubicBezTo>
                              <a:cubicBezTo>
                                <a:pt x="466" y="6"/>
                                <a:pt x="460" y="19"/>
                                <a:pt x="480" y="27"/>
                              </a:cubicBezTo>
                              <a:cubicBezTo>
                                <a:pt x="500" y="35"/>
                                <a:pt x="549" y="46"/>
                                <a:pt x="571" y="48"/>
                              </a:cubicBezTo>
                              <a:cubicBezTo>
                                <a:pt x="593" y="50"/>
                                <a:pt x="598" y="43"/>
                                <a:pt x="611" y="40"/>
                              </a:cubicBezTo>
                              <a:cubicBezTo>
                                <a:pt x="624" y="37"/>
                                <a:pt x="645" y="29"/>
                                <a:pt x="651" y="2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8232" name="Group 36"/>
                      <p:cNvGrpSpPr>
                        <a:grpSpLocks/>
                      </p:cNvGrpSpPr>
                      <p:nvPr/>
                    </p:nvGrpSpPr>
                    <p:grpSpPr bwMode="auto">
                      <a:xfrm>
                        <a:off x="2840" y="1336"/>
                        <a:ext cx="1968" cy="1891"/>
                        <a:chOff x="2840" y="1336"/>
                        <a:chExt cx="1968" cy="1891"/>
                      </a:xfrm>
                    </p:grpSpPr>
                    <p:sp>
                      <p:nvSpPr>
                        <p:cNvPr id="8233" name="Freeform 37"/>
                        <p:cNvSpPr>
                          <a:spLocks/>
                        </p:cNvSpPr>
                        <p:nvPr/>
                      </p:nvSpPr>
                      <p:spPr bwMode="auto">
                        <a:xfrm>
                          <a:off x="4723" y="1939"/>
                          <a:ext cx="85" cy="584"/>
                        </a:xfrm>
                        <a:custGeom>
                          <a:avLst/>
                          <a:gdLst>
                            <a:gd name="T0" fmla="*/ 0 w 85"/>
                            <a:gd name="T1" fmla="*/ 0 h 584"/>
                            <a:gd name="T2" fmla="*/ 26 w 85"/>
                            <a:gd name="T3" fmla="*/ 32 h 584"/>
                            <a:gd name="T4" fmla="*/ 40 w 85"/>
                            <a:gd name="T5" fmla="*/ 48 h 584"/>
                            <a:gd name="T6" fmla="*/ 50 w 85"/>
                            <a:gd name="T7" fmla="*/ 64 h 584"/>
                            <a:gd name="T8" fmla="*/ 58 w 85"/>
                            <a:gd name="T9" fmla="*/ 82 h 584"/>
                            <a:gd name="T10" fmla="*/ 58 w 85"/>
                            <a:gd name="T11" fmla="*/ 101 h 584"/>
                            <a:gd name="T12" fmla="*/ 61 w 85"/>
                            <a:gd name="T13" fmla="*/ 120 h 584"/>
                            <a:gd name="T14" fmla="*/ 61 w 85"/>
                            <a:gd name="T15" fmla="*/ 138 h 584"/>
                            <a:gd name="T16" fmla="*/ 56 w 85"/>
                            <a:gd name="T17" fmla="*/ 184 h 584"/>
                            <a:gd name="T18" fmla="*/ 56 w 85"/>
                            <a:gd name="T19" fmla="*/ 205 h 584"/>
                            <a:gd name="T20" fmla="*/ 56 w 85"/>
                            <a:gd name="T21" fmla="*/ 226 h 584"/>
                            <a:gd name="T22" fmla="*/ 48 w 85"/>
                            <a:gd name="T23" fmla="*/ 256 h 584"/>
                            <a:gd name="T24" fmla="*/ 45 w 85"/>
                            <a:gd name="T25" fmla="*/ 272 h 584"/>
                            <a:gd name="T26" fmla="*/ 48 w 85"/>
                            <a:gd name="T27" fmla="*/ 306 h 584"/>
                            <a:gd name="T28" fmla="*/ 50 w 85"/>
                            <a:gd name="T29" fmla="*/ 338 h 584"/>
                            <a:gd name="T30" fmla="*/ 48 w 85"/>
                            <a:gd name="T31" fmla="*/ 360 h 584"/>
                            <a:gd name="T32" fmla="*/ 50 w 85"/>
                            <a:gd name="T33" fmla="*/ 381 h 584"/>
                            <a:gd name="T34" fmla="*/ 50 w 85"/>
                            <a:gd name="T35" fmla="*/ 408 h 584"/>
                            <a:gd name="T36" fmla="*/ 48 w 85"/>
                            <a:gd name="T37" fmla="*/ 434 h 584"/>
                            <a:gd name="T38" fmla="*/ 45 w 85"/>
                            <a:gd name="T39" fmla="*/ 458 h 584"/>
                            <a:gd name="T40" fmla="*/ 42 w 85"/>
                            <a:gd name="T41" fmla="*/ 480 h 584"/>
                            <a:gd name="T42" fmla="*/ 50 w 85"/>
                            <a:gd name="T43" fmla="*/ 509 h 584"/>
                            <a:gd name="T44" fmla="*/ 58 w 85"/>
                            <a:gd name="T45" fmla="*/ 530 h 584"/>
                            <a:gd name="T46" fmla="*/ 64 w 85"/>
                            <a:gd name="T47" fmla="*/ 546 h 584"/>
                            <a:gd name="T48" fmla="*/ 74 w 85"/>
                            <a:gd name="T49" fmla="*/ 560 h 584"/>
                            <a:gd name="T50" fmla="*/ 85 w 85"/>
                            <a:gd name="T51" fmla="*/ 584 h 5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584"/>
                            <a:gd name="T80" fmla="*/ 85 w 85"/>
                            <a:gd name="T81" fmla="*/ 584 h 5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584">
                              <a:moveTo>
                                <a:pt x="0" y="0"/>
                              </a:moveTo>
                              <a:cubicBezTo>
                                <a:pt x="9" y="12"/>
                                <a:pt x="19" y="24"/>
                                <a:pt x="26" y="32"/>
                              </a:cubicBezTo>
                              <a:cubicBezTo>
                                <a:pt x="33" y="40"/>
                                <a:pt x="36" y="43"/>
                                <a:pt x="40" y="48"/>
                              </a:cubicBezTo>
                              <a:cubicBezTo>
                                <a:pt x="44" y="53"/>
                                <a:pt x="47" y="58"/>
                                <a:pt x="50" y="64"/>
                              </a:cubicBezTo>
                              <a:cubicBezTo>
                                <a:pt x="53" y="70"/>
                                <a:pt x="57" y="76"/>
                                <a:pt x="58" y="82"/>
                              </a:cubicBezTo>
                              <a:cubicBezTo>
                                <a:pt x="59" y="88"/>
                                <a:pt x="57" y="95"/>
                                <a:pt x="58" y="101"/>
                              </a:cubicBezTo>
                              <a:cubicBezTo>
                                <a:pt x="59" y="107"/>
                                <a:pt x="61" y="114"/>
                                <a:pt x="61" y="120"/>
                              </a:cubicBezTo>
                              <a:cubicBezTo>
                                <a:pt x="61" y="126"/>
                                <a:pt x="62" y="127"/>
                                <a:pt x="61" y="138"/>
                              </a:cubicBezTo>
                              <a:cubicBezTo>
                                <a:pt x="60" y="149"/>
                                <a:pt x="57" y="173"/>
                                <a:pt x="56" y="184"/>
                              </a:cubicBezTo>
                              <a:cubicBezTo>
                                <a:pt x="55" y="195"/>
                                <a:pt x="56" y="198"/>
                                <a:pt x="56" y="205"/>
                              </a:cubicBezTo>
                              <a:cubicBezTo>
                                <a:pt x="56" y="212"/>
                                <a:pt x="57" y="218"/>
                                <a:pt x="56" y="226"/>
                              </a:cubicBezTo>
                              <a:cubicBezTo>
                                <a:pt x="55" y="234"/>
                                <a:pt x="50" y="248"/>
                                <a:pt x="48" y="256"/>
                              </a:cubicBezTo>
                              <a:cubicBezTo>
                                <a:pt x="46" y="264"/>
                                <a:pt x="45" y="264"/>
                                <a:pt x="45" y="272"/>
                              </a:cubicBezTo>
                              <a:cubicBezTo>
                                <a:pt x="45" y="280"/>
                                <a:pt x="47" y="295"/>
                                <a:pt x="48" y="306"/>
                              </a:cubicBezTo>
                              <a:cubicBezTo>
                                <a:pt x="49" y="317"/>
                                <a:pt x="50" y="329"/>
                                <a:pt x="50" y="338"/>
                              </a:cubicBezTo>
                              <a:cubicBezTo>
                                <a:pt x="50" y="347"/>
                                <a:pt x="48" y="353"/>
                                <a:pt x="48" y="360"/>
                              </a:cubicBezTo>
                              <a:cubicBezTo>
                                <a:pt x="48" y="367"/>
                                <a:pt x="50" y="373"/>
                                <a:pt x="50" y="381"/>
                              </a:cubicBezTo>
                              <a:cubicBezTo>
                                <a:pt x="50" y="389"/>
                                <a:pt x="50" y="399"/>
                                <a:pt x="50" y="408"/>
                              </a:cubicBezTo>
                              <a:cubicBezTo>
                                <a:pt x="50" y="417"/>
                                <a:pt x="49" y="426"/>
                                <a:pt x="48" y="434"/>
                              </a:cubicBezTo>
                              <a:cubicBezTo>
                                <a:pt x="47" y="442"/>
                                <a:pt x="46" y="450"/>
                                <a:pt x="45" y="458"/>
                              </a:cubicBezTo>
                              <a:cubicBezTo>
                                <a:pt x="44" y="466"/>
                                <a:pt x="41" y="472"/>
                                <a:pt x="42" y="480"/>
                              </a:cubicBezTo>
                              <a:cubicBezTo>
                                <a:pt x="43" y="488"/>
                                <a:pt x="47" y="501"/>
                                <a:pt x="50" y="509"/>
                              </a:cubicBezTo>
                              <a:cubicBezTo>
                                <a:pt x="53" y="517"/>
                                <a:pt x="56" y="524"/>
                                <a:pt x="58" y="530"/>
                              </a:cubicBezTo>
                              <a:cubicBezTo>
                                <a:pt x="60" y="536"/>
                                <a:pt x="61" y="541"/>
                                <a:pt x="64" y="546"/>
                              </a:cubicBezTo>
                              <a:cubicBezTo>
                                <a:pt x="67" y="551"/>
                                <a:pt x="71" y="554"/>
                                <a:pt x="74" y="560"/>
                              </a:cubicBezTo>
                              <a:cubicBezTo>
                                <a:pt x="77" y="566"/>
                                <a:pt x="83" y="580"/>
                                <a:pt x="85" y="584"/>
                              </a:cubicBezTo>
                            </a:path>
                          </a:pathLst>
                        </a:custGeom>
                        <a:gradFill rotWithShape="0">
                          <a:gsLst>
                            <a:gs pos="0">
                              <a:srgbClr val="76003B">
                                <a:alpha val="29999"/>
                              </a:srgbClr>
                            </a:gs>
                            <a:gs pos="100000">
                              <a:srgbClr val="FF0080">
                                <a:alpha val="29999"/>
                              </a:srgbClr>
                            </a:gs>
                          </a:gsLst>
                          <a:lin ang="0" scaled="1"/>
                        </a:gradFill>
                        <a:ln w="38100">
                          <a:solidFill>
                            <a:srgbClr val="FF0626"/>
                          </a:solidFill>
                          <a:round/>
                          <a:headEnd/>
                          <a:tailEnd/>
                        </a:ln>
                      </p:spPr>
                      <p:txBody>
                        <a:bodyPr wrap="none" anchor="ctr"/>
                        <a:lstStyle/>
                        <a:p>
                          <a:endParaRPr lang="en-US"/>
                        </a:p>
                      </p:txBody>
                    </p:sp>
                    <p:grpSp>
                      <p:nvGrpSpPr>
                        <p:cNvPr id="8234" name="Group 38"/>
                        <p:cNvGrpSpPr>
                          <a:grpSpLocks/>
                        </p:cNvGrpSpPr>
                        <p:nvPr/>
                      </p:nvGrpSpPr>
                      <p:grpSpPr bwMode="auto">
                        <a:xfrm>
                          <a:off x="3084" y="2650"/>
                          <a:ext cx="503" cy="577"/>
                          <a:chOff x="3084" y="2650"/>
                          <a:chExt cx="503" cy="577"/>
                        </a:xfrm>
                      </p:grpSpPr>
                      <p:sp>
                        <p:nvSpPr>
                          <p:cNvPr id="8248" name="Freeform 39"/>
                          <p:cNvSpPr>
                            <a:spLocks/>
                          </p:cNvSpPr>
                          <p:nvPr/>
                        </p:nvSpPr>
                        <p:spPr bwMode="auto">
                          <a:xfrm>
                            <a:off x="3084" y="2805"/>
                            <a:ext cx="449" cy="422"/>
                          </a:xfrm>
                          <a:custGeom>
                            <a:avLst/>
                            <a:gdLst>
                              <a:gd name="T0" fmla="*/ 449 w 10403"/>
                              <a:gd name="T1" fmla="*/ 422 h 10388"/>
                              <a:gd name="T2" fmla="*/ 428 w 10403"/>
                              <a:gd name="T3" fmla="*/ 408 h 10388"/>
                              <a:gd name="T4" fmla="*/ 399 w 10403"/>
                              <a:gd name="T5" fmla="*/ 398 h 10388"/>
                              <a:gd name="T6" fmla="*/ 367 w 10403"/>
                              <a:gd name="T7" fmla="*/ 387 h 10388"/>
                              <a:gd name="T8" fmla="*/ 340 w 10403"/>
                              <a:gd name="T9" fmla="*/ 382 h 10388"/>
                              <a:gd name="T10" fmla="*/ 321 w 10403"/>
                              <a:gd name="T11" fmla="*/ 376 h 10388"/>
                              <a:gd name="T12" fmla="*/ 303 w 10403"/>
                              <a:gd name="T13" fmla="*/ 371 h 10388"/>
                              <a:gd name="T14" fmla="*/ 292 w 10403"/>
                              <a:gd name="T15" fmla="*/ 352 h 10388"/>
                              <a:gd name="T16" fmla="*/ 281 w 10403"/>
                              <a:gd name="T17" fmla="*/ 339 h 10388"/>
                              <a:gd name="T18" fmla="*/ 260 w 10403"/>
                              <a:gd name="T19" fmla="*/ 310 h 10388"/>
                              <a:gd name="T20" fmla="*/ 244 w 10403"/>
                              <a:gd name="T21" fmla="*/ 302 h 10388"/>
                              <a:gd name="T22" fmla="*/ 231 w 10403"/>
                              <a:gd name="T23" fmla="*/ 291 h 10388"/>
                              <a:gd name="T24" fmla="*/ 201 w 10403"/>
                              <a:gd name="T25" fmla="*/ 288 h 10388"/>
                              <a:gd name="T26" fmla="*/ 191 w 10403"/>
                              <a:gd name="T27" fmla="*/ 272 h 10388"/>
                              <a:gd name="T28" fmla="*/ 180 w 10403"/>
                              <a:gd name="T29" fmla="*/ 254 h 10388"/>
                              <a:gd name="T30" fmla="*/ 156 w 10403"/>
                              <a:gd name="T31" fmla="*/ 238 h 10388"/>
                              <a:gd name="T32" fmla="*/ 140 w 10403"/>
                              <a:gd name="T33" fmla="*/ 224 h 10388"/>
                              <a:gd name="T34" fmla="*/ 129 w 10403"/>
                              <a:gd name="T35" fmla="*/ 203 h 10388"/>
                              <a:gd name="T36" fmla="*/ 119 w 10403"/>
                              <a:gd name="T37" fmla="*/ 184 h 10388"/>
                              <a:gd name="T38" fmla="*/ 111 w 10403"/>
                              <a:gd name="T39" fmla="*/ 168 h 10388"/>
                              <a:gd name="T40" fmla="*/ 103 w 10403"/>
                              <a:gd name="T41" fmla="*/ 147 h 10388"/>
                              <a:gd name="T42" fmla="*/ 92 w 10403"/>
                              <a:gd name="T43" fmla="*/ 134 h 10388"/>
                              <a:gd name="T44" fmla="*/ 84 w 10403"/>
                              <a:gd name="T45" fmla="*/ 115 h 10388"/>
                              <a:gd name="T46" fmla="*/ 84 w 10403"/>
                              <a:gd name="T47" fmla="*/ 80 h 10388"/>
                              <a:gd name="T48" fmla="*/ 84 w 10403"/>
                              <a:gd name="T49" fmla="*/ 62 h 10388"/>
                              <a:gd name="T50" fmla="*/ 60 w 10403"/>
                              <a:gd name="T51" fmla="*/ 43 h 10388"/>
                              <a:gd name="T52" fmla="*/ 33 w 10403"/>
                              <a:gd name="T53" fmla="*/ 27 h 10388"/>
                              <a:gd name="T54" fmla="*/ 0 w 10403"/>
                              <a:gd name="T55" fmla="*/ 0 h 103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403" h="10388">
                                <a:moveTo>
                                  <a:pt x="10403" y="10388"/>
                                </a:moveTo>
                                <a:cubicBezTo>
                                  <a:pt x="10241" y="10265"/>
                                  <a:pt x="10102" y="10142"/>
                                  <a:pt x="9917" y="10043"/>
                                </a:cubicBezTo>
                                <a:cubicBezTo>
                                  <a:pt x="9732" y="9945"/>
                                  <a:pt x="9477" y="9871"/>
                                  <a:pt x="9246" y="9797"/>
                                </a:cubicBezTo>
                                <a:cubicBezTo>
                                  <a:pt x="9014" y="9723"/>
                                  <a:pt x="8736" y="9600"/>
                                  <a:pt x="8505" y="9526"/>
                                </a:cubicBezTo>
                                <a:cubicBezTo>
                                  <a:pt x="8273" y="9452"/>
                                  <a:pt x="8065" y="9452"/>
                                  <a:pt x="7880" y="9403"/>
                                </a:cubicBezTo>
                                <a:cubicBezTo>
                                  <a:pt x="7695" y="9354"/>
                                  <a:pt x="7579" y="9304"/>
                                  <a:pt x="7440" y="9255"/>
                                </a:cubicBezTo>
                                <a:cubicBezTo>
                                  <a:pt x="7301" y="9206"/>
                                  <a:pt x="7139" y="9230"/>
                                  <a:pt x="7023" y="9132"/>
                                </a:cubicBezTo>
                                <a:cubicBezTo>
                                  <a:pt x="6908" y="9033"/>
                                  <a:pt x="6861" y="8787"/>
                                  <a:pt x="6769" y="8664"/>
                                </a:cubicBezTo>
                                <a:cubicBezTo>
                                  <a:pt x="6676" y="8541"/>
                                  <a:pt x="6630" y="8516"/>
                                  <a:pt x="6514" y="8344"/>
                                </a:cubicBezTo>
                                <a:cubicBezTo>
                                  <a:pt x="6398" y="8171"/>
                                  <a:pt x="6167" y="7777"/>
                                  <a:pt x="6028" y="7629"/>
                                </a:cubicBezTo>
                                <a:cubicBezTo>
                                  <a:pt x="5889" y="7482"/>
                                  <a:pt x="5773" y="7506"/>
                                  <a:pt x="5658" y="7432"/>
                                </a:cubicBezTo>
                                <a:cubicBezTo>
                                  <a:pt x="5542" y="7358"/>
                                  <a:pt x="5519" y="7211"/>
                                  <a:pt x="5357" y="7161"/>
                                </a:cubicBezTo>
                                <a:cubicBezTo>
                                  <a:pt x="5195" y="7112"/>
                                  <a:pt x="4824" y="7161"/>
                                  <a:pt x="4662" y="7088"/>
                                </a:cubicBezTo>
                                <a:cubicBezTo>
                                  <a:pt x="4500" y="7014"/>
                                  <a:pt x="4500" y="6841"/>
                                  <a:pt x="4431" y="6693"/>
                                </a:cubicBezTo>
                                <a:cubicBezTo>
                                  <a:pt x="4361" y="6546"/>
                                  <a:pt x="4315" y="6398"/>
                                  <a:pt x="4176" y="6250"/>
                                </a:cubicBezTo>
                                <a:cubicBezTo>
                                  <a:pt x="4037" y="6102"/>
                                  <a:pt x="3783" y="5979"/>
                                  <a:pt x="3621" y="5856"/>
                                </a:cubicBezTo>
                                <a:cubicBezTo>
                                  <a:pt x="3459" y="5733"/>
                                  <a:pt x="3343" y="5659"/>
                                  <a:pt x="3250" y="5511"/>
                                </a:cubicBezTo>
                                <a:cubicBezTo>
                                  <a:pt x="3158" y="5363"/>
                                  <a:pt x="3088" y="5166"/>
                                  <a:pt x="2996" y="4994"/>
                                </a:cubicBezTo>
                                <a:cubicBezTo>
                                  <a:pt x="2903" y="4821"/>
                                  <a:pt x="2834" y="4674"/>
                                  <a:pt x="2764" y="4526"/>
                                </a:cubicBezTo>
                                <a:cubicBezTo>
                                  <a:pt x="2695" y="4378"/>
                                  <a:pt x="2648" y="4280"/>
                                  <a:pt x="2579" y="4132"/>
                                </a:cubicBezTo>
                                <a:cubicBezTo>
                                  <a:pt x="2509" y="3984"/>
                                  <a:pt x="2463" y="3762"/>
                                  <a:pt x="2394" y="3615"/>
                                </a:cubicBezTo>
                                <a:cubicBezTo>
                                  <a:pt x="2324" y="3467"/>
                                  <a:pt x="2209" y="3418"/>
                                  <a:pt x="2139" y="3294"/>
                                </a:cubicBezTo>
                                <a:cubicBezTo>
                                  <a:pt x="2070" y="3171"/>
                                  <a:pt x="1977" y="3048"/>
                                  <a:pt x="1954" y="2826"/>
                                </a:cubicBezTo>
                                <a:cubicBezTo>
                                  <a:pt x="1931" y="2605"/>
                                  <a:pt x="1954" y="2186"/>
                                  <a:pt x="1954" y="1964"/>
                                </a:cubicBezTo>
                                <a:cubicBezTo>
                                  <a:pt x="1954" y="1743"/>
                                  <a:pt x="2047" y="1669"/>
                                  <a:pt x="1954" y="1521"/>
                                </a:cubicBezTo>
                                <a:cubicBezTo>
                                  <a:pt x="1861" y="1373"/>
                                  <a:pt x="1607" y="1201"/>
                                  <a:pt x="1398" y="1053"/>
                                </a:cubicBezTo>
                                <a:cubicBezTo>
                                  <a:pt x="1190" y="905"/>
                                  <a:pt x="935" y="757"/>
                                  <a:pt x="773" y="659"/>
                                </a:cubicBezTo>
                                <a:cubicBezTo>
                                  <a:pt x="611" y="560"/>
                                  <a:pt x="69" y="49"/>
                                  <a:pt x="0" y="0"/>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8249" name="Freeform 40"/>
                          <p:cNvSpPr>
                            <a:spLocks/>
                          </p:cNvSpPr>
                          <p:nvPr/>
                        </p:nvSpPr>
                        <p:spPr bwMode="auto">
                          <a:xfrm>
                            <a:off x="3104" y="2650"/>
                            <a:ext cx="483" cy="558"/>
                          </a:xfrm>
                          <a:custGeom>
                            <a:avLst/>
                            <a:gdLst>
                              <a:gd name="T0" fmla="*/ 0 w 483"/>
                              <a:gd name="T1" fmla="*/ 174 h 558"/>
                              <a:gd name="T2" fmla="*/ 280 w 483"/>
                              <a:gd name="T3" fmla="*/ 17 h 558"/>
                              <a:gd name="T4" fmla="*/ 275 w 483"/>
                              <a:gd name="T5" fmla="*/ 73 h 558"/>
                              <a:gd name="T6" fmla="*/ 285 w 483"/>
                              <a:gd name="T7" fmla="*/ 102 h 558"/>
                              <a:gd name="T8" fmla="*/ 304 w 483"/>
                              <a:gd name="T9" fmla="*/ 118 h 558"/>
                              <a:gd name="T10" fmla="*/ 339 w 483"/>
                              <a:gd name="T11" fmla="*/ 123 h 558"/>
                              <a:gd name="T12" fmla="*/ 352 w 483"/>
                              <a:gd name="T13" fmla="*/ 147 h 558"/>
                              <a:gd name="T14" fmla="*/ 336 w 483"/>
                              <a:gd name="T15" fmla="*/ 171 h 558"/>
                              <a:gd name="T16" fmla="*/ 315 w 483"/>
                              <a:gd name="T17" fmla="*/ 201 h 558"/>
                              <a:gd name="T18" fmla="*/ 299 w 483"/>
                              <a:gd name="T19" fmla="*/ 219 h 558"/>
                              <a:gd name="T20" fmla="*/ 261 w 483"/>
                              <a:gd name="T21" fmla="*/ 241 h 558"/>
                              <a:gd name="T22" fmla="*/ 251 w 483"/>
                              <a:gd name="T23" fmla="*/ 265 h 558"/>
                              <a:gd name="T24" fmla="*/ 267 w 483"/>
                              <a:gd name="T25" fmla="*/ 289 h 558"/>
                              <a:gd name="T26" fmla="*/ 261 w 483"/>
                              <a:gd name="T27" fmla="*/ 313 h 558"/>
                              <a:gd name="T28" fmla="*/ 267 w 483"/>
                              <a:gd name="T29" fmla="*/ 334 h 558"/>
                              <a:gd name="T30" fmla="*/ 261 w 483"/>
                              <a:gd name="T31" fmla="*/ 358 h 558"/>
                              <a:gd name="T32" fmla="*/ 259 w 483"/>
                              <a:gd name="T33" fmla="*/ 382 h 558"/>
                              <a:gd name="T34" fmla="*/ 269 w 483"/>
                              <a:gd name="T35" fmla="*/ 403 h 558"/>
                              <a:gd name="T36" fmla="*/ 285 w 483"/>
                              <a:gd name="T37" fmla="*/ 406 h 558"/>
                              <a:gd name="T38" fmla="*/ 312 w 483"/>
                              <a:gd name="T39" fmla="*/ 414 h 558"/>
                              <a:gd name="T40" fmla="*/ 347 w 483"/>
                              <a:gd name="T41" fmla="*/ 411 h 558"/>
                              <a:gd name="T42" fmla="*/ 387 w 483"/>
                              <a:gd name="T43" fmla="*/ 403 h 558"/>
                              <a:gd name="T44" fmla="*/ 421 w 483"/>
                              <a:gd name="T45" fmla="*/ 395 h 558"/>
                              <a:gd name="T46" fmla="*/ 456 w 483"/>
                              <a:gd name="T47" fmla="*/ 398 h 558"/>
                              <a:gd name="T48" fmla="*/ 475 w 483"/>
                              <a:gd name="T49" fmla="*/ 395 h 558"/>
                              <a:gd name="T50" fmla="*/ 408 w 483"/>
                              <a:gd name="T51" fmla="*/ 558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3"/>
                              <a:gd name="T79" fmla="*/ 0 h 558"/>
                              <a:gd name="T80" fmla="*/ 483 w 483"/>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3" h="558">
                                <a:moveTo>
                                  <a:pt x="0" y="174"/>
                                </a:moveTo>
                                <a:cubicBezTo>
                                  <a:pt x="117" y="104"/>
                                  <a:pt x="234" y="34"/>
                                  <a:pt x="280" y="17"/>
                                </a:cubicBezTo>
                                <a:cubicBezTo>
                                  <a:pt x="326" y="0"/>
                                  <a:pt x="274" y="59"/>
                                  <a:pt x="275" y="73"/>
                                </a:cubicBezTo>
                                <a:cubicBezTo>
                                  <a:pt x="276" y="87"/>
                                  <a:pt x="280" y="94"/>
                                  <a:pt x="285" y="102"/>
                                </a:cubicBezTo>
                                <a:cubicBezTo>
                                  <a:pt x="290" y="110"/>
                                  <a:pt x="295" y="114"/>
                                  <a:pt x="304" y="118"/>
                                </a:cubicBezTo>
                                <a:cubicBezTo>
                                  <a:pt x="313" y="122"/>
                                  <a:pt x="331" y="118"/>
                                  <a:pt x="339" y="123"/>
                                </a:cubicBezTo>
                                <a:cubicBezTo>
                                  <a:pt x="347" y="128"/>
                                  <a:pt x="352" y="139"/>
                                  <a:pt x="352" y="147"/>
                                </a:cubicBezTo>
                                <a:cubicBezTo>
                                  <a:pt x="352" y="155"/>
                                  <a:pt x="342" y="162"/>
                                  <a:pt x="336" y="171"/>
                                </a:cubicBezTo>
                                <a:cubicBezTo>
                                  <a:pt x="330" y="180"/>
                                  <a:pt x="321" y="193"/>
                                  <a:pt x="315" y="201"/>
                                </a:cubicBezTo>
                                <a:cubicBezTo>
                                  <a:pt x="309" y="209"/>
                                  <a:pt x="308" y="212"/>
                                  <a:pt x="299" y="219"/>
                                </a:cubicBezTo>
                                <a:cubicBezTo>
                                  <a:pt x="290" y="226"/>
                                  <a:pt x="269" y="233"/>
                                  <a:pt x="261" y="241"/>
                                </a:cubicBezTo>
                                <a:cubicBezTo>
                                  <a:pt x="253" y="249"/>
                                  <a:pt x="250" y="257"/>
                                  <a:pt x="251" y="265"/>
                                </a:cubicBezTo>
                                <a:cubicBezTo>
                                  <a:pt x="252" y="273"/>
                                  <a:pt x="265" y="281"/>
                                  <a:pt x="267" y="289"/>
                                </a:cubicBezTo>
                                <a:cubicBezTo>
                                  <a:pt x="269" y="297"/>
                                  <a:pt x="261" y="306"/>
                                  <a:pt x="261" y="313"/>
                                </a:cubicBezTo>
                                <a:cubicBezTo>
                                  <a:pt x="261" y="320"/>
                                  <a:pt x="267" y="327"/>
                                  <a:pt x="267" y="334"/>
                                </a:cubicBezTo>
                                <a:cubicBezTo>
                                  <a:pt x="267" y="341"/>
                                  <a:pt x="262" y="350"/>
                                  <a:pt x="261" y="358"/>
                                </a:cubicBezTo>
                                <a:cubicBezTo>
                                  <a:pt x="260" y="366"/>
                                  <a:pt x="258" y="375"/>
                                  <a:pt x="259" y="382"/>
                                </a:cubicBezTo>
                                <a:cubicBezTo>
                                  <a:pt x="260" y="389"/>
                                  <a:pt x="265" y="399"/>
                                  <a:pt x="269" y="403"/>
                                </a:cubicBezTo>
                                <a:cubicBezTo>
                                  <a:pt x="273" y="407"/>
                                  <a:pt x="278" y="404"/>
                                  <a:pt x="285" y="406"/>
                                </a:cubicBezTo>
                                <a:cubicBezTo>
                                  <a:pt x="292" y="408"/>
                                  <a:pt x="302" y="413"/>
                                  <a:pt x="312" y="414"/>
                                </a:cubicBezTo>
                                <a:cubicBezTo>
                                  <a:pt x="322" y="415"/>
                                  <a:pt x="334" y="413"/>
                                  <a:pt x="347" y="411"/>
                                </a:cubicBezTo>
                                <a:cubicBezTo>
                                  <a:pt x="360" y="409"/>
                                  <a:pt x="375" y="406"/>
                                  <a:pt x="387" y="403"/>
                                </a:cubicBezTo>
                                <a:cubicBezTo>
                                  <a:pt x="399" y="400"/>
                                  <a:pt x="410" y="396"/>
                                  <a:pt x="421" y="395"/>
                                </a:cubicBezTo>
                                <a:cubicBezTo>
                                  <a:pt x="432" y="394"/>
                                  <a:pt x="447" y="398"/>
                                  <a:pt x="456" y="398"/>
                                </a:cubicBezTo>
                                <a:cubicBezTo>
                                  <a:pt x="465" y="398"/>
                                  <a:pt x="483" y="368"/>
                                  <a:pt x="475" y="395"/>
                                </a:cubicBezTo>
                                <a:cubicBezTo>
                                  <a:pt x="467" y="422"/>
                                  <a:pt x="420" y="531"/>
                                  <a:pt x="408" y="558"/>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8235" name="Group 41"/>
                        <p:cNvGrpSpPr>
                          <a:grpSpLocks/>
                        </p:cNvGrpSpPr>
                        <p:nvPr/>
                      </p:nvGrpSpPr>
                      <p:grpSpPr bwMode="auto">
                        <a:xfrm>
                          <a:off x="3232" y="1589"/>
                          <a:ext cx="1333" cy="1476"/>
                          <a:chOff x="3232" y="1589"/>
                          <a:chExt cx="1333" cy="1476"/>
                        </a:xfrm>
                      </p:grpSpPr>
                      <p:sp>
                        <p:nvSpPr>
                          <p:cNvPr id="8246" name="Freeform 42"/>
                          <p:cNvSpPr>
                            <a:spLocks/>
                          </p:cNvSpPr>
                          <p:nvPr/>
                        </p:nvSpPr>
                        <p:spPr bwMode="auto">
                          <a:xfrm>
                            <a:off x="3232" y="1786"/>
                            <a:ext cx="236" cy="982"/>
                          </a:xfrm>
                          <a:custGeom>
                            <a:avLst/>
                            <a:gdLst>
                              <a:gd name="T0" fmla="*/ 236 w 236"/>
                              <a:gd name="T1" fmla="*/ 1954 h 968"/>
                              <a:gd name="T2" fmla="*/ 169 w 236"/>
                              <a:gd name="T3" fmla="*/ 1906 h 968"/>
                              <a:gd name="T4" fmla="*/ 157 w 236"/>
                              <a:gd name="T5" fmla="*/ 1653 h 968"/>
                              <a:gd name="T6" fmla="*/ 125 w 236"/>
                              <a:gd name="T7" fmla="*/ 1616 h 968"/>
                              <a:gd name="T8" fmla="*/ 133 w 236"/>
                              <a:gd name="T9" fmla="*/ 1549 h 968"/>
                              <a:gd name="T10" fmla="*/ 109 w 236"/>
                              <a:gd name="T11" fmla="*/ 1425 h 968"/>
                              <a:gd name="T12" fmla="*/ 113 w 236"/>
                              <a:gd name="T13" fmla="*/ 1323 h 968"/>
                              <a:gd name="T14" fmla="*/ 85 w 236"/>
                              <a:gd name="T15" fmla="*/ 1086 h 968"/>
                              <a:gd name="T16" fmla="*/ 49 w 236"/>
                              <a:gd name="T17" fmla="*/ 934 h 968"/>
                              <a:gd name="T18" fmla="*/ 57 w 236"/>
                              <a:gd name="T19" fmla="*/ 876 h 968"/>
                              <a:gd name="T20" fmla="*/ 9 w 236"/>
                              <a:gd name="T21" fmla="*/ 789 h 968"/>
                              <a:gd name="T22" fmla="*/ 5 w 236"/>
                              <a:gd name="T23" fmla="*/ 681 h 968"/>
                              <a:gd name="T24" fmla="*/ 13 w 236"/>
                              <a:gd name="T25" fmla="*/ 362 h 968"/>
                              <a:gd name="T26" fmla="*/ 65 w 236"/>
                              <a:gd name="T27" fmla="*/ 299 h 968"/>
                              <a:gd name="T28" fmla="*/ 81 w 236"/>
                              <a:gd name="T29" fmla="*/ 243 h 968"/>
                              <a:gd name="T30" fmla="*/ 176 w 236"/>
                              <a:gd name="T31" fmla="*/ 0 h 9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968"/>
                              <a:gd name="T50" fmla="*/ 236 w 236"/>
                              <a:gd name="T51" fmla="*/ 968 h 9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968">
                                <a:moveTo>
                                  <a:pt x="236" y="968"/>
                                </a:moveTo>
                                <a:cubicBezTo>
                                  <a:pt x="225" y="963"/>
                                  <a:pt x="182" y="967"/>
                                  <a:pt x="169" y="942"/>
                                </a:cubicBezTo>
                                <a:cubicBezTo>
                                  <a:pt x="156" y="917"/>
                                  <a:pt x="164" y="842"/>
                                  <a:pt x="157" y="818"/>
                                </a:cubicBezTo>
                                <a:cubicBezTo>
                                  <a:pt x="150" y="794"/>
                                  <a:pt x="129" y="807"/>
                                  <a:pt x="125" y="798"/>
                                </a:cubicBezTo>
                                <a:cubicBezTo>
                                  <a:pt x="121" y="789"/>
                                  <a:pt x="136" y="781"/>
                                  <a:pt x="133" y="766"/>
                                </a:cubicBezTo>
                                <a:cubicBezTo>
                                  <a:pt x="130" y="751"/>
                                  <a:pt x="112" y="725"/>
                                  <a:pt x="109" y="706"/>
                                </a:cubicBezTo>
                                <a:cubicBezTo>
                                  <a:pt x="106" y="687"/>
                                  <a:pt x="117" y="682"/>
                                  <a:pt x="113" y="654"/>
                                </a:cubicBezTo>
                                <a:cubicBezTo>
                                  <a:pt x="109" y="626"/>
                                  <a:pt x="96" y="570"/>
                                  <a:pt x="85" y="538"/>
                                </a:cubicBezTo>
                                <a:cubicBezTo>
                                  <a:pt x="74" y="506"/>
                                  <a:pt x="54" y="479"/>
                                  <a:pt x="49" y="462"/>
                                </a:cubicBezTo>
                                <a:cubicBezTo>
                                  <a:pt x="44" y="445"/>
                                  <a:pt x="64" y="446"/>
                                  <a:pt x="57" y="434"/>
                                </a:cubicBezTo>
                                <a:cubicBezTo>
                                  <a:pt x="50" y="422"/>
                                  <a:pt x="18" y="406"/>
                                  <a:pt x="9" y="390"/>
                                </a:cubicBezTo>
                                <a:cubicBezTo>
                                  <a:pt x="0" y="374"/>
                                  <a:pt x="4" y="373"/>
                                  <a:pt x="5" y="338"/>
                                </a:cubicBezTo>
                                <a:cubicBezTo>
                                  <a:pt x="6" y="303"/>
                                  <a:pt x="3" y="209"/>
                                  <a:pt x="13" y="178"/>
                                </a:cubicBezTo>
                                <a:cubicBezTo>
                                  <a:pt x="23" y="147"/>
                                  <a:pt x="54" y="159"/>
                                  <a:pt x="65" y="150"/>
                                </a:cubicBezTo>
                                <a:cubicBezTo>
                                  <a:pt x="76" y="141"/>
                                  <a:pt x="63" y="147"/>
                                  <a:pt x="81" y="122"/>
                                </a:cubicBezTo>
                                <a:cubicBezTo>
                                  <a:pt x="99" y="97"/>
                                  <a:pt x="156" y="25"/>
                                  <a:pt x="176" y="0"/>
                                </a:cubicBezTo>
                              </a:path>
                            </a:pathLst>
                          </a:custGeom>
                          <a:noFill/>
                          <a:ln w="3175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47" name="Freeform 43"/>
                          <p:cNvSpPr>
                            <a:spLocks/>
                          </p:cNvSpPr>
                          <p:nvPr/>
                        </p:nvSpPr>
                        <p:spPr bwMode="auto">
                          <a:xfrm>
                            <a:off x="3339" y="1589"/>
                            <a:ext cx="1226" cy="1476"/>
                          </a:xfrm>
                          <a:custGeom>
                            <a:avLst/>
                            <a:gdLst>
                              <a:gd name="T0" fmla="*/ 73 w 1226"/>
                              <a:gd name="T1" fmla="*/ 203 h 1476"/>
                              <a:gd name="T2" fmla="*/ 70 w 1226"/>
                              <a:gd name="T3" fmla="*/ 194 h 1476"/>
                              <a:gd name="T4" fmla="*/ 9 w 1226"/>
                              <a:gd name="T5" fmla="*/ 133 h 1476"/>
                              <a:gd name="T6" fmla="*/ 126 w 1226"/>
                              <a:gd name="T7" fmla="*/ 162 h 1476"/>
                              <a:gd name="T8" fmla="*/ 174 w 1226"/>
                              <a:gd name="T9" fmla="*/ 162 h 1476"/>
                              <a:gd name="T10" fmla="*/ 177 w 1226"/>
                              <a:gd name="T11" fmla="*/ 218 h 1476"/>
                              <a:gd name="T12" fmla="*/ 222 w 1226"/>
                              <a:gd name="T13" fmla="*/ 210 h 1476"/>
                              <a:gd name="T14" fmla="*/ 270 w 1226"/>
                              <a:gd name="T15" fmla="*/ 162 h 1476"/>
                              <a:gd name="T16" fmla="*/ 606 w 1226"/>
                              <a:gd name="T17" fmla="*/ 18 h 1476"/>
                              <a:gd name="T18" fmla="*/ 717 w 1226"/>
                              <a:gd name="T19" fmla="*/ 51 h 1476"/>
                              <a:gd name="T20" fmla="*/ 736 w 1226"/>
                              <a:gd name="T21" fmla="*/ 82 h 1476"/>
                              <a:gd name="T22" fmla="*/ 764 w 1226"/>
                              <a:gd name="T23" fmla="*/ 126 h 1476"/>
                              <a:gd name="T24" fmla="*/ 774 w 1226"/>
                              <a:gd name="T25" fmla="*/ 199 h 1476"/>
                              <a:gd name="T26" fmla="*/ 787 w 1226"/>
                              <a:gd name="T27" fmla="*/ 266 h 1476"/>
                              <a:gd name="T28" fmla="*/ 942 w 1226"/>
                              <a:gd name="T29" fmla="*/ 498 h 1476"/>
                              <a:gd name="T30" fmla="*/ 963 w 1226"/>
                              <a:gd name="T31" fmla="*/ 570 h 1476"/>
                              <a:gd name="T32" fmla="*/ 966 w 1226"/>
                              <a:gd name="T33" fmla="*/ 597 h 1476"/>
                              <a:gd name="T34" fmla="*/ 1014 w 1226"/>
                              <a:gd name="T35" fmla="*/ 642 h 1476"/>
                              <a:gd name="T36" fmla="*/ 1038 w 1226"/>
                              <a:gd name="T37" fmla="*/ 690 h 1476"/>
                              <a:gd name="T38" fmla="*/ 1017 w 1226"/>
                              <a:gd name="T39" fmla="*/ 743 h 1476"/>
                              <a:gd name="T40" fmla="*/ 1065 w 1226"/>
                              <a:gd name="T41" fmla="*/ 757 h 1476"/>
                              <a:gd name="T42" fmla="*/ 1114 w 1226"/>
                              <a:gd name="T43" fmla="*/ 732 h 1476"/>
                              <a:gd name="T44" fmla="*/ 1150 w 1226"/>
                              <a:gd name="T45" fmla="*/ 682 h 1476"/>
                              <a:gd name="T46" fmla="*/ 1214 w 1226"/>
                              <a:gd name="T47" fmla="*/ 690 h 1476"/>
                              <a:gd name="T48" fmla="*/ 1209 w 1226"/>
                              <a:gd name="T49" fmla="*/ 738 h 1476"/>
                              <a:gd name="T50" fmla="*/ 1113 w 1226"/>
                              <a:gd name="T51" fmla="*/ 829 h 1476"/>
                              <a:gd name="T52" fmla="*/ 1065 w 1226"/>
                              <a:gd name="T53" fmla="*/ 925 h 1476"/>
                              <a:gd name="T54" fmla="*/ 1038 w 1226"/>
                              <a:gd name="T55" fmla="*/ 1026 h 1476"/>
                              <a:gd name="T56" fmla="*/ 1011 w 1226"/>
                              <a:gd name="T57" fmla="*/ 1170 h 1476"/>
                              <a:gd name="T58" fmla="*/ 953 w 1226"/>
                              <a:gd name="T59" fmla="*/ 1226 h 1476"/>
                              <a:gd name="T60" fmla="*/ 889 w 1226"/>
                              <a:gd name="T61" fmla="*/ 1269 h 1476"/>
                              <a:gd name="T62" fmla="*/ 846 w 1226"/>
                              <a:gd name="T63" fmla="*/ 1314 h 1476"/>
                              <a:gd name="T64" fmla="*/ 827 w 1226"/>
                              <a:gd name="T65" fmla="*/ 1346 h 1476"/>
                              <a:gd name="T66" fmla="*/ 754 w 1226"/>
                              <a:gd name="T67" fmla="*/ 1380 h 1476"/>
                              <a:gd name="T68" fmla="*/ 756 w 1226"/>
                              <a:gd name="T69" fmla="*/ 1404 h 1476"/>
                              <a:gd name="T70" fmla="*/ 752 w 1226"/>
                              <a:gd name="T71" fmla="*/ 1446 h 1476"/>
                              <a:gd name="T72" fmla="*/ 702 w 1226"/>
                              <a:gd name="T73" fmla="*/ 1458 h 1476"/>
                              <a:gd name="T74" fmla="*/ 654 w 1226"/>
                              <a:gd name="T75" fmla="*/ 1458 h 1476"/>
                              <a:gd name="T76" fmla="*/ 382 w 1226"/>
                              <a:gd name="T77" fmla="*/ 1426 h 1476"/>
                              <a:gd name="T78" fmla="*/ 225 w 1226"/>
                              <a:gd name="T79" fmla="*/ 1447 h 1476"/>
                              <a:gd name="T80" fmla="*/ 194 w 1226"/>
                              <a:gd name="T81" fmla="*/ 1440 h 1476"/>
                              <a:gd name="T82" fmla="*/ 49 w 1226"/>
                              <a:gd name="T83" fmla="*/ 1463 h 1476"/>
                              <a:gd name="T84" fmla="*/ 42 w 1226"/>
                              <a:gd name="T85" fmla="*/ 1364 h 1476"/>
                              <a:gd name="T86" fmla="*/ 38 w 1226"/>
                              <a:gd name="T87" fmla="*/ 1324 h 1476"/>
                              <a:gd name="T88" fmla="*/ 30 w 1226"/>
                              <a:gd name="T89" fmla="*/ 1314 h 1476"/>
                              <a:gd name="T90" fmla="*/ 83 w 1226"/>
                              <a:gd name="T91" fmla="*/ 1279 h 1476"/>
                              <a:gd name="T92" fmla="*/ 122 w 1226"/>
                              <a:gd name="T93" fmla="*/ 1228 h 1476"/>
                              <a:gd name="T94" fmla="*/ 126 w 1226"/>
                              <a:gd name="T95" fmla="*/ 1170 h 1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26"/>
                              <a:gd name="T145" fmla="*/ 0 h 1476"/>
                              <a:gd name="T146" fmla="*/ 1226 w 1226"/>
                              <a:gd name="T147" fmla="*/ 1476 h 14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26" h="1476">
                                <a:moveTo>
                                  <a:pt x="73" y="203"/>
                                </a:moveTo>
                                <a:cubicBezTo>
                                  <a:pt x="72" y="202"/>
                                  <a:pt x="80" y="205"/>
                                  <a:pt x="70" y="194"/>
                                </a:cubicBezTo>
                                <a:cubicBezTo>
                                  <a:pt x="60" y="183"/>
                                  <a:pt x="0" y="138"/>
                                  <a:pt x="9" y="133"/>
                                </a:cubicBezTo>
                                <a:cubicBezTo>
                                  <a:pt x="18" y="128"/>
                                  <a:pt x="99" y="157"/>
                                  <a:pt x="126" y="162"/>
                                </a:cubicBezTo>
                                <a:cubicBezTo>
                                  <a:pt x="153" y="167"/>
                                  <a:pt x="166" y="153"/>
                                  <a:pt x="174" y="162"/>
                                </a:cubicBezTo>
                                <a:cubicBezTo>
                                  <a:pt x="182" y="171"/>
                                  <a:pt x="169" y="210"/>
                                  <a:pt x="177" y="218"/>
                                </a:cubicBezTo>
                                <a:cubicBezTo>
                                  <a:pt x="185" y="226"/>
                                  <a:pt x="207" y="219"/>
                                  <a:pt x="222" y="210"/>
                                </a:cubicBezTo>
                                <a:cubicBezTo>
                                  <a:pt x="237" y="201"/>
                                  <a:pt x="206" y="194"/>
                                  <a:pt x="270" y="162"/>
                                </a:cubicBezTo>
                                <a:cubicBezTo>
                                  <a:pt x="334" y="130"/>
                                  <a:pt x="532" y="36"/>
                                  <a:pt x="606" y="18"/>
                                </a:cubicBezTo>
                                <a:cubicBezTo>
                                  <a:pt x="680" y="0"/>
                                  <a:pt x="695" y="40"/>
                                  <a:pt x="717" y="51"/>
                                </a:cubicBezTo>
                                <a:cubicBezTo>
                                  <a:pt x="739" y="62"/>
                                  <a:pt x="728" y="69"/>
                                  <a:pt x="736" y="82"/>
                                </a:cubicBezTo>
                                <a:cubicBezTo>
                                  <a:pt x="744" y="95"/>
                                  <a:pt x="758" y="107"/>
                                  <a:pt x="764" y="126"/>
                                </a:cubicBezTo>
                                <a:cubicBezTo>
                                  <a:pt x="770" y="145"/>
                                  <a:pt x="770" y="176"/>
                                  <a:pt x="774" y="199"/>
                                </a:cubicBezTo>
                                <a:cubicBezTo>
                                  <a:pt x="778" y="222"/>
                                  <a:pt x="759" y="216"/>
                                  <a:pt x="787" y="266"/>
                                </a:cubicBezTo>
                                <a:cubicBezTo>
                                  <a:pt x="815" y="316"/>
                                  <a:pt x="913" y="447"/>
                                  <a:pt x="942" y="498"/>
                                </a:cubicBezTo>
                                <a:cubicBezTo>
                                  <a:pt x="971" y="549"/>
                                  <a:pt x="959" y="554"/>
                                  <a:pt x="963" y="570"/>
                                </a:cubicBezTo>
                                <a:cubicBezTo>
                                  <a:pt x="967" y="586"/>
                                  <a:pt x="958" y="585"/>
                                  <a:pt x="966" y="597"/>
                                </a:cubicBezTo>
                                <a:cubicBezTo>
                                  <a:pt x="974" y="609"/>
                                  <a:pt x="1002" y="627"/>
                                  <a:pt x="1014" y="642"/>
                                </a:cubicBezTo>
                                <a:cubicBezTo>
                                  <a:pt x="1026" y="657"/>
                                  <a:pt x="1038" y="673"/>
                                  <a:pt x="1038" y="690"/>
                                </a:cubicBezTo>
                                <a:cubicBezTo>
                                  <a:pt x="1038" y="707"/>
                                  <a:pt x="1013" y="732"/>
                                  <a:pt x="1017" y="743"/>
                                </a:cubicBezTo>
                                <a:cubicBezTo>
                                  <a:pt x="1021" y="754"/>
                                  <a:pt x="1049" y="759"/>
                                  <a:pt x="1065" y="757"/>
                                </a:cubicBezTo>
                                <a:cubicBezTo>
                                  <a:pt x="1081" y="755"/>
                                  <a:pt x="1100" y="744"/>
                                  <a:pt x="1114" y="732"/>
                                </a:cubicBezTo>
                                <a:cubicBezTo>
                                  <a:pt x="1128" y="720"/>
                                  <a:pt x="1133" y="689"/>
                                  <a:pt x="1150" y="682"/>
                                </a:cubicBezTo>
                                <a:cubicBezTo>
                                  <a:pt x="1167" y="675"/>
                                  <a:pt x="1204" y="681"/>
                                  <a:pt x="1214" y="690"/>
                                </a:cubicBezTo>
                                <a:cubicBezTo>
                                  <a:pt x="1224" y="699"/>
                                  <a:pt x="1226" y="715"/>
                                  <a:pt x="1209" y="738"/>
                                </a:cubicBezTo>
                                <a:cubicBezTo>
                                  <a:pt x="1192" y="761"/>
                                  <a:pt x="1137" y="798"/>
                                  <a:pt x="1113" y="829"/>
                                </a:cubicBezTo>
                                <a:cubicBezTo>
                                  <a:pt x="1089" y="860"/>
                                  <a:pt x="1077" y="892"/>
                                  <a:pt x="1065" y="925"/>
                                </a:cubicBezTo>
                                <a:cubicBezTo>
                                  <a:pt x="1053" y="958"/>
                                  <a:pt x="1047" y="985"/>
                                  <a:pt x="1038" y="1026"/>
                                </a:cubicBezTo>
                                <a:cubicBezTo>
                                  <a:pt x="1029" y="1067"/>
                                  <a:pt x="1025" y="1137"/>
                                  <a:pt x="1011" y="1170"/>
                                </a:cubicBezTo>
                                <a:cubicBezTo>
                                  <a:pt x="997" y="1203"/>
                                  <a:pt x="973" y="1210"/>
                                  <a:pt x="953" y="1226"/>
                                </a:cubicBezTo>
                                <a:cubicBezTo>
                                  <a:pt x="933" y="1242"/>
                                  <a:pt x="907" y="1254"/>
                                  <a:pt x="889" y="1269"/>
                                </a:cubicBezTo>
                                <a:cubicBezTo>
                                  <a:pt x="871" y="1284"/>
                                  <a:pt x="856" y="1301"/>
                                  <a:pt x="846" y="1314"/>
                                </a:cubicBezTo>
                                <a:cubicBezTo>
                                  <a:pt x="836" y="1327"/>
                                  <a:pt x="842" y="1335"/>
                                  <a:pt x="827" y="1346"/>
                                </a:cubicBezTo>
                                <a:cubicBezTo>
                                  <a:pt x="812" y="1357"/>
                                  <a:pt x="766" y="1370"/>
                                  <a:pt x="754" y="1380"/>
                                </a:cubicBezTo>
                                <a:cubicBezTo>
                                  <a:pt x="742" y="1390"/>
                                  <a:pt x="756" y="1393"/>
                                  <a:pt x="756" y="1404"/>
                                </a:cubicBezTo>
                                <a:cubicBezTo>
                                  <a:pt x="756" y="1415"/>
                                  <a:pt x="761" y="1437"/>
                                  <a:pt x="752" y="1446"/>
                                </a:cubicBezTo>
                                <a:cubicBezTo>
                                  <a:pt x="743" y="1455"/>
                                  <a:pt x="718" y="1456"/>
                                  <a:pt x="702" y="1458"/>
                                </a:cubicBezTo>
                                <a:cubicBezTo>
                                  <a:pt x="686" y="1460"/>
                                  <a:pt x="707" y="1463"/>
                                  <a:pt x="654" y="1458"/>
                                </a:cubicBezTo>
                                <a:cubicBezTo>
                                  <a:pt x="601" y="1453"/>
                                  <a:pt x="453" y="1428"/>
                                  <a:pt x="382" y="1426"/>
                                </a:cubicBezTo>
                                <a:cubicBezTo>
                                  <a:pt x="311" y="1424"/>
                                  <a:pt x="256" y="1445"/>
                                  <a:pt x="225" y="1447"/>
                                </a:cubicBezTo>
                                <a:cubicBezTo>
                                  <a:pt x="194" y="1449"/>
                                  <a:pt x="223" y="1437"/>
                                  <a:pt x="194" y="1440"/>
                                </a:cubicBezTo>
                                <a:cubicBezTo>
                                  <a:pt x="165" y="1443"/>
                                  <a:pt x="74" y="1476"/>
                                  <a:pt x="49" y="1463"/>
                                </a:cubicBezTo>
                                <a:cubicBezTo>
                                  <a:pt x="24" y="1450"/>
                                  <a:pt x="44" y="1387"/>
                                  <a:pt x="42" y="1364"/>
                                </a:cubicBezTo>
                                <a:cubicBezTo>
                                  <a:pt x="40" y="1341"/>
                                  <a:pt x="40" y="1332"/>
                                  <a:pt x="38" y="1324"/>
                                </a:cubicBezTo>
                                <a:cubicBezTo>
                                  <a:pt x="36" y="1316"/>
                                  <a:pt x="23" y="1321"/>
                                  <a:pt x="30" y="1314"/>
                                </a:cubicBezTo>
                                <a:cubicBezTo>
                                  <a:pt x="37" y="1307"/>
                                  <a:pt x="68" y="1293"/>
                                  <a:pt x="83" y="1279"/>
                                </a:cubicBezTo>
                                <a:cubicBezTo>
                                  <a:pt x="98" y="1265"/>
                                  <a:pt x="115" y="1246"/>
                                  <a:pt x="122" y="1228"/>
                                </a:cubicBezTo>
                                <a:cubicBezTo>
                                  <a:pt x="129" y="1210"/>
                                  <a:pt x="125" y="1182"/>
                                  <a:pt x="126" y="1170"/>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8236" name="Freeform 44"/>
                        <p:cNvSpPr>
                          <a:spLocks/>
                        </p:cNvSpPr>
                        <p:nvPr/>
                      </p:nvSpPr>
                      <p:spPr bwMode="auto">
                        <a:xfrm>
                          <a:off x="2840" y="1376"/>
                          <a:ext cx="632" cy="704"/>
                        </a:xfrm>
                        <a:custGeom>
                          <a:avLst/>
                          <a:gdLst>
                            <a:gd name="T0" fmla="*/ 245 w 632"/>
                            <a:gd name="T1" fmla="*/ 704 h 704"/>
                            <a:gd name="T2" fmla="*/ 276 w 632"/>
                            <a:gd name="T3" fmla="*/ 652 h 704"/>
                            <a:gd name="T4" fmla="*/ 288 w 632"/>
                            <a:gd name="T5" fmla="*/ 612 h 704"/>
                            <a:gd name="T6" fmla="*/ 280 w 632"/>
                            <a:gd name="T7" fmla="*/ 572 h 704"/>
                            <a:gd name="T8" fmla="*/ 260 w 632"/>
                            <a:gd name="T9" fmla="*/ 588 h 704"/>
                            <a:gd name="T10" fmla="*/ 252 w 632"/>
                            <a:gd name="T11" fmla="*/ 552 h 704"/>
                            <a:gd name="T12" fmla="*/ 244 w 632"/>
                            <a:gd name="T13" fmla="*/ 520 h 704"/>
                            <a:gd name="T14" fmla="*/ 220 w 632"/>
                            <a:gd name="T15" fmla="*/ 512 h 704"/>
                            <a:gd name="T16" fmla="*/ 172 w 632"/>
                            <a:gd name="T17" fmla="*/ 528 h 704"/>
                            <a:gd name="T18" fmla="*/ 136 w 632"/>
                            <a:gd name="T19" fmla="*/ 532 h 704"/>
                            <a:gd name="T20" fmla="*/ 112 w 632"/>
                            <a:gd name="T21" fmla="*/ 532 h 704"/>
                            <a:gd name="T22" fmla="*/ 88 w 632"/>
                            <a:gd name="T23" fmla="*/ 524 h 704"/>
                            <a:gd name="T24" fmla="*/ 32 w 632"/>
                            <a:gd name="T25" fmla="*/ 492 h 704"/>
                            <a:gd name="T26" fmla="*/ 16 w 632"/>
                            <a:gd name="T27" fmla="*/ 472 h 704"/>
                            <a:gd name="T28" fmla="*/ 16 w 632"/>
                            <a:gd name="T29" fmla="*/ 448 h 704"/>
                            <a:gd name="T30" fmla="*/ 4 w 632"/>
                            <a:gd name="T31" fmla="*/ 420 h 704"/>
                            <a:gd name="T32" fmla="*/ 4 w 632"/>
                            <a:gd name="T33" fmla="*/ 396 h 704"/>
                            <a:gd name="T34" fmla="*/ 4 w 632"/>
                            <a:gd name="T35" fmla="*/ 348 h 704"/>
                            <a:gd name="T36" fmla="*/ 28 w 632"/>
                            <a:gd name="T37" fmla="*/ 360 h 704"/>
                            <a:gd name="T38" fmla="*/ 60 w 632"/>
                            <a:gd name="T39" fmla="*/ 388 h 704"/>
                            <a:gd name="T40" fmla="*/ 72 w 632"/>
                            <a:gd name="T41" fmla="*/ 412 h 704"/>
                            <a:gd name="T42" fmla="*/ 88 w 632"/>
                            <a:gd name="T43" fmla="*/ 432 h 704"/>
                            <a:gd name="T44" fmla="*/ 108 w 632"/>
                            <a:gd name="T45" fmla="*/ 460 h 704"/>
                            <a:gd name="T46" fmla="*/ 124 w 632"/>
                            <a:gd name="T47" fmla="*/ 436 h 704"/>
                            <a:gd name="T48" fmla="*/ 160 w 632"/>
                            <a:gd name="T49" fmla="*/ 436 h 704"/>
                            <a:gd name="T50" fmla="*/ 184 w 632"/>
                            <a:gd name="T51" fmla="*/ 412 h 704"/>
                            <a:gd name="T52" fmla="*/ 244 w 632"/>
                            <a:gd name="T53" fmla="*/ 368 h 704"/>
                            <a:gd name="T54" fmla="*/ 192 w 632"/>
                            <a:gd name="T55" fmla="*/ 376 h 704"/>
                            <a:gd name="T56" fmla="*/ 164 w 632"/>
                            <a:gd name="T57" fmla="*/ 396 h 704"/>
                            <a:gd name="T58" fmla="*/ 128 w 632"/>
                            <a:gd name="T59" fmla="*/ 392 h 704"/>
                            <a:gd name="T60" fmla="*/ 104 w 632"/>
                            <a:gd name="T61" fmla="*/ 404 h 704"/>
                            <a:gd name="T62" fmla="*/ 104 w 632"/>
                            <a:gd name="T63" fmla="*/ 376 h 704"/>
                            <a:gd name="T64" fmla="*/ 124 w 632"/>
                            <a:gd name="T65" fmla="*/ 344 h 704"/>
                            <a:gd name="T66" fmla="*/ 152 w 632"/>
                            <a:gd name="T67" fmla="*/ 312 h 704"/>
                            <a:gd name="T68" fmla="*/ 176 w 632"/>
                            <a:gd name="T69" fmla="*/ 296 h 704"/>
                            <a:gd name="T70" fmla="*/ 176 w 632"/>
                            <a:gd name="T71" fmla="*/ 272 h 704"/>
                            <a:gd name="T72" fmla="*/ 152 w 632"/>
                            <a:gd name="T73" fmla="*/ 280 h 704"/>
                            <a:gd name="T74" fmla="*/ 144 w 632"/>
                            <a:gd name="T75" fmla="*/ 252 h 704"/>
                            <a:gd name="T76" fmla="*/ 180 w 632"/>
                            <a:gd name="T77" fmla="*/ 224 h 704"/>
                            <a:gd name="T78" fmla="*/ 232 w 632"/>
                            <a:gd name="T79" fmla="*/ 196 h 704"/>
                            <a:gd name="T80" fmla="*/ 196 w 632"/>
                            <a:gd name="T81" fmla="*/ 208 h 704"/>
                            <a:gd name="T82" fmla="*/ 204 w 632"/>
                            <a:gd name="T83" fmla="*/ 180 h 704"/>
                            <a:gd name="T84" fmla="*/ 240 w 632"/>
                            <a:gd name="T85" fmla="*/ 148 h 704"/>
                            <a:gd name="T86" fmla="*/ 272 w 632"/>
                            <a:gd name="T87" fmla="*/ 132 h 704"/>
                            <a:gd name="T88" fmla="*/ 296 w 632"/>
                            <a:gd name="T89" fmla="*/ 120 h 704"/>
                            <a:gd name="T90" fmla="*/ 324 w 632"/>
                            <a:gd name="T91" fmla="*/ 104 h 704"/>
                            <a:gd name="T92" fmla="*/ 356 w 632"/>
                            <a:gd name="T93" fmla="*/ 104 h 704"/>
                            <a:gd name="T94" fmla="*/ 384 w 632"/>
                            <a:gd name="T95" fmla="*/ 108 h 704"/>
                            <a:gd name="T96" fmla="*/ 416 w 632"/>
                            <a:gd name="T97" fmla="*/ 72 h 704"/>
                            <a:gd name="T98" fmla="*/ 460 w 632"/>
                            <a:gd name="T99" fmla="*/ 52 h 704"/>
                            <a:gd name="T100" fmla="*/ 500 w 632"/>
                            <a:gd name="T101" fmla="*/ 20 h 704"/>
                            <a:gd name="T102" fmla="*/ 520 w 632"/>
                            <a:gd name="T103" fmla="*/ 36 h 704"/>
                            <a:gd name="T104" fmla="*/ 572 w 632"/>
                            <a:gd name="T105" fmla="*/ 16 h 704"/>
                            <a:gd name="T106" fmla="*/ 608 w 632"/>
                            <a:gd name="T107" fmla="*/ 8 h 704"/>
                            <a:gd name="T108" fmla="*/ 632 w 632"/>
                            <a:gd name="T109" fmla="*/ 0 h 7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2"/>
                            <a:gd name="T166" fmla="*/ 0 h 704"/>
                            <a:gd name="T167" fmla="*/ 632 w 632"/>
                            <a:gd name="T168" fmla="*/ 704 h 7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2" h="704">
                              <a:moveTo>
                                <a:pt x="245" y="704"/>
                              </a:moveTo>
                              <a:cubicBezTo>
                                <a:pt x="250" y="695"/>
                                <a:pt x="269" y="667"/>
                                <a:pt x="276" y="652"/>
                              </a:cubicBezTo>
                              <a:cubicBezTo>
                                <a:pt x="283" y="637"/>
                                <a:pt x="287" y="625"/>
                                <a:pt x="288" y="612"/>
                              </a:cubicBezTo>
                              <a:cubicBezTo>
                                <a:pt x="289" y="599"/>
                                <a:pt x="285" y="576"/>
                                <a:pt x="280" y="572"/>
                              </a:cubicBezTo>
                              <a:cubicBezTo>
                                <a:pt x="275" y="568"/>
                                <a:pt x="265" y="591"/>
                                <a:pt x="260" y="588"/>
                              </a:cubicBezTo>
                              <a:cubicBezTo>
                                <a:pt x="255" y="585"/>
                                <a:pt x="255" y="563"/>
                                <a:pt x="252" y="552"/>
                              </a:cubicBezTo>
                              <a:cubicBezTo>
                                <a:pt x="249" y="541"/>
                                <a:pt x="249" y="527"/>
                                <a:pt x="244" y="520"/>
                              </a:cubicBezTo>
                              <a:cubicBezTo>
                                <a:pt x="239" y="513"/>
                                <a:pt x="232" y="511"/>
                                <a:pt x="220" y="512"/>
                              </a:cubicBezTo>
                              <a:cubicBezTo>
                                <a:pt x="208" y="513"/>
                                <a:pt x="186" y="525"/>
                                <a:pt x="172" y="528"/>
                              </a:cubicBezTo>
                              <a:cubicBezTo>
                                <a:pt x="158" y="531"/>
                                <a:pt x="146" y="531"/>
                                <a:pt x="136" y="532"/>
                              </a:cubicBezTo>
                              <a:cubicBezTo>
                                <a:pt x="126" y="533"/>
                                <a:pt x="120" y="533"/>
                                <a:pt x="112" y="532"/>
                              </a:cubicBezTo>
                              <a:cubicBezTo>
                                <a:pt x="104" y="531"/>
                                <a:pt x="101" y="531"/>
                                <a:pt x="88" y="524"/>
                              </a:cubicBezTo>
                              <a:cubicBezTo>
                                <a:pt x="75" y="517"/>
                                <a:pt x="44" y="501"/>
                                <a:pt x="32" y="492"/>
                              </a:cubicBezTo>
                              <a:cubicBezTo>
                                <a:pt x="20" y="483"/>
                                <a:pt x="19" y="479"/>
                                <a:pt x="16" y="472"/>
                              </a:cubicBezTo>
                              <a:cubicBezTo>
                                <a:pt x="13" y="465"/>
                                <a:pt x="18" y="457"/>
                                <a:pt x="16" y="448"/>
                              </a:cubicBezTo>
                              <a:cubicBezTo>
                                <a:pt x="14" y="439"/>
                                <a:pt x="6" y="429"/>
                                <a:pt x="4" y="420"/>
                              </a:cubicBezTo>
                              <a:cubicBezTo>
                                <a:pt x="2" y="411"/>
                                <a:pt x="4" y="408"/>
                                <a:pt x="4" y="396"/>
                              </a:cubicBezTo>
                              <a:cubicBezTo>
                                <a:pt x="4" y="384"/>
                                <a:pt x="0" y="354"/>
                                <a:pt x="4" y="348"/>
                              </a:cubicBezTo>
                              <a:cubicBezTo>
                                <a:pt x="8" y="342"/>
                                <a:pt x="19" y="353"/>
                                <a:pt x="28" y="360"/>
                              </a:cubicBezTo>
                              <a:cubicBezTo>
                                <a:pt x="37" y="367"/>
                                <a:pt x="53" y="379"/>
                                <a:pt x="60" y="388"/>
                              </a:cubicBezTo>
                              <a:cubicBezTo>
                                <a:pt x="67" y="397"/>
                                <a:pt x="67" y="405"/>
                                <a:pt x="72" y="412"/>
                              </a:cubicBezTo>
                              <a:cubicBezTo>
                                <a:pt x="77" y="419"/>
                                <a:pt x="82" y="424"/>
                                <a:pt x="88" y="432"/>
                              </a:cubicBezTo>
                              <a:cubicBezTo>
                                <a:pt x="94" y="440"/>
                                <a:pt x="102" y="459"/>
                                <a:pt x="108" y="460"/>
                              </a:cubicBezTo>
                              <a:cubicBezTo>
                                <a:pt x="114" y="461"/>
                                <a:pt x="115" y="440"/>
                                <a:pt x="124" y="436"/>
                              </a:cubicBezTo>
                              <a:cubicBezTo>
                                <a:pt x="133" y="432"/>
                                <a:pt x="150" y="440"/>
                                <a:pt x="160" y="436"/>
                              </a:cubicBezTo>
                              <a:cubicBezTo>
                                <a:pt x="170" y="432"/>
                                <a:pt x="170" y="423"/>
                                <a:pt x="184" y="412"/>
                              </a:cubicBezTo>
                              <a:cubicBezTo>
                                <a:pt x="198" y="401"/>
                                <a:pt x="243" y="374"/>
                                <a:pt x="244" y="368"/>
                              </a:cubicBezTo>
                              <a:cubicBezTo>
                                <a:pt x="245" y="362"/>
                                <a:pt x="205" y="371"/>
                                <a:pt x="192" y="376"/>
                              </a:cubicBezTo>
                              <a:cubicBezTo>
                                <a:pt x="179" y="381"/>
                                <a:pt x="175" y="393"/>
                                <a:pt x="164" y="396"/>
                              </a:cubicBezTo>
                              <a:cubicBezTo>
                                <a:pt x="153" y="399"/>
                                <a:pt x="138" y="391"/>
                                <a:pt x="128" y="392"/>
                              </a:cubicBezTo>
                              <a:cubicBezTo>
                                <a:pt x="118" y="393"/>
                                <a:pt x="108" y="407"/>
                                <a:pt x="104" y="404"/>
                              </a:cubicBezTo>
                              <a:cubicBezTo>
                                <a:pt x="100" y="401"/>
                                <a:pt x="101" y="386"/>
                                <a:pt x="104" y="376"/>
                              </a:cubicBezTo>
                              <a:cubicBezTo>
                                <a:pt x="107" y="366"/>
                                <a:pt x="116" y="355"/>
                                <a:pt x="124" y="344"/>
                              </a:cubicBezTo>
                              <a:cubicBezTo>
                                <a:pt x="132" y="333"/>
                                <a:pt x="143" y="320"/>
                                <a:pt x="152" y="312"/>
                              </a:cubicBezTo>
                              <a:cubicBezTo>
                                <a:pt x="161" y="304"/>
                                <a:pt x="172" y="303"/>
                                <a:pt x="176" y="296"/>
                              </a:cubicBezTo>
                              <a:cubicBezTo>
                                <a:pt x="180" y="289"/>
                                <a:pt x="180" y="275"/>
                                <a:pt x="176" y="272"/>
                              </a:cubicBezTo>
                              <a:cubicBezTo>
                                <a:pt x="172" y="269"/>
                                <a:pt x="157" y="283"/>
                                <a:pt x="152" y="280"/>
                              </a:cubicBezTo>
                              <a:cubicBezTo>
                                <a:pt x="147" y="277"/>
                                <a:pt x="139" y="261"/>
                                <a:pt x="144" y="252"/>
                              </a:cubicBezTo>
                              <a:cubicBezTo>
                                <a:pt x="149" y="243"/>
                                <a:pt x="165" y="233"/>
                                <a:pt x="180" y="224"/>
                              </a:cubicBezTo>
                              <a:cubicBezTo>
                                <a:pt x="195" y="215"/>
                                <a:pt x="229" y="199"/>
                                <a:pt x="232" y="196"/>
                              </a:cubicBezTo>
                              <a:cubicBezTo>
                                <a:pt x="235" y="193"/>
                                <a:pt x="201" y="211"/>
                                <a:pt x="196" y="208"/>
                              </a:cubicBezTo>
                              <a:cubicBezTo>
                                <a:pt x="191" y="205"/>
                                <a:pt x="197" y="190"/>
                                <a:pt x="204" y="180"/>
                              </a:cubicBezTo>
                              <a:cubicBezTo>
                                <a:pt x="211" y="170"/>
                                <a:pt x="229" y="156"/>
                                <a:pt x="240" y="148"/>
                              </a:cubicBezTo>
                              <a:cubicBezTo>
                                <a:pt x="251" y="140"/>
                                <a:pt x="263" y="137"/>
                                <a:pt x="272" y="132"/>
                              </a:cubicBezTo>
                              <a:cubicBezTo>
                                <a:pt x="281" y="127"/>
                                <a:pt x="287" y="125"/>
                                <a:pt x="296" y="120"/>
                              </a:cubicBezTo>
                              <a:cubicBezTo>
                                <a:pt x="305" y="115"/>
                                <a:pt x="314" y="107"/>
                                <a:pt x="324" y="104"/>
                              </a:cubicBezTo>
                              <a:cubicBezTo>
                                <a:pt x="334" y="101"/>
                                <a:pt x="346" y="103"/>
                                <a:pt x="356" y="104"/>
                              </a:cubicBezTo>
                              <a:cubicBezTo>
                                <a:pt x="366" y="105"/>
                                <a:pt x="374" y="113"/>
                                <a:pt x="384" y="108"/>
                              </a:cubicBezTo>
                              <a:cubicBezTo>
                                <a:pt x="394" y="103"/>
                                <a:pt x="403" y="81"/>
                                <a:pt x="416" y="72"/>
                              </a:cubicBezTo>
                              <a:cubicBezTo>
                                <a:pt x="429" y="63"/>
                                <a:pt x="446" y="61"/>
                                <a:pt x="460" y="52"/>
                              </a:cubicBezTo>
                              <a:cubicBezTo>
                                <a:pt x="474" y="43"/>
                                <a:pt x="490" y="23"/>
                                <a:pt x="500" y="20"/>
                              </a:cubicBezTo>
                              <a:cubicBezTo>
                                <a:pt x="510" y="17"/>
                                <a:pt x="508" y="37"/>
                                <a:pt x="520" y="36"/>
                              </a:cubicBezTo>
                              <a:cubicBezTo>
                                <a:pt x="532" y="35"/>
                                <a:pt x="557" y="21"/>
                                <a:pt x="572" y="16"/>
                              </a:cubicBezTo>
                              <a:cubicBezTo>
                                <a:pt x="587" y="11"/>
                                <a:pt x="598" y="11"/>
                                <a:pt x="608" y="8"/>
                              </a:cubicBezTo>
                              <a:cubicBezTo>
                                <a:pt x="618" y="5"/>
                                <a:pt x="625" y="2"/>
                                <a:pt x="632" y="0"/>
                              </a:cubicBezTo>
                            </a:path>
                          </a:pathLst>
                        </a:custGeom>
                        <a:solidFill>
                          <a:srgbClr val="FF0080">
                            <a:alpha val="30196"/>
                          </a:srgbClr>
                        </a:solidFill>
                        <a:ln w="38100">
                          <a:solidFill>
                            <a:srgbClr val="FF0626"/>
                          </a:solidFill>
                          <a:round/>
                          <a:headEnd/>
                          <a:tailEnd/>
                        </a:ln>
                      </p:spPr>
                      <p:txBody>
                        <a:bodyPr wrap="none" anchor="ctr"/>
                        <a:lstStyle/>
                        <a:p>
                          <a:endParaRPr lang="en-US"/>
                        </a:p>
                      </p:txBody>
                    </p:sp>
                    <p:grpSp>
                      <p:nvGrpSpPr>
                        <p:cNvPr id="8237" name="Group 45"/>
                        <p:cNvGrpSpPr>
                          <a:grpSpLocks/>
                        </p:cNvGrpSpPr>
                        <p:nvPr/>
                      </p:nvGrpSpPr>
                      <p:grpSpPr bwMode="auto">
                        <a:xfrm>
                          <a:off x="3472" y="1336"/>
                          <a:ext cx="844" cy="530"/>
                          <a:chOff x="3472" y="1336"/>
                          <a:chExt cx="844" cy="530"/>
                        </a:xfrm>
                      </p:grpSpPr>
                      <p:sp>
                        <p:nvSpPr>
                          <p:cNvPr id="8244" name="Freeform 46"/>
                          <p:cNvSpPr>
                            <a:spLocks/>
                          </p:cNvSpPr>
                          <p:nvPr/>
                        </p:nvSpPr>
                        <p:spPr bwMode="auto">
                          <a:xfrm>
                            <a:off x="3472" y="1336"/>
                            <a:ext cx="844" cy="236"/>
                          </a:xfrm>
                          <a:custGeom>
                            <a:avLst/>
                            <a:gdLst>
                              <a:gd name="T0" fmla="*/ 0 w 844"/>
                              <a:gd name="T1" fmla="*/ 40 h 236"/>
                              <a:gd name="T2" fmla="*/ 48 w 844"/>
                              <a:gd name="T3" fmla="*/ 32 h 236"/>
                              <a:gd name="T4" fmla="*/ 84 w 844"/>
                              <a:gd name="T5" fmla="*/ 20 h 236"/>
                              <a:gd name="T6" fmla="*/ 120 w 844"/>
                              <a:gd name="T7" fmla="*/ 24 h 236"/>
                              <a:gd name="T8" fmla="*/ 152 w 844"/>
                              <a:gd name="T9" fmla="*/ 24 h 236"/>
                              <a:gd name="T10" fmla="*/ 176 w 844"/>
                              <a:gd name="T11" fmla="*/ 8 h 236"/>
                              <a:gd name="T12" fmla="*/ 224 w 844"/>
                              <a:gd name="T13" fmla="*/ 0 h 236"/>
                              <a:gd name="T14" fmla="*/ 252 w 844"/>
                              <a:gd name="T15" fmla="*/ 0 h 236"/>
                              <a:gd name="T16" fmla="*/ 292 w 844"/>
                              <a:gd name="T17" fmla="*/ 0 h 236"/>
                              <a:gd name="T18" fmla="*/ 324 w 844"/>
                              <a:gd name="T19" fmla="*/ 8 h 236"/>
                              <a:gd name="T20" fmla="*/ 356 w 844"/>
                              <a:gd name="T21" fmla="*/ 24 h 236"/>
                              <a:gd name="T22" fmla="*/ 388 w 844"/>
                              <a:gd name="T23" fmla="*/ 36 h 236"/>
                              <a:gd name="T24" fmla="*/ 432 w 844"/>
                              <a:gd name="T25" fmla="*/ 56 h 236"/>
                              <a:gd name="T26" fmla="*/ 460 w 844"/>
                              <a:gd name="T27" fmla="*/ 52 h 236"/>
                              <a:gd name="T28" fmla="*/ 496 w 844"/>
                              <a:gd name="T29" fmla="*/ 56 h 236"/>
                              <a:gd name="T30" fmla="*/ 544 w 844"/>
                              <a:gd name="T31" fmla="*/ 76 h 236"/>
                              <a:gd name="T32" fmla="*/ 573 w 844"/>
                              <a:gd name="T33" fmla="*/ 91 h 236"/>
                              <a:gd name="T34" fmla="*/ 600 w 844"/>
                              <a:gd name="T35" fmla="*/ 100 h 236"/>
                              <a:gd name="T36" fmla="*/ 624 w 844"/>
                              <a:gd name="T37" fmla="*/ 100 h 236"/>
                              <a:gd name="T38" fmla="*/ 652 w 844"/>
                              <a:gd name="T39" fmla="*/ 92 h 236"/>
                              <a:gd name="T40" fmla="*/ 701 w 844"/>
                              <a:gd name="T41" fmla="*/ 144 h 236"/>
                              <a:gd name="T42" fmla="*/ 728 w 844"/>
                              <a:gd name="T43" fmla="*/ 100 h 236"/>
                              <a:gd name="T44" fmla="*/ 748 w 844"/>
                              <a:gd name="T45" fmla="*/ 116 h 236"/>
                              <a:gd name="T46" fmla="*/ 772 w 844"/>
                              <a:gd name="T47" fmla="*/ 148 h 236"/>
                              <a:gd name="T48" fmla="*/ 792 w 844"/>
                              <a:gd name="T49" fmla="*/ 168 h 236"/>
                              <a:gd name="T50" fmla="*/ 811 w 844"/>
                              <a:gd name="T51" fmla="*/ 189 h 236"/>
                              <a:gd name="T52" fmla="*/ 808 w 844"/>
                              <a:gd name="T53" fmla="*/ 213 h 236"/>
                              <a:gd name="T54" fmla="*/ 820 w 844"/>
                              <a:gd name="T55" fmla="*/ 232 h 236"/>
                              <a:gd name="T56" fmla="*/ 844 w 844"/>
                              <a:gd name="T57" fmla="*/ 236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4"/>
                              <a:gd name="T88" fmla="*/ 0 h 236"/>
                              <a:gd name="T89" fmla="*/ 844 w 844"/>
                              <a:gd name="T90" fmla="*/ 236 h 2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4" h="236">
                                <a:moveTo>
                                  <a:pt x="0" y="40"/>
                                </a:moveTo>
                                <a:lnTo>
                                  <a:pt x="48" y="32"/>
                                </a:lnTo>
                                <a:lnTo>
                                  <a:pt x="84" y="20"/>
                                </a:lnTo>
                                <a:lnTo>
                                  <a:pt x="120" y="24"/>
                                </a:lnTo>
                                <a:lnTo>
                                  <a:pt x="152" y="24"/>
                                </a:lnTo>
                                <a:lnTo>
                                  <a:pt x="176" y="8"/>
                                </a:lnTo>
                                <a:lnTo>
                                  <a:pt x="224" y="0"/>
                                </a:lnTo>
                                <a:lnTo>
                                  <a:pt x="252" y="0"/>
                                </a:lnTo>
                                <a:lnTo>
                                  <a:pt x="292" y="0"/>
                                </a:lnTo>
                                <a:lnTo>
                                  <a:pt x="324" y="8"/>
                                </a:lnTo>
                                <a:lnTo>
                                  <a:pt x="356" y="24"/>
                                </a:lnTo>
                                <a:lnTo>
                                  <a:pt x="388" y="36"/>
                                </a:lnTo>
                                <a:lnTo>
                                  <a:pt x="432" y="56"/>
                                </a:lnTo>
                                <a:lnTo>
                                  <a:pt x="460" y="52"/>
                                </a:lnTo>
                                <a:lnTo>
                                  <a:pt x="496" y="56"/>
                                </a:lnTo>
                                <a:lnTo>
                                  <a:pt x="544" y="76"/>
                                </a:lnTo>
                                <a:lnTo>
                                  <a:pt x="573" y="91"/>
                                </a:lnTo>
                                <a:lnTo>
                                  <a:pt x="600" y="100"/>
                                </a:lnTo>
                                <a:lnTo>
                                  <a:pt x="624" y="100"/>
                                </a:lnTo>
                                <a:lnTo>
                                  <a:pt x="652" y="92"/>
                                </a:lnTo>
                                <a:lnTo>
                                  <a:pt x="701" y="144"/>
                                </a:lnTo>
                                <a:lnTo>
                                  <a:pt x="728" y="100"/>
                                </a:lnTo>
                                <a:lnTo>
                                  <a:pt x="748" y="116"/>
                                </a:lnTo>
                                <a:cubicBezTo>
                                  <a:pt x="755" y="124"/>
                                  <a:pt x="765" y="139"/>
                                  <a:pt x="772" y="148"/>
                                </a:cubicBezTo>
                                <a:lnTo>
                                  <a:pt x="792" y="168"/>
                                </a:lnTo>
                                <a:lnTo>
                                  <a:pt x="811" y="189"/>
                                </a:lnTo>
                                <a:lnTo>
                                  <a:pt x="808" y="213"/>
                                </a:lnTo>
                                <a:lnTo>
                                  <a:pt x="820" y="232"/>
                                </a:lnTo>
                                <a:lnTo>
                                  <a:pt x="844" y="236"/>
                                </a:ln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8245" name="Freeform 47"/>
                          <p:cNvSpPr>
                            <a:spLocks/>
                          </p:cNvSpPr>
                          <p:nvPr/>
                        </p:nvSpPr>
                        <p:spPr bwMode="auto">
                          <a:xfrm>
                            <a:off x="3472" y="1376"/>
                            <a:ext cx="840" cy="490"/>
                          </a:xfrm>
                          <a:custGeom>
                            <a:avLst/>
                            <a:gdLst>
                              <a:gd name="T0" fmla="*/ 840 w 840"/>
                              <a:gd name="T1" fmla="*/ 192 h 490"/>
                              <a:gd name="T2" fmla="*/ 648 w 840"/>
                              <a:gd name="T3" fmla="*/ 448 h 490"/>
                              <a:gd name="T4" fmla="*/ 648 w 840"/>
                              <a:gd name="T5" fmla="*/ 443 h 490"/>
                              <a:gd name="T6" fmla="*/ 640 w 840"/>
                              <a:gd name="T7" fmla="*/ 432 h 490"/>
                              <a:gd name="T8" fmla="*/ 643 w 840"/>
                              <a:gd name="T9" fmla="*/ 408 h 490"/>
                              <a:gd name="T10" fmla="*/ 648 w 840"/>
                              <a:gd name="T11" fmla="*/ 381 h 490"/>
                              <a:gd name="T12" fmla="*/ 645 w 840"/>
                              <a:gd name="T13" fmla="*/ 357 h 490"/>
                              <a:gd name="T14" fmla="*/ 637 w 840"/>
                              <a:gd name="T15" fmla="*/ 315 h 490"/>
                              <a:gd name="T16" fmla="*/ 613 w 840"/>
                              <a:gd name="T17" fmla="*/ 293 h 490"/>
                              <a:gd name="T18" fmla="*/ 581 w 840"/>
                              <a:gd name="T19" fmla="*/ 256 h 490"/>
                              <a:gd name="T20" fmla="*/ 533 w 840"/>
                              <a:gd name="T21" fmla="*/ 227 h 490"/>
                              <a:gd name="T22" fmla="*/ 493 w 840"/>
                              <a:gd name="T23" fmla="*/ 216 h 490"/>
                              <a:gd name="T24" fmla="*/ 448 w 840"/>
                              <a:gd name="T25" fmla="*/ 224 h 490"/>
                              <a:gd name="T26" fmla="*/ 403 w 840"/>
                              <a:gd name="T27" fmla="*/ 248 h 490"/>
                              <a:gd name="T28" fmla="*/ 352 w 840"/>
                              <a:gd name="T29" fmla="*/ 261 h 490"/>
                              <a:gd name="T30" fmla="*/ 307 w 840"/>
                              <a:gd name="T31" fmla="*/ 288 h 490"/>
                              <a:gd name="T32" fmla="*/ 267 w 840"/>
                              <a:gd name="T33" fmla="*/ 299 h 490"/>
                              <a:gd name="T34" fmla="*/ 229 w 840"/>
                              <a:gd name="T35" fmla="*/ 317 h 490"/>
                              <a:gd name="T36" fmla="*/ 184 w 840"/>
                              <a:gd name="T37" fmla="*/ 336 h 490"/>
                              <a:gd name="T38" fmla="*/ 139 w 840"/>
                              <a:gd name="T39" fmla="*/ 352 h 490"/>
                              <a:gd name="T40" fmla="*/ 125 w 840"/>
                              <a:gd name="T41" fmla="*/ 365 h 490"/>
                              <a:gd name="T42" fmla="*/ 0 w 840"/>
                              <a:gd name="T43" fmla="*/ 0 h 4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0"/>
                              <a:gd name="T67" fmla="*/ 0 h 490"/>
                              <a:gd name="T68" fmla="*/ 840 w 840"/>
                              <a:gd name="T69" fmla="*/ 490 h 4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0" h="490">
                                <a:moveTo>
                                  <a:pt x="840" y="192"/>
                                </a:moveTo>
                                <a:cubicBezTo>
                                  <a:pt x="808" y="235"/>
                                  <a:pt x="680" y="406"/>
                                  <a:pt x="648" y="448"/>
                                </a:cubicBezTo>
                                <a:cubicBezTo>
                                  <a:pt x="616" y="490"/>
                                  <a:pt x="649" y="446"/>
                                  <a:pt x="648" y="443"/>
                                </a:cubicBezTo>
                                <a:cubicBezTo>
                                  <a:pt x="647" y="440"/>
                                  <a:pt x="641" y="438"/>
                                  <a:pt x="640" y="432"/>
                                </a:cubicBezTo>
                                <a:cubicBezTo>
                                  <a:pt x="639" y="426"/>
                                  <a:pt x="642" y="416"/>
                                  <a:pt x="643" y="408"/>
                                </a:cubicBezTo>
                                <a:cubicBezTo>
                                  <a:pt x="644" y="400"/>
                                  <a:pt x="648" y="389"/>
                                  <a:pt x="648" y="381"/>
                                </a:cubicBezTo>
                                <a:cubicBezTo>
                                  <a:pt x="648" y="373"/>
                                  <a:pt x="647" y="368"/>
                                  <a:pt x="645" y="357"/>
                                </a:cubicBezTo>
                                <a:cubicBezTo>
                                  <a:pt x="643" y="346"/>
                                  <a:pt x="642" y="326"/>
                                  <a:pt x="637" y="315"/>
                                </a:cubicBezTo>
                                <a:cubicBezTo>
                                  <a:pt x="632" y="304"/>
                                  <a:pt x="622" y="303"/>
                                  <a:pt x="613" y="293"/>
                                </a:cubicBezTo>
                                <a:cubicBezTo>
                                  <a:pt x="604" y="283"/>
                                  <a:pt x="594" y="267"/>
                                  <a:pt x="581" y="256"/>
                                </a:cubicBezTo>
                                <a:cubicBezTo>
                                  <a:pt x="568" y="245"/>
                                  <a:pt x="548" y="234"/>
                                  <a:pt x="533" y="227"/>
                                </a:cubicBezTo>
                                <a:cubicBezTo>
                                  <a:pt x="518" y="220"/>
                                  <a:pt x="507" y="216"/>
                                  <a:pt x="493" y="216"/>
                                </a:cubicBezTo>
                                <a:cubicBezTo>
                                  <a:pt x="479" y="216"/>
                                  <a:pt x="463" y="219"/>
                                  <a:pt x="448" y="224"/>
                                </a:cubicBezTo>
                                <a:cubicBezTo>
                                  <a:pt x="433" y="229"/>
                                  <a:pt x="419" y="242"/>
                                  <a:pt x="403" y="248"/>
                                </a:cubicBezTo>
                                <a:cubicBezTo>
                                  <a:pt x="387" y="254"/>
                                  <a:pt x="368" y="254"/>
                                  <a:pt x="352" y="261"/>
                                </a:cubicBezTo>
                                <a:cubicBezTo>
                                  <a:pt x="336" y="268"/>
                                  <a:pt x="321" y="282"/>
                                  <a:pt x="307" y="288"/>
                                </a:cubicBezTo>
                                <a:cubicBezTo>
                                  <a:pt x="293" y="294"/>
                                  <a:pt x="280" y="294"/>
                                  <a:pt x="267" y="299"/>
                                </a:cubicBezTo>
                                <a:cubicBezTo>
                                  <a:pt x="254" y="304"/>
                                  <a:pt x="243" y="311"/>
                                  <a:pt x="229" y="317"/>
                                </a:cubicBezTo>
                                <a:cubicBezTo>
                                  <a:pt x="215" y="323"/>
                                  <a:pt x="199" y="330"/>
                                  <a:pt x="184" y="336"/>
                                </a:cubicBezTo>
                                <a:cubicBezTo>
                                  <a:pt x="169" y="342"/>
                                  <a:pt x="149" y="347"/>
                                  <a:pt x="139" y="352"/>
                                </a:cubicBezTo>
                                <a:cubicBezTo>
                                  <a:pt x="129" y="357"/>
                                  <a:pt x="148" y="424"/>
                                  <a:pt x="125" y="365"/>
                                </a:cubicBezTo>
                                <a:cubicBezTo>
                                  <a:pt x="102" y="306"/>
                                  <a:pt x="47" y="154"/>
                                  <a:pt x="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238" name="Freeform 48"/>
                        <p:cNvSpPr>
                          <a:spLocks/>
                        </p:cNvSpPr>
                        <p:nvPr/>
                      </p:nvSpPr>
                      <p:spPr bwMode="auto">
                        <a:xfrm>
                          <a:off x="4317" y="1560"/>
                          <a:ext cx="403" cy="376"/>
                        </a:xfrm>
                        <a:custGeom>
                          <a:avLst/>
                          <a:gdLst>
                            <a:gd name="T0" fmla="*/ 0 w 403"/>
                            <a:gd name="T1" fmla="*/ 13 h 376"/>
                            <a:gd name="T2" fmla="*/ 30 w 403"/>
                            <a:gd name="T3" fmla="*/ 35 h 376"/>
                            <a:gd name="T4" fmla="*/ 70 w 403"/>
                            <a:gd name="T5" fmla="*/ 29 h 376"/>
                            <a:gd name="T6" fmla="*/ 96 w 403"/>
                            <a:gd name="T7" fmla="*/ 43 h 376"/>
                            <a:gd name="T8" fmla="*/ 118 w 403"/>
                            <a:gd name="T9" fmla="*/ 61 h 376"/>
                            <a:gd name="T10" fmla="*/ 136 w 403"/>
                            <a:gd name="T11" fmla="*/ 75 h 376"/>
                            <a:gd name="T12" fmla="*/ 168 w 403"/>
                            <a:gd name="T13" fmla="*/ 75 h 376"/>
                            <a:gd name="T14" fmla="*/ 176 w 403"/>
                            <a:gd name="T15" fmla="*/ 61 h 376"/>
                            <a:gd name="T16" fmla="*/ 182 w 403"/>
                            <a:gd name="T17" fmla="*/ 37 h 376"/>
                            <a:gd name="T18" fmla="*/ 179 w 403"/>
                            <a:gd name="T19" fmla="*/ 21 h 376"/>
                            <a:gd name="T20" fmla="*/ 184 w 403"/>
                            <a:gd name="T21" fmla="*/ 3 h 376"/>
                            <a:gd name="T22" fmla="*/ 200 w 403"/>
                            <a:gd name="T23" fmla="*/ 3 h 376"/>
                            <a:gd name="T24" fmla="*/ 216 w 403"/>
                            <a:gd name="T25" fmla="*/ 24 h 376"/>
                            <a:gd name="T26" fmla="*/ 219 w 403"/>
                            <a:gd name="T27" fmla="*/ 40 h 376"/>
                            <a:gd name="T28" fmla="*/ 235 w 403"/>
                            <a:gd name="T29" fmla="*/ 56 h 376"/>
                            <a:gd name="T30" fmla="*/ 240 w 403"/>
                            <a:gd name="T31" fmla="*/ 88 h 376"/>
                            <a:gd name="T32" fmla="*/ 256 w 403"/>
                            <a:gd name="T33" fmla="*/ 99 h 376"/>
                            <a:gd name="T34" fmla="*/ 283 w 403"/>
                            <a:gd name="T35" fmla="*/ 99 h 376"/>
                            <a:gd name="T36" fmla="*/ 302 w 403"/>
                            <a:gd name="T37" fmla="*/ 112 h 376"/>
                            <a:gd name="T38" fmla="*/ 318 w 403"/>
                            <a:gd name="T39" fmla="*/ 123 h 376"/>
                            <a:gd name="T40" fmla="*/ 344 w 403"/>
                            <a:gd name="T41" fmla="*/ 131 h 376"/>
                            <a:gd name="T42" fmla="*/ 360 w 403"/>
                            <a:gd name="T43" fmla="*/ 144 h 376"/>
                            <a:gd name="T44" fmla="*/ 374 w 403"/>
                            <a:gd name="T45" fmla="*/ 176 h 376"/>
                            <a:gd name="T46" fmla="*/ 374 w 403"/>
                            <a:gd name="T47" fmla="*/ 192 h 376"/>
                            <a:gd name="T48" fmla="*/ 374 w 403"/>
                            <a:gd name="T49" fmla="*/ 211 h 376"/>
                            <a:gd name="T50" fmla="*/ 368 w 403"/>
                            <a:gd name="T51" fmla="*/ 240 h 376"/>
                            <a:gd name="T52" fmla="*/ 368 w 403"/>
                            <a:gd name="T53" fmla="*/ 256 h 376"/>
                            <a:gd name="T54" fmla="*/ 355 w 403"/>
                            <a:gd name="T55" fmla="*/ 288 h 376"/>
                            <a:gd name="T56" fmla="*/ 363 w 403"/>
                            <a:gd name="T57" fmla="*/ 304 h 376"/>
                            <a:gd name="T58" fmla="*/ 366 w 403"/>
                            <a:gd name="T59" fmla="*/ 323 h 376"/>
                            <a:gd name="T60" fmla="*/ 376 w 403"/>
                            <a:gd name="T61" fmla="*/ 341 h 376"/>
                            <a:gd name="T62" fmla="*/ 387 w 403"/>
                            <a:gd name="T63" fmla="*/ 357 h 376"/>
                            <a:gd name="T64" fmla="*/ 403 w 403"/>
                            <a:gd name="T65" fmla="*/ 376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376"/>
                            <a:gd name="T101" fmla="*/ 403 w 403"/>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376">
                              <a:moveTo>
                                <a:pt x="0" y="13"/>
                              </a:moveTo>
                              <a:cubicBezTo>
                                <a:pt x="9" y="22"/>
                                <a:pt x="18" y="32"/>
                                <a:pt x="30" y="35"/>
                              </a:cubicBezTo>
                              <a:cubicBezTo>
                                <a:pt x="42" y="38"/>
                                <a:pt x="59" y="28"/>
                                <a:pt x="70" y="29"/>
                              </a:cubicBezTo>
                              <a:cubicBezTo>
                                <a:pt x="81" y="30"/>
                                <a:pt x="88" y="38"/>
                                <a:pt x="96" y="43"/>
                              </a:cubicBezTo>
                              <a:cubicBezTo>
                                <a:pt x="104" y="48"/>
                                <a:pt x="111" y="56"/>
                                <a:pt x="118" y="61"/>
                              </a:cubicBezTo>
                              <a:cubicBezTo>
                                <a:pt x="125" y="66"/>
                                <a:pt x="128" y="73"/>
                                <a:pt x="136" y="75"/>
                              </a:cubicBezTo>
                              <a:cubicBezTo>
                                <a:pt x="144" y="77"/>
                                <a:pt x="161" y="77"/>
                                <a:pt x="168" y="75"/>
                              </a:cubicBezTo>
                              <a:cubicBezTo>
                                <a:pt x="175" y="73"/>
                                <a:pt x="174" y="67"/>
                                <a:pt x="176" y="61"/>
                              </a:cubicBezTo>
                              <a:cubicBezTo>
                                <a:pt x="178" y="55"/>
                                <a:pt x="181" y="44"/>
                                <a:pt x="182" y="37"/>
                              </a:cubicBezTo>
                              <a:cubicBezTo>
                                <a:pt x="183" y="30"/>
                                <a:pt x="179" y="27"/>
                                <a:pt x="179" y="21"/>
                              </a:cubicBezTo>
                              <a:cubicBezTo>
                                <a:pt x="179" y="15"/>
                                <a:pt x="181" y="6"/>
                                <a:pt x="184" y="3"/>
                              </a:cubicBezTo>
                              <a:cubicBezTo>
                                <a:pt x="187" y="0"/>
                                <a:pt x="195" y="0"/>
                                <a:pt x="200" y="3"/>
                              </a:cubicBezTo>
                              <a:cubicBezTo>
                                <a:pt x="205" y="6"/>
                                <a:pt x="213" y="18"/>
                                <a:pt x="216" y="24"/>
                              </a:cubicBezTo>
                              <a:cubicBezTo>
                                <a:pt x="219" y="30"/>
                                <a:pt x="216" y="35"/>
                                <a:pt x="219" y="40"/>
                              </a:cubicBezTo>
                              <a:cubicBezTo>
                                <a:pt x="222" y="45"/>
                                <a:pt x="231" y="48"/>
                                <a:pt x="235" y="56"/>
                              </a:cubicBezTo>
                              <a:cubicBezTo>
                                <a:pt x="239" y="64"/>
                                <a:pt x="237" y="81"/>
                                <a:pt x="240" y="88"/>
                              </a:cubicBezTo>
                              <a:cubicBezTo>
                                <a:pt x="243" y="95"/>
                                <a:pt x="249" y="97"/>
                                <a:pt x="256" y="99"/>
                              </a:cubicBezTo>
                              <a:cubicBezTo>
                                <a:pt x="263" y="101"/>
                                <a:pt x="275" y="97"/>
                                <a:pt x="283" y="99"/>
                              </a:cubicBezTo>
                              <a:cubicBezTo>
                                <a:pt x="291" y="101"/>
                                <a:pt x="296" y="108"/>
                                <a:pt x="302" y="112"/>
                              </a:cubicBezTo>
                              <a:cubicBezTo>
                                <a:pt x="308" y="116"/>
                                <a:pt x="311" y="120"/>
                                <a:pt x="318" y="123"/>
                              </a:cubicBezTo>
                              <a:cubicBezTo>
                                <a:pt x="325" y="126"/>
                                <a:pt x="337" y="128"/>
                                <a:pt x="344" y="131"/>
                              </a:cubicBezTo>
                              <a:cubicBezTo>
                                <a:pt x="351" y="134"/>
                                <a:pt x="355" y="136"/>
                                <a:pt x="360" y="144"/>
                              </a:cubicBezTo>
                              <a:cubicBezTo>
                                <a:pt x="365" y="152"/>
                                <a:pt x="372" y="168"/>
                                <a:pt x="374" y="176"/>
                              </a:cubicBezTo>
                              <a:cubicBezTo>
                                <a:pt x="376" y="184"/>
                                <a:pt x="374" y="186"/>
                                <a:pt x="374" y="192"/>
                              </a:cubicBezTo>
                              <a:cubicBezTo>
                                <a:pt x="374" y="198"/>
                                <a:pt x="375" y="203"/>
                                <a:pt x="374" y="211"/>
                              </a:cubicBezTo>
                              <a:cubicBezTo>
                                <a:pt x="373" y="219"/>
                                <a:pt x="369" y="233"/>
                                <a:pt x="368" y="240"/>
                              </a:cubicBezTo>
                              <a:cubicBezTo>
                                <a:pt x="367" y="247"/>
                                <a:pt x="370" y="248"/>
                                <a:pt x="368" y="256"/>
                              </a:cubicBezTo>
                              <a:cubicBezTo>
                                <a:pt x="366" y="264"/>
                                <a:pt x="356" y="280"/>
                                <a:pt x="355" y="288"/>
                              </a:cubicBezTo>
                              <a:cubicBezTo>
                                <a:pt x="354" y="296"/>
                                <a:pt x="361" y="298"/>
                                <a:pt x="363" y="304"/>
                              </a:cubicBezTo>
                              <a:cubicBezTo>
                                <a:pt x="365" y="310"/>
                                <a:pt x="364" y="317"/>
                                <a:pt x="366" y="323"/>
                              </a:cubicBezTo>
                              <a:cubicBezTo>
                                <a:pt x="368" y="329"/>
                                <a:pt x="373" y="335"/>
                                <a:pt x="376" y="341"/>
                              </a:cubicBezTo>
                              <a:cubicBezTo>
                                <a:pt x="379" y="347"/>
                                <a:pt x="383" y="351"/>
                                <a:pt x="387" y="357"/>
                              </a:cubicBezTo>
                              <a:cubicBezTo>
                                <a:pt x="391" y="363"/>
                                <a:pt x="397" y="369"/>
                                <a:pt x="403" y="376"/>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8239" name="Freeform 49"/>
                        <p:cNvSpPr>
                          <a:spLocks/>
                        </p:cNvSpPr>
                        <p:nvPr/>
                      </p:nvSpPr>
                      <p:spPr bwMode="auto">
                        <a:xfrm>
                          <a:off x="4248" y="1925"/>
                          <a:ext cx="557" cy="598"/>
                        </a:xfrm>
                        <a:custGeom>
                          <a:avLst/>
                          <a:gdLst>
                            <a:gd name="T0" fmla="*/ 557 w 557"/>
                            <a:gd name="T1" fmla="*/ 598 h 598"/>
                            <a:gd name="T2" fmla="*/ 163 w 557"/>
                            <a:gd name="T3" fmla="*/ 568 h 598"/>
                            <a:gd name="T4" fmla="*/ 176 w 557"/>
                            <a:gd name="T5" fmla="*/ 550 h 598"/>
                            <a:gd name="T6" fmla="*/ 195 w 557"/>
                            <a:gd name="T7" fmla="*/ 526 h 598"/>
                            <a:gd name="T8" fmla="*/ 219 w 557"/>
                            <a:gd name="T9" fmla="*/ 499 h 598"/>
                            <a:gd name="T10" fmla="*/ 267 w 557"/>
                            <a:gd name="T11" fmla="*/ 443 h 598"/>
                            <a:gd name="T12" fmla="*/ 296 w 557"/>
                            <a:gd name="T13" fmla="*/ 422 h 598"/>
                            <a:gd name="T14" fmla="*/ 312 w 557"/>
                            <a:gd name="T15" fmla="*/ 400 h 598"/>
                            <a:gd name="T16" fmla="*/ 328 w 557"/>
                            <a:gd name="T17" fmla="*/ 358 h 598"/>
                            <a:gd name="T18" fmla="*/ 275 w 557"/>
                            <a:gd name="T19" fmla="*/ 331 h 598"/>
                            <a:gd name="T20" fmla="*/ 229 w 557"/>
                            <a:gd name="T21" fmla="*/ 342 h 598"/>
                            <a:gd name="T22" fmla="*/ 213 w 557"/>
                            <a:gd name="T23" fmla="*/ 366 h 598"/>
                            <a:gd name="T24" fmla="*/ 189 w 557"/>
                            <a:gd name="T25" fmla="*/ 392 h 598"/>
                            <a:gd name="T26" fmla="*/ 168 w 557"/>
                            <a:gd name="T27" fmla="*/ 403 h 598"/>
                            <a:gd name="T28" fmla="*/ 144 w 557"/>
                            <a:gd name="T29" fmla="*/ 411 h 598"/>
                            <a:gd name="T30" fmla="*/ 123 w 557"/>
                            <a:gd name="T31" fmla="*/ 398 h 598"/>
                            <a:gd name="T32" fmla="*/ 141 w 557"/>
                            <a:gd name="T33" fmla="*/ 371 h 598"/>
                            <a:gd name="T34" fmla="*/ 139 w 557"/>
                            <a:gd name="T35" fmla="*/ 331 h 598"/>
                            <a:gd name="T36" fmla="*/ 120 w 557"/>
                            <a:gd name="T37" fmla="*/ 299 h 598"/>
                            <a:gd name="T38" fmla="*/ 99 w 557"/>
                            <a:gd name="T39" fmla="*/ 280 h 598"/>
                            <a:gd name="T40" fmla="*/ 77 w 557"/>
                            <a:gd name="T41" fmla="*/ 259 h 598"/>
                            <a:gd name="T42" fmla="*/ 69 w 557"/>
                            <a:gd name="T43" fmla="*/ 251 h 598"/>
                            <a:gd name="T44" fmla="*/ 69 w 557"/>
                            <a:gd name="T45" fmla="*/ 243 h 598"/>
                            <a:gd name="T46" fmla="*/ 480 w 557"/>
                            <a:gd name="T47" fmla="*/ 0 h 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7"/>
                            <a:gd name="T73" fmla="*/ 0 h 598"/>
                            <a:gd name="T74" fmla="*/ 557 w 557"/>
                            <a:gd name="T75" fmla="*/ 598 h 5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7" h="598">
                              <a:moveTo>
                                <a:pt x="557" y="598"/>
                              </a:moveTo>
                              <a:cubicBezTo>
                                <a:pt x="390" y="589"/>
                                <a:pt x="226" y="576"/>
                                <a:pt x="163" y="568"/>
                              </a:cubicBezTo>
                              <a:cubicBezTo>
                                <a:pt x="100" y="560"/>
                                <a:pt x="171" y="557"/>
                                <a:pt x="176" y="550"/>
                              </a:cubicBezTo>
                              <a:cubicBezTo>
                                <a:pt x="181" y="543"/>
                                <a:pt x="188" y="534"/>
                                <a:pt x="195" y="526"/>
                              </a:cubicBezTo>
                              <a:cubicBezTo>
                                <a:pt x="202" y="518"/>
                                <a:pt x="207" y="513"/>
                                <a:pt x="219" y="499"/>
                              </a:cubicBezTo>
                              <a:cubicBezTo>
                                <a:pt x="231" y="485"/>
                                <a:pt x="254" y="456"/>
                                <a:pt x="267" y="443"/>
                              </a:cubicBezTo>
                              <a:cubicBezTo>
                                <a:pt x="280" y="430"/>
                                <a:pt x="288" y="429"/>
                                <a:pt x="296" y="422"/>
                              </a:cubicBezTo>
                              <a:cubicBezTo>
                                <a:pt x="304" y="415"/>
                                <a:pt x="307" y="411"/>
                                <a:pt x="312" y="400"/>
                              </a:cubicBezTo>
                              <a:cubicBezTo>
                                <a:pt x="317" y="389"/>
                                <a:pt x="334" y="369"/>
                                <a:pt x="328" y="358"/>
                              </a:cubicBezTo>
                              <a:cubicBezTo>
                                <a:pt x="322" y="347"/>
                                <a:pt x="291" y="334"/>
                                <a:pt x="275" y="331"/>
                              </a:cubicBezTo>
                              <a:cubicBezTo>
                                <a:pt x="259" y="328"/>
                                <a:pt x="239" y="336"/>
                                <a:pt x="229" y="342"/>
                              </a:cubicBezTo>
                              <a:cubicBezTo>
                                <a:pt x="219" y="348"/>
                                <a:pt x="220" y="358"/>
                                <a:pt x="213" y="366"/>
                              </a:cubicBezTo>
                              <a:cubicBezTo>
                                <a:pt x="206" y="374"/>
                                <a:pt x="196" y="386"/>
                                <a:pt x="189" y="392"/>
                              </a:cubicBezTo>
                              <a:cubicBezTo>
                                <a:pt x="182" y="398"/>
                                <a:pt x="175" y="400"/>
                                <a:pt x="168" y="403"/>
                              </a:cubicBezTo>
                              <a:cubicBezTo>
                                <a:pt x="161" y="406"/>
                                <a:pt x="151" y="412"/>
                                <a:pt x="144" y="411"/>
                              </a:cubicBezTo>
                              <a:cubicBezTo>
                                <a:pt x="137" y="410"/>
                                <a:pt x="124" y="405"/>
                                <a:pt x="123" y="398"/>
                              </a:cubicBezTo>
                              <a:cubicBezTo>
                                <a:pt x="122" y="391"/>
                                <a:pt x="138" y="382"/>
                                <a:pt x="141" y="371"/>
                              </a:cubicBezTo>
                              <a:cubicBezTo>
                                <a:pt x="144" y="360"/>
                                <a:pt x="142" y="343"/>
                                <a:pt x="139" y="331"/>
                              </a:cubicBezTo>
                              <a:cubicBezTo>
                                <a:pt x="136" y="319"/>
                                <a:pt x="127" y="307"/>
                                <a:pt x="120" y="299"/>
                              </a:cubicBezTo>
                              <a:cubicBezTo>
                                <a:pt x="113" y="291"/>
                                <a:pt x="106" y="287"/>
                                <a:pt x="99" y="280"/>
                              </a:cubicBezTo>
                              <a:cubicBezTo>
                                <a:pt x="92" y="273"/>
                                <a:pt x="82" y="264"/>
                                <a:pt x="77" y="259"/>
                              </a:cubicBezTo>
                              <a:cubicBezTo>
                                <a:pt x="72" y="254"/>
                                <a:pt x="70" y="254"/>
                                <a:pt x="69" y="251"/>
                              </a:cubicBezTo>
                              <a:cubicBezTo>
                                <a:pt x="68" y="248"/>
                                <a:pt x="0" y="285"/>
                                <a:pt x="69" y="243"/>
                              </a:cubicBezTo>
                              <a:cubicBezTo>
                                <a:pt x="138" y="201"/>
                                <a:pt x="308" y="100"/>
                                <a:pt x="48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8240" name="Group 50"/>
                        <p:cNvGrpSpPr>
                          <a:grpSpLocks/>
                        </p:cNvGrpSpPr>
                        <p:nvPr/>
                      </p:nvGrpSpPr>
                      <p:grpSpPr bwMode="auto">
                        <a:xfrm>
                          <a:off x="3018" y="2088"/>
                          <a:ext cx="410" cy="739"/>
                          <a:chOff x="3018" y="2088"/>
                          <a:chExt cx="410" cy="739"/>
                        </a:xfrm>
                      </p:grpSpPr>
                      <p:sp>
                        <p:nvSpPr>
                          <p:cNvPr id="8242" name="Freeform 51"/>
                          <p:cNvSpPr>
                            <a:spLocks/>
                          </p:cNvSpPr>
                          <p:nvPr/>
                        </p:nvSpPr>
                        <p:spPr bwMode="auto">
                          <a:xfrm>
                            <a:off x="3018" y="2090"/>
                            <a:ext cx="106" cy="734"/>
                          </a:xfrm>
                          <a:custGeom>
                            <a:avLst/>
                            <a:gdLst>
                              <a:gd name="T0" fmla="*/ 82 w 9722"/>
                              <a:gd name="T1" fmla="*/ 734 h 9914"/>
                              <a:gd name="T2" fmla="*/ 62 w 9722"/>
                              <a:gd name="T3" fmla="*/ 723 h 9914"/>
                              <a:gd name="T4" fmla="*/ 62 w 9722"/>
                              <a:gd name="T5" fmla="*/ 699 h 9914"/>
                              <a:gd name="T6" fmla="*/ 62 w 9722"/>
                              <a:gd name="T7" fmla="*/ 675 h 9914"/>
                              <a:gd name="T8" fmla="*/ 54 w 9722"/>
                              <a:gd name="T9" fmla="*/ 654 h 9914"/>
                              <a:gd name="T10" fmla="*/ 35 w 9722"/>
                              <a:gd name="T11" fmla="*/ 633 h 9914"/>
                              <a:gd name="T12" fmla="*/ 27 w 9722"/>
                              <a:gd name="T13" fmla="*/ 619 h 9914"/>
                              <a:gd name="T14" fmla="*/ 38 w 9722"/>
                              <a:gd name="T15" fmla="*/ 595 h 9914"/>
                              <a:gd name="T16" fmla="*/ 19 w 9722"/>
                              <a:gd name="T17" fmla="*/ 574 h 9914"/>
                              <a:gd name="T18" fmla="*/ 6 w 9722"/>
                              <a:gd name="T19" fmla="*/ 561 h 9914"/>
                              <a:gd name="T20" fmla="*/ 1 w 9722"/>
                              <a:gd name="T21" fmla="*/ 537 h 9914"/>
                              <a:gd name="T22" fmla="*/ 1 w 9722"/>
                              <a:gd name="T23" fmla="*/ 513 h 9914"/>
                              <a:gd name="T24" fmla="*/ 14 w 9722"/>
                              <a:gd name="T25" fmla="*/ 494 h 9914"/>
                              <a:gd name="T26" fmla="*/ 22 w 9722"/>
                              <a:gd name="T27" fmla="*/ 475 h 9914"/>
                              <a:gd name="T28" fmla="*/ 19 w 9722"/>
                              <a:gd name="T29" fmla="*/ 441 h 9914"/>
                              <a:gd name="T30" fmla="*/ 19 w 9722"/>
                              <a:gd name="T31" fmla="*/ 422 h 9914"/>
                              <a:gd name="T32" fmla="*/ 19 w 9722"/>
                              <a:gd name="T33" fmla="*/ 393 h 9914"/>
                              <a:gd name="T34" fmla="*/ 30 w 9722"/>
                              <a:gd name="T35" fmla="*/ 377 h 9914"/>
                              <a:gd name="T36" fmla="*/ 41 w 9722"/>
                              <a:gd name="T37" fmla="*/ 353 h 9914"/>
                              <a:gd name="T38" fmla="*/ 27 w 9722"/>
                              <a:gd name="T39" fmla="*/ 323 h 9914"/>
                              <a:gd name="T40" fmla="*/ 22 w 9722"/>
                              <a:gd name="T41" fmla="*/ 305 h 9914"/>
                              <a:gd name="T42" fmla="*/ 27 w 9722"/>
                              <a:gd name="T43" fmla="*/ 275 h 9914"/>
                              <a:gd name="T44" fmla="*/ 35 w 9722"/>
                              <a:gd name="T45" fmla="*/ 259 h 9914"/>
                              <a:gd name="T46" fmla="*/ 9 w 9722"/>
                              <a:gd name="T47" fmla="*/ 241 h 9914"/>
                              <a:gd name="T48" fmla="*/ 25 w 9722"/>
                              <a:gd name="T49" fmla="*/ 230 h 9914"/>
                              <a:gd name="T50" fmla="*/ 25 w 9722"/>
                              <a:gd name="T51" fmla="*/ 206 h 9914"/>
                              <a:gd name="T52" fmla="*/ 41 w 9722"/>
                              <a:gd name="T53" fmla="*/ 193 h 9914"/>
                              <a:gd name="T54" fmla="*/ 43 w 9722"/>
                              <a:gd name="T55" fmla="*/ 177 h 9914"/>
                              <a:gd name="T56" fmla="*/ 67 w 9722"/>
                              <a:gd name="T57" fmla="*/ 166 h 9914"/>
                              <a:gd name="T58" fmla="*/ 78 w 9722"/>
                              <a:gd name="T59" fmla="*/ 147 h 9914"/>
                              <a:gd name="T60" fmla="*/ 105 w 9722"/>
                              <a:gd name="T61" fmla="*/ 115 h 9914"/>
                              <a:gd name="T62" fmla="*/ 99 w 9722"/>
                              <a:gd name="T63" fmla="*/ 97 h 9914"/>
                              <a:gd name="T64" fmla="*/ 89 w 9722"/>
                              <a:gd name="T65" fmla="*/ 81 h 9914"/>
                              <a:gd name="T66" fmla="*/ 83 w 9722"/>
                              <a:gd name="T67" fmla="*/ 65 h 9914"/>
                              <a:gd name="T68" fmla="*/ 102 w 9722"/>
                              <a:gd name="T69" fmla="*/ 33 h 9914"/>
                              <a:gd name="T70" fmla="*/ 99 w 9722"/>
                              <a:gd name="T71" fmla="*/ 14 h 9914"/>
                              <a:gd name="T72" fmla="*/ 86 w 9722"/>
                              <a:gd name="T73" fmla="*/ 1 h 9914"/>
                              <a:gd name="T74" fmla="*/ 89 w 9722"/>
                              <a:gd name="T75" fmla="*/ 1 h 9914"/>
                              <a:gd name="T76" fmla="*/ 83 w 9722"/>
                              <a:gd name="T77" fmla="*/ 3 h 99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722" h="9914">
                                <a:moveTo>
                                  <a:pt x="7530" y="9914"/>
                                </a:moveTo>
                                <a:cubicBezTo>
                                  <a:pt x="7438" y="9873"/>
                                  <a:pt x="6008" y="9847"/>
                                  <a:pt x="5703" y="9769"/>
                                </a:cubicBezTo>
                                <a:cubicBezTo>
                                  <a:pt x="5399" y="9691"/>
                                  <a:pt x="5703" y="9553"/>
                                  <a:pt x="5703" y="9444"/>
                                </a:cubicBezTo>
                                <a:cubicBezTo>
                                  <a:pt x="5703" y="9336"/>
                                  <a:pt x="5795" y="9215"/>
                                  <a:pt x="5703" y="9120"/>
                                </a:cubicBezTo>
                                <a:cubicBezTo>
                                  <a:pt x="5611" y="9026"/>
                                  <a:pt x="5336" y="8931"/>
                                  <a:pt x="4969" y="8836"/>
                                </a:cubicBezTo>
                                <a:cubicBezTo>
                                  <a:pt x="4602" y="8742"/>
                                  <a:pt x="3684" y="8634"/>
                                  <a:pt x="3226" y="8553"/>
                                </a:cubicBezTo>
                                <a:cubicBezTo>
                                  <a:pt x="2767" y="8471"/>
                                  <a:pt x="2400" y="8444"/>
                                  <a:pt x="2492" y="8363"/>
                                </a:cubicBezTo>
                                <a:cubicBezTo>
                                  <a:pt x="2584" y="8282"/>
                                  <a:pt x="3593" y="8134"/>
                                  <a:pt x="3501" y="8039"/>
                                </a:cubicBezTo>
                                <a:cubicBezTo>
                                  <a:pt x="3409" y="7944"/>
                                  <a:pt x="2217" y="7836"/>
                                  <a:pt x="1758" y="7755"/>
                                </a:cubicBezTo>
                                <a:cubicBezTo>
                                  <a:pt x="1299" y="7674"/>
                                  <a:pt x="840" y="7661"/>
                                  <a:pt x="565" y="7580"/>
                                </a:cubicBezTo>
                                <a:cubicBezTo>
                                  <a:pt x="290" y="7499"/>
                                  <a:pt x="198" y="7363"/>
                                  <a:pt x="106" y="7255"/>
                                </a:cubicBezTo>
                                <a:cubicBezTo>
                                  <a:pt x="15" y="7147"/>
                                  <a:pt x="-77" y="7026"/>
                                  <a:pt x="106" y="6931"/>
                                </a:cubicBezTo>
                                <a:cubicBezTo>
                                  <a:pt x="290" y="6836"/>
                                  <a:pt x="932" y="6755"/>
                                  <a:pt x="1299" y="6674"/>
                                </a:cubicBezTo>
                                <a:cubicBezTo>
                                  <a:pt x="1666" y="6593"/>
                                  <a:pt x="1941" y="6539"/>
                                  <a:pt x="2033" y="6417"/>
                                </a:cubicBezTo>
                                <a:cubicBezTo>
                                  <a:pt x="2125" y="6296"/>
                                  <a:pt x="1758" y="6080"/>
                                  <a:pt x="1758" y="5958"/>
                                </a:cubicBezTo>
                                <a:lnTo>
                                  <a:pt x="1758" y="5701"/>
                                </a:lnTo>
                                <a:cubicBezTo>
                                  <a:pt x="1758" y="5593"/>
                                  <a:pt x="1574" y="5404"/>
                                  <a:pt x="1758" y="5309"/>
                                </a:cubicBezTo>
                                <a:cubicBezTo>
                                  <a:pt x="1941" y="5215"/>
                                  <a:pt x="2400" y="5188"/>
                                  <a:pt x="2767" y="5093"/>
                                </a:cubicBezTo>
                                <a:cubicBezTo>
                                  <a:pt x="3134" y="4999"/>
                                  <a:pt x="3868" y="4890"/>
                                  <a:pt x="3776" y="4769"/>
                                </a:cubicBezTo>
                                <a:cubicBezTo>
                                  <a:pt x="3684" y="4647"/>
                                  <a:pt x="2767" y="4471"/>
                                  <a:pt x="2492" y="4363"/>
                                </a:cubicBezTo>
                                <a:cubicBezTo>
                                  <a:pt x="2217" y="4255"/>
                                  <a:pt x="2033" y="4228"/>
                                  <a:pt x="2033" y="4120"/>
                                </a:cubicBezTo>
                                <a:cubicBezTo>
                                  <a:pt x="2033" y="4012"/>
                                  <a:pt x="2308" y="3823"/>
                                  <a:pt x="2492" y="3715"/>
                                </a:cubicBezTo>
                                <a:cubicBezTo>
                                  <a:pt x="2675" y="3607"/>
                                  <a:pt x="3501" y="3580"/>
                                  <a:pt x="3226" y="3499"/>
                                </a:cubicBezTo>
                                <a:cubicBezTo>
                                  <a:pt x="2951" y="3417"/>
                                  <a:pt x="1024" y="3323"/>
                                  <a:pt x="840" y="3255"/>
                                </a:cubicBezTo>
                                <a:cubicBezTo>
                                  <a:pt x="657" y="3188"/>
                                  <a:pt x="2033" y="3188"/>
                                  <a:pt x="2308" y="3107"/>
                                </a:cubicBezTo>
                                <a:cubicBezTo>
                                  <a:pt x="2584" y="3026"/>
                                  <a:pt x="2033" y="2863"/>
                                  <a:pt x="2308" y="2782"/>
                                </a:cubicBezTo>
                                <a:cubicBezTo>
                                  <a:pt x="2584" y="2701"/>
                                  <a:pt x="3501" y="2674"/>
                                  <a:pt x="3776" y="2607"/>
                                </a:cubicBezTo>
                                <a:cubicBezTo>
                                  <a:pt x="4051" y="2539"/>
                                  <a:pt x="3593" y="2458"/>
                                  <a:pt x="3960" y="2390"/>
                                </a:cubicBezTo>
                                <a:cubicBezTo>
                                  <a:pt x="4327" y="2323"/>
                                  <a:pt x="5611" y="2309"/>
                                  <a:pt x="6162" y="2242"/>
                                </a:cubicBezTo>
                                <a:cubicBezTo>
                                  <a:pt x="6712" y="2174"/>
                                  <a:pt x="6620" y="2093"/>
                                  <a:pt x="7171" y="1985"/>
                                </a:cubicBezTo>
                                <a:cubicBezTo>
                                  <a:pt x="7721" y="1877"/>
                                  <a:pt x="9373" y="1661"/>
                                  <a:pt x="9648" y="1553"/>
                                </a:cubicBezTo>
                                <a:cubicBezTo>
                                  <a:pt x="9923" y="1444"/>
                                  <a:pt x="9373" y="1390"/>
                                  <a:pt x="9097" y="1309"/>
                                </a:cubicBezTo>
                                <a:cubicBezTo>
                                  <a:pt x="8822" y="1228"/>
                                  <a:pt x="8455" y="1161"/>
                                  <a:pt x="8180" y="1093"/>
                                </a:cubicBezTo>
                                <a:cubicBezTo>
                                  <a:pt x="7905" y="1026"/>
                                  <a:pt x="7446" y="985"/>
                                  <a:pt x="7629" y="877"/>
                                </a:cubicBezTo>
                                <a:cubicBezTo>
                                  <a:pt x="7813" y="769"/>
                                  <a:pt x="9097" y="553"/>
                                  <a:pt x="9373" y="444"/>
                                </a:cubicBezTo>
                                <a:cubicBezTo>
                                  <a:pt x="9648" y="336"/>
                                  <a:pt x="9373" y="255"/>
                                  <a:pt x="9097" y="188"/>
                                </a:cubicBezTo>
                                <a:cubicBezTo>
                                  <a:pt x="8822" y="120"/>
                                  <a:pt x="8088" y="39"/>
                                  <a:pt x="7905" y="12"/>
                                </a:cubicBezTo>
                                <a:cubicBezTo>
                                  <a:pt x="7721" y="-15"/>
                                  <a:pt x="8180" y="12"/>
                                  <a:pt x="8180" y="12"/>
                                </a:cubicBezTo>
                                <a:lnTo>
                                  <a:pt x="7629" y="39"/>
                                </a:ln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8243" name="Freeform 52"/>
                          <p:cNvSpPr>
                            <a:spLocks/>
                          </p:cNvSpPr>
                          <p:nvPr/>
                        </p:nvSpPr>
                        <p:spPr bwMode="auto">
                          <a:xfrm>
                            <a:off x="3080" y="2088"/>
                            <a:ext cx="348" cy="739"/>
                          </a:xfrm>
                          <a:custGeom>
                            <a:avLst/>
                            <a:gdLst>
                              <a:gd name="T0" fmla="*/ 0 w 348"/>
                              <a:gd name="T1" fmla="*/ 0 h 739"/>
                              <a:gd name="T2" fmla="*/ 152 w 348"/>
                              <a:gd name="T3" fmla="*/ 11 h 739"/>
                              <a:gd name="T4" fmla="*/ 152 w 348"/>
                              <a:gd name="T5" fmla="*/ 53 h 739"/>
                              <a:gd name="T6" fmla="*/ 144 w 348"/>
                              <a:gd name="T7" fmla="*/ 91 h 739"/>
                              <a:gd name="T8" fmla="*/ 171 w 348"/>
                              <a:gd name="T9" fmla="*/ 120 h 739"/>
                              <a:gd name="T10" fmla="*/ 197 w 348"/>
                              <a:gd name="T11" fmla="*/ 139 h 739"/>
                              <a:gd name="T12" fmla="*/ 200 w 348"/>
                              <a:gd name="T13" fmla="*/ 179 h 739"/>
                              <a:gd name="T14" fmla="*/ 221 w 348"/>
                              <a:gd name="T15" fmla="*/ 219 h 739"/>
                              <a:gd name="T16" fmla="*/ 237 w 348"/>
                              <a:gd name="T17" fmla="*/ 248 h 739"/>
                              <a:gd name="T18" fmla="*/ 245 w 348"/>
                              <a:gd name="T19" fmla="*/ 296 h 739"/>
                              <a:gd name="T20" fmla="*/ 256 w 348"/>
                              <a:gd name="T21" fmla="*/ 347 h 739"/>
                              <a:gd name="T22" fmla="*/ 251 w 348"/>
                              <a:gd name="T23" fmla="*/ 392 h 739"/>
                              <a:gd name="T24" fmla="*/ 256 w 348"/>
                              <a:gd name="T25" fmla="*/ 416 h 739"/>
                              <a:gd name="T26" fmla="*/ 264 w 348"/>
                              <a:gd name="T27" fmla="*/ 448 h 739"/>
                              <a:gd name="T28" fmla="*/ 283 w 348"/>
                              <a:gd name="T29" fmla="*/ 467 h 739"/>
                              <a:gd name="T30" fmla="*/ 267 w 348"/>
                              <a:gd name="T31" fmla="*/ 504 h 739"/>
                              <a:gd name="T32" fmla="*/ 285 w 348"/>
                              <a:gd name="T33" fmla="*/ 517 h 739"/>
                              <a:gd name="T34" fmla="*/ 301 w 348"/>
                              <a:gd name="T35" fmla="*/ 547 h 739"/>
                              <a:gd name="T36" fmla="*/ 299 w 348"/>
                              <a:gd name="T37" fmla="*/ 579 h 739"/>
                              <a:gd name="T38" fmla="*/ 8 w 348"/>
                              <a:gd name="T39" fmla="*/ 739 h 7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739"/>
                              <a:gd name="T62" fmla="*/ 348 w 348"/>
                              <a:gd name="T63" fmla="*/ 739 h 7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739">
                                <a:moveTo>
                                  <a:pt x="0" y="0"/>
                                </a:moveTo>
                                <a:cubicBezTo>
                                  <a:pt x="26" y="2"/>
                                  <a:pt x="127" y="2"/>
                                  <a:pt x="152" y="11"/>
                                </a:cubicBezTo>
                                <a:cubicBezTo>
                                  <a:pt x="177" y="20"/>
                                  <a:pt x="153" y="40"/>
                                  <a:pt x="152" y="53"/>
                                </a:cubicBezTo>
                                <a:cubicBezTo>
                                  <a:pt x="151" y="66"/>
                                  <a:pt x="141" y="80"/>
                                  <a:pt x="144" y="91"/>
                                </a:cubicBezTo>
                                <a:cubicBezTo>
                                  <a:pt x="147" y="102"/>
                                  <a:pt x="162" y="112"/>
                                  <a:pt x="171" y="120"/>
                                </a:cubicBezTo>
                                <a:cubicBezTo>
                                  <a:pt x="180" y="128"/>
                                  <a:pt x="192" y="129"/>
                                  <a:pt x="197" y="139"/>
                                </a:cubicBezTo>
                                <a:cubicBezTo>
                                  <a:pt x="202" y="149"/>
                                  <a:pt x="196" y="166"/>
                                  <a:pt x="200" y="179"/>
                                </a:cubicBezTo>
                                <a:cubicBezTo>
                                  <a:pt x="204" y="192"/>
                                  <a:pt x="215" y="208"/>
                                  <a:pt x="221" y="219"/>
                                </a:cubicBezTo>
                                <a:cubicBezTo>
                                  <a:pt x="227" y="230"/>
                                  <a:pt x="233" y="235"/>
                                  <a:pt x="237" y="248"/>
                                </a:cubicBezTo>
                                <a:cubicBezTo>
                                  <a:pt x="241" y="261"/>
                                  <a:pt x="242" y="280"/>
                                  <a:pt x="245" y="296"/>
                                </a:cubicBezTo>
                                <a:cubicBezTo>
                                  <a:pt x="248" y="312"/>
                                  <a:pt x="255" y="331"/>
                                  <a:pt x="256" y="347"/>
                                </a:cubicBezTo>
                                <a:cubicBezTo>
                                  <a:pt x="257" y="363"/>
                                  <a:pt x="251" y="381"/>
                                  <a:pt x="251" y="392"/>
                                </a:cubicBezTo>
                                <a:cubicBezTo>
                                  <a:pt x="251" y="403"/>
                                  <a:pt x="254" y="407"/>
                                  <a:pt x="256" y="416"/>
                                </a:cubicBezTo>
                                <a:cubicBezTo>
                                  <a:pt x="258" y="425"/>
                                  <a:pt x="260" y="440"/>
                                  <a:pt x="264" y="448"/>
                                </a:cubicBezTo>
                                <a:cubicBezTo>
                                  <a:pt x="268" y="456"/>
                                  <a:pt x="282" y="458"/>
                                  <a:pt x="283" y="467"/>
                                </a:cubicBezTo>
                                <a:cubicBezTo>
                                  <a:pt x="284" y="476"/>
                                  <a:pt x="267" y="496"/>
                                  <a:pt x="267" y="504"/>
                                </a:cubicBezTo>
                                <a:cubicBezTo>
                                  <a:pt x="267" y="512"/>
                                  <a:pt x="279" y="510"/>
                                  <a:pt x="285" y="517"/>
                                </a:cubicBezTo>
                                <a:cubicBezTo>
                                  <a:pt x="291" y="524"/>
                                  <a:pt x="299" y="537"/>
                                  <a:pt x="301" y="547"/>
                                </a:cubicBezTo>
                                <a:cubicBezTo>
                                  <a:pt x="303" y="557"/>
                                  <a:pt x="348" y="547"/>
                                  <a:pt x="299" y="579"/>
                                </a:cubicBezTo>
                                <a:cubicBezTo>
                                  <a:pt x="250" y="611"/>
                                  <a:pt x="69" y="706"/>
                                  <a:pt x="8" y="73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241" name="Freeform 53"/>
                        <p:cNvSpPr>
                          <a:spLocks/>
                        </p:cNvSpPr>
                        <p:nvPr/>
                      </p:nvSpPr>
                      <p:spPr bwMode="auto">
                        <a:xfrm>
                          <a:off x="4180" y="2524"/>
                          <a:ext cx="628" cy="699"/>
                        </a:xfrm>
                        <a:custGeom>
                          <a:avLst/>
                          <a:gdLst>
                            <a:gd name="T0" fmla="*/ 628 w 628"/>
                            <a:gd name="T1" fmla="*/ 0 h 699"/>
                            <a:gd name="T2" fmla="*/ 624 w 628"/>
                            <a:gd name="T3" fmla="*/ 52 h 699"/>
                            <a:gd name="T4" fmla="*/ 612 w 628"/>
                            <a:gd name="T5" fmla="*/ 80 h 699"/>
                            <a:gd name="T6" fmla="*/ 604 w 628"/>
                            <a:gd name="T7" fmla="*/ 104 h 699"/>
                            <a:gd name="T8" fmla="*/ 592 w 628"/>
                            <a:gd name="T9" fmla="*/ 132 h 699"/>
                            <a:gd name="T10" fmla="*/ 580 w 628"/>
                            <a:gd name="T11" fmla="*/ 176 h 699"/>
                            <a:gd name="T12" fmla="*/ 572 w 628"/>
                            <a:gd name="T13" fmla="*/ 204 h 699"/>
                            <a:gd name="T14" fmla="*/ 556 w 628"/>
                            <a:gd name="T15" fmla="*/ 228 h 699"/>
                            <a:gd name="T16" fmla="*/ 540 w 628"/>
                            <a:gd name="T17" fmla="*/ 256 h 699"/>
                            <a:gd name="T18" fmla="*/ 520 w 628"/>
                            <a:gd name="T19" fmla="*/ 276 h 699"/>
                            <a:gd name="T20" fmla="*/ 516 w 628"/>
                            <a:gd name="T21" fmla="*/ 300 h 699"/>
                            <a:gd name="T22" fmla="*/ 500 w 628"/>
                            <a:gd name="T23" fmla="*/ 328 h 699"/>
                            <a:gd name="T24" fmla="*/ 480 w 628"/>
                            <a:gd name="T25" fmla="*/ 360 h 699"/>
                            <a:gd name="T26" fmla="*/ 456 w 628"/>
                            <a:gd name="T27" fmla="*/ 388 h 699"/>
                            <a:gd name="T28" fmla="*/ 424 w 628"/>
                            <a:gd name="T29" fmla="*/ 404 h 699"/>
                            <a:gd name="T30" fmla="*/ 396 w 628"/>
                            <a:gd name="T31" fmla="*/ 416 h 699"/>
                            <a:gd name="T32" fmla="*/ 364 w 628"/>
                            <a:gd name="T33" fmla="*/ 424 h 699"/>
                            <a:gd name="T34" fmla="*/ 360 w 628"/>
                            <a:gd name="T35" fmla="*/ 452 h 699"/>
                            <a:gd name="T36" fmla="*/ 344 w 628"/>
                            <a:gd name="T37" fmla="*/ 496 h 699"/>
                            <a:gd name="T38" fmla="*/ 320 w 628"/>
                            <a:gd name="T39" fmla="*/ 504 h 699"/>
                            <a:gd name="T40" fmla="*/ 304 w 628"/>
                            <a:gd name="T41" fmla="*/ 524 h 699"/>
                            <a:gd name="T42" fmla="*/ 288 w 628"/>
                            <a:gd name="T43" fmla="*/ 548 h 699"/>
                            <a:gd name="T44" fmla="*/ 268 w 628"/>
                            <a:gd name="T45" fmla="*/ 568 h 699"/>
                            <a:gd name="T46" fmla="*/ 220 w 628"/>
                            <a:gd name="T47" fmla="*/ 596 h 699"/>
                            <a:gd name="T48" fmla="*/ 188 w 628"/>
                            <a:gd name="T49" fmla="*/ 620 h 699"/>
                            <a:gd name="T50" fmla="*/ 164 w 628"/>
                            <a:gd name="T51" fmla="*/ 636 h 699"/>
                            <a:gd name="T52" fmla="*/ 136 w 628"/>
                            <a:gd name="T53" fmla="*/ 652 h 699"/>
                            <a:gd name="T54" fmla="*/ 112 w 628"/>
                            <a:gd name="T55" fmla="*/ 660 h 699"/>
                            <a:gd name="T56" fmla="*/ 88 w 628"/>
                            <a:gd name="T57" fmla="*/ 664 h 699"/>
                            <a:gd name="T58" fmla="*/ 56 w 628"/>
                            <a:gd name="T59" fmla="*/ 672 h 699"/>
                            <a:gd name="T60" fmla="*/ 32 w 628"/>
                            <a:gd name="T61" fmla="*/ 696 h 699"/>
                            <a:gd name="T62" fmla="*/ 0 w 628"/>
                            <a:gd name="T63" fmla="*/ 692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8"/>
                            <a:gd name="T97" fmla="*/ 0 h 699"/>
                            <a:gd name="T98" fmla="*/ 628 w 628"/>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8" h="699">
                              <a:moveTo>
                                <a:pt x="628" y="0"/>
                              </a:moveTo>
                              <a:cubicBezTo>
                                <a:pt x="627" y="19"/>
                                <a:pt x="627" y="39"/>
                                <a:pt x="624" y="52"/>
                              </a:cubicBezTo>
                              <a:cubicBezTo>
                                <a:pt x="621" y="65"/>
                                <a:pt x="615" y="71"/>
                                <a:pt x="612" y="80"/>
                              </a:cubicBezTo>
                              <a:cubicBezTo>
                                <a:pt x="609" y="89"/>
                                <a:pt x="607" y="95"/>
                                <a:pt x="604" y="104"/>
                              </a:cubicBezTo>
                              <a:cubicBezTo>
                                <a:pt x="601" y="113"/>
                                <a:pt x="596" y="120"/>
                                <a:pt x="592" y="132"/>
                              </a:cubicBezTo>
                              <a:cubicBezTo>
                                <a:pt x="588" y="144"/>
                                <a:pt x="583" y="164"/>
                                <a:pt x="580" y="176"/>
                              </a:cubicBezTo>
                              <a:cubicBezTo>
                                <a:pt x="577" y="188"/>
                                <a:pt x="576" y="195"/>
                                <a:pt x="572" y="204"/>
                              </a:cubicBezTo>
                              <a:cubicBezTo>
                                <a:pt x="568" y="213"/>
                                <a:pt x="561" y="219"/>
                                <a:pt x="556" y="228"/>
                              </a:cubicBezTo>
                              <a:cubicBezTo>
                                <a:pt x="551" y="237"/>
                                <a:pt x="546" y="248"/>
                                <a:pt x="540" y="256"/>
                              </a:cubicBezTo>
                              <a:cubicBezTo>
                                <a:pt x="534" y="264"/>
                                <a:pt x="524" y="269"/>
                                <a:pt x="520" y="276"/>
                              </a:cubicBezTo>
                              <a:cubicBezTo>
                                <a:pt x="516" y="283"/>
                                <a:pt x="519" y="291"/>
                                <a:pt x="516" y="300"/>
                              </a:cubicBezTo>
                              <a:cubicBezTo>
                                <a:pt x="513" y="309"/>
                                <a:pt x="506" y="318"/>
                                <a:pt x="500" y="328"/>
                              </a:cubicBezTo>
                              <a:cubicBezTo>
                                <a:pt x="494" y="338"/>
                                <a:pt x="487" y="350"/>
                                <a:pt x="480" y="360"/>
                              </a:cubicBezTo>
                              <a:cubicBezTo>
                                <a:pt x="473" y="370"/>
                                <a:pt x="465" y="381"/>
                                <a:pt x="456" y="388"/>
                              </a:cubicBezTo>
                              <a:cubicBezTo>
                                <a:pt x="447" y="395"/>
                                <a:pt x="434" y="399"/>
                                <a:pt x="424" y="404"/>
                              </a:cubicBezTo>
                              <a:cubicBezTo>
                                <a:pt x="414" y="409"/>
                                <a:pt x="406" y="413"/>
                                <a:pt x="396" y="416"/>
                              </a:cubicBezTo>
                              <a:cubicBezTo>
                                <a:pt x="386" y="419"/>
                                <a:pt x="370" y="418"/>
                                <a:pt x="364" y="424"/>
                              </a:cubicBezTo>
                              <a:cubicBezTo>
                                <a:pt x="358" y="430"/>
                                <a:pt x="363" y="440"/>
                                <a:pt x="360" y="452"/>
                              </a:cubicBezTo>
                              <a:cubicBezTo>
                                <a:pt x="357" y="464"/>
                                <a:pt x="351" y="487"/>
                                <a:pt x="344" y="496"/>
                              </a:cubicBezTo>
                              <a:cubicBezTo>
                                <a:pt x="337" y="505"/>
                                <a:pt x="327" y="499"/>
                                <a:pt x="320" y="504"/>
                              </a:cubicBezTo>
                              <a:cubicBezTo>
                                <a:pt x="313" y="509"/>
                                <a:pt x="309" y="517"/>
                                <a:pt x="304" y="524"/>
                              </a:cubicBezTo>
                              <a:cubicBezTo>
                                <a:pt x="299" y="531"/>
                                <a:pt x="294" y="541"/>
                                <a:pt x="288" y="548"/>
                              </a:cubicBezTo>
                              <a:cubicBezTo>
                                <a:pt x="282" y="555"/>
                                <a:pt x="279" y="560"/>
                                <a:pt x="268" y="568"/>
                              </a:cubicBezTo>
                              <a:cubicBezTo>
                                <a:pt x="257" y="576"/>
                                <a:pt x="233" y="587"/>
                                <a:pt x="220" y="596"/>
                              </a:cubicBezTo>
                              <a:cubicBezTo>
                                <a:pt x="207" y="605"/>
                                <a:pt x="197" y="613"/>
                                <a:pt x="188" y="620"/>
                              </a:cubicBezTo>
                              <a:cubicBezTo>
                                <a:pt x="179" y="627"/>
                                <a:pt x="173" y="631"/>
                                <a:pt x="164" y="636"/>
                              </a:cubicBezTo>
                              <a:cubicBezTo>
                                <a:pt x="155" y="641"/>
                                <a:pt x="145" y="648"/>
                                <a:pt x="136" y="652"/>
                              </a:cubicBezTo>
                              <a:cubicBezTo>
                                <a:pt x="127" y="656"/>
                                <a:pt x="120" y="658"/>
                                <a:pt x="112" y="660"/>
                              </a:cubicBezTo>
                              <a:cubicBezTo>
                                <a:pt x="104" y="662"/>
                                <a:pt x="97" y="662"/>
                                <a:pt x="88" y="664"/>
                              </a:cubicBezTo>
                              <a:cubicBezTo>
                                <a:pt x="79" y="666"/>
                                <a:pt x="65" y="667"/>
                                <a:pt x="56" y="672"/>
                              </a:cubicBezTo>
                              <a:cubicBezTo>
                                <a:pt x="47" y="677"/>
                                <a:pt x="41" y="693"/>
                                <a:pt x="32" y="696"/>
                              </a:cubicBezTo>
                              <a:cubicBezTo>
                                <a:pt x="23" y="699"/>
                                <a:pt x="5" y="693"/>
                                <a:pt x="0" y="692"/>
                              </a:cubicBezTo>
                            </a:path>
                          </a:pathLst>
                        </a:custGeom>
                        <a:noFill/>
                        <a:ln w="28575">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grpSp>
          <p:sp>
            <p:nvSpPr>
              <p:cNvPr id="8222" name="WordArt 54"/>
              <p:cNvSpPr>
                <a:spLocks noChangeArrowheads="1" noChangeShapeType="1" noTextEdit="1"/>
              </p:cNvSpPr>
              <p:nvPr/>
            </p:nvSpPr>
            <p:spPr bwMode="auto">
              <a:xfrm rot="2624864">
                <a:off x="2882" y="1491"/>
                <a:ext cx="1662" cy="1880"/>
              </a:xfrm>
              <a:prstGeom prst="rect">
                <a:avLst/>
              </a:prstGeom>
            </p:spPr>
            <p:txBody>
              <a:bodyPr spcFirstLastPara="1" wrap="none" fromWordArt="1">
                <a:prstTxWarp prst="textArchUp">
                  <a:avLst>
                    <a:gd name="adj" fmla="val 10800000"/>
                  </a:avLst>
                </a:prstTxWarp>
              </a:bodyPr>
              <a:lstStyle/>
              <a:p>
                <a:pPr algn="ctr"/>
                <a:r>
                  <a:rPr lang="en-US" sz="2800" kern="10">
                    <a:ln w="9525">
                      <a:solidFill>
                        <a:srgbClr val="000000"/>
                      </a:solidFill>
                      <a:round/>
                      <a:headEnd/>
                      <a:tailEnd/>
                    </a:ln>
                    <a:solidFill>
                      <a:srgbClr val="000000"/>
                    </a:solidFill>
                    <a:latin typeface="Arial Black"/>
                    <a:ea typeface="Arial Black"/>
                    <a:cs typeface="Arial Black"/>
                  </a:rPr>
                  <a:t>Antarctic Circumpolar Current</a:t>
                </a:r>
              </a:p>
            </p:txBody>
          </p:sp>
        </p:grpSp>
        <p:pic>
          <p:nvPicPr>
            <p:cNvPr id="8220" name="Picture 2"/>
            <p:cNvPicPr>
              <a:picLocks noChangeAspect="1" noChangeArrowheads="1"/>
            </p:cNvPicPr>
            <p:nvPr/>
          </p:nvPicPr>
          <p:blipFill>
            <a:blip r:embed="rId4">
              <a:extLst>
                <a:ext uri="{28A0092B-C50C-407E-A947-70E740481C1C}">
                  <a14:useLocalDpi xmlns:a14="http://schemas.microsoft.com/office/drawing/2010/main" val="0"/>
                </a:ext>
              </a:extLst>
            </a:blip>
            <a:srcRect l="3227" t="16267" r="83551" b="63042"/>
            <a:stretch>
              <a:fillRect/>
            </a:stretch>
          </p:blipFill>
          <p:spPr bwMode="auto">
            <a:xfrm>
              <a:off x="3769254" y="1955800"/>
              <a:ext cx="751945" cy="117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grpSp>
      <p:sp>
        <p:nvSpPr>
          <p:cNvPr id="8217" name="Line 11"/>
          <p:cNvSpPr>
            <a:spLocks noChangeShapeType="1"/>
          </p:cNvSpPr>
          <p:nvPr/>
        </p:nvSpPr>
        <p:spPr bwMode="auto">
          <a:xfrm>
            <a:off x="4287838" y="944563"/>
            <a:ext cx="1128712" cy="2336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8" name="Line 12"/>
          <p:cNvSpPr>
            <a:spLocks noChangeShapeType="1"/>
          </p:cNvSpPr>
          <p:nvPr/>
        </p:nvSpPr>
        <p:spPr bwMode="auto">
          <a:xfrm>
            <a:off x="177800" y="909638"/>
            <a:ext cx="5100638" cy="3128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6" name="Straight Connector 5"/>
          <p:cNvCxnSpPr/>
          <p:nvPr/>
        </p:nvCxnSpPr>
        <p:spPr bwMode="auto">
          <a:xfrm flipV="1">
            <a:off x="9050867" y="3632200"/>
            <a:ext cx="0" cy="2827868"/>
          </a:xfrm>
          <a:prstGeom prst="line">
            <a:avLst/>
          </a:prstGeom>
          <a:solidFill>
            <a:schemeClr val="accent1"/>
          </a:solidFill>
          <a:ln w="19050" cap="flat" cmpd="sng" algn="ctr">
            <a:solidFill>
              <a:srgbClr val="0000FF"/>
            </a:solidFill>
            <a:prstDash val="solid"/>
            <a:round/>
            <a:headEnd type="none" w="med" len="med"/>
            <a:tailEnd type="none" w="med" len="med"/>
          </a:ln>
          <a:effectLst/>
        </p:spPr>
      </p:cxnSp>
      <p:cxnSp>
        <p:nvCxnSpPr>
          <p:cNvPr id="69" name="Straight Connector 68"/>
          <p:cNvCxnSpPr/>
          <p:nvPr/>
        </p:nvCxnSpPr>
        <p:spPr bwMode="auto">
          <a:xfrm flipV="1">
            <a:off x="9050866" y="1676521"/>
            <a:ext cx="0" cy="1517904"/>
          </a:xfrm>
          <a:prstGeom prst="line">
            <a:avLst/>
          </a:prstGeom>
          <a:solidFill>
            <a:schemeClr val="accent1"/>
          </a:solidFill>
          <a:ln w="19050" cap="flat" cmpd="sng" algn="ctr">
            <a:solidFill>
              <a:srgbClr val="0000FF"/>
            </a:solidFill>
            <a:prstDash val="solid"/>
            <a:round/>
            <a:headEnd type="none" w="med" len="med"/>
            <a:tailEnd type="none" w="med" len="med"/>
          </a:ln>
          <a:effectLst/>
        </p:spPr>
      </p:cxnSp>
      <p:sp>
        <p:nvSpPr>
          <p:cNvPr id="8200" name="Text Box 4"/>
          <p:cNvSpPr txBox="1">
            <a:spLocks noChangeArrowheads="1"/>
          </p:cNvSpPr>
          <p:nvPr/>
        </p:nvSpPr>
        <p:spPr bwMode="auto">
          <a:xfrm>
            <a:off x="4437063" y="3694113"/>
            <a:ext cx="12573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dirty="0">
                <a:ea typeface="ＭＳ Ｐゴシック" charset="0"/>
                <a:cs typeface="ＭＳ Ｐゴシック" charset="0"/>
              </a:rPr>
              <a:t>Bellingshausen Sea</a:t>
            </a:r>
          </a:p>
        </p:txBody>
      </p:sp>
      <p:sp>
        <p:nvSpPr>
          <p:cNvPr id="72" name="TextBox 71"/>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
        <p:nvSpPr>
          <p:cNvPr id="9" name="Isosceles Triangle 8"/>
          <p:cNvSpPr/>
          <p:nvPr/>
        </p:nvSpPr>
        <p:spPr bwMode="auto">
          <a:xfrm rot="13947911">
            <a:off x="5916921" y="3613629"/>
            <a:ext cx="271780" cy="430782"/>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7" name="TextBox 6"/>
          <p:cNvSpPr txBox="1"/>
          <p:nvPr/>
        </p:nvSpPr>
        <p:spPr>
          <a:xfrm>
            <a:off x="6184900" y="3543300"/>
            <a:ext cx="505267" cy="276999"/>
          </a:xfrm>
          <a:prstGeom prst="rect">
            <a:avLst/>
          </a:prstGeom>
          <a:noFill/>
        </p:spPr>
        <p:txBody>
          <a:bodyPr wrap="none" rtlCol="0">
            <a:spAutoFit/>
          </a:bodyPr>
          <a:lstStyle/>
          <a:p>
            <a:r>
              <a:rPr lang="en-US" dirty="0" smtClean="0">
                <a:solidFill>
                  <a:schemeClr val="bg1"/>
                </a:solidFill>
              </a:rPr>
              <a:t>ASE</a:t>
            </a:r>
            <a:endParaRPr lang="en-US" dirty="0">
              <a:solidFill>
                <a:schemeClr val="bg1"/>
              </a:solidFill>
            </a:endParaRPr>
          </a:p>
        </p:txBody>
      </p:sp>
      <p:sp>
        <p:nvSpPr>
          <p:cNvPr id="8202" name="AutoShape 22"/>
          <p:cNvSpPr>
            <a:spLocks noChangeArrowheads="1"/>
          </p:cNvSpPr>
          <p:nvPr/>
        </p:nvSpPr>
        <p:spPr bwMode="auto">
          <a:xfrm rot="-2325651">
            <a:off x="5494338" y="3429000"/>
            <a:ext cx="212725" cy="279400"/>
          </a:xfrm>
          <a:prstGeom prst="parallelogram">
            <a:avLst>
              <a:gd name="adj" fmla="val 25273"/>
            </a:avLst>
          </a:prstGeom>
          <a:noFill/>
          <a:ln w="28575" cmpd="sng">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75" name="Isosceles Triangle 74"/>
          <p:cNvSpPr>
            <a:spLocks noChangeAspect="1"/>
          </p:cNvSpPr>
          <p:nvPr/>
        </p:nvSpPr>
        <p:spPr bwMode="auto">
          <a:xfrm rot="13947911">
            <a:off x="5710499" y="3163954"/>
            <a:ext cx="290068" cy="45977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10" name="TextBox 9"/>
          <p:cNvSpPr txBox="1"/>
          <p:nvPr/>
        </p:nvSpPr>
        <p:spPr>
          <a:xfrm rot="21445493">
            <a:off x="5707908" y="2905611"/>
            <a:ext cx="640082" cy="307777"/>
          </a:xfrm>
          <a:prstGeom prst="rect">
            <a:avLst/>
          </a:prstGeom>
          <a:noFill/>
        </p:spPr>
        <p:txBody>
          <a:bodyPr wrap="none" rtlCol="0">
            <a:spAutoFit/>
          </a:bodyPr>
          <a:lstStyle/>
          <a:p>
            <a:r>
              <a:rPr lang="en-US" sz="1400" dirty="0" smtClean="0">
                <a:latin typeface="+mn-lt"/>
              </a:rPr>
              <a:t>LTER</a:t>
            </a:r>
            <a:endParaRPr lang="en-US" sz="1400" dirty="0">
              <a:latin typeface="+mn-lt"/>
            </a:endParaRPr>
          </a:p>
        </p:txBody>
      </p:sp>
      <p:sp>
        <p:nvSpPr>
          <p:cNvPr id="8199" name="Text Box 6"/>
          <p:cNvSpPr txBox="1">
            <a:spLocks noChangeArrowheads="1"/>
          </p:cNvSpPr>
          <p:nvPr/>
        </p:nvSpPr>
        <p:spPr bwMode="auto">
          <a:xfrm>
            <a:off x="5870575" y="2781300"/>
            <a:ext cx="10239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a:ea typeface="ＭＳ Ｐゴシック" charset="0"/>
                <a:cs typeface="ＭＳ Ｐゴシック" charset="0"/>
              </a:rPr>
              <a:t>Weddell gyre</a:t>
            </a:r>
          </a:p>
        </p:txBody>
      </p:sp>
      <p:sp>
        <p:nvSpPr>
          <p:cNvPr id="8201" name="Text Box 7"/>
          <p:cNvSpPr txBox="1">
            <a:spLocks noChangeArrowheads="1"/>
          </p:cNvSpPr>
          <p:nvPr/>
        </p:nvSpPr>
        <p:spPr bwMode="auto">
          <a:xfrm>
            <a:off x="5735638" y="4445000"/>
            <a:ext cx="7778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lnSpc>
                <a:spcPct val="80000"/>
              </a:lnSpc>
              <a:spcBef>
                <a:spcPct val="50000"/>
              </a:spcBef>
            </a:pPr>
            <a:r>
              <a:rPr lang="en-US" sz="900" dirty="0">
                <a:ea typeface="ＭＳ Ｐゴシック" charset="0"/>
                <a:cs typeface="ＭＳ Ｐゴシック" charset="0"/>
              </a:rPr>
              <a:t>Ross gyre</a:t>
            </a:r>
          </a:p>
        </p:txBody>
      </p:sp>
    </p:spTree>
    <p:custDataLst>
      <p:tags r:id="rId1"/>
    </p:custDataLst>
    <p:extLst>
      <p:ext uri="{BB962C8B-B14F-4D97-AF65-F5344CB8AC3E}">
        <p14:creationId xmlns:p14="http://schemas.microsoft.com/office/powerpoint/2010/main" val="3909293891"/>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extBox 197"/>
          <p:cNvSpPr txBox="1"/>
          <p:nvPr/>
        </p:nvSpPr>
        <p:spPr>
          <a:xfrm>
            <a:off x="2773634" y="169322"/>
            <a:ext cx="3137898" cy="523220"/>
          </a:xfrm>
          <a:prstGeom prst="rect">
            <a:avLst/>
          </a:prstGeom>
          <a:noFill/>
          <a:effec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dirty="0">
                <a:ln w="11430"/>
                <a:solidFill>
                  <a:srgbClr val="FF0000"/>
                </a:solidFill>
              </a:rPr>
              <a:t>Skua diet change</a:t>
            </a:r>
          </a:p>
        </p:txBody>
      </p:sp>
      <p:pic>
        <p:nvPicPr>
          <p:cNvPr id="64514" name="Picture 189" descr="skua.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3" y="949325"/>
            <a:ext cx="360203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1" descr="Southern-skua-attacking-adelie-penguin-colon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0400" y="935038"/>
            <a:ext cx="4024313"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descr="pleuragramm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663" y="3721100"/>
            <a:ext cx="3868737"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oisson-lanterne-abyss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35475" y="3725863"/>
            <a:ext cx="424338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11"/>
          <p:cNvSpPr txBox="1">
            <a:spLocks noChangeArrowheads="1"/>
          </p:cNvSpPr>
          <p:nvPr/>
        </p:nvSpPr>
        <p:spPr bwMode="auto">
          <a:xfrm>
            <a:off x="2519363" y="4089400"/>
            <a:ext cx="1358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ctr"/>
            <a:r>
              <a:rPr lang="en-US" sz="1800">
                <a:solidFill>
                  <a:srgbClr val="FFFFFF"/>
                </a:solidFill>
              </a:rPr>
              <a:t>Silverfish</a:t>
            </a:r>
          </a:p>
          <a:p>
            <a:pPr algn="ctr"/>
            <a:r>
              <a:rPr lang="en-US" sz="1600">
                <a:solidFill>
                  <a:srgbClr val="FFFFFF"/>
                </a:solidFill>
              </a:rPr>
              <a:t>(ice obligate)</a:t>
            </a:r>
          </a:p>
        </p:txBody>
      </p:sp>
      <p:sp>
        <p:nvSpPr>
          <p:cNvPr id="64519" name="TextBox 12"/>
          <p:cNvSpPr txBox="1">
            <a:spLocks noChangeArrowheads="1"/>
          </p:cNvSpPr>
          <p:nvPr/>
        </p:nvSpPr>
        <p:spPr bwMode="auto">
          <a:xfrm>
            <a:off x="6070600" y="5762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600" i="1"/>
              <a:t>Fraser et al.</a:t>
            </a:r>
            <a:r>
              <a:rPr lang="en-US" sz="1600"/>
              <a:t>, in prep</a:t>
            </a:r>
          </a:p>
        </p:txBody>
      </p:sp>
      <p:grpSp>
        <p:nvGrpSpPr>
          <p:cNvPr id="8" name="Group 7"/>
          <p:cNvGrpSpPr>
            <a:grpSpLocks/>
          </p:cNvGrpSpPr>
          <p:nvPr/>
        </p:nvGrpSpPr>
        <p:grpSpPr bwMode="auto">
          <a:xfrm>
            <a:off x="4437063" y="3733800"/>
            <a:ext cx="4241800" cy="2649538"/>
            <a:chOff x="4436533" y="3725333"/>
            <a:chExt cx="4241800" cy="2650067"/>
          </a:xfrm>
        </p:grpSpPr>
        <p:sp>
          <p:nvSpPr>
            <p:cNvPr id="64523" name="Rectangle 6"/>
            <p:cNvSpPr>
              <a:spLocks noChangeArrowheads="1"/>
            </p:cNvSpPr>
            <p:nvPr/>
          </p:nvSpPr>
          <p:spPr bwMode="auto">
            <a:xfrm>
              <a:off x="4436533" y="3725333"/>
              <a:ext cx="4241800" cy="2650067"/>
            </a:xfrm>
            <a:prstGeom prst="rect">
              <a:avLst/>
            </a:prstGeom>
            <a:solidFill>
              <a:schemeClr val="tx1"/>
            </a:solidFill>
            <a:ln w="9525">
              <a:solidFill>
                <a:schemeClr val="tx1"/>
              </a:solidFill>
              <a:round/>
              <a:headEnd/>
              <a:tailEnd/>
            </a:ln>
          </p:spPr>
          <p:txBody>
            <a:bodyPr/>
            <a:lstStyle/>
            <a:p>
              <a:endParaRPr lang="en-US"/>
            </a:p>
          </p:txBody>
        </p:sp>
        <p:pic>
          <p:nvPicPr>
            <p:cNvPr id="64524" name="Picture 4" descr="antarctic lanternfish.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3399" y="4529668"/>
              <a:ext cx="1825413" cy="84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21" name="TextBox 5"/>
          <p:cNvSpPr txBox="1">
            <a:spLocks noChangeArrowheads="1"/>
          </p:cNvSpPr>
          <p:nvPr/>
        </p:nvSpPr>
        <p:spPr bwMode="auto">
          <a:xfrm>
            <a:off x="7043738" y="3827463"/>
            <a:ext cx="15970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ctr"/>
            <a:r>
              <a:rPr lang="en-US" sz="1600">
                <a:solidFill>
                  <a:srgbClr val="FFFFFF"/>
                </a:solidFill>
              </a:rPr>
              <a:t>Lanternfish</a:t>
            </a:r>
          </a:p>
          <a:p>
            <a:pPr algn="ctr"/>
            <a:r>
              <a:rPr lang="en-US" sz="1400">
                <a:solidFill>
                  <a:srgbClr val="FFFFFF"/>
                </a:solidFill>
              </a:rPr>
              <a:t>(&lt; -1˚C intolerant)</a:t>
            </a:r>
          </a:p>
        </p:txBody>
      </p:sp>
      <p:sp>
        <p:nvSpPr>
          <p:cNvPr id="13" name="TextBox 12"/>
          <p:cNvSpPr txBox="1"/>
          <p:nvPr/>
        </p:nvSpPr>
        <p:spPr>
          <a:xfrm>
            <a:off x="6773325" y="0"/>
            <a:ext cx="1937850" cy="276999"/>
          </a:xfrm>
          <a:prstGeom prst="rect">
            <a:avLst/>
          </a:prstGeom>
          <a:noFill/>
        </p:spPr>
        <p:txBody>
          <a:bodyPr wrap="none" rtlCol="0">
            <a:spAutoFit/>
          </a:bodyPr>
          <a:lstStyle/>
          <a:p>
            <a:r>
              <a:rPr lang="en-US" dirty="0" smtClean="0">
                <a:solidFill>
                  <a:srgbClr val="FFFFFF"/>
                </a:solidFill>
              </a:rPr>
              <a:t>regional climate change</a:t>
            </a:r>
            <a:endParaRPr lang="en-US" dirty="0">
              <a:solidFill>
                <a:srgbClr val="FFFFFF"/>
              </a:solidFill>
            </a:endParaRPr>
          </a:p>
        </p:txBody>
      </p:sp>
    </p:spTree>
    <p:custDataLst>
      <p:tags r:id="rId1"/>
    </p:custDataLst>
    <p:extLst>
      <p:ext uri="{BB962C8B-B14F-4D97-AF65-F5344CB8AC3E}">
        <p14:creationId xmlns:p14="http://schemas.microsoft.com/office/powerpoint/2010/main" val="3760125239"/>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Line 2"/>
          <p:cNvSpPr>
            <a:spLocks noChangeShapeType="1"/>
          </p:cNvSpPr>
          <p:nvPr/>
        </p:nvSpPr>
        <p:spPr bwMode="auto">
          <a:xfrm>
            <a:off x="3817938" y="4832350"/>
            <a:ext cx="1684337" cy="617538"/>
          </a:xfrm>
          <a:prstGeom prst="line">
            <a:avLst/>
          </a:prstGeom>
          <a:noFill/>
          <a:ln w="285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18" name="Line 3"/>
          <p:cNvSpPr>
            <a:spLocks noChangeShapeType="1"/>
          </p:cNvSpPr>
          <p:nvPr/>
        </p:nvSpPr>
        <p:spPr bwMode="auto">
          <a:xfrm>
            <a:off x="3829050" y="3570288"/>
            <a:ext cx="0" cy="1276350"/>
          </a:xfrm>
          <a:prstGeom prst="line">
            <a:avLst/>
          </a:prstGeom>
          <a:noFill/>
          <a:ln w="285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19" name="Rectangle 99"/>
          <p:cNvSpPr>
            <a:spLocks noChangeArrowheads="1"/>
          </p:cNvSpPr>
          <p:nvPr/>
        </p:nvSpPr>
        <p:spPr bwMode="auto">
          <a:xfrm>
            <a:off x="2606675" y="1963738"/>
            <a:ext cx="1203325" cy="693737"/>
          </a:xfrm>
          <a:prstGeom prst="rect">
            <a:avLst/>
          </a:prstGeom>
          <a:solidFill>
            <a:srgbClr val="999999">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20" name="Right Triangle 100"/>
          <p:cNvSpPr>
            <a:spLocks noChangeArrowheads="1"/>
          </p:cNvSpPr>
          <p:nvPr/>
        </p:nvSpPr>
        <p:spPr bwMode="auto">
          <a:xfrm rot="10800000">
            <a:off x="2598738" y="2657475"/>
            <a:ext cx="1211262" cy="511175"/>
          </a:xfrm>
          <a:prstGeom prst="rtTriangle">
            <a:avLst/>
          </a:prstGeom>
          <a:solidFill>
            <a:srgbClr val="999999">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p>
            <a:endParaRPr lang="en-US"/>
          </a:p>
        </p:txBody>
      </p:sp>
      <p:sp>
        <p:nvSpPr>
          <p:cNvPr id="34821" name="Rectangle 2"/>
          <p:cNvSpPr>
            <a:spLocks noGrp="1" noChangeArrowheads="1"/>
          </p:cNvSpPr>
          <p:nvPr>
            <p:ph type="title" idx="4294967295"/>
          </p:nvPr>
        </p:nvSpPr>
        <p:spPr>
          <a:xfrm>
            <a:off x="5287963" y="307975"/>
            <a:ext cx="3856037" cy="1244600"/>
          </a:xfrm>
        </p:spPr>
        <p:txBody>
          <a:bodyPr>
            <a:normAutofit fontScale="90000"/>
          </a:bodyPr>
          <a:lstStyle/>
          <a:p>
            <a:pPr algn="ctr"/>
            <a:r>
              <a:rPr lang="en-US" sz="2400" dirty="0">
                <a:latin typeface="Arial Black" charset="0"/>
                <a:ea typeface="ＭＳ Ｐゴシック" charset="0"/>
                <a:cs typeface="ＭＳ Ｐゴシック" charset="0"/>
              </a:rPr>
              <a:t>Autumn</a:t>
            </a:r>
            <a:br>
              <a:rPr lang="en-US" sz="2400" dirty="0">
                <a:latin typeface="Arial Black" charset="0"/>
                <a:ea typeface="ＭＳ Ｐゴシック" charset="0"/>
                <a:cs typeface="ＭＳ Ｐゴシック" charset="0"/>
              </a:rPr>
            </a:br>
            <a:r>
              <a:rPr lang="en-US" sz="2400" dirty="0">
                <a:latin typeface="Arial Black" charset="0"/>
                <a:ea typeface="ＭＳ Ｐゴシック" charset="0"/>
                <a:cs typeface="ＭＳ Ｐゴシック" charset="0"/>
              </a:rPr>
              <a:t>Elimination of </a:t>
            </a:r>
            <a:r>
              <a:rPr lang="en-US" sz="2400" dirty="0" smtClean="0">
                <a:latin typeface="Arial Black" charset="0"/>
                <a:ea typeface="ＭＳ Ｐゴシック" charset="0"/>
                <a:cs typeface="ＭＳ Ｐゴシック" charset="0"/>
              </a:rPr>
              <a:t/>
            </a:r>
            <a:br>
              <a:rPr lang="en-US" sz="2400" dirty="0" smtClean="0">
                <a:latin typeface="Arial Black" charset="0"/>
                <a:ea typeface="ＭＳ Ｐゴシック" charset="0"/>
                <a:cs typeface="ＭＳ Ｐゴシック" charset="0"/>
              </a:rPr>
            </a:br>
            <a:r>
              <a:rPr lang="en-US" sz="2400" dirty="0" smtClean="0">
                <a:latin typeface="Arial Black" charset="0"/>
                <a:ea typeface="ＭＳ Ｐゴシック" charset="0"/>
                <a:cs typeface="ＭＳ Ｐゴシック" charset="0"/>
              </a:rPr>
              <a:t>seasonal halocline</a:t>
            </a:r>
            <a:r>
              <a:rPr lang="en-US" sz="1600" dirty="0" smtClean="0">
                <a:latin typeface="Arial Black" charset="0"/>
                <a:ea typeface="ＭＳ Ｐゴシック" charset="0"/>
                <a:cs typeface="ＭＳ Ｐゴシック" charset="0"/>
              </a:rPr>
              <a:t/>
            </a:r>
            <a:br>
              <a:rPr lang="en-US" sz="1600" dirty="0" smtClean="0">
                <a:latin typeface="Arial Black" charset="0"/>
                <a:ea typeface="ＭＳ Ｐゴシック" charset="0"/>
                <a:cs typeface="ＭＳ Ｐゴシック" charset="0"/>
              </a:rPr>
            </a:br>
            <a:r>
              <a:rPr lang="en-US" sz="1800" dirty="0" smtClean="0">
                <a:latin typeface="Arial Black" charset="0"/>
                <a:ea typeface="ＭＳ Ｐゴシック" charset="0"/>
                <a:cs typeface="ＭＳ Ｐゴシック" charset="0"/>
              </a:rPr>
              <a:t>(initiating feedback)</a:t>
            </a:r>
            <a:endParaRPr lang="en-US" sz="2400" dirty="0">
              <a:ea typeface="ＭＳ Ｐゴシック" charset="0"/>
              <a:cs typeface="ＭＳ Ｐゴシック" charset="0"/>
            </a:endParaRPr>
          </a:p>
        </p:txBody>
      </p:sp>
      <p:sp>
        <p:nvSpPr>
          <p:cNvPr id="34823" name="Line 93"/>
          <p:cNvSpPr>
            <a:spLocks noChangeShapeType="1"/>
          </p:cNvSpPr>
          <p:nvPr/>
        </p:nvSpPr>
        <p:spPr bwMode="auto">
          <a:xfrm flipV="1">
            <a:off x="3825875" y="1981200"/>
            <a:ext cx="0" cy="1592263"/>
          </a:xfrm>
          <a:prstGeom prst="line">
            <a:avLst/>
          </a:prstGeom>
          <a:noFill/>
          <a:ln w="19050">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4" name="Text Box 13"/>
          <p:cNvSpPr txBox="1">
            <a:spLocks noChangeArrowheads="1"/>
          </p:cNvSpPr>
          <p:nvPr/>
        </p:nvSpPr>
        <p:spPr bwMode="auto">
          <a:xfrm>
            <a:off x="2813050" y="2020888"/>
            <a:ext cx="387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spcBef>
                <a:spcPct val="50000"/>
              </a:spcBef>
            </a:pPr>
            <a:r>
              <a:rPr lang="en-US" b="1">
                <a:latin typeface="Arial" charset="0"/>
              </a:rPr>
              <a:t>S</a:t>
            </a:r>
            <a:r>
              <a:rPr lang="en-US" b="1" baseline="-25000">
                <a:latin typeface="Arial" charset="0"/>
              </a:rPr>
              <a:t>S</a:t>
            </a:r>
            <a:endParaRPr lang="en-US" b="1">
              <a:latin typeface="Arial" charset="0"/>
            </a:endParaRPr>
          </a:p>
        </p:txBody>
      </p:sp>
      <p:sp>
        <p:nvSpPr>
          <p:cNvPr id="34826" name="Line 48"/>
          <p:cNvSpPr>
            <a:spLocks noChangeShapeType="1"/>
          </p:cNvSpPr>
          <p:nvPr/>
        </p:nvSpPr>
        <p:spPr bwMode="auto">
          <a:xfrm>
            <a:off x="3802063" y="4845050"/>
            <a:ext cx="1693862" cy="628650"/>
          </a:xfrm>
          <a:prstGeom prst="line">
            <a:avLst/>
          </a:prstGeom>
          <a:noFill/>
          <a:ln w="28575">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49"/>
          <p:cNvSpPr>
            <a:spLocks noChangeShapeType="1"/>
          </p:cNvSpPr>
          <p:nvPr/>
        </p:nvSpPr>
        <p:spPr bwMode="auto">
          <a:xfrm>
            <a:off x="5516563" y="5440363"/>
            <a:ext cx="0" cy="8763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4828" name="Group 16"/>
          <p:cNvGrpSpPr>
            <a:grpSpLocks/>
          </p:cNvGrpSpPr>
          <p:nvPr/>
        </p:nvGrpSpPr>
        <p:grpSpPr bwMode="auto">
          <a:xfrm>
            <a:off x="4502150" y="5048250"/>
            <a:ext cx="261938" cy="217488"/>
            <a:chOff x="2832" y="3216"/>
            <a:chExt cx="165" cy="137"/>
          </a:xfrm>
        </p:grpSpPr>
        <p:sp>
          <p:nvSpPr>
            <p:cNvPr id="34868" name="AutoShape 97"/>
            <p:cNvSpPr>
              <a:spLocks noChangeArrowheads="1"/>
            </p:cNvSpPr>
            <p:nvPr/>
          </p:nvSpPr>
          <p:spPr bwMode="auto">
            <a:xfrm>
              <a:off x="2887" y="3216"/>
              <a:ext cx="110" cy="83"/>
            </a:xfrm>
            <a:prstGeom prst="curvedDownArrow">
              <a:avLst>
                <a:gd name="adj1" fmla="val 26506"/>
                <a:gd name="adj2" fmla="val 53012"/>
                <a:gd name="adj3" fmla="val 33333"/>
              </a:avLst>
            </a:prstGeom>
            <a:solidFill>
              <a:srgbClr val="FF0000"/>
            </a:solidFill>
            <a:ln w="9525">
              <a:solidFill>
                <a:schemeClr val="tx1"/>
              </a:solidFill>
              <a:miter lim="800000"/>
              <a:headEnd/>
              <a:tailEnd/>
            </a:ln>
          </p:spPr>
          <p:txBody>
            <a:bodyPr wrap="none" anchor="ctr"/>
            <a:lstStyle/>
            <a:p>
              <a:endParaRPr lang="en-US"/>
            </a:p>
          </p:txBody>
        </p:sp>
        <p:sp>
          <p:nvSpPr>
            <p:cNvPr id="34869" name="AutoShape 98"/>
            <p:cNvSpPr>
              <a:spLocks noChangeArrowheads="1"/>
            </p:cNvSpPr>
            <p:nvPr/>
          </p:nvSpPr>
          <p:spPr bwMode="auto">
            <a:xfrm flipH="1" flipV="1">
              <a:off x="2832" y="3270"/>
              <a:ext cx="110" cy="83"/>
            </a:xfrm>
            <a:prstGeom prst="curvedDownArrow">
              <a:avLst>
                <a:gd name="adj1" fmla="val 26506"/>
                <a:gd name="adj2" fmla="val 53012"/>
                <a:gd name="adj3" fmla="val 33333"/>
              </a:avLst>
            </a:prstGeom>
            <a:solidFill>
              <a:srgbClr val="FF0000"/>
            </a:solidFill>
            <a:ln w="9525">
              <a:solidFill>
                <a:schemeClr val="tx1"/>
              </a:solidFill>
              <a:miter lim="800000"/>
              <a:headEnd/>
              <a:tailEnd/>
            </a:ln>
          </p:spPr>
          <p:txBody>
            <a:bodyPr rot="10800000" wrap="none" anchor="ctr"/>
            <a:lstStyle/>
            <a:p>
              <a:endParaRPr lang="en-US"/>
            </a:p>
          </p:txBody>
        </p:sp>
      </p:grpSp>
      <p:sp>
        <p:nvSpPr>
          <p:cNvPr id="34829" name="Rectangle 59"/>
          <p:cNvSpPr>
            <a:spLocks noChangeArrowheads="1"/>
          </p:cNvSpPr>
          <p:nvPr/>
        </p:nvSpPr>
        <p:spPr bwMode="auto">
          <a:xfrm>
            <a:off x="4783138" y="4975225"/>
            <a:ext cx="16129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lang="en-US" sz="1400" b="1" dirty="0">
                <a:latin typeface="Arial" charset="0"/>
              </a:rPr>
              <a:t>F</a:t>
            </a:r>
            <a:r>
              <a:rPr lang="en-US" sz="1400" b="1" baseline="-25000" dirty="0">
                <a:latin typeface="Arial" charset="0"/>
              </a:rPr>
              <a:t>D</a:t>
            </a:r>
            <a:r>
              <a:rPr lang="en-US" sz="1000" b="1" dirty="0">
                <a:latin typeface="Arial" charset="0"/>
              </a:rPr>
              <a:t> (turbulence–driven)</a:t>
            </a:r>
          </a:p>
        </p:txBody>
      </p:sp>
      <p:sp>
        <p:nvSpPr>
          <p:cNvPr id="34830" name="Text Box 35"/>
          <p:cNvSpPr txBox="1">
            <a:spLocks noChangeArrowheads="1"/>
          </p:cNvSpPr>
          <p:nvPr/>
        </p:nvSpPr>
        <p:spPr bwMode="auto">
          <a:xfrm>
            <a:off x="3502025" y="771525"/>
            <a:ext cx="514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600" b="1"/>
              <a:t>F</a:t>
            </a:r>
            <a:r>
              <a:rPr lang="en-US" sz="1600" b="1" baseline="-25000"/>
              <a:t>air</a:t>
            </a:r>
            <a:endParaRPr lang="en-US" sz="1600" b="1"/>
          </a:p>
        </p:txBody>
      </p:sp>
      <p:grpSp>
        <p:nvGrpSpPr>
          <p:cNvPr id="34831" name="Group 21"/>
          <p:cNvGrpSpPr>
            <a:grpSpLocks/>
          </p:cNvGrpSpPr>
          <p:nvPr/>
        </p:nvGrpSpPr>
        <p:grpSpPr bwMode="auto">
          <a:xfrm>
            <a:off x="3692525" y="1933575"/>
            <a:ext cx="2244725" cy="55563"/>
            <a:chOff x="2326" y="1218"/>
            <a:chExt cx="1414" cy="35"/>
          </a:xfrm>
        </p:grpSpPr>
        <p:graphicFrame>
          <p:nvGraphicFramePr>
            <p:cNvPr id="34865" name="Object 9"/>
            <p:cNvGraphicFramePr>
              <a:graphicFrameLocks noChangeAspect="1"/>
            </p:cNvGraphicFramePr>
            <p:nvPr/>
          </p:nvGraphicFramePr>
          <p:xfrm>
            <a:off x="3250" y="1218"/>
            <a:ext cx="490" cy="35"/>
          </p:xfrm>
          <a:graphic>
            <a:graphicData uri="http://schemas.openxmlformats.org/presentationml/2006/ole">
              <mc:AlternateContent xmlns:mc="http://schemas.openxmlformats.org/markup-compatibility/2006">
                <mc:Choice xmlns:v="urn:schemas-microsoft-com:vml" Requires="v">
                  <p:oleObj spid="_x0000_s149311" r:id="rId5" imgW="1168400" imgH="127000" progId="MS_ClipArt_Gallery">
                    <p:embed/>
                  </p:oleObj>
                </mc:Choice>
                <mc:Fallback>
                  <p:oleObj r:id="rId5"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3250" y="1218"/>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4866" name="Object 10"/>
            <p:cNvGraphicFramePr>
              <a:graphicFrameLocks noChangeAspect="1"/>
            </p:cNvGraphicFramePr>
            <p:nvPr/>
          </p:nvGraphicFramePr>
          <p:xfrm>
            <a:off x="2816" y="1218"/>
            <a:ext cx="434" cy="31"/>
          </p:xfrm>
          <a:graphic>
            <a:graphicData uri="http://schemas.openxmlformats.org/presentationml/2006/ole">
              <mc:AlternateContent xmlns:mc="http://schemas.openxmlformats.org/markup-compatibility/2006">
                <mc:Choice xmlns:v="urn:schemas-microsoft-com:vml" Requires="v">
                  <p:oleObj spid="_x0000_s149312" r:id="rId7" imgW="1168400" imgH="127000" progId="MS_ClipArt_Gallery">
                    <p:embed/>
                  </p:oleObj>
                </mc:Choice>
                <mc:Fallback>
                  <p:oleObj r:id="rId7"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816" y="1218"/>
                          <a:ext cx="434" cy="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4867" name="Object 11"/>
            <p:cNvGraphicFramePr>
              <a:graphicFrameLocks noChangeAspect="1"/>
            </p:cNvGraphicFramePr>
            <p:nvPr/>
          </p:nvGraphicFramePr>
          <p:xfrm>
            <a:off x="2326" y="1218"/>
            <a:ext cx="490" cy="35"/>
          </p:xfrm>
          <a:graphic>
            <a:graphicData uri="http://schemas.openxmlformats.org/presentationml/2006/ole">
              <mc:AlternateContent xmlns:mc="http://schemas.openxmlformats.org/markup-compatibility/2006">
                <mc:Choice xmlns:v="urn:schemas-microsoft-com:vml" Requires="v">
                  <p:oleObj spid="_x0000_s149313" r:id="rId8" imgW="1168400" imgH="127000" progId="MS_ClipArt_Gallery">
                    <p:embed/>
                  </p:oleObj>
                </mc:Choice>
                <mc:Fallback>
                  <p:oleObj r:id="rId8"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326" y="1218"/>
                          <a:ext cx="490" cy="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34832" name="Object 2"/>
          <p:cNvGraphicFramePr>
            <a:graphicFrameLocks noChangeAspect="1"/>
          </p:cNvGraphicFramePr>
          <p:nvPr/>
        </p:nvGraphicFramePr>
        <p:xfrm>
          <a:off x="2965450" y="1935163"/>
          <a:ext cx="777875" cy="55562"/>
        </p:xfrm>
        <a:graphic>
          <a:graphicData uri="http://schemas.openxmlformats.org/presentationml/2006/ole">
            <mc:AlternateContent xmlns:mc="http://schemas.openxmlformats.org/markup-compatibility/2006">
              <mc:Choice xmlns:v="urn:schemas-microsoft-com:vml" Requires="v">
                <p:oleObj spid="_x0000_s149314" r:id="rId9" imgW="1168400" imgH="127000" progId="MS_ClipArt_Gallery">
                  <p:embed/>
                </p:oleObj>
              </mc:Choice>
              <mc:Fallback>
                <p:oleObj r:id="rId9"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965450" y="1935163"/>
                        <a:ext cx="777875" cy="55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4833" name="Object 3"/>
          <p:cNvGraphicFramePr>
            <a:graphicFrameLocks noChangeAspect="1"/>
          </p:cNvGraphicFramePr>
          <p:nvPr/>
        </p:nvGraphicFramePr>
        <p:xfrm>
          <a:off x="2251075" y="1930400"/>
          <a:ext cx="777875" cy="55563"/>
        </p:xfrm>
        <a:graphic>
          <a:graphicData uri="http://schemas.openxmlformats.org/presentationml/2006/ole">
            <mc:AlternateContent xmlns:mc="http://schemas.openxmlformats.org/markup-compatibility/2006">
              <mc:Choice xmlns:v="urn:schemas-microsoft-com:vml" Requires="v">
                <p:oleObj spid="_x0000_s149315" r:id="rId10" imgW="1168400" imgH="127000" progId="MS_ClipArt_Gallery">
                  <p:embed/>
                </p:oleObj>
              </mc:Choice>
              <mc:Fallback>
                <p:oleObj r:id="rId10" imgW="1168400" imgH="127000" progId="MS_ClipArt_Gallery">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15808" b="16667"/>
                      <a:stretch>
                        <a:fillRect/>
                      </a:stretch>
                    </p:blipFill>
                    <p:spPr bwMode="auto">
                      <a:xfrm>
                        <a:off x="2251075" y="1930400"/>
                        <a:ext cx="777875" cy="5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4834" name="Line 91"/>
          <p:cNvSpPr>
            <a:spLocks noChangeShapeType="1"/>
          </p:cNvSpPr>
          <p:nvPr/>
        </p:nvSpPr>
        <p:spPr bwMode="auto">
          <a:xfrm flipV="1">
            <a:off x="2616200" y="1971675"/>
            <a:ext cx="0" cy="687388"/>
          </a:xfrm>
          <a:prstGeom prst="line">
            <a:avLst/>
          </a:prstGeom>
          <a:noFill/>
          <a:ln w="19050">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8"/>
          <p:cNvSpPr>
            <a:spLocks noChangeShapeType="1"/>
          </p:cNvSpPr>
          <p:nvPr/>
        </p:nvSpPr>
        <p:spPr bwMode="auto">
          <a:xfrm>
            <a:off x="5500688" y="5451475"/>
            <a:ext cx="0" cy="857250"/>
          </a:xfrm>
          <a:prstGeom prst="line">
            <a:avLst/>
          </a:prstGeom>
          <a:noFill/>
          <a:ln w="19050">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34836" name="Object 4"/>
          <p:cNvGraphicFramePr>
            <a:graphicFrameLocks noChangeAspect="1"/>
          </p:cNvGraphicFramePr>
          <p:nvPr/>
        </p:nvGraphicFramePr>
        <p:xfrm>
          <a:off x="4394200" y="2098675"/>
          <a:ext cx="285750" cy="342900"/>
        </p:xfrm>
        <a:graphic>
          <a:graphicData uri="http://schemas.openxmlformats.org/presentationml/2006/ole">
            <mc:AlternateContent xmlns:mc="http://schemas.openxmlformats.org/markup-compatibility/2006">
              <mc:Choice xmlns:v="urn:schemas-microsoft-com:vml" Requires="v">
                <p:oleObj spid="_x0000_s149316" name="Equation" r:id="rId11" imgW="190500" imgH="228600" progId="Equation.DSMT4">
                  <p:embed/>
                </p:oleObj>
              </mc:Choice>
              <mc:Fallback>
                <p:oleObj name="Equation" r:id="rId11" imgW="1905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94200" y="2098675"/>
                        <a:ext cx="285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4837" name="Picture 30" descr="hot-water-danger-water-heater-photo11"/>
          <p:cNvPicPr>
            <a:picLocks noChangeAspect="1" noChangeArrowheads="1"/>
          </p:cNvPicPr>
          <p:nvPr/>
        </p:nvPicPr>
        <p:blipFill>
          <a:blip r:embed="rId13">
            <a:extLst>
              <a:ext uri="{28A0092B-C50C-407E-A947-70E740481C1C}">
                <a14:useLocalDpi xmlns:a14="http://schemas.microsoft.com/office/drawing/2010/main" val="0"/>
              </a:ext>
            </a:extLst>
          </a:blip>
          <a:srcRect b="15323"/>
          <a:stretch>
            <a:fillRect/>
          </a:stretch>
        </p:blipFill>
        <p:spPr bwMode="auto">
          <a:xfrm>
            <a:off x="4614863" y="5478463"/>
            <a:ext cx="80486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Text Box 32"/>
          <p:cNvSpPr txBox="1">
            <a:spLocks noChangeArrowheads="1"/>
          </p:cNvSpPr>
          <p:nvPr/>
        </p:nvSpPr>
        <p:spPr bwMode="auto">
          <a:xfrm>
            <a:off x="2746375" y="2433638"/>
            <a:ext cx="84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ctr"/>
            <a:r>
              <a:rPr lang="en-US" sz="1000"/>
              <a:t>Low-salinity</a:t>
            </a:r>
          </a:p>
          <a:p>
            <a:pPr algn="ctr"/>
            <a:r>
              <a:rPr lang="en-US" sz="1000"/>
              <a:t>water</a:t>
            </a:r>
          </a:p>
        </p:txBody>
      </p:sp>
      <p:sp>
        <p:nvSpPr>
          <p:cNvPr id="34839" name="Line 34"/>
          <p:cNvSpPr>
            <a:spLocks noChangeShapeType="1"/>
          </p:cNvSpPr>
          <p:nvPr/>
        </p:nvSpPr>
        <p:spPr bwMode="auto">
          <a:xfrm flipV="1">
            <a:off x="3309938" y="946150"/>
            <a:ext cx="0" cy="638175"/>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40" name="Line 35"/>
          <p:cNvSpPr>
            <a:spLocks noChangeShapeType="1"/>
          </p:cNvSpPr>
          <p:nvPr/>
        </p:nvSpPr>
        <p:spPr bwMode="auto">
          <a:xfrm>
            <a:off x="2622550" y="2368550"/>
            <a:ext cx="611188" cy="0"/>
          </a:xfrm>
          <a:prstGeom prst="line">
            <a:avLst/>
          </a:prstGeom>
          <a:noFill/>
          <a:ln w="28575">
            <a:solidFill>
              <a:srgbClr val="4C4C4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41" name="Rectangle 21"/>
          <p:cNvSpPr>
            <a:spLocks noChangeArrowheads="1"/>
          </p:cNvSpPr>
          <p:nvPr/>
        </p:nvSpPr>
        <p:spPr bwMode="auto">
          <a:xfrm>
            <a:off x="3227388" y="1763713"/>
            <a:ext cx="1042987" cy="354012"/>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34842" name="Text Box 68"/>
          <p:cNvSpPr txBox="1">
            <a:spLocks noChangeArrowheads="1"/>
          </p:cNvSpPr>
          <p:nvPr/>
        </p:nvSpPr>
        <p:spPr bwMode="auto">
          <a:xfrm>
            <a:off x="3556000" y="1811338"/>
            <a:ext cx="395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1"/>
              <a:t>ice</a:t>
            </a:r>
            <a:endParaRPr lang="en-US"/>
          </a:p>
        </p:txBody>
      </p:sp>
      <p:sp>
        <p:nvSpPr>
          <p:cNvPr id="34843" name="AutoShape 28" descr="60%"/>
          <p:cNvSpPr>
            <a:spLocks noChangeArrowheads="1"/>
          </p:cNvSpPr>
          <p:nvPr/>
        </p:nvSpPr>
        <p:spPr bwMode="auto">
          <a:xfrm rot="1103438" flipV="1">
            <a:off x="3508375" y="2274888"/>
            <a:ext cx="630238" cy="676275"/>
          </a:xfrm>
          <a:prstGeom prst="cloudCallout">
            <a:avLst>
              <a:gd name="adj1" fmla="val -25829"/>
              <a:gd name="adj2" fmla="val 69569"/>
            </a:avLst>
          </a:prstGeom>
          <a:pattFill prst="divot">
            <a:fgClr>
              <a:srgbClr val="333333">
                <a:alpha val="58038"/>
              </a:srgbClr>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a:p>
        </p:txBody>
      </p:sp>
      <p:sp>
        <p:nvSpPr>
          <p:cNvPr id="34844" name="Text Box 29"/>
          <p:cNvSpPr txBox="1">
            <a:spLocks noChangeArrowheads="1"/>
          </p:cNvSpPr>
          <p:nvPr/>
        </p:nvSpPr>
        <p:spPr bwMode="auto">
          <a:xfrm>
            <a:off x="3562350" y="2405063"/>
            <a:ext cx="495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ctr"/>
            <a:r>
              <a:rPr lang="en-US" sz="1000" b="1"/>
              <a:t>brine</a:t>
            </a:r>
            <a:endParaRPr lang="en-US"/>
          </a:p>
        </p:txBody>
      </p:sp>
      <p:grpSp>
        <p:nvGrpSpPr>
          <p:cNvPr id="34845" name="Group 45"/>
          <p:cNvGrpSpPr>
            <a:grpSpLocks/>
          </p:cNvGrpSpPr>
          <p:nvPr/>
        </p:nvGrpSpPr>
        <p:grpSpPr bwMode="auto">
          <a:xfrm>
            <a:off x="5737225" y="2203450"/>
            <a:ext cx="2774950" cy="1778000"/>
            <a:chOff x="3606" y="1388"/>
            <a:chExt cx="1748" cy="1120"/>
          </a:xfrm>
        </p:grpSpPr>
        <p:sp>
          <p:nvSpPr>
            <p:cNvPr id="34864" name="Rectangle 44"/>
            <p:cNvSpPr>
              <a:spLocks noChangeArrowheads="1"/>
            </p:cNvSpPr>
            <p:nvPr/>
          </p:nvSpPr>
          <p:spPr bwMode="auto">
            <a:xfrm>
              <a:off x="3606" y="2141"/>
              <a:ext cx="1748" cy="367"/>
            </a:xfrm>
            <a:prstGeom prst="rect">
              <a:avLst/>
            </a:prstGeom>
            <a:solidFill>
              <a:schemeClr val="bg1">
                <a:lumMod val="85000"/>
                <a:alpha val="41000"/>
              </a:schemeClr>
            </a:solidFill>
            <a:ln w="9525">
              <a:solidFill>
                <a:schemeClr val="tx1"/>
              </a:solidFill>
              <a:miter lim="800000"/>
              <a:headEnd/>
              <a:tailEnd/>
            </a:ln>
            <a:extLst/>
          </p:spPr>
          <p:txBody>
            <a:bodyPr wrap="none" anchor="ctr"/>
            <a:lstStyle/>
            <a:p>
              <a:endParaRPr lang="en-US"/>
            </a:p>
          </p:txBody>
        </p:sp>
        <p:graphicFrame>
          <p:nvGraphicFramePr>
            <p:cNvPr id="34863" name="Object 8"/>
            <p:cNvGraphicFramePr>
              <a:graphicFrameLocks noChangeAspect="1"/>
            </p:cNvGraphicFramePr>
            <p:nvPr/>
          </p:nvGraphicFramePr>
          <p:xfrm>
            <a:off x="3694" y="1388"/>
            <a:ext cx="1584" cy="1080"/>
          </p:xfrm>
          <a:graphic>
            <a:graphicData uri="http://schemas.openxmlformats.org/presentationml/2006/ole">
              <mc:AlternateContent xmlns:mc="http://schemas.openxmlformats.org/markup-compatibility/2006">
                <mc:Choice xmlns:v="urn:schemas-microsoft-com:vml" Requires="v">
                  <p:oleObj spid="_x0000_s149317" name="Equation" r:id="rId14" imgW="2514600" imgH="1714500" progId="Equation.DSMT4">
                    <p:embed/>
                  </p:oleObj>
                </mc:Choice>
                <mc:Fallback>
                  <p:oleObj name="Equation" r:id="rId14" imgW="2514600" imgH="17145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94" y="1388"/>
                          <a:ext cx="1584" cy="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3" name="Group 2"/>
          <p:cNvGrpSpPr/>
          <p:nvPr/>
        </p:nvGrpSpPr>
        <p:grpSpPr>
          <a:xfrm>
            <a:off x="3876671" y="3767668"/>
            <a:ext cx="1313392" cy="745067"/>
            <a:chOff x="3978275" y="3742267"/>
            <a:chExt cx="1313392" cy="745067"/>
          </a:xfrm>
        </p:grpSpPr>
        <p:sp>
          <p:nvSpPr>
            <p:cNvPr id="2" name="Rectangle 1"/>
            <p:cNvSpPr/>
            <p:nvPr/>
          </p:nvSpPr>
          <p:spPr bwMode="auto">
            <a:xfrm>
              <a:off x="4106333" y="3742267"/>
              <a:ext cx="1066800" cy="745067"/>
            </a:xfrm>
            <a:prstGeom prst="rect">
              <a:avLst/>
            </a:prstGeom>
            <a:solidFill>
              <a:schemeClr val="bg1">
                <a:lumMod val="85000"/>
                <a:alpha val="4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34825" name="Text Box 13"/>
            <p:cNvSpPr txBox="1">
              <a:spLocks noChangeArrowheads="1"/>
            </p:cNvSpPr>
            <p:nvPr/>
          </p:nvSpPr>
          <p:spPr bwMode="auto">
            <a:xfrm>
              <a:off x="3978275" y="3995738"/>
              <a:ext cx="1313392" cy="457200"/>
            </a:xfrm>
            <a:prstGeom prst="rect">
              <a:avLst/>
            </a:prstGeom>
            <a:noFill/>
            <a:ln>
              <a:noFill/>
            </a:ln>
            <a:extLst/>
          </p:spPr>
          <p:txBody>
            <a:bodyPr wrap="square">
              <a:spAutoFit/>
            </a:bodyPr>
            <a:lstStyle>
              <a:lvl1pPr>
                <a:tabLst>
                  <a:tab pos="117475" algn="l"/>
                </a:tabLst>
                <a:defRPr sz="1200">
                  <a:solidFill>
                    <a:schemeClr val="tx1"/>
                  </a:solidFill>
                  <a:latin typeface="Helvetica" charset="0"/>
                  <a:ea typeface="ＭＳ Ｐゴシック" charset="0"/>
                  <a:cs typeface="ＭＳ Ｐゴシック" charset="0"/>
                </a:defRPr>
              </a:lvl1pPr>
              <a:lvl2pPr marL="742950" indent="-285750">
                <a:tabLst>
                  <a:tab pos="117475" algn="l"/>
                </a:tabLst>
                <a:defRPr sz="1200">
                  <a:solidFill>
                    <a:schemeClr val="tx1"/>
                  </a:solidFill>
                  <a:latin typeface="Helvetica" charset="0"/>
                  <a:ea typeface="ＭＳ Ｐゴシック" charset="0"/>
                </a:defRPr>
              </a:lvl2pPr>
              <a:lvl3pPr marL="1143000" indent="-228600">
                <a:tabLst>
                  <a:tab pos="117475" algn="l"/>
                </a:tabLst>
                <a:defRPr sz="1200">
                  <a:solidFill>
                    <a:schemeClr val="tx1"/>
                  </a:solidFill>
                  <a:latin typeface="Helvetica" charset="0"/>
                  <a:ea typeface="ＭＳ Ｐゴシック" charset="0"/>
                </a:defRPr>
              </a:lvl3pPr>
              <a:lvl4pPr marL="1600200" indent="-228600">
                <a:tabLst>
                  <a:tab pos="117475" algn="l"/>
                </a:tabLst>
                <a:defRPr sz="1200">
                  <a:solidFill>
                    <a:schemeClr val="tx1"/>
                  </a:solidFill>
                  <a:latin typeface="Helvetica" charset="0"/>
                  <a:ea typeface="ＭＳ Ｐゴシック" charset="0"/>
                </a:defRPr>
              </a:lvl4pPr>
              <a:lvl5pPr marL="2057400" indent="-228600">
                <a:tabLst>
                  <a:tab pos="117475" algn="l"/>
                </a:tabLst>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117475" algn="l"/>
                </a:tabLst>
                <a:defRPr sz="1200">
                  <a:solidFill>
                    <a:schemeClr val="tx1"/>
                  </a:solidFill>
                  <a:latin typeface="Helvetica" charset="0"/>
                  <a:ea typeface="ＭＳ Ｐゴシック" charset="0"/>
                </a:defRPr>
              </a:lvl9pPr>
            </a:lstStyle>
            <a:p>
              <a:pPr>
                <a:spcBef>
                  <a:spcPct val="50000"/>
                </a:spcBef>
              </a:pPr>
              <a:r>
                <a:rPr lang="en-US" b="0" dirty="0">
                  <a:latin typeface="Arial" charset="0"/>
                </a:rPr>
                <a:t>= Winter Water 	 (WW)</a:t>
              </a:r>
            </a:p>
          </p:txBody>
        </p:sp>
        <p:graphicFrame>
          <p:nvGraphicFramePr>
            <p:cNvPr id="34846" name="Object 6"/>
            <p:cNvGraphicFramePr>
              <a:graphicFrameLocks noChangeAspect="1"/>
            </p:cNvGraphicFramePr>
            <p:nvPr>
              <p:extLst>
                <p:ext uri="{D42A27DB-BD31-4B8C-83A1-F6EECF244321}">
                  <p14:modId xmlns:p14="http://schemas.microsoft.com/office/powerpoint/2010/main" val="2191028357"/>
                </p:ext>
              </p:extLst>
            </p:nvPr>
          </p:nvGraphicFramePr>
          <p:xfrm>
            <a:off x="4200525" y="3763963"/>
            <a:ext cx="846138" cy="282575"/>
          </p:xfrm>
          <a:graphic>
            <a:graphicData uri="http://schemas.openxmlformats.org/presentationml/2006/ole">
              <mc:AlternateContent xmlns:mc="http://schemas.openxmlformats.org/markup-compatibility/2006">
                <mc:Choice xmlns:v="urn:schemas-microsoft-com:vml" Requires="v">
                  <p:oleObj spid="_x0000_s149318" name="Equation" r:id="rId16" imgW="685800" imgH="228600" progId="Equation.DSMT4">
                    <p:embed/>
                  </p:oleObj>
                </mc:Choice>
                <mc:Fallback>
                  <p:oleObj name="Equation" r:id="rId16" imgW="68580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0525" y="3763963"/>
                          <a:ext cx="846138"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4847" name="Text Box 45"/>
          <p:cNvSpPr txBox="1">
            <a:spLocks noChangeArrowheads="1"/>
          </p:cNvSpPr>
          <p:nvPr/>
        </p:nvSpPr>
        <p:spPr bwMode="auto">
          <a:xfrm>
            <a:off x="7120466" y="6298141"/>
            <a:ext cx="1181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000" i="1" dirty="0">
                <a:solidFill>
                  <a:schemeClr val="bg1"/>
                </a:solidFill>
              </a:rPr>
              <a:t>Martinson</a:t>
            </a:r>
            <a:r>
              <a:rPr lang="en-US" sz="1000" dirty="0">
                <a:solidFill>
                  <a:schemeClr val="bg1"/>
                </a:solidFill>
              </a:rPr>
              <a:t>, 1990</a:t>
            </a:r>
            <a:endParaRPr lang="en-US" sz="1000" i="1" dirty="0">
              <a:solidFill>
                <a:schemeClr val="bg1"/>
              </a:solidFill>
            </a:endParaRPr>
          </a:p>
        </p:txBody>
      </p:sp>
      <p:grpSp>
        <p:nvGrpSpPr>
          <p:cNvPr id="5" name="Group 52"/>
          <p:cNvGrpSpPr>
            <a:grpSpLocks/>
          </p:cNvGrpSpPr>
          <p:nvPr/>
        </p:nvGrpSpPr>
        <p:grpSpPr bwMode="auto">
          <a:xfrm>
            <a:off x="6216662" y="1776428"/>
            <a:ext cx="2108203" cy="830269"/>
            <a:chOff x="3916" y="1119"/>
            <a:chExt cx="1328" cy="523"/>
          </a:xfrm>
        </p:grpSpPr>
        <p:grpSp>
          <p:nvGrpSpPr>
            <p:cNvPr id="34858" name="Group 51"/>
            <p:cNvGrpSpPr>
              <a:grpSpLocks/>
            </p:cNvGrpSpPr>
            <p:nvPr/>
          </p:nvGrpSpPr>
          <p:grpSpPr bwMode="auto">
            <a:xfrm>
              <a:off x="3987" y="1387"/>
              <a:ext cx="859" cy="255"/>
              <a:chOff x="3987" y="1387"/>
              <a:chExt cx="859" cy="255"/>
            </a:xfrm>
          </p:grpSpPr>
          <p:sp>
            <p:nvSpPr>
              <p:cNvPr id="34860" name="Line 47"/>
              <p:cNvSpPr>
                <a:spLocks noChangeShapeType="1"/>
              </p:cNvSpPr>
              <p:nvPr/>
            </p:nvSpPr>
            <p:spPr bwMode="auto">
              <a:xfrm flipH="1">
                <a:off x="3987" y="1387"/>
                <a:ext cx="271" cy="235"/>
              </a:xfrm>
              <a:prstGeom prst="line">
                <a:avLst/>
              </a:prstGeom>
              <a:noFill/>
              <a:ln w="19050">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1" name="Line 48"/>
              <p:cNvSpPr>
                <a:spLocks noChangeShapeType="1"/>
              </p:cNvSpPr>
              <p:nvPr/>
            </p:nvSpPr>
            <p:spPr bwMode="auto">
              <a:xfrm flipH="1">
                <a:off x="4279" y="1395"/>
                <a:ext cx="271" cy="235"/>
              </a:xfrm>
              <a:prstGeom prst="line">
                <a:avLst/>
              </a:prstGeom>
              <a:noFill/>
              <a:ln w="19050">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62" name="Line 49"/>
              <p:cNvSpPr>
                <a:spLocks noChangeShapeType="1"/>
              </p:cNvSpPr>
              <p:nvPr/>
            </p:nvSpPr>
            <p:spPr bwMode="auto">
              <a:xfrm flipH="1">
                <a:off x="4575" y="1407"/>
                <a:ext cx="271" cy="235"/>
              </a:xfrm>
              <a:prstGeom prst="line">
                <a:avLst/>
              </a:prstGeom>
              <a:noFill/>
              <a:ln w="19050">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4859" name="Text Box 50"/>
            <p:cNvSpPr txBox="1">
              <a:spLocks noChangeArrowheads="1"/>
            </p:cNvSpPr>
            <p:nvPr/>
          </p:nvSpPr>
          <p:spPr bwMode="auto">
            <a:xfrm>
              <a:off x="3916" y="1119"/>
              <a:ext cx="132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pPr algn="ctr"/>
              <a:r>
                <a:rPr lang="en-US" dirty="0" smtClean="0">
                  <a:solidFill>
                    <a:srgbClr val="F30712"/>
                  </a:solidFill>
                </a:rPr>
                <a:t>Minor </a:t>
              </a:r>
              <a:r>
                <a:rPr lang="en-US" dirty="0">
                  <a:solidFill>
                    <a:srgbClr val="F30712"/>
                  </a:solidFill>
                </a:rPr>
                <a:t>effect with seasonal</a:t>
              </a:r>
            </a:p>
            <a:p>
              <a:pPr algn="ctr"/>
              <a:r>
                <a:rPr lang="en-US" dirty="0">
                  <a:solidFill>
                    <a:srgbClr val="F30712"/>
                  </a:solidFill>
                </a:rPr>
                <a:t>pycnocline present</a:t>
              </a:r>
            </a:p>
          </p:txBody>
        </p:sp>
      </p:grpSp>
      <p:sp>
        <p:nvSpPr>
          <p:cNvPr id="34849" name="Line 3"/>
          <p:cNvSpPr>
            <a:spLocks noChangeShapeType="1"/>
          </p:cNvSpPr>
          <p:nvPr/>
        </p:nvSpPr>
        <p:spPr bwMode="auto">
          <a:xfrm>
            <a:off x="3829050" y="3090863"/>
            <a:ext cx="0" cy="1755775"/>
          </a:xfrm>
          <a:prstGeom prst="line">
            <a:avLst/>
          </a:prstGeom>
          <a:noFill/>
          <a:ln w="28575">
            <a:solidFill>
              <a:srgbClr val="F307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0" name="Line 47"/>
          <p:cNvSpPr>
            <a:spLocks noChangeShapeType="1"/>
          </p:cNvSpPr>
          <p:nvPr/>
        </p:nvSpPr>
        <p:spPr bwMode="auto">
          <a:xfrm>
            <a:off x="3802063" y="3097213"/>
            <a:ext cx="0" cy="1757362"/>
          </a:xfrm>
          <a:prstGeom prst="line">
            <a:avLst/>
          </a:prstGeom>
          <a:noFill/>
          <a:ln w="28575">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1" name="Line 90"/>
          <p:cNvSpPr>
            <a:spLocks noChangeShapeType="1"/>
          </p:cNvSpPr>
          <p:nvPr/>
        </p:nvSpPr>
        <p:spPr bwMode="auto">
          <a:xfrm flipH="1" flipV="1">
            <a:off x="2616200" y="2659063"/>
            <a:ext cx="1179513" cy="458787"/>
          </a:xfrm>
          <a:prstGeom prst="line">
            <a:avLst/>
          </a:prstGeom>
          <a:noFill/>
          <a:ln w="57150">
            <a:solidFill>
              <a:srgbClr val="6666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34852" name="Object 7"/>
          <p:cNvGraphicFramePr>
            <a:graphicFrameLocks noChangeAspect="1"/>
          </p:cNvGraphicFramePr>
          <p:nvPr/>
        </p:nvGraphicFramePr>
        <p:xfrm>
          <a:off x="1951038" y="2670175"/>
          <a:ext cx="1054100" cy="2184400"/>
        </p:xfrm>
        <a:graphic>
          <a:graphicData uri="http://schemas.openxmlformats.org/presentationml/2006/ole">
            <mc:AlternateContent xmlns:mc="http://schemas.openxmlformats.org/markup-compatibility/2006">
              <mc:Choice xmlns:v="urn:schemas-microsoft-com:vml" Requires="v">
                <p:oleObj spid="_x0000_s149319" name="Equation" r:id="rId18" imgW="1079500" imgH="2184400" progId="Equation.DSMT4">
                  <p:embed/>
                </p:oleObj>
              </mc:Choice>
              <mc:Fallback>
                <p:oleObj name="Equation" r:id="rId18" imgW="1079500" imgH="21844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51038" y="2670175"/>
                        <a:ext cx="1054100" cy="218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6" name="Group 5"/>
          <p:cNvGrpSpPr>
            <a:grpSpLocks/>
          </p:cNvGrpSpPr>
          <p:nvPr/>
        </p:nvGrpSpPr>
        <p:grpSpPr bwMode="auto">
          <a:xfrm>
            <a:off x="304800" y="1719263"/>
            <a:ext cx="2393950" cy="1384995"/>
            <a:chOff x="304805" y="1718736"/>
            <a:chExt cx="2393945" cy="1385201"/>
          </a:xfrm>
        </p:grpSpPr>
        <p:sp>
          <p:nvSpPr>
            <p:cNvPr id="34856" name="TextBox 1"/>
            <p:cNvSpPr txBox="1">
              <a:spLocks noChangeArrowheads="1"/>
            </p:cNvSpPr>
            <p:nvPr/>
          </p:nvSpPr>
          <p:spPr bwMode="auto">
            <a:xfrm>
              <a:off x="304805" y="1718736"/>
              <a:ext cx="2015070" cy="1385201"/>
            </a:xfrm>
            <a:prstGeom prst="rect">
              <a:avLst/>
            </a:prstGeom>
            <a:solidFill>
              <a:schemeClr val="bg1"/>
            </a:solidFill>
            <a:ln w="9525">
              <a:solidFill>
                <a:schemeClr val="tx1"/>
              </a:solidFill>
              <a:miter lim="800000"/>
              <a:headEnd/>
              <a:tailEnd/>
            </a:ln>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dirty="0"/>
                <a:t>Must grow </a:t>
              </a:r>
              <a:r>
                <a:rPr lang="en-US" dirty="0" smtClean="0"/>
                <a:t>enough ice </a:t>
              </a:r>
              <a:r>
                <a:rPr lang="en-US" dirty="0"/>
                <a:t>to eliminate seasonal pycnocline and form winter mixed layer (WW) initiating the negative feedback of entrained heat</a:t>
              </a:r>
            </a:p>
          </p:txBody>
        </p:sp>
        <p:graphicFrame>
          <p:nvGraphicFramePr>
            <p:cNvPr id="34857" name="Object 3"/>
            <p:cNvGraphicFramePr>
              <a:graphicFrameLocks noChangeAspect="1"/>
            </p:cNvGraphicFramePr>
            <p:nvPr/>
          </p:nvGraphicFramePr>
          <p:xfrm>
            <a:off x="2343150" y="1968500"/>
            <a:ext cx="355600" cy="1079500"/>
          </p:xfrm>
          <a:graphic>
            <a:graphicData uri="http://schemas.openxmlformats.org/presentationml/2006/ole">
              <mc:AlternateContent xmlns:mc="http://schemas.openxmlformats.org/markup-compatibility/2006">
                <mc:Choice xmlns:v="urn:schemas-microsoft-com:vml" Requires="v">
                  <p:oleObj spid="_x0000_s149320" name="Equation" r:id="rId20" imgW="355600" imgH="1079500" progId="Equation.DSMT4">
                    <p:embed/>
                  </p:oleObj>
                </mc:Choice>
                <mc:Fallback>
                  <p:oleObj name="Equation" r:id="rId20" imgW="355600" imgH="10795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43150" y="1968500"/>
                          <a:ext cx="355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5" name="Group 54"/>
          <p:cNvGrpSpPr/>
          <p:nvPr/>
        </p:nvGrpSpPr>
        <p:grpSpPr>
          <a:xfrm>
            <a:off x="2709330" y="5681132"/>
            <a:ext cx="1626130" cy="575733"/>
            <a:chOff x="2810934" y="5698066"/>
            <a:chExt cx="1626130" cy="575733"/>
          </a:xfrm>
        </p:grpSpPr>
        <p:sp>
          <p:nvSpPr>
            <p:cNvPr id="56" name="Rectangle 1"/>
            <p:cNvSpPr>
              <a:spLocks noChangeArrowheads="1"/>
            </p:cNvSpPr>
            <p:nvPr/>
          </p:nvSpPr>
          <p:spPr bwMode="auto">
            <a:xfrm>
              <a:off x="2810934" y="5698066"/>
              <a:ext cx="1626130" cy="575733"/>
            </a:xfrm>
            <a:prstGeom prst="rect">
              <a:avLst/>
            </a:prstGeom>
            <a:solidFill>
              <a:schemeClr val="bg1">
                <a:lumMod val="85000"/>
                <a:alpha val="37000"/>
              </a:schemeClr>
            </a:solidFill>
            <a:ln w="9525">
              <a:noFill/>
              <a:round/>
              <a:headEnd/>
              <a:tailEnd/>
            </a:ln>
          </p:spPr>
          <p:txBody>
            <a:bodyPr/>
            <a:lstStyle/>
            <a:p>
              <a:endParaRPr lang="en-US"/>
            </a:p>
          </p:txBody>
        </p:sp>
        <p:sp>
          <p:nvSpPr>
            <p:cNvPr id="57" name="Rectangle 4"/>
            <p:cNvSpPr>
              <a:spLocks noChangeArrowheads="1"/>
            </p:cNvSpPr>
            <p:nvPr/>
          </p:nvSpPr>
          <p:spPr bwMode="auto">
            <a:xfrm>
              <a:off x="3225800" y="5992813"/>
              <a:ext cx="76993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n-US" sz="1200" dirty="0">
                  <a:latin typeface="Arial" charset="0"/>
                </a:rPr>
                <a:t>≥ 1.7</a:t>
              </a:r>
              <a:r>
                <a:rPr lang="en-US" sz="1050" dirty="0">
                  <a:latin typeface="Arial" charset="0"/>
                </a:rPr>
                <a:t>˚</a:t>
              </a:r>
              <a:r>
                <a:rPr lang="en-US" sz="1200" dirty="0">
                  <a:latin typeface="Arial" charset="0"/>
                </a:rPr>
                <a:t> C</a:t>
              </a:r>
            </a:p>
          </p:txBody>
        </p:sp>
        <p:graphicFrame>
          <p:nvGraphicFramePr>
            <p:cNvPr id="58" name="Object 4"/>
            <p:cNvGraphicFramePr>
              <a:graphicFrameLocks noChangeAspect="1"/>
            </p:cNvGraphicFramePr>
            <p:nvPr>
              <p:extLst>
                <p:ext uri="{D42A27DB-BD31-4B8C-83A1-F6EECF244321}">
                  <p14:modId xmlns:p14="http://schemas.microsoft.com/office/powerpoint/2010/main" val="2018625563"/>
                </p:ext>
              </p:extLst>
            </p:nvPr>
          </p:nvGraphicFramePr>
          <p:xfrm>
            <a:off x="2824163" y="5721350"/>
            <a:ext cx="1554162" cy="268288"/>
          </p:xfrm>
          <a:graphic>
            <a:graphicData uri="http://schemas.openxmlformats.org/presentationml/2006/ole">
              <mc:AlternateContent xmlns:mc="http://schemas.openxmlformats.org/markup-compatibility/2006">
                <mc:Choice xmlns:v="urn:schemas-microsoft-com:vml" Requires="v">
                  <p:oleObj spid="_x0000_s149321" name="Equation" r:id="rId22" imgW="1257300" imgH="215900" progId="Equation.3">
                    <p:embed/>
                  </p:oleObj>
                </mc:Choice>
                <mc:Fallback>
                  <p:oleObj name="Equation" r:id="rId22" imgW="1257300" imgH="2159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24163" y="5721350"/>
                          <a:ext cx="1554162"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59" name="TextBox 58"/>
          <p:cNvSpPr txBox="1"/>
          <p:nvPr/>
        </p:nvSpPr>
        <p:spPr>
          <a:xfrm>
            <a:off x="6976535" y="-25401"/>
            <a:ext cx="1630224"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Tree>
    <p:custDataLst>
      <p:tags r:id="rId2"/>
    </p:custDataLst>
    <p:extLst>
      <p:ext uri="{BB962C8B-B14F-4D97-AF65-F5344CB8AC3E}">
        <p14:creationId xmlns:p14="http://schemas.microsoft.com/office/powerpoint/2010/main" val="1325570954"/>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4978394" y="456671"/>
            <a:ext cx="3784600" cy="627062"/>
          </a:xfrm>
        </p:spPr>
        <p:txBody>
          <a:bodyPr/>
          <a:lstStyle/>
          <a:p>
            <a:pPr algn="ctr"/>
            <a:r>
              <a:rPr lang="en-US" dirty="0" smtClean="0">
                <a:latin typeface="Arial Black" charset="0"/>
                <a:ea typeface="ＭＳ Ｐゴシック" charset="0"/>
                <a:cs typeface="ＭＳ Ｐゴシック" charset="0"/>
              </a:rPr>
              <a:t>Winter Antarctic</a:t>
            </a:r>
            <a:r>
              <a:rPr lang="en-US" sz="2000" dirty="0" smtClean="0">
                <a:latin typeface="Arial Black" charset="0"/>
                <a:ea typeface="ＭＳ Ｐゴシック" charset="0"/>
                <a:cs typeface="ＭＳ Ｐゴシック" charset="0"/>
              </a:rPr>
              <a:t/>
            </a:r>
            <a:br>
              <a:rPr lang="en-US" sz="2000" dirty="0" smtClean="0">
                <a:latin typeface="Arial Black" charset="0"/>
                <a:ea typeface="ＭＳ Ｐゴシック" charset="0"/>
                <a:cs typeface="ＭＳ Ｐゴシック" charset="0"/>
              </a:rPr>
            </a:br>
            <a:r>
              <a:rPr lang="en-US" sz="1600" dirty="0" smtClean="0">
                <a:latin typeface="Arial Black" charset="0"/>
                <a:ea typeface="ＭＳ Ｐゴシック" charset="0"/>
                <a:cs typeface="ＭＳ Ｐゴシック" charset="0"/>
              </a:rPr>
              <a:t>(feedback)</a:t>
            </a:r>
            <a:endParaRPr lang="en-US" dirty="0">
              <a:latin typeface="Arial" charset="0"/>
              <a:ea typeface="ＭＳ Ｐゴシック" charset="0"/>
              <a:cs typeface="ＭＳ Ｐゴシック" charset="0"/>
            </a:endParaRPr>
          </a:p>
        </p:txBody>
      </p:sp>
      <p:graphicFrame>
        <p:nvGraphicFramePr>
          <p:cNvPr id="21507" name="Object 2"/>
          <p:cNvGraphicFramePr>
            <a:graphicFrameLocks noChangeAspect="1"/>
          </p:cNvGraphicFramePr>
          <p:nvPr>
            <p:extLst>
              <p:ext uri="{D42A27DB-BD31-4B8C-83A1-F6EECF244321}">
                <p14:modId xmlns:p14="http://schemas.microsoft.com/office/powerpoint/2010/main" val="1907434455"/>
              </p:ext>
            </p:extLst>
          </p:nvPr>
        </p:nvGraphicFramePr>
        <p:xfrm>
          <a:off x="5184245" y="1250950"/>
          <a:ext cx="3598862" cy="2530475"/>
        </p:xfrm>
        <a:graphic>
          <a:graphicData uri="http://schemas.openxmlformats.org/presentationml/2006/ole">
            <mc:AlternateContent xmlns:mc="http://schemas.openxmlformats.org/markup-compatibility/2006">
              <mc:Choice xmlns:v="urn:schemas-microsoft-com:vml" Requires="v">
                <p:oleObj spid="_x0000_s111173" name="Equation" r:id="rId5" imgW="3213100" imgH="2260600" progId="Equation.3">
                  <p:embed/>
                </p:oleObj>
              </mc:Choice>
              <mc:Fallback>
                <p:oleObj name="Equation" r:id="rId5" imgW="3213100" imgH="2260600" progId="Equation.3">
                  <p:embed/>
                  <p:pic>
                    <p:nvPicPr>
                      <p:cNvPr id="0" name=""/>
                      <p:cNvPicPr>
                        <a:picLocks noChangeAspect="1" noChangeArrowheads="1"/>
                      </p:cNvPicPr>
                      <p:nvPr/>
                    </p:nvPicPr>
                    <p:blipFill>
                      <a:blip r:embed="rId6"/>
                      <a:srcRect/>
                      <a:stretch>
                        <a:fillRect/>
                      </a:stretch>
                    </p:blipFill>
                    <p:spPr bwMode="auto">
                      <a:xfrm>
                        <a:off x="5184245" y="1250950"/>
                        <a:ext cx="3598862" cy="2530475"/>
                      </a:xfrm>
                      <a:prstGeom prst="rect">
                        <a:avLst/>
                      </a:prstGeom>
                      <a:solidFill>
                        <a:schemeClr val="bg1">
                          <a:lumMod val="85000"/>
                          <a:alpha val="52000"/>
                        </a:schemeClr>
                      </a:solidFill>
                      <a:ln w="9525">
                        <a:solidFill>
                          <a:schemeClr val="tx1"/>
                        </a:solidFill>
                        <a:miter lim="800000"/>
                        <a:headEnd/>
                        <a:tailEnd/>
                      </a:ln>
                      <a:effectLst/>
                      <a:extLst/>
                    </p:spPr>
                  </p:pic>
                </p:oleObj>
              </mc:Fallback>
            </mc:AlternateContent>
          </a:graphicData>
        </a:graphic>
      </p:graphicFrame>
      <p:sp>
        <p:nvSpPr>
          <p:cNvPr id="21508" name="Rectangle 4"/>
          <p:cNvSpPr>
            <a:spLocks noChangeArrowheads="1"/>
          </p:cNvSpPr>
          <p:nvPr/>
        </p:nvSpPr>
        <p:spPr bwMode="auto">
          <a:xfrm>
            <a:off x="3243263" y="589121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endParaRPr lang="en-US" b="0">
              <a:latin typeface="Arial" charset="0"/>
            </a:endParaRPr>
          </a:p>
        </p:txBody>
      </p:sp>
      <p:sp>
        <p:nvSpPr>
          <p:cNvPr id="6" name="Rectangle 5"/>
          <p:cNvSpPr/>
          <p:nvPr/>
        </p:nvSpPr>
        <p:spPr bwMode="auto">
          <a:xfrm>
            <a:off x="139700" y="469900"/>
            <a:ext cx="4838700" cy="5848350"/>
          </a:xfrm>
          <a:prstGeom prst="rect">
            <a:avLst/>
          </a:prstGeom>
          <a:solidFill>
            <a:schemeClr val="bg1">
              <a:lumMod val="85000"/>
              <a:alpha val="3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sp>
        <p:nvSpPr>
          <p:cNvPr id="21509" name="Line 103"/>
          <p:cNvSpPr>
            <a:spLocks noChangeShapeType="1"/>
          </p:cNvSpPr>
          <p:nvPr/>
        </p:nvSpPr>
        <p:spPr bwMode="auto">
          <a:xfrm flipV="1">
            <a:off x="2093913" y="774700"/>
            <a:ext cx="0" cy="60325"/>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3"/>
          <p:cNvGrpSpPr/>
          <p:nvPr/>
        </p:nvGrpSpPr>
        <p:grpSpPr>
          <a:xfrm>
            <a:off x="144720" y="525463"/>
            <a:ext cx="3903663" cy="5724526"/>
            <a:chOff x="144720" y="525463"/>
            <a:chExt cx="3903663" cy="5724526"/>
          </a:xfrm>
        </p:grpSpPr>
        <p:grpSp>
          <p:nvGrpSpPr>
            <p:cNvPr id="2" name="Group 1"/>
            <p:cNvGrpSpPr/>
            <p:nvPr/>
          </p:nvGrpSpPr>
          <p:grpSpPr>
            <a:xfrm>
              <a:off x="144720" y="525463"/>
              <a:ext cx="3903663" cy="1989138"/>
              <a:chOff x="144720" y="525463"/>
              <a:chExt cx="3903663" cy="1989138"/>
            </a:xfrm>
          </p:grpSpPr>
          <p:sp>
            <p:nvSpPr>
              <p:cNvPr id="21544" name="AutoShape 102"/>
              <p:cNvSpPr>
                <a:spLocks/>
              </p:cNvSpPr>
              <p:nvPr/>
            </p:nvSpPr>
            <p:spPr bwMode="auto">
              <a:xfrm rot="16200000">
                <a:off x="1725077" y="-733425"/>
                <a:ext cx="742950" cy="3903663"/>
              </a:xfrm>
              <a:prstGeom prst="rightBrace">
                <a:avLst>
                  <a:gd name="adj1" fmla="val 4378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b="0"/>
              </a:p>
            </p:txBody>
          </p:sp>
          <p:sp>
            <p:nvSpPr>
              <p:cNvPr id="21545" name="Text Box 104"/>
              <p:cNvSpPr txBox="1">
                <a:spLocks noChangeArrowheads="1"/>
              </p:cNvSpPr>
              <p:nvPr/>
            </p:nvSpPr>
            <p:spPr bwMode="auto">
              <a:xfrm>
                <a:off x="1906052" y="525463"/>
                <a:ext cx="1833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dirty="0">
                    <a:ea typeface="ＭＳ Ｐゴシック" charset="0"/>
                    <a:cs typeface="ＭＳ Ｐゴシック" charset="0"/>
                  </a:rPr>
                  <a:t>F</a:t>
                </a:r>
                <a:r>
                  <a:rPr lang="en-US" b="0" baseline="-25000" dirty="0">
                    <a:ea typeface="ＭＳ Ｐゴシック" charset="0"/>
                    <a:cs typeface="ＭＳ Ｐゴシック" charset="0"/>
                  </a:rPr>
                  <a:t>air</a:t>
                </a:r>
                <a:r>
                  <a:rPr lang="en-US" b="0" dirty="0">
                    <a:ea typeface="ＭＳ Ｐゴシック" charset="0"/>
                    <a:cs typeface="ＭＳ Ｐゴシック" charset="0"/>
                  </a:rPr>
                  <a:t> [= AF</a:t>
                </a:r>
                <a:r>
                  <a:rPr lang="en-US" b="0" baseline="-25000" dirty="0">
                    <a:ea typeface="ＭＳ Ｐゴシック" charset="0"/>
                    <a:cs typeface="ＭＳ Ｐゴシック" charset="0"/>
                  </a:rPr>
                  <a:t>i</a:t>
                </a:r>
                <a:r>
                  <a:rPr lang="en-US" b="0" dirty="0">
                    <a:ea typeface="ＭＳ Ｐゴシック" charset="0"/>
                    <a:cs typeface="ＭＳ Ｐゴシック" charset="0"/>
                  </a:rPr>
                  <a:t> + (1-A)F</a:t>
                </a:r>
                <a:r>
                  <a:rPr lang="en-US" b="0" baseline="-25000" dirty="0">
                    <a:ea typeface="ＭＳ Ｐゴシック" charset="0"/>
                    <a:cs typeface="ＭＳ Ｐゴシック" charset="0"/>
                  </a:rPr>
                  <a:t>w</a:t>
                </a:r>
                <a:r>
                  <a:rPr lang="en-US" b="0" dirty="0">
                    <a:ea typeface="ＭＳ Ｐゴシック" charset="0"/>
                    <a:cs typeface="ＭＳ Ｐゴシック" charset="0"/>
                  </a:rPr>
                  <a:t>]</a:t>
                </a:r>
              </a:p>
            </p:txBody>
          </p:sp>
          <p:sp>
            <p:nvSpPr>
              <p:cNvPr id="21546" name="Line 109"/>
              <p:cNvSpPr>
                <a:spLocks noChangeShapeType="1"/>
              </p:cNvSpPr>
              <p:nvPr/>
            </p:nvSpPr>
            <p:spPr bwMode="auto">
              <a:xfrm flipV="1">
                <a:off x="2812515" y="1409701"/>
                <a:ext cx="0" cy="508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1547" name="Group 117"/>
              <p:cNvGrpSpPr>
                <a:grpSpLocks/>
              </p:cNvGrpSpPr>
              <p:nvPr/>
            </p:nvGrpSpPr>
            <p:grpSpPr bwMode="auto">
              <a:xfrm>
                <a:off x="377290" y="1387476"/>
                <a:ext cx="314325" cy="284163"/>
                <a:chOff x="1187" y="890"/>
                <a:chExt cx="198" cy="179"/>
              </a:xfrm>
            </p:grpSpPr>
            <p:sp>
              <p:nvSpPr>
                <p:cNvPr id="21552" name="Line 105"/>
                <p:cNvSpPr>
                  <a:spLocks noChangeShapeType="1"/>
                </p:cNvSpPr>
                <p:nvPr/>
              </p:nvSpPr>
              <p:spPr bwMode="auto">
                <a:xfrm flipV="1">
                  <a:off x="1187" y="918"/>
                  <a:ext cx="0" cy="15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53" name="Text Box 110"/>
                <p:cNvSpPr txBox="1">
                  <a:spLocks noChangeArrowheads="1"/>
                </p:cNvSpPr>
                <p:nvPr/>
              </p:nvSpPr>
              <p:spPr bwMode="auto">
                <a:xfrm>
                  <a:off x="1193" y="890"/>
                  <a:ext cx="1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ea typeface="ＭＳ Ｐゴシック" charset="0"/>
                      <a:cs typeface="ＭＳ Ｐゴシック" charset="0"/>
                    </a:rPr>
                    <a:t>F</a:t>
                  </a:r>
                  <a:r>
                    <a:rPr lang="en-US" b="0" baseline="-25000">
                      <a:ea typeface="ＭＳ Ｐゴシック" charset="0"/>
                      <a:cs typeface="ＭＳ Ｐゴシック" charset="0"/>
                    </a:rPr>
                    <a:t>i</a:t>
                  </a:r>
                  <a:endParaRPr lang="en-US" b="0">
                    <a:ea typeface="ＭＳ Ｐゴシック" charset="0"/>
                    <a:cs typeface="ＭＳ Ｐゴシック" charset="0"/>
                  </a:endParaRPr>
                </a:p>
              </p:txBody>
            </p:sp>
          </p:grpSp>
          <p:sp>
            <p:nvSpPr>
              <p:cNvPr id="21548" name="Text Box 111"/>
              <p:cNvSpPr txBox="1">
                <a:spLocks noChangeArrowheads="1"/>
              </p:cNvSpPr>
              <p:nvPr/>
            </p:nvSpPr>
            <p:spPr bwMode="auto">
              <a:xfrm>
                <a:off x="2820452" y="1365251"/>
                <a:ext cx="10175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120000"/>
                  </a:lnSpc>
                </a:pPr>
                <a:r>
                  <a:rPr lang="en-US" b="0" dirty="0">
                    <a:ea typeface="ＭＳ Ｐゴシック" charset="0"/>
                    <a:cs typeface="ＭＳ Ｐゴシック" charset="0"/>
                  </a:rPr>
                  <a:t>F</a:t>
                </a:r>
                <a:r>
                  <a:rPr lang="en-US" b="0" baseline="-25000" dirty="0">
                    <a:ea typeface="ＭＳ Ｐゴシック" charset="0"/>
                    <a:cs typeface="ＭＳ Ｐゴシック" charset="0"/>
                  </a:rPr>
                  <a:t>w</a:t>
                </a:r>
                <a:r>
                  <a:rPr lang="en-US" b="0" dirty="0">
                    <a:ea typeface="ＭＳ Ｐゴシック" charset="0"/>
                    <a:cs typeface="ＭＳ Ｐゴシック" charset="0"/>
                  </a:rPr>
                  <a:t> (~ 20F</a:t>
                </a:r>
                <a:r>
                  <a:rPr lang="en-US" b="0" baseline="-25000" dirty="0">
                    <a:ea typeface="ＭＳ Ｐゴシック" charset="0"/>
                    <a:cs typeface="ＭＳ Ｐゴシック" charset="0"/>
                  </a:rPr>
                  <a:t>i</a:t>
                </a:r>
                <a:r>
                  <a:rPr lang="en-US" b="0" dirty="0">
                    <a:ea typeface="ＭＳ Ｐゴシック" charset="0"/>
                    <a:cs typeface="ＭＳ Ｐゴシック" charset="0"/>
                  </a:rPr>
                  <a:t>)</a:t>
                </a:r>
              </a:p>
            </p:txBody>
          </p:sp>
          <p:grpSp>
            <p:nvGrpSpPr>
              <p:cNvPr id="21549" name="Group 116"/>
              <p:cNvGrpSpPr>
                <a:grpSpLocks/>
              </p:cNvGrpSpPr>
              <p:nvPr/>
            </p:nvGrpSpPr>
            <p:grpSpPr bwMode="auto">
              <a:xfrm>
                <a:off x="353477" y="1679576"/>
                <a:ext cx="414338" cy="835025"/>
                <a:chOff x="488" y="1074"/>
                <a:chExt cx="261" cy="526"/>
              </a:xfrm>
            </p:grpSpPr>
            <p:sp>
              <p:nvSpPr>
                <p:cNvPr id="21550" name="Line 114"/>
                <p:cNvSpPr>
                  <a:spLocks noChangeShapeType="1"/>
                </p:cNvSpPr>
                <p:nvPr/>
              </p:nvSpPr>
              <p:spPr bwMode="auto">
                <a:xfrm>
                  <a:off x="488" y="1074"/>
                  <a:ext cx="139" cy="134"/>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1" name="Line 115"/>
                <p:cNvSpPr>
                  <a:spLocks noChangeShapeType="1"/>
                </p:cNvSpPr>
                <p:nvPr/>
              </p:nvSpPr>
              <p:spPr bwMode="auto">
                <a:xfrm>
                  <a:off x="627" y="1208"/>
                  <a:ext cx="122" cy="392"/>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 name="Group 2"/>
            <p:cNvGrpSpPr/>
            <p:nvPr/>
          </p:nvGrpSpPr>
          <p:grpSpPr>
            <a:xfrm>
              <a:off x="213777" y="1682751"/>
              <a:ext cx="3794125" cy="4567238"/>
              <a:chOff x="213777" y="1682751"/>
              <a:chExt cx="3794125" cy="4567238"/>
            </a:xfrm>
          </p:grpSpPr>
          <p:grpSp>
            <p:nvGrpSpPr>
              <p:cNvPr id="21542" name="Group 135"/>
              <p:cNvGrpSpPr>
                <a:grpSpLocks/>
              </p:cNvGrpSpPr>
              <p:nvPr/>
            </p:nvGrpSpPr>
            <p:grpSpPr bwMode="auto">
              <a:xfrm>
                <a:off x="213777" y="1682751"/>
                <a:ext cx="3794125" cy="1679575"/>
                <a:chOff x="236" y="1060"/>
                <a:chExt cx="2390" cy="1058"/>
              </a:xfrm>
            </p:grpSpPr>
            <p:grpSp>
              <p:nvGrpSpPr>
                <p:cNvPr id="21554" name="Group 64"/>
                <p:cNvGrpSpPr>
                  <a:grpSpLocks/>
                </p:cNvGrpSpPr>
                <p:nvPr/>
              </p:nvGrpSpPr>
              <p:grpSpPr bwMode="auto">
                <a:xfrm>
                  <a:off x="236" y="1060"/>
                  <a:ext cx="2390" cy="538"/>
                  <a:chOff x="400" y="880"/>
                  <a:chExt cx="2390" cy="538"/>
                </a:xfrm>
              </p:grpSpPr>
              <p:grpSp>
                <p:nvGrpSpPr>
                  <p:cNvPr id="21564" name="Group 63"/>
                  <p:cNvGrpSpPr>
                    <a:grpSpLocks/>
                  </p:cNvGrpSpPr>
                  <p:nvPr/>
                </p:nvGrpSpPr>
                <p:grpSpPr bwMode="auto">
                  <a:xfrm>
                    <a:off x="400" y="880"/>
                    <a:ext cx="1356" cy="530"/>
                    <a:chOff x="400" y="880"/>
                    <a:chExt cx="1356" cy="530"/>
                  </a:xfrm>
                </p:grpSpPr>
                <p:sp>
                  <p:nvSpPr>
                    <p:cNvPr id="21569" name="Rectangle 40"/>
                    <p:cNvSpPr>
                      <a:spLocks noChangeArrowheads="1"/>
                    </p:cNvSpPr>
                    <p:nvPr/>
                  </p:nvSpPr>
                  <p:spPr bwMode="auto">
                    <a:xfrm>
                      <a:off x="404" y="880"/>
                      <a:ext cx="1352" cy="530"/>
                    </a:xfrm>
                    <a:prstGeom prst="rect">
                      <a:avLst/>
                    </a:prstGeom>
                    <a:solidFill>
                      <a:schemeClr val="bg1"/>
                    </a:solidFill>
                    <a:ln w="28575">
                      <a:solidFill>
                        <a:schemeClr val="tx1"/>
                      </a:solidFill>
                      <a:miter lim="800000"/>
                      <a:headEnd/>
                      <a:tailEnd/>
                    </a:ln>
                  </p:spPr>
                  <p:txBody>
                    <a:bodyPr wrap="none" anchor="ctr"/>
                    <a:lstStyle/>
                    <a:p>
                      <a:endParaRPr lang="en-US" b="0"/>
                    </a:p>
                  </p:txBody>
                </p:sp>
                <p:sp>
                  <p:nvSpPr>
                    <p:cNvPr id="21570" name="Line 41"/>
                    <p:cNvSpPr>
                      <a:spLocks noChangeShapeType="1"/>
                    </p:cNvSpPr>
                    <p:nvPr/>
                  </p:nvSpPr>
                  <p:spPr bwMode="auto">
                    <a:xfrm>
                      <a:off x="400" y="1013"/>
                      <a:ext cx="13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65" name="Group 62"/>
                  <p:cNvGrpSpPr>
                    <a:grpSpLocks/>
                  </p:cNvGrpSpPr>
                  <p:nvPr/>
                </p:nvGrpSpPr>
                <p:grpSpPr bwMode="auto">
                  <a:xfrm>
                    <a:off x="2133" y="888"/>
                    <a:ext cx="657" cy="530"/>
                    <a:chOff x="2133" y="888"/>
                    <a:chExt cx="657" cy="530"/>
                  </a:xfrm>
                </p:grpSpPr>
                <p:sp>
                  <p:nvSpPr>
                    <p:cNvPr id="21567" name="Rectangle 42"/>
                    <p:cNvSpPr>
                      <a:spLocks noChangeArrowheads="1"/>
                    </p:cNvSpPr>
                    <p:nvPr/>
                  </p:nvSpPr>
                  <p:spPr bwMode="auto">
                    <a:xfrm>
                      <a:off x="2133" y="888"/>
                      <a:ext cx="657" cy="530"/>
                    </a:xfrm>
                    <a:prstGeom prst="rect">
                      <a:avLst/>
                    </a:prstGeom>
                    <a:solidFill>
                      <a:schemeClr val="bg1"/>
                    </a:solidFill>
                    <a:ln w="28575">
                      <a:solidFill>
                        <a:schemeClr val="tx1"/>
                      </a:solidFill>
                      <a:miter lim="800000"/>
                      <a:headEnd/>
                      <a:tailEnd/>
                    </a:ln>
                  </p:spPr>
                  <p:txBody>
                    <a:bodyPr wrap="none" anchor="ctr"/>
                    <a:lstStyle/>
                    <a:p>
                      <a:endParaRPr lang="en-US" b="0"/>
                    </a:p>
                  </p:txBody>
                </p:sp>
                <p:sp>
                  <p:nvSpPr>
                    <p:cNvPr id="21568" name="Line 43"/>
                    <p:cNvSpPr>
                      <a:spLocks noChangeShapeType="1"/>
                    </p:cNvSpPr>
                    <p:nvPr/>
                  </p:nvSpPr>
                  <p:spPr bwMode="auto">
                    <a:xfrm>
                      <a:off x="2133" y="1025"/>
                      <a:ext cx="657"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21566" name="Object 4"/>
                  <p:cNvGraphicFramePr>
                    <a:graphicFrameLocks noChangeAspect="1"/>
                  </p:cNvGraphicFramePr>
                  <p:nvPr/>
                </p:nvGraphicFramePr>
                <p:xfrm>
                  <a:off x="1761" y="993"/>
                  <a:ext cx="371" cy="41"/>
                </p:xfrm>
                <a:graphic>
                  <a:graphicData uri="http://schemas.openxmlformats.org/presentationml/2006/ole">
                    <mc:AlternateContent xmlns:mc="http://schemas.openxmlformats.org/markup-compatibility/2006">
                      <mc:Choice xmlns:v="urn:schemas-microsoft-com:vml" Requires="v">
                        <p:oleObj spid="_x0000_s111174" r:id="rId7" imgW="1168400" imgH="127000" progId="MS_ClipArt_Gallery">
                          <p:embed/>
                        </p:oleObj>
                      </mc:Choice>
                      <mc:Fallback>
                        <p:oleObj r:id="rId7" imgW="1168400" imgH="127000" progId="MS_ClipArt_Gallery">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16063" t="16327"/>
                              <a:stretch>
                                <a:fillRect/>
                              </a:stretch>
                            </p:blipFill>
                            <p:spPr bwMode="auto">
                              <a:xfrm>
                                <a:off x="1761" y="993"/>
                                <a:ext cx="371" cy="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21555" name="AutoShape 98" descr="70%"/>
                <p:cNvSpPr>
                  <a:spLocks noChangeArrowheads="1"/>
                </p:cNvSpPr>
                <p:nvPr/>
              </p:nvSpPr>
              <p:spPr bwMode="auto">
                <a:xfrm flipV="1">
                  <a:off x="375" y="1608"/>
                  <a:ext cx="159" cy="193"/>
                </a:xfrm>
                <a:prstGeom prst="cloudCallout">
                  <a:avLst>
                    <a:gd name="adj1" fmla="val -4088"/>
                    <a:gd name="adj2" fmla="val 70208"/>
                  </a:avLst>
                </a:prstGeom>
                <a:pattFill prst="pct7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p>
              </p:txBody>
            </p:sp>
            <p:sp>
              <p:nvSpPr>
                <p:cNvPr id="21556" name="AutoShape 101" descr="70%"/>
                <p:cNvSpPr>
                  <a:spLocks noChangeArrowheads="1"/>
                </p:cNvSpPr>
                <p:nvPr/>
              </p:nvSpPr>
              <p:spPr bwMode="auto">
                <a:xfrm flipV="1">
                  <a:off x="1301" y="1620"/>
                  <a:ext cx="159" cy="193"/>
                </a:xfrm>
                <a:prstGeom prst="cloudCallout">
                  <a:avLst>
                    <a:gd name="adj1" fmla="val -4088"/>
                    <a:gd name="adj2" fmla="val 70208"/>
                  </a:avLst>
                </a:prstGeom>
                <a:pattFill prst="pct7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p>
              </p:txBody>
            </p:sp>
            <p:sp>
              <p:nvSpPr>
                <p:cNvPr id="21557" name="AutoShape 100" descr="70%"/>
                <p:cNvSpPr>
                  <a:spLocks noChangeArrowheads="1"/>
                </p:cNvSpPr>
                <p:nvPr/>
              </p:nvSpPr>
              <p:spPr bwMode="auto">
                <a:xfrm flipV="1">
                  <a:off x="2405" y="1620"/>
                  <a:ext cx="159" cy="193"/>
                </a:xfrm>
                <a:prstGeom prst="cloudCallout">
                  <a:avLst>
                    <a:gd name="adj1" fmla="val -4088"/>
                    <a:gd name="adj2" fmla="val 70208"/>
                  </a:avLst>
                </a:prstGeom>
                <a:pattFill prst="pct7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p>
              </p:txBody>
            </p:sp>
            <p:grpSp>
              <p:nvGrpSpPr>
                <p:cNvPr id="21558" name="Group 76"/>
                <p:cNvGrpSpPr>
                  <a:grpSpLocks/>
                </p:cNvGrpSpPr>
                <p:nvPr/>
              </p:nvGrpSpPr>
              <p:grpSpPr bwMode="auto">
                <a:xfrm>
                  <a:off x="2101" y="1692"/>
                  <a:ext cx="397" cy="426"/>
                  <a:chOff x="2333" y="1512"/>
                  <a:chExt cx="397" cy="426"/>
                </a:xfrm>
              </p:grpSpPr>
              <p:sp>
                <p:nvSpPr>
                  <p:cNvPr id="21562" name="AutoShape 74" descr="60%"/>
                  <p:cNvSpPr>
                    <a:spLocks noChangeArrowheads="1"/>
                  </p:cNvSpPr>
                  <p:nvPr/>
                </p:nvSpPr>
                <p:spPr bwMode="auto">
                  <a:xfrm rot="1103438" flipV="1">
                    <a:off x="2333" y="1512"/>
                    <a:ext cx="397" cy="426"/>
                  </a:xfrm>
                  <a:prstGeom prst="cloudCallout">
                    <a:avLst>
                      <a:gd name="adj1" fmla="val -25829"/>
                      <a:gd name="adj2" fmla="val 69569"/>
                    </a:avLst>
                  </a:prstGeom>
                  <a:pattFill prst="pct60">
                    <a:fgClr>
                      <a:schemeClr val="bg2"/>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p>
                </p:txBody>
              </p:sp>
              <p:sp>
                <p:nvSpPr>
                  <p:cNvPr id="21563" name="Text Box 75"/>
                  <p:cNvSpPr txBox="1">
                    <a:spLocks noChangeArrowheads="1"/>
                  </p:cNvSpPr>
                  <p:nvPr/>
                </p:nvSpPr>
                <p:spPr bwMode="auto">
                  <a:xfrm>
                    <a:off x="2367" y="1594"/>
                    <a:ext cx="31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a:ea typeface="ＭＳ Ｐゴシック" charset="0"/>
                        <a:cs typeface="ＭＳ Ｐゴシック" charset="0"/>
                      </a:rPr>
                      <a:t>brine</a:t>
                    </a:r>
                  </a:p>
                  <a:p>
                    <a:pPr algn="ctr"/>
                    <a:r>
                      <a:rPr lang="en-US" b="0">
                        <a:ea typeface="ＭＳ Ｐゴシック" charset="0"/>
                        <a:cs typeface="ＭＳ Ｐゴシック" charset="0"/>
                      </a:rPr>
                      <a:t>F</a:t>
                    </a:r>
                    <a:r>
                      <a:rPr lang="en-US" b="0" baseline="-25000">
                        <a:ea typeface="ＭＳ Ｐゴシック" charset="0"/>
                        <a:cs typeface="ＭＳ Ｐゴシック" charset="0"/>
                      </a:rPr>
                      <a:t>S</a:t>
                    </a:r>
                    <a:endParaRPr lang="en-US" b="0">
                      <a:ea typeface="ＭＳ Ｐゴシック" charset="0"/>
                      <a:cs typeface="ＭＳ Ｐゴシック" charset="0"/>
                    </a:endParaRPr>
                  </a:p>
                </p:txBody>
              </p:sp>
            </p:grpSp>
            <p:grpSp>
              <p:nvGrpSpPr>
                <p:cNvPr id="21559" name="Group 77"/>
                <p:cNvGrpSpPr>
                  <a:grpSpLocks/>
                </p:cNvGrpSpPr>
                <p:nvPr/>
              </p:nvGrpSpPr>
              <p:grpSpPr bwMode="auto">
                <a:xfrm>
                  <a:off x="543" y="1683"/>
                  <a:ext cx="397" cy="426"/>
                  <a:chOff x="2333" y="1512"/>
                  <a:chExt cx="397" cy="426"/>
                </a:xfrm>
              </p:grpSpPr>
              <p:sp>
                <p:nvSpPr>
                  <p:cNvPr id="21560" name="AutoShape 78" descr="60%"/>
                  <p:cNvSpPr>
                    <a:spLocks noChangeArrowheads="1"/>
                  </p:cNvSpPr>
                  <p:nvPr/>
                </p:nvSpPr>
                <p:spPr bwMode="auto">
                  <a:xfrm rot="1103438" flipV="1">
                    <a:off x="2333" y="1512"/>
                    <a:ext cx="397" cy="426"/>
                  </a:xfrm>
                  <a:prstGeom prst="cloudCallout">
                    <a:avLst>
                      <a:gd name="adj1" fmla="val -25829"/>
                      <a:gd name="adj2" fmla="val 69569"/>
                    </a:avLst>
                  </a:prstGeom>
                  <a:pattFill prst="pct60">
                    <a:fgClr>
                      <a:schemeClr val="bg2"/>
                    </a:fgClr>
                    <a:bgClr>
                      <a:srgbClr val="FFFFFF"/>
                    </a:bgClr>
                  </a:patt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a:endParaRPr lang="en-US" b="0"/>
                  </a:p>
                </p:txBody>
              </p:sp>
              <p:sp>
                <p:nvSpPr>
                  <p:cNvPr id="21561" name="Text Box 79"/>
                  <p:cNvSpPr txBox="1">
                    <a:spLocks noChangeArrowheads="1"/>
                  </p:cNvSpPr>
                  <p:nvPr/>
                </p:nvSpPr>
                <p:spPr bwMode="auto">
                  <a:xfrm>
                    <a:off x="2367" y="1594"/>
                    <a:ext cx="31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ctr"/>
                    <a:r>
                      <a:rPr lang="en-US" sz="1000" b="0">
                        <a:ea typeface="ＭＳ Ｐゴシック" charset="0"/>
                        <a:cs typeface="ＭＳ Ｐゴシック" charset="0"/>
                      </a:rPr>
                      <a:t>brine</a:t>
                    </a:r>
                  </a:p>
                  <a:p>
                    <a:pPr algn="ctr"/>
                    <a:r>
                      <a:rPr lang="en-US" b="0">
                        <a:ea typeface="ＭＳ Ｐゴシック" charset="0"/>
                        <a:cs typeface="ＭＳ Ｐゴシック" charset="0"/>
                      </a:rPr>
                      <a:t>F</a:t>
                    </a:r>
                    <a:r>
                      <a:rPr lang="en-US" b="0" baseline="-25000">
                        <a:ea typeface="ＭＳ Ｐゴシック" charset="0"/>
                        <a:cs typeface="ＭＳ Ｐゴシック" charset="0"/>
                      </a:rPr>
                      <a:t>S</a:t>
                    </a:r>
                    <a:endParaRPr lang="en-US" b="0">
                      <a:ea typeface="ＭＳ Ｐゴシック" charset="0"/>
                      <a:cs typeface="ＭＳ Ｐゴシック" charset="0"/>
                    </a:endParaRPr>
                  </a:p>
                </p:txBody>
              </p:sp>
            </p:grpSp>
          </p:grpSp>
          <p:grpSp>
            <p:nvGrpSpPr>
              <p:cNvPr id="21523" name="Group 142"/>
              <p:cNvGrpSpPr>
                <a:grpSpLocks/>
              </p:cNvGrpSpPr>
              <p:nvPr/>
            </p:nvGrpSpPr>
            <p:grpSpPr bwMode="auto">
              <a:xfrm>
                <a:off x="1615540" y="2511426"/>
                <a:ext cx="1579563" cy="3738563"/>
                <a:chOff x="1119" y="1582"/>
                <a:chExt cx="995" cy="2355"/>
              </a:xfrm>
            </p:grpSpPr>
            <p:sp>
              <p:nvSpPr>
                <p:cNvPr id="21525" name="Text Box 13"/>
                <p:cNvSpPr txBox="1">
                  <a:spLocks noChangeArrowheads="1"/>
                </p:cNvSpPr>
                <p:nvPr/>
              </p:nvSpPr>
              <p:spPr bwMode="auto">
                <a:xfrm>
                  <a:off x="1400" y="2203"/>
                  <a:ext cx="627" cy="173"/>
                </a:xfrm>
                <a:prstGeom prst="rect">
                  <a:avLst/>
                </a:prstGeom>
                <a:solidFill>
                  <a:schemeClr val="bg1">
                    <a:alpha val="39000"/>
                  </a:schemeClr>
                </a:solidFill>
                <a:ln w="9525">
                  <a:noFill/>
                  <a:miter lim="800000"/>
                  <a:headEnd/>
                  <a:tailEnd/>
                </a:ln>
                <a:extLst/>
              </p:spPr>
              <p:txBody>
                <a:bodyPr>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50000"/>
                    </a:spcBef>
                  </a:pPr>
                  <a:r>
                    <a:rPr lang="en-US" b="0">
                      <a:latin typeface="Arial" charset="0"/>
                      <a:ea typeface="ＭＳ Ｐゴシック" charset="0"/>
                      <a:cs typeface="ＭＳ Ｐゴシック" charset="0"/>
                    </a:rPr>
                    <a:t>T</a:t>
                  </a:r>
                  <a:r>
                    <a:rPr lang="en-US" b="0" baseline="-25000">
                      <a:latin typeface="Arial" charset="0"/>
                      <a:ea typeface="ＭＳ Ｐゴシック" charset="0"/>
                      <a:cs typeface="ＭＳ Ｐゴシック" charset="0"/>
                    </a:rPr>
                    <a:t>f </a:t>
                  </a:r>
                  <a:r>
                    <a:rPr lang="en-US" b="0">
                      <a:latin typeface="Arial" charset="0"/>
                      <a:ea typeface="ＭＳ Ｐゴシック" charset="0"/>
                      <a:cs typeface="ＭＳ Ｐゴシック" charset="0"/>
                    </a:rPr>
                    <a:t>, S, </a:t>
                  </a:r>
                  <a:r>
                    <a:rPr lang="en-US" b="0">
                      <a:latin typeface="Symbol" charset="0"/>
                      <a:ea typeface="ＭＳ Ｐゴシック" charset="0"/>
                      <a:cs typeface="ＭＳ Ｐゴシック" charset="0"/>
                    </a:rPr>
                    <a:t>ρ</a:t>
                  </a:r>
                  <a:r>
                    <a:rPr lang="en-US" b="0" baseline="-25000">
                      <a:latin typeface="Arial" charset="0"/>
                      <a:ea typeface="ＭＳ Ｐゴシック" charset="0"/>
                      <a:cs typeface="ＭＳ Ｐゴシック" charset="0"/>
                    </a:rPr>
                    <a:t>winter</a:t>
                  </a:r>
                  <a:endParaRPr lang="en-US" b="0">
                    <a:latin typeface="Arial" charset="0"/>
                    <a:ea typeface="ＭＳ Ｐゴシック" charset="0"/>
                    <a:cs typeface="ＭＳ Ｐゴシック" charset="0"/>
                  </a:endParaRPr>
                </a:p>
              </p:txBody>
            </p:sp>
            <p:sp>
              <p:nvSpPr>
                <p:cNvPr id="21526" name="Line 48"/>
                <p:cNvSpPr>
                  <a:spLocks noChangeShapeType="1"/>
                </p:cNvSpPr>
                <p:nvPr/>
              </p:nvSpPr>
              <p:spPr bwMode="auto">
                <a:xfrm>
                  <a:off x="1234" y="1582"/>
                  <a:ext cx="0" cy="1432"/>
                </a:xfrm>
                <a:prstGeom prst="line">
                  <a:avLst/>
                </a:prstGeom>
                <a:noFill/>
                <a:ln w="28575">
                  <a:solidFill>
                    <a:srgbClr val="0101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7" name="Line 49"/>
                <p:cNvSpPr>
                  <a:spLocks noChangeShapeType="1"/>
                </p:cNvSpPr>
                <p:nvPr/>
              </p:nvSpPr>
              <p:spPr bwMode="auto">
                <a:xfrm>
                  <a:off x="1230" y="3010"/>
                  <a:ext cx="884" cy="383"/>
                </a:xfrm>
                <a:prstGeom prst="line">
                  <a:avLst/>
                </a:prstGeom>
                <a:noFill/>
                <a:ln w="28575">
                  <a:solidFill>
                    <a:srgbClr val="0101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8" name="Line 50"/>
                <p:cNvSpPr>
                  <a:spLocks noChangeShapeType="1"/>
                </p:cNvSpPr>
                <p:nvPr/>
              </p:nvSpPr>
              <p:spPr bwMode="auto">
                <a:xfrm>
                  <a:off x="2114" y="3385"/>
                  <a:ext cx="0" cy="55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1529" name="Group 96"/>
                <p:cNvGrpSpPr>
                  <a:grpSpLocks/>
                </p:cNvGrpSpPr>
                <p:nvPr/>
              </p:nvGrpSpPr>
              <p:grpSpPr bwMode="auto">
                <a:xfrm>
                  <a:off x="1119" y="2716"/>
                  <a:ext cx="214" cy="239"/>
                  <a:chOff x="2675" y="1398"/>
                  <a:chExt cx="304" cy="331"/>
                </a:xfrm>
              </p:grpSpPr>
              <p:sp>
                <p:nvSpPr>
                  <p:cNvPr id="21540" name="AutoShape 97"/>
                  <p:cNvSpPr>
                    <a:spLocks noChangeArrowheads="1"/>
                  </p:cNvSpPr>
                  <p:nvPr/>
                </p:nvSpPr>
                <p:spPr bwMode="auto">
                  <a:xfrm>
                    <a:off x="2776" y="1398"/>
                    <a:ext cx="203" cy="199"/>
                  </a:xfrm>
                  <a:prstGeom prst="curvedDownArrow">
                    <a:avLst>
                      <a:gd name="adj1" fmla="val 20402"/>
                      <a:gd name="adj2" fmla="val 40804"/>
                      <a:gd name="adj3"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21541" name="AutoShape 98"/>
                  <p:cNvSpPr>
                    <a:spLocks noChangeArrowheads="1"/>
                  </p:cNvSpPr>
                  <p:nvPr/>
                </p:nvSpPr>
                <p:spPr bwMode="auto">
                  <a:xfrm flipH="1" flipV="1">
                    <a:off x="2675" y="1530"/>
                    <a:ext cx="203" cy="199"/>
                  </a:xfrm>
                  <a:prstGeom prst="curvedDownArrow">
                    <a:avLst>
                      <a:gd name="adj1" fmla="val 20402"/>
                      <a:gd name="adj2" fmla="val 40804"/>
                      <a:gd name="adj3"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b="0"/>
                  </a:p>
                </p:txBody>
              </p:sp>
            </p:grpSp>
            <p:grpSp>
              <p:nvGrpSpPr>
                <p:cNvPr id="21530" name="Group 96"/>
                <p:cNvGrpSpPr>
                  <a:grpSpLocks/>
                </p:cNvGrpSpPr>
                <p:nvPr/>
              </p:nvGrpSpPr>
              <p:grpSpPr bwMode="auto">
                <a:xfrm>
                  <a:off x="1124" y="2123"/>
                  <a:ext cx="214" cy="239"/>
                  <a:chOff x="2675" y="1398"/>
                  <a:chExt cx="304" cy="331"/>
                </a:xfrm>
              </p:grpSpPr>
              <p:sp>
                <p:nvSpPr>
                  <p:cNvPr id="21538" name="AutoShape 97"/>
                  <p:cNvSpPr>
                    <a:spLocks noChangeArrowheads="1"/>
                  </p:cNvSpPr>
                  <p:nvPr/>
                </p:nvSpPr>
                <p:spPr bwMode="auto">
                  <a:xfrm>
                    <a:off x="2776" y="1398"/>
                    <a:ext cx="203" cy="199"/>
                  </a:xfrm>
                  <a:prstGeom prst="curvedDownArrow">
                    <a:avLst>
                      <a:gd name="adj1" fmla="val 20402"/>
                      <a:gd name="adj2" fmla="val 40804"/>
                      <a:gd name="adj3"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21539" name="AutoShape 98"/>
                  <p:cNvSpPr>
                    <a:spLocks noChangeArrowheads="1"/>
                  </p:cNvSpPr>
                  <p:nvPr/>
                </p:nvSpPr>
                <p:spPr bwMode="auto">
                  <a:xfrm flipH="1" flipV="1">
                    <a:off x="2675" y="1530"/>
                    <a:ext cx="203" cy="199"/>
                  </a:xfrm>
                  <a:prstGeom prst="curvedDownArrow">
                    <a:avLst>
                      <a:gd name="adj1" fmla="val 20402"/>
                      <a:gd name="adj2" fmla="val 40804"/>
                      <a:gd name="adj3"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b="0"/>
                  </a:p>
                </p:txBody>
              </p:sp>
            </p:grpSp>
            <p:grpSp>
              <p:nvGrpSpPr>
                <p:cNvPr id="21531" name="Group 88"/>
                <p:cNvGrpSpPr>
                  <a:grpSpLocks/>
                </p:cNvGrpSpPr>
                <p:nvPr/>
              </p:nvGrpSpPr>
              <p:grpSpPr bwMode="auto">
                <a:xfrm>
                  <a:off x="1662" y="3154"/>
                  <a:ext cx="171" cy="166"/>
                  <a:chOff x="1826" y="2978"/>
                  <a:chExt cx="171" cy="166"/>
                </a:xfrm>
              </p:grpSpPr>
              <p:sp>
                <p:nvSpPr>
                  <p:cNvPr id="21536" name="AutoShape 97"/>
                  <p:cNvSpPr>
                    <a:spLocks noChangeAspect="1" noChangeArrowheads="1"/>
                  </p:cNvSpPr>
                  <p:nvPr/>
                </p:nvSpPr>
                <p:spPr bwMode="auto">
                  <a:xfrm>
                    <a:off x="1902" y="2978"/>
                    <a:ext cx="95" cy="96"/>
                  </a:xfrm>
                  <a:prstGeom prst="curvedDownArrow">
                    <a:avLst>
                      <a:gd name="adj1" fmla="val 20000"/>
                      <a:gd name="adj2" fmla="val 40000"/>
                      <a:gd name="adj3" fmla="val 33566"/>
                    </a:avLst>
                  </a:prstGeom>
                  <a:solidFill>
                    <a:srgbClr val="FF0000"/>
                  </a:solidFill>
                  <a:ln w="9525">
                    <a:solidFill>
                      <a:schemeClr val="tx1"/>
                    </a:solidFill>
                    <a:miter lim="800000"/>
                    <a:headEnd/>
                    <a:tailEnd/>
                  </a:ln>
                </p:spPr>
                <p:txBody>
                  <a:bodyPr wrap="none" anchor="ctr"/>
                  <a:lstStyle/>
                  <a:p>
                    <a:endParaRPr lang="en-US" b="0"/>
                  </a:p>
                </p:txBody>
              </p:sp>
              <p:sp>
                <p:nvSpPr>
                  <p:cNvPr id="21537" name="AutoShape 98"/>
                  <p:cNvSpPr>
                    <a:spLocks noChangeAspect="1" noChangeArrowheads="1"/>
                  </p:cNvSpPr>
                  <p:nvPr/>
                </p:nvSpPr>
                <p:spPr bwMode="auto">
                  <a:xfrm flipH="1" flipV="1">
                    <a:off x="1826" y="3048"/>
                    <a:ext cx="95" cy="96"/>
                  </a:xfrm>
                  <a:prstGeom prst="curvedDownArrow">
                    <a:avLst>
                      <a:gd name="adj1" fmla="val 20000"/>
                      <a:gd name="adj2" fmla="val 40000"/>
                      <a:gd name="adj3" fmla="val 33566"/>
                    </a:avLst>
                  </a:prstGeom>
                  <a:solidFill>
                    <a:srgbClr val="FF0000"/>
                  </a:solidFill>
                  <a:ln w="9525">
                    <a:solidFill>
                      <a:schemeClr val="tx1"/>
                    </a:solidFill>
                    <a:miter lim="800000"/>
                    <a:headEnd/>
                    <a:tailEnd/>
                  </a:ln>
                </p:spPr>
                <p:txBody>
                  <a:bodyPr rot="10800000" wrap="none" anchor="ctr"/>
                  <a:lstStyle/>
                  <a:p>
                    <a:endParaRPr lang="en-US" b="0"/>
                  </a:p>
                </p:txBody>
              </p:sp>
            </p:grpSp>
            <p:grpSp>
              <p:nvGrpSpPr>
                <p:cNvPr id="21533" name="Group 96"/>
                <p:cNvGrpSpPr>
                  <a:grpSpLocks/>
                </p:cNvGrpSpPr>
                <p:nvPr/>
              </p:nvGrpSpPr>
              <p:grpSpPr bwMode="auto">
                <a:xfrm>
                  <a:off x="1121" y="1593"/>
                  <a:ext cx="214" cy="239"/>
                  <a:chOff x="2675" y="1398"/>
                  <a:chExt cx="304" cy="331"/>
                </a:xfrm>
              </p:grpSpPr>
              <p:sp>
                <p:nvSpPr>
                  <p:cNvPr id="21534" name="AutoShape 97"/>
                  <p:cNvSpPr>
                    <a:spLocks noChangeArrowheads="1"/>
                  </p:cNvSpPr>
                  <p:nvPr/>
                </p:nvSpPr>
                <p:spPr bwMode="auto">
                  <a:xfrm>
                    <a:off x="2776" y="1398"/>
                    <a:ext cx="203" cy="199"/>
                  </a:xfrm>
                  <a:prstGeom prst="curvedDownArrow">
                    <a:avLst>
                      <a:gd name="adj1" fmla="val 20402"/>
                      <a:gd name="adj2" fmla="val 40804"/>
                      <a:gd name="adj3"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21535" name="AutoShape 98"/>
                  <p:cNvSpPr>
                    <a:spLocks noChangeArrowheads="1"/>
                  </p:cNvSpPr>
                  <p:nvPr/>
                </p:nvSpPr>
                <p:spPr bwMode="auto">
                  <a:xfrm flipH="1" flipV="1">
                    <a:off x="2675" y="1530"/>
                    <a:ext cx="203" cy="199"/>
                  </a:xfrm>
                  <a:prstGeom prst="curvedDownArrow">
                    <a:avLst>
                      <a:gd name="adj1" fmla="val 20402"/>
                      <a:gd name="adj2" fmla="val 40804"/>
                      <a:gd name="adj3"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n-US" b="0"/>
                  </a:p>
                </p:txBody>
              </p:sp>
            </p:grpSp>
          </p:grpSp>
        </p:grpSp>
      </p:grpSp>
      <p:grpSp>
        <p:nvGrpSpPr>
          <p:cNvPr id="21514" name="Group 147"/>
          <p:cNvGrpSpPr>
            <a:grpSpLocks/>
          </p:cNvGrpSpPr>
          <p:nvPr/>
        </p:nvGrpSpPr>
        <p:grpSpPr bwMode="auto">
          <a:xfrm>
            <a:off x="1564740" y="1655763"/>
            <a:ext cx="2219325" cy="669925"/>
            <a:chOff x="1087" y="1043"/>
            <a:chExt cx="1398" cy="422"/>
          </a:xfrm>
        </p:grpSpPr>
        <p:sp>
          <p:nvSpPr>
            <p:cNvPr id="21515" name="Text Box 82"/>
            <p:cNvSpPr txBox="1">
              <a:spLocks noChangeArrowheads="1"/>
            </p:cNvSpPr>
            <p:nvPr/>
          </p:nvSpPr>
          <p:spPr bwMode="auto">
            <a:xfrm>
              <a:off x="2124" y="1047"/>
              <a:ext cx="3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ea typeface="ＭＳ Ｐゴシック" charset="0"/>
                  <a:cs typeface="ＭＳ Ｐゴシック" charset="0"/>
                </a:rPr>
                <a:t>snow</a:t>
              </a:r>
            </a:p>
          </p:txBody>
        </p:sp>
        <p:grpSp>
          <p:nvGrpSpPr>
            <p:cNvPr id="21516" name="Group 113"/>
            <p:cNvGrpSpPr>
              <a:grpSpLocks/>
            </p:cNvGrpSpPr>
            <p:nvPr/>
          </p:nvGrpSpPr>
          <p:grpSpPr bwMode="auto">
            <a:xfrm>
              <a:off x="1087" y="1043"/>
              <a:ext cx="361" cy="422"/>
              <a:chOff x="735" y="1055"/>
              <a:chExt cx="361" cy="422"/>
            </a:xfrm>
          </p:grpSpPr>
          <p:sp>
            <p:nvSpPr>
              <p:cNvPr id="21518" name="Text Box 81"/>
              <p:cNvSpPr txBox="1">
                <a:spLocks noChangeArrowheads="1"/>
              </p:cNvSpPr>
              <p:nvPr/>
            </p:nvSpPr>
            <p:spPr bwMode="auto">
              <a:xfrm>
                <a:off x="735" y="1055"/>
                <a:ext cx="3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ea typeface="ＭＳ Ｐゴシック" charset="0"/>
                    <a:cs typeface="ＭＳ Ｐゴシック" charset="0"/>
                  </a:rPr>
                  <a:t>snow</a:t>
                </a:r>
              </a:p>
            </p:txBody>
          </p:sp>
          <p:sp>
            <p:nvSpPr>
              <p:cNvPr id="21519" name="Text Box 83"/>
              <p:cNvSpPr txBox="1">
                <a:spLocks noChangeArrowheads="1"/>
              </p:cNvSpPr>
              <p:nvPr/>
            </p:nvSpPr>
            <p:spPr bwMode="auto">
              <a:xfrm>
                <a:off x="783" y="1304"/>
                <a:ext cx="2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ea typeface="ＭＳ Ｐゴシック" charset="0"/>
                    <a:cs typeface="ＭＳ Ｐゴシック" charset="0"/>
                  </a:rPr>
                  <a:t>ice</a:t>
                </a:r>
              </a:p>
            </p:txBody>
          </p:sp>
        </p:grpSp>
        <p:sp>
          <p:nvSpPr>
            <p:cNvPr id="21517" name="Text Box 84"/>
            <p:cNvSpPr txBox="1">
              <a:spLocks noChangeArrowheads="1"/>
            </p:cNvSpPr>
            <p:nvPr/>
          </p:nvSpPr>
          <p:spPr bwMode="auto">
            <a:xfrm>
              <a:off x="2176" y="1292"/>
              <a:ext cx="2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0">
                  <a:ea typeface="ＭＳ Ｐゴシック" charset="0"/>
                  <a:cs typeface="ＭＳ Ｐゴシック" charset="0"/>
                </a:rPr>
                <a:t>ice</a:t>
              </a:r>
            </a:p>
          </p:txBody>
        </p:sp>
      </p:grpSp>
      <p:graphicFrame>
        <p:nvGraphicFramePr>
          <p:cNvPr id="94336" name="Object 3"/>
          <p:cNvGraphicFramePr>
            <a:graphicFrameLocks noChangeAspect="1"/>
          </p:cNvGraphicFramePr>
          <p:nvPr>
            <p:extLst>
              <p:ext uri="{D42A27DB-BD31-4B8C-83A1-F6EECF244321}">
                <p14:modId xmlns:p14="http://schemas.microsoft.com/office/powerpoint/2010/main" val="1218988395"/>
              </p:ext>
            </p:extLst>
          </p:nvPr>
        </p:nvGraphicFramePr>
        <p:xfrm>
          <a:off x="4148666" y="3796239"/>
          <a:ext cx="5002213" cy="2239963"/>
        </p:xfrm>
        <a:graphic>
          <a:graphicData uri="http://schemas.openxmlformats.org/presentationml/2006/ole">
            <mc:AlternateContent xmlns:mc="http://schemas.openxmlformats.org/markup-compatibility/2006">
              <mc:Choice xmlns:v="urn:schemas-microsoft-com:vml" Requires="v">
                <p:oleObj spid="_x0000_s111175" name="Equation" r:id="rId9" imgW="4508500" imgH="2019300" progId="Equation.3">
                  <p:embed/>
                </p:oleObj>
              </mc:Choice>
              <mc:Fallback>
                <p:oleObj name="Equation" r:id="rId9" imgW="4508500" imgH="20193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8666" y="3796239"/>
                        <a:ext cx="5002213" cy="2239963"/>
                      </a:xfrm>
                      <a:prstGeom prst="rect">
                        <a:avLst/>
                      </a:prstGeom>
                      <a:solidFill>
                        <a:schemeClr val="bg1">
                          <a:alpha val="56000"/>
                        </a:schemeClr>
                      </a:solidFill>
                      <a:ln w="9525">
                        <a:solidFill>
                          <a:schemeClr val="tx1"/>
                        </a:solidFill>
                        <a:miter lim="800000"/>
                        <a:headEnd/>
                        <a:tailEnd/>
                      </a:ln>
                      <a:effectLst/>
                      <a:extLst/>
                    </p:spPr>
                  </p:pic>
                </p:oleObj>
              </mc:Fallback>
            </mc:AlternateContent>
          </a:graphicData>
        </a:graphic>
      </p:graphicFrame>
      <p:sp>
        <p:nvSpPr>
          <p:cNvPr id="21512" name="Text Box 149"/>
          <p:cNvSpPr txBox="1">
            <a:spLocks noChangeArrowheads="1"/>
          </p:cNvSpPr>
          <p:nvPr/>
        </p:nvSpPr>
        <p:spPr bwMode="auto">
          <a:xfrm>
            <a:off x="7366000" y="6211888"/>
            <a:ext cx="1295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742950" indent="-285750">
              <a:defRPr sz="1200">
                <a:solidFill>
                  <a:schemeClr val="tx1"/>
                </a:solidFill>
                <a:latin typeface="Helvetica" charset="0"/>
                <a:ea typeface="MS PGothic" charset="0"/>
                <a:cs typeface="MS PGothic" charset="0"/>
              </a:defRPr>
            </a:lvl2pPr>
            <a:lvl3pPr marL="1143000" indent="-228600">
              <a:defRPr sz="1200">
                <a:solidFill>
                  <a:schemeClr val="tx1"/>
                </a:solidFill>
                <a:latin typeface="Helvetica" charset="0"/>
                <a:ea typeface="MS PGothic" charset="0"/>
                <a:cs typeface="MS PGothic" charset="0"/>
              </a:defRPr>
            </a:lvl3pPr>
            <a:lvl4pPr marL="1600200" indent="-228600">
              <a:defRPr sz="1200">
                <a:solidFill>
                  <a:schemeClr val="tx1"/>
                </a:solidFill>
                <a:latin typeface="Helvetica" charset="0"/>
                <a:ea typeface="MS PGothic" charset="0"/>
                <a:cs typeface="MS PGothic" charset="0"/>
              </a:defRPr>
            </a:lvl4pPr>
            <a:lvl5pPr marL="2057400" indent="-228600">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0" dirty="0">
                <a:solidFill>
                  <a:schemeClr val="bg1"/>
                </a:solidFill>
                <a:ea typeface="ＭＳ Ｐゴシック" charset="0"/>
                <a:cs typeface="ＭＳ Ｐゴシック" charset="0"/>
              </a:rPr>
              <a:t>Martinson, JGR, 1990</a:t>
            </a:r>
          </a:p>
        </p:txBody>
      </p:sp>
      <p:graphicFrame>
        <p:nvGraphicFramePr>
          <p:cNvPr id="71" name="Object 2"/>
          <p:cNvGraphicFramePr>
            <a:graphicFrameLocks noChangeAspect="1"/>
          </p:cNvGraphicFramePr>
          <p:nvPr>
            <p:extLst>
              <p:ext uri="{D42A27DB-BD31-4B8C-83A1-F6EECF244321}">
                <p14:modId xmlns:p14="http://schemas.microsoft.com/office/powerpoint/2010/main" val="3512295318"/>
              </p:ext>
            </p:extLst>
          </p:nvPr>
        </p:nvGraphicFramePr>
        <p:xfrm>
          <a:off x="4003141" y="4622273"/>
          <a:ext cx="1066800" cy="558800"/>
        </p:xfrm>
        <a:graphic>
          <a:graphicData uri="http://schemas.openxmlformats.org/presentationml/2006/ole">
            <mc:AlternateContent xmlns:mc="http://schemas.openxmlformats.org/markup-compatibility/2006">
              <mc:Choice xmlns:v="urn:schemas-microsoft-com:vml" Requires="v">
                <p:oleObj spid="_x0000_s111176" name="Equation" r:id="rId11" imgW="1066800" imgH="558800" progId="Equation.DSMT4">
                  <p:embed/>
                </p:oleObj>
              </mc:Choice>
              <mc:Fallback>
                <p:oleObj name="Equation" r:id="rId11" imgW="1066800" imgH="558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3141" y="4622273"/>
                        <a:ext cx="10668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72" name="Group 131"/>
          <p:cNvGrpSpPr>
            <a:grpSpLocks/>
          </p:cNvGrpSpPr>
          <p:nvPr/>
        </p:nvGrpSpPr>
        <p:grpSpPr bwMode="auto">
          <a:xfrm>
            <a:off x="1795913" y="4594752"/>
            <a:ext cx="1530350" cy="401637"/>
            <a:chOff x="2390" y="2937"/>
            <a:chExt cx="964" cy="253"/>
          </a:xfrm>
        </p:grpSpPr>
        <p:sp>
          <p:nvSpPr>
            <p:cNvPr id="73" name="AutoShape 10"/>
            <p:cNvSpPr>
              <a:spLocks noChangeArrowheads="1"/>
            </p:cNvSpPr>
            <p:nvPr/>
          </p:nvSpPr>
          <p:spPr bwMode="auto">
            <a:xfrm rot="157906">
              <a:off x="2390" y="3056"/>
              <a:ext cx="245" cy="101"/>
            </a:xfrm>
            <a:prstGeom prst="rtTriangle">
              <a:avLst/>
            </a:prstGeom>
            <a:solidFill>
              <a:srgbClr val="FF0000"/>
            </a:solidFill>
            <a:ln w="9525">
              <a:solidFill>
                <a:srgbClr val="FF0000"/>
              </a:solidFill>
              <a:miter lim="800000"/>
              <a:headEnd/>
              <a:tailEnd/>
            </a:ln>
          </p:spPr>
          <p:txBody>
            <a:bodyPr wrap="none" anchor="ctr"/>
            <a:lstStyle/>
            <a:p>
              <a:endParaRPr lang="en-US" b="0">
                <a:ea typeface="ＭＳ Ｐゴシック" charset="0"/>
                <a:cs typeface="ＭＳ Ｐゴシック" charset="0"/>
              </a:endParaRPr>
            </a:p>
          </p:txBody>
        </p:sp>
        <p:sp>
          <p:nvSpPr>
            <p:cNvPr id="74" name="Rectangle 11"/>
            <p:cNvSpPr>
              <a:spLocks noChangeArrowheads="1"/>
            </p:cNvSpPr>
            <p:nvPr/>
          </p:nvSpPr>
          <p:spPr bwMode="auto">
            <a:xfrm>
              <a:off x="2630" y="2937"/>
              <a:ext cx="72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lang="en-US" dirty="0">
                  <a:latin typeface="Arial" charset="0"/>
                  <a:ea typeface="ＭＳ Ｐゴシック" charset="0"/>
                  <a:cs typeface="ＭＳ Ｐゴシック" charset="0"/>
                </a:rPr>
                <a:t>F</a:t>
              </a:r>
              <a:r>
                <a:rPr lang="en-US" baseline="-25000" dirty="0">
                  <a:latin typeface="Arial" charset="0"/>
                  <a:ea typeface="ＭＳ Ｐゴシック" charset="0"/>
                  <a:cs typeface="ＭＳ Ｐゴシック" charset="0"/>
                </a:rPr>
                <a:t>E</a:t>
              </a:r>
              <a:r>
                <a:rPr lang="en-US" b="0" dirty="0">
                  <a:latin typeface="Arial" charset="0"/>
                  <a:ea typeface="ＭＳ Ｐゴシック" charset="0"/>
                  <a:cs typeface="ＭＳ Ｐゴシック" charset="0"/>
                </a:rPr>
                <a:t> </a:t>
              </a:r>
              <a:r>
                <a:rPr lang="en-US" sz="900" dirty="0">
                  <a:latin typeface="Arial" charset="0"/>
                  <a:ea typeface="ＭＳ Ｐゴシック" charset="0"/>
                  <a:cs typeface="ＭＳ Ｐゴシック" charset="0"/>
                </a:rPr>
                <a:t>(brine–driven)</a:t>
              </a:r>
              <a:endParaRPr lang="en-US" b="0" dirty="0">
                <a:latin typeface="Arial" charset="0"/>
                <a:ea typeface="ＭＳ Ｐゴシック" charset="0"/>
                <a:cs typeface="ＭＳ Ｐゴシック" charset="0"/>
              </a:endParaRPr>
            </a:p>
          </p:txBody>
        </p:sp>
        <p:sp>
          <p:nvSpPr>
            <p:cNvPr id="75" name="AutoShape 98"/>
            <p:cNvSpPr>
              <a:spLocks noChangeArrowheads="1"/>
            </p:cNvSpPr>
            <p:nvPr/>
          </p:nvSpPr>
          <p:spPr bwMode="auto">
            <a:xfrm flipV="1">
              <a:off x="2435" y="2986"/>
              <a:ext cx="207" cy="204"/>
            </a:xfrm>
            <a:prstGeom prst="curvedDownArrow">
              <a:avLst>
                <a:gd name="adj1" fmla="val 20294"/>
                <a:gd name="adj2" fmla="val 40588"/>
                <a:gd name="adj3" fmla="val 33333"/>
              </a:avLst>
            </a:prstGeom>
            <a:solidFill>
              <a:srgbClr val="FF0000"/>
            </a:solidFill>
            <a:ln w="9525">
              <a:solidFill>
                <a:schemeClr val="tx1"/>
              </a:solidFill>
              <a:miter lim="800000"/>
              <a:headEnd/>
              <a:tailEnd/>
            </a:ln>
          </p:spPr>
          <p:txBody>
            <a:bodyPr rot="10800000" wrap="none" anchor="ctr"/>
            <a:lstStyle/>
            <a:p>
              <a:endParaRPr lang="en-US" b="0">
                <a:ea typeface="ＭＳ Ｐゴシック" charset="0"/>
                <a:cs typeface="ＭＳ Ｐゴシック" charset="0"/>
              </a:endParaRPr>
            </a:p>
          </p:txBody>
        </p:sp>
      </p:grpSp>
      <p:sp>
        <p:nvSpPr>
          <p:cNvPr id="76" name="Rectangle 59"/>
          <p:cNvSpPr>
            <a:spLocks noChangeArrowheads="1"/>
          </p:cNvSpPr>
          <p:nvPr/>
        </p:nvSpPr>
        <p:spPr bwMode="auto">
          <a:xfrm>
            <a:off x="2709251" y="4915958"/>
            <a:ext cx="14493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10000"/>
              </a:lnSpc>
            </a:pPr>
            <a:r>
              <a:rPr lang="en-US" dirty="0">
                <a:latin typeface="Arial" charset="0"/>
                <a:ea typeface="ＭＳ Ｐゴシック" charset="0"/>
                <a:cs typeface="ＭＳ Ｐゴシック" charset="0"/>
              </a:rPr>
              <a:t>F</a:t>
            </a:r>
            <a:r>
              <a:rPr lang="en-US" baseline="-25000" dirty="0">
                <a:latin typeface="Arial" charset="0"/>
                <a:ea typeface="ＭＳ Ｐゴシック" charset="0"/>
                <a:cs typeface="ＭＳ Ｐゴシック" charset="0"/>
              </a:rPr>
              <a:t>D</a:t>
            </a:r>
            <a:r>
              <a:rPr lang="en-US" sz="900" dirty="0">
                <a:latin typeface="Arial" charset="0"/>
                <a:ea typeface="ＭＳ Ｐゴシック" charset="0"/>
                <a:cs typeface="ＭＳ Ｐゴシック" charset="0"/>
              </a:rPr>
              <a:t> (turbulence–driven)</a:t>
            </a:r>
          </a:p>
        </p:txBody>
      </p:sp>
      <p:graphicFrame>
        <p:nvGraphicFramePr>
          <p:cNvPr id="5" name="Object 4"/>
          <p:cNvGraphicFramePr>
            <a:graphicFrameLocks noChangeAspect="1"/>
          </p:cNvGraphicFramePr>
          <p:nvPr>
            <p:extLst>
              <p:ext uri="{D42A27DB-BD31-4B8C-83A1-F6EECF244321}">
                <p14:modId xmlns:p14="http://schemas.microsoft.com/office/powerpoint/2010/main" val="3544802290"/>
              </p:ext>
            </p:extLst>
          </p:nvPr>
        </p:nvGraphicFramePr>
        <p:xfrm>
          <a:off x="444500" y="5600700"/>
          <a:ext cx="2590800" cy="431800"/>
        </p:xfrm>
        <a:graphic>
          <a:graphicData uri="http://schemas.openxmlformats.org/presentationml/2006/ole">
            <mc:AlternateContent xmlns:mc="http://schemas.openxmlformats.org/markup-compatibility/2006">
              <mc:Choice xmlns:v="urn:schemas-microsoft-com:vml" Requires="v">
                <p:oleObj spid="_x0000_s111177" name="Equation" r:id="rId13" imgW="2590800" imgH="431800" progId="Equation.3">
                  <p:embed/>
                </p:oleObj>
              </mc:Choice>
              <mc:Fallback>
                <p:oleObj name="Equation" r:id="rId13" imgW="2590800" imgH="431800" progId="Equation.3">
                  <p:embed/>
                  <p:pic>
                    <p:nvPicPr>
                      <p:cNvPr id="0" name=""/>
                      <p:cNvPicPr/>
                      <p:nvPr/>
                    </p:nvPicPr>
                    <p:blipFill>
                      <a:blip r:embed="rId14"/>
                      <a:stretch>
                        <a:fillRect/>
                      </a:stretch>
                    </p:blipFill>
                    <p:spPr>
                      <a:xfrm>
                        <a:off x="444500" y="5600700"/>
                        <a:ext cx="2590800" cy="431800"/>
                      </a:xfrm>
                      <a:prstGeom prst="rect">
                        <a:avLst/>
                      </a:prstGeom>
                    </p:spPr>
                  </p:pic>
                </p:oleObj>
              </mc:Fallback>
            </mc:AlternateContent>
          </a:graphicData>
        </a:graphic>
      </p:graphicFrame>
      <p:sp>
        <p:nvSpPr>
          <p:cNvPr id="7" name="TextBox 6"/>
          <p:cNvSpPr txBox="1"/>
          <p:nvPr/>
        </p:nvSpPr>
        <p:spPr>
          <a:xfrm>
            <a:off x="6976533" y="0"/>
            <a:ext cx="1630224"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Tree>
    <p:custDataLst>
      <p:tags r:id="rId2"/>
    </p:custDataLst>
    <p:extLst>
      <p:ext uri="{BB962C8B-B14F-4D97-AF65-F5344CB8AC3E}">
        <p14:creationId xmlns:p14="http://schemas.microsoft.com/office/powerpoint/2010/main" val="319558407"/>
      </p:ext>
    </p:extLst>
  </p:cSld>
  <p:clrMapOvr>
    <a:masterClrMapping/>
  </p:clrMapOvr>
  <p:transition advClick="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4336"/>
                                        </p:tgtEl>
                                        <p:attrNameLst>
                                          <p:attrName>style.visibility</p:attrName>
                                        </p:attrNameLst>
                                      </p:cBhvr>
                                      <p:to>
                                        <p:strVal val="visible"/>
                                      </p:to>
                                    </p:set>
                                    <p:animEffect transition="in" filter="wipe(up)">
                                      <p:cBhvr>
                                        <p:cTn id="7" dur="3000"/>
                                        <p:tgtEl>
                                          <p:spTgt spid="94336"/>
                                        </p:tgtEl>
                                      </p:cBhvr>
                                    </p:animEffect>
                                  </p:childTnLst>
                                </p:cTn>
                              </p:par>
                              <p:par>
                                <p:cTn id="8" presetID="22" presetClass="exit" presetSubtype="1" fill="hold" nodeType="withEffect">
                                  <p:stCondLst>
                                    <p:cond delay="0"/>
                                  </p:stCondLst>
                                  <p:childTnLst>
                                    <p:animEffect transition="out" filter="wipe(up)">
                                      <p:cBhvr>
                                        <p:cTn id="9" dur="500"/>
                                        <p:tgtEl>
                                          <p:spTgt spid="71"/>
                                        </p:tgtEl>
                                      </p:cBhvr>
                                    </p:animEffect>
                                    <p:set>
                                      <p:cBhvr>
                                        <p:cTn id="10"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prof200_100year2001"/>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l="21571" t="14433" r="50677" b="7823"/>
          <a:stretch>
            <a:fillRect/>
          </a:stretch>
        </p:blipFill>
        <p:spPr>
          <a:xfrm>
            <a:off x="1109177" y="798513"/>
            <a:ext cx="3160713" cy="5418137"/>
          </a:xfrm>
        </p:spPr>
      </p:pic>
      <p:grpSp>
        <p:nvGrpSpPr>
          <p:cNvPr id="21506" name="Group 38"/>
          <p:cNvGrpSpPr>
            <a:grpSpLocks/>
          </p:cNvGrpSpPr>
          <p:nvPr/>
        </p:nvGrpSpPr>
        <p:grpSpPr bwMode="auto">
          <a:xfrm>
            <a:off x="642938" y="450847"/>
            <a:ext cx="3905250" cy="6076946"/>
            <a:chOff x="405" y="154"/>
            <a:chExt cx="2460" cy="3828"/>
          </a:xfrm>
        </p:grpSpPr>
        <p:grpSp>
          <p:nvGrpSpPr>
            <p:cNvPr id="21512" name="Group 17"/>
            <p:cNvGrpSpPr>
              <a:grpSpLocks/>
            </p:cNvGrpSpPr>
            <p:nvPr/>
          </p:nvGrpSpPr>
          <p:grpSpPr bwMode="auto">
            <a:xfrm>
              <a:off x="405" y="154"/>
              <a:ext cx="1880" cy="3828"/>
              <a:chOff x="405" y="154"/>
              <a:chExt cx="1880" cy="3828"/>
            </a:xfrm>
          </p:grpSpPr>
          <p:grpSp>
            <p:nvGrpSpPr>
              <p:cNvPr id="21526" name="Group 16"/>
              <p:cNvGrpSpPr>
                <a:grpSpLocks/>
              </p:cNvGrpSpPr>
              <p:nvPr/>
            </p:nvGrpSpPr>
            <p:grpSpPr bwMode="auto">
              <a:xfrm>
                <a:off x="971" y="814"/>
                <a:ext cx="1176" cy="1131"/>
                <a:chOff x="971" y="814"/>
                <a:chExt cx="1176" cy="1131"/>
              </a:xfrm>
            </p:grpSpPr>
            <p:sp>
              <p:nvSpPr>
                <p:cNvPr id="21532" name="Text Box 6"/>
                <p:cNvSpPr txBox="1">
                  <a:spLocks noChangeArrowheads="1"/>
                </p:cNvSpPr>
                <p:nvPr/>
              </p:nvSpPr>
              <p:spPr bwMode="auto">
                <a:xfrm>
                  <a:off x="971" y="1657"/>
                  <a:ext cx="8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0">
                      <a:latin typeface="Arial" charset="0"/>
                    </a:rPr>
                    <a:t>Thermal Barrier </a:t>
                  </a:r>
                </a:p>
                <a:p>
                  <a:r>
                    <a:rPr lang="en-US" b="0">
                      <a:latin typeface="Arial" charset="0"/>
                    </a:rPr>
                    <a:t>(TB</a:t>
                  </a:r>
                  <a:r>
                    <a:rPr lang="en-US" b="0" baseline="-25000">
                      <a:latin typeface="Arial" charset="0"/>
                    </a:rPr>
                    <a:t>w</a:t>
                  </a:r>
                  <a:r>
                    <a:rPr lang="en-US" b="0">
                      <a:latin typeface="Arial" charset="0"/>
                    </a:rPr>
                    <a:t>)</a:t>
                  </a:r>
                  <a:endParaRPr lang="en-US" b="0"/>
                </a:p>
              </p:txBody>
            </p:sp>
            <p:sp>
              <p:nvSpPr>
                <p:cNvPr id="21533" name="Text Box 7"/>
                <p:cNvSpPr txBox="1">
                  <a:spLocks noChangeArrowheads="1"/>
                </p:cNvSpPr>
                <p:nvPr/>
              </p:nvSpPr>
              <p:spPr bwMode="auto">
                <a:xfrm>
                  <a:off x="1546" y="814"/>
                  <a:ext cx="6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0">
                      <a:latin typeface="Arial" charset="0"/>
                    </a:rPr>
                    <a:t>Salt Deficit </a:t>
                  </a:r>
                </a:p>
                <a:p>
                  <a:r>
                    <a:rPr lang="en-US" b="0">
                      <a:latin typeface="Arial" charset="0"/>
                    </a:rPr>
                    <a:t>(SD</a:t>
                  </a:r>
                  <a:r>
                    <a:rPr lang="en-US" b="0" baseline="-25000">
                      <a:latin typeface="Arial" charset="0"/>
                    </a:rPr>
                    <a:t>w</a:t>
                  </a:r>
                  <a:r>
                    <a:rPr lang="en-US" b="0">
                      <a:latin typeface="Arial" charset="0"/>
                    </a:rPr>
                    <a:t>)</a:t>
                  </a:r>
                  <a:endParaRPr lang="en-US" b="0"/>
                </a:p>
              </p:txBody>
            </p:sp>
          </p:grpSp>
          <p:grpSp>
            <p:nvGrpSpPr>
              <p:cNvPr id="21527" name="Group 15"/>
              <p:cNvGrpSpPr>
                <a:grpSpLocks/>
              </p:cNvGrpSpPr>
              <p:nvPr/>
            </p:nvGrpSpPr>
            <p:grpSpPr bwMode="auto">
              <a:xfrm>
                <a:off x="405" y="154"/>
                <a:ext cx="1880" cy="3828"/>
                <a:chOff x="981" y="154"/>
                <a:chExt cx="1880" cy="3828"/>
              </a:xfrm>
            </p:grpSpPr>
            <p:sp>
              <p:nvSpPr>
                <p:cNvPr id="21528" name="Text Box 4"/>
                <p:cNvSpPr txBox="1">
                  <a:spLocks noChangeArrowheads="1"/>
                </p:cNvSpPr>
                <p:nvPr/>
              </p:nvSpPr>
              <p:spPr bwMode="auto">
                <a:xfrm>
                  <a:off x="1760" y="154"/>
                  <a:ext cx="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800" b="0" dirty="0">
                      <a:solidFill>
                        <a:srgbClr val="FF0000"/>
                      </a:solidFill>
                      <a:latin typeface="Arial" charset="0"/>
                    </a:rPr>
                    <a:t>Salinity</a:t>
                  </a:r>
                  <a:endParaRPr lang="en-US" b="0" dirty="0">
                    <a:latin typeface="Arial" charset="0"/>
                  </a:endParaRPr>
                </a:p>
              </p:txBody>
            </p:sp>
            <p:sp>
              <p:nvSpPr>
                <p:cNvPr id="21529" name="Text Box 5"/>
                <p:cNvSpPr txBox="1">
                  <a:spLocks noChangeArrowheads="1"/>
                </p:cNvSpPr>
                <p:nvPr/>
              </p:nvSpPr>
              <p:spPr bwMode="auto">
                <a:xfrm>
                  <a:off x="1633" y="3751"/>
                  <a:ext cx="1228" cy="231"/>
                </a:xfrm>
                <a:prstGeom prst="rect">
                  <a:avLst/>
                </a:prstGeom>
                <a:solidFill>
                  <a:srgbClr val="FFFFFF">
                    <a:alpha val="4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800" b="0" dirty="0">
                      <a:solidFill>
                        <a:srgbClr val="0000FF"/>
                      </a:solidFill>
                      <a:latin typeface="Arial" charset="0"/>
                    </a:rPr>
                    <a:t>Temperature (˚C)</a:t>
                  </a:r>
                  <a:endParaRPr lang="en-US" b="0" dirty="0">
                    <a:latin typeface="Arial" charset="0"/>
                  </a:endParaRPr>
                </a:p>
              </p:txBody>
            </p:sp>
            <p:sp>
              <p:nvSpPr>
                <p:cNvPr id="21530" name="Text Box 9"/>
                <p:cNvSpPr txBox="1">
                  <a:spLocks noChangeArrowheads="1"/>
                </p:cNvSpPr>
                <p:nvPr/>
              </p:nvSpPr>
              <p:spPr bwMode="auto">
                <a:xfrm rot="-5400000">
                  <a:off x="719" y="2002"/>
                  <a:ext cx="7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800" b="0">
                      <a:latin typeface="Arial" charset="0"/>
                    </a:rPr>
                    <a:t>Depth (m)</a:t>
                  </a:r>
                  <a:endParaRPr lang="en-US" b="0">
                    <a:latin typeface="Arial" charset="0"/>
                  </a:endParaRPr>
                </a:p>
              </p:txBody>
            </p:sp>
            <p:sp>
              <p:nvSpPr>
                <p:cNvPr id="21531" name="Text Box 10"/>
                <p:cNvSpPr txBox="1">
                  <a:spLocks noChangeArrowheads="1"/>
                </p:cNvSpPr>
                <p:nvPr/>
              </p:nvSpPr>
              <p:spPr bwMode="auto">
                <a:xfrm>
                  <a:off x="1562" y="2947"/>
                  <a:ext cx="907" cy="602"/>
                </a:xfrm>
                <a:prstGeom prst="rect">
                  <a:avLst/>
                </a:prstGeom>
                <a:solidFill>
                  <a:schemeClr val="bg1"/>
                </a:solidFill>
                <a:ln w="3175">
                  <a:solidFill>
                    <a:schemeClr val="tx1"/>
                  </a:solidFill>
                  <a:miter lim="800000"/>
                  <a:headEnd/>
                  <a:tailEnd/>
                </a:ln>
              </p:spPr>
              <p:txBody>
                <a:bodyPr>
                  <a:spAutoFit/>
                </a:bodyPr>
                <a:lstStyle>
                  <a:lvl1pPr>
                    <a:tabLst>
                      <a:tab pos="346075" algn="l"/>
                      <a:tab pos="517525" algn="l"/>
                    </a:tabLst>
                    <a:defRPr sz="1200">
                      <a:solidFill>
                        <a:schemeClr val="tx1"/>
                      </a:solidFill>
                      <a:latin typeface="Helvetica" charset="0"/>
                      <a:ea typeface="ＭＳ Ｐゴシック" charset="0"/>
                      <a:cs typeface="ＭＳ Ｐゴシック" charset="0"/>
                    </a:defRPr>
                  </a:lvl1pPr>
                  <a:lvl2pPr marL="742950" indent="-285750">
                    <a:tabLst>
                      <a:tab pos="346075" algn="l"/>
                      <a:tab pos="517525" algn="l"/>
                    </a:tabLst>
                    <a:defRPr sz="1200">
                      <a:solidFill>
                        <a:schemeClr val="tx1"/>
                      </a:solidFill>
                      <a:latin typeface="Helvetica" charset="0"/>
                      <a:ea typeface="ＭＳ Ｐゴシック" charset="0"/>
                    </a:defRPr>
                  </a:lvl2pPr>
                  <a:lvl3pPr marL="1143000" indent="-228600">
                    <a:tabLst>
                      <a:tab pos="346075" algn="l"/>
                      <a:tab pos="517525" algn="l"/>
                    </a:tabLst>
                    <a:defRPr sz="1200">
                      <a:solidFill>
                        <a:schemeClr val="tx1"/>
                      </a:solidFill>
                      <a:latin typeface="Helvetica" charset="0"/>
                      <a:ea typeface="ＭＳ Ｐゴシック" charset="0"/>
                    </a:defRPr>
                  </a:lvl3pPr>
                  <a:lvl4pPr marL="1600200" indent="-228600">
                    <a:tabLst>
                      <a:tab pos="346075" algn="l"/>
                      <a:tab pos="517525" algn="l"/>
                    </a:tabLst>
                    <a:defRPr sz="1200">
                      <a:solidFill>
                        <a:schemeClr val="tx1"/>
                      </a:solidFill>
                      <a:latin typeface="Helvetica" charset="0"/>
                      <a:ea typeface="ＭＳ Ｐゴシック" charset="0"/>
                    </a:defRPr>
                  </a:lvl4pPr>
                  <a:lvl5pPr marL="2057400" indent="-228600">
                    <a:tabLst>
                      <a:tab pos="346075" algn="l"/>
                      <a:tab pos="517525" algn="l"/>
                    </a:tabLst>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tabLst>
                      <a:tab pos="346075" algn="l"/>
                      <a:tab pos="517525" algn="l"/>
                    </a:tabLs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tabLst>
                      <a:tab pos="346075" algn="l"/>
                      <a:tab pos="517525" algn="l"/>
                    </a:tabLs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tabLst>
                      <a:tab pos="346075" algn="l"/>
                      <a:tab pos="517525" algn="l"/>
                    </a:tabLs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tabLst>
                      <a:tab pos="346075" algn="l"/>
                      <a:tab pos="517525" algn="l"/>
                    </a:tabLst>
                    <a:defRPr sz="1200">
                      <a:solidFill>
                        <a:schemeClr val="tx1"/>
                      </a:solidFill>
                      <a:latin typeface="Helvetica" charset="0"/>
                      <a:ea typeface="ＭＳ Ｐゴシック" charset="0"/>
                    </a:defRPr>
                  </a:lvl9pPr>
                </a:lstStyle>
                <a:p>
                  <a:pPr>
                    <a:lnSpc>
                      <a:spcPct val="80000"/>
                    </a:lnSpc>
                    <a:spcBef>
                      <a:spcPct val="50000"/>
                    </a:spcBef>
                  </a:pPr>
                  <a:r>
                    <a:rPr lang="en-US" b="0"/>
                    <a:t>For this example:</a:t>
                  </a:r>
                </a:p>
                <a:p>
                  <a:pPr>
                    <a:lnSpc>
                      <a:spcPct val="80000"/>
                    </a:lnSpc>
                    <a:spcBef>
                      <a:spcPct val="50000"/>
                    </a:spcBef>
                  </a:pPr>
                  <a:r>
                    <a:rPr lang="en-US">
                      <a:solidFill>
                        <a:srgbClr val="0101FF"/>
                      </a:solidFill>
                    </a:rPr>
                    <a:t>TB</a:t>
                  </a:r>
                  <a:r>
                    <a:rPr lang="en-US" baseline="-25000">
                      <a:solidFill>
                        <a:srgbClr val="0101FF"/>
                      </a:solidFill>
                    </a:rPr>
                    <a:t>w</a:t>
                  </a:r>
                  <a:r>
                    <a:rPr lang="en-US">
                      <a:solidFill>
                        <a:srgbClr val="0101FF"/>
                      </a:solidFill>
                    </a:rPr>
                    <a:t>	=	3.6 m</a:t>
                  </a:r>
                  <a:endParaRPr lang="en-US"/>
                </a:p>
                <a:p>
                  <a:pPr>
                    <a:lnSpc>
                      <a:spcPct val="80000"/>
                    </a:lnSpc>
                    <a:spcBef>
                      <a:spcPct val="50000"/>
                    </a:spcBef>
                  </a:pPr>
                  <a:r>
                    <a:rPr lang="en-US">
                      <a:solidFill>
                        <a:srgbClr val="FF0000"/>
                      </a:solidFill>
                    </a:rPr>
                    <a:t>SD</a:t>
                  </a:r>
                  <a:r>
                    <a:rPr lang="en-US" baseline="-25000">
                      <a:solidFill>
                        <a:srgbClr val="FF0000"/>
                      </a:solidFill>
                    </a:rPr>
                    <a:t>w</a:t>
                  </a:r>
                  <a:r>
                    <a:rPr lang="en-US">
                      <a:solidFill>
                        <a:srgbClr val="FF0000"/>
                      </a:solidFill>
                    </a:rPr>
                    <a:t>	=	0.7 m</a:t>
                  </a:r>
                  <a:endParaRPr lang="en-US"/>
                </a:p>
                <a:p>
                  <a:pPr>
                    <a:lnSpc>
                      <a:spcPct val="80000"/>
                    </a:lnSpc>
                    <a:spcBef>
                      <a:spcPct val="50000"/>
                    </a:spcBef>
                  </a:pPr>
                  <a:r>
                    <a:rPr lang="en-US">
                      <a:latin typeface="Symbol" charset="0"/>
                    </a:rPr>
                    <a:t>Σ</a:t>
                  </a:r>
                  <a:r>
                    <a:rPr lang="en-US"/>
                    <a:t> 	=	4.4 m</a:t>
                  </a:r>
                </a:p>
              </p:txBody>
            </p:sp>
          </p:grpSp>
        </p:grpSp>
        <p:grpSp>
          <p:nvGrpSpPr>
            <p:cNvPr id="21513" name="Group 37"/>
            <p:cNvGrpSpPr>
              <a:grpSpLocks/>
            </p:cNvGrpSpPr>
            <p:nvPr/>
          </p:nvGrpSpPr>
          <p:grpSpPr bwMode="auto">
            <a:xfrm>
              <a:off x="932" y="661"/>
              <a:ext cx="1933" cy="1754"/>
              <a:chOff x="932" y="661"/>
              <a:chExt cx="1933" cy="1754"/>
            </a:xfrm>
          </p:grpSpPr>
          <p:grpSp>
            <p:nvGrpSpPr>
              <p:cNvPr id="21514" name="Group 27"/>
              <p:cNvGrpSpPr>
                <a:grpSpLocks/>
              </p:cNvGrpSpPr>
              <p:nvPr/>
            </p:nvGrpSpPr>
            <p:grpSpPr bwMode="auto">
              <a:xfrm>
                <a:off x="932" y="997"/>
                <a:ext cx="1927" cy="173"/>
                <a:chOff x="932" y="997"/>
                <a:chExt cx="1927" cy="173"/>
              </a:xfrm>
            </p:grpSpPr>
            <p:sp>
              <p:nvSpPr>
                <p:cNvPr id="21524" name="Text Box 12"/>
                <p:cNvSpPr txBox="1">
                  <a:spLocks noChangeArrowheads="1"/>
                </p:cNvSpPr>
                <p:nvPr/>
              </p:nvSpPr>
              <p:spPr bwMode="auto">
                <a:xfrm>
                  <a:off x="2589" y="997"/>
                  <a:ext cx="2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0"/>
                    <a:t>z</a:t>
                  </a:r>
                  <a:r>
                    <a:rPr lang="en-US" b="0" baseline="-25000"/>
                    <a:t>wm</a:t>
                  </a:r>
                  <a:endParaRPr lang="en-US" b="0"/>
                </a:p>
              </p:txBody>
            </p:sp>
            <p:sp>
              <p:nvSpPr>
                <p:cNvPr id="21525" name="Line 13"/>
                <p:cNvSpPr>
                  <a:spLocks noChangeShapeType="1"/>
                </p:cNvSpPr>
                <p:nvPr/>
              </p:nvSpPr>
              <p:spPr bwMode="auto">
                <a:xfrm>
                  <a:off x="932" y="1087"/>
                  <a:ext cx="1671" cy="0"/>
                </a:xfrm>
                <a:prstGeom prst="line">
                  <a:avLst/>
                </a:prstGeom>
                <a:noFill/>
                <a:ln w="19050" cap="rnd">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5" name="Group 31"/>
              <p:cNvGrpSpPr>
                <a:grpSpLocks/>
              </p:cNvGrpSpPr>
              <p:nvPr/>
            </p:nvGrpSpPr>
            <p:grpSpPr bwMode="auto">
              <a:xfrm>
                <a:off x="935" y="2242"/>
                <a:ext cx="1929" cy="173"/>
                <a:chOff x="935" y="2242"/>
                <a:chExt cx="1929" cy="173"/>
              </a:xfrm>
            </p:grpSpPr>
            <p:sp>
              <p:nvSpPr>
                <p:cNvPr id="21522" name="Text Box 11"/>
                <p:cNvSpPr txBox="1">
                  <a:spLocks noChangeArrowheads="1"/>
                </p:cNvSpPr>
                <p:nvPr/>
              </p:nvSpPr>
              <p:spPr bwMode="auto">
                <a:xfrm>
                  <a:off x="2594" y="2242"/>
                  <a:ext cx="2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0"/>
                    <a:t>z</a:t>
                  </a:r>
                  <a:r>
                    <a:rPr lang="en-US" b="0" baseline="-25000"/>
                    <a:t>wc</a:t>
                  </a:r>
                  <a:endParaRPr lang="en-US" b="0"/>
                </a:p>
              </p:txBody>
            </p:sp>
            <p:sp>
              <p:nvSpPr>
                <p:cNvPr id="21523" name="Line 14"/>
                <p:cNvSpPr>
                  <a:spLocks noChangeShapeType="1"/>
                </p:cNvSpPr>
                <p:nvPr/>
              </p:nvSpPr>
              <p:spPr bwMode="auto">
                <a:xfrm>
                  <a:off x="935" y="2329"/>
                  <a:ext cx="1671" cy="0"/>
                </a:xfrm>
                <a:prstGeom prst="line">
                  <a:avLst/>
                </a:prstGeom>
                <a:noFill/>
                <a:ln w="19050" cap="rnd">
                  <a:solidFill>
                    <a:srgbClr val="F0010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6" name="Group 36"/>
              <p:cNvGrpSpPr>
                <a:grpSpLocks/>
              </p:cNvGrpSpPr>
              <p:nvPr/>
            </p:nvGrpSpPr>
            <p:grpSpPr bwMode="auto">
              <a:xfrm>
                <a:off x="938" y="661"/>
                <a:ext cx="1927" cy="173"/>
                <a:chOff x="938" y="661"/>
                <a:chExt cx="1927" cy="173"/>
              </a:xfrm>
            </p:grpSpPr>
            <p:sp>
              <p:nvSpPr>
                <p:cNvPr id="21520" name="Text Box 29"/>
                <p:cNvSpPr txBox="1">
                  <a:spLocks noChangeArrowheads="1"/>
                </p:cNvSpPr>
                <p:nvPr/>
              </p:nvSpPr>
              <p:spPr bwMode="auto">
                <a:xfrm>
                  <a:off x="2595" y="661"/>
                  <a:ext cx="2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0"/>
                    <a:t>z</a:t>
                  </a:r>
                  <a:r>
                    <a:rPr lang="en-US" b="0" baseline="-25000"/>
                    <a:t>sm</a:t>
                  </a:r>
                  <a:endParaRPr lang="en-US" b="0"/>
                </a:p>
              </p:txBody>
            </p:sp>
            <p:sp>
              <p:nvSpPr>
                <p:cNvPr id="21521" name="Line 30"/>
                <p:cNvSpPr>
                  <a:spLocks noChangeShapeType="1"/>
                </p:cNvSpPr>
                <p:nvPr/>
              </p:nvSpPr>
              <p:spPr bwMode="auto">
                <a:xfrm>
                  <a:off x="938" y="751"/>
                  <a:ext cx="1671" cy="0"/>
                </a:xfrm>
                <a:prstGeom prst="line">
                  <a:avLst/>
                </a:prstGeom>
                <a:noFill/>
                <a:ln w="19050" cap="rnd">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7" name="Group 35"/>
              <p:cNvGrpSpPr>
                <a:grpSpLocks/>
              </p:cNvGrpSpPr>
              <p:nvPr/>
            </p:nvGrpSpPr>
            <p:grpSpPr bwMode="auto">
              <a:xfrm>
                <a:off x="934" y="815"/>
                <a:ext cx="1929" cy="173"/>
                <a:chOff x="934" y="815"/>
                <a:chExt cx="1929" cy="173"/>
              </a:xfrm>
            </p:grpSpPr>
            <p:sp>
              <p:nvSpPr>
                <p:cNvPr id="21518" name="Text Box 33"/>
                <p:cNvSpPr txBox="1">
                  <a:spLocks noChangeArrowheads="1"/>
                </p:cNvSpPr>
                <p:nvPr/>
              </p:nvSpPr>
              <p:spPr bwMode="auto">
                <a:xfrm>
                  <a:off x="2593" y="815"/>
                  <a:ext cx="2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b="0"/>
                    <a:t>z</a:t>
                  </a:r>
                  <a:r>
                    <a:rPr lang="en-US" b="0" baseline="-25000"/>
                    <a:t>sc</a:t>
                  </a:r>
                  <a:endParaRPr lang="en-US" b="0"/>
                </a:p>
              </p:txBody>
            </p:sp>
            <p:sp>
              <p:nvSpPr>
                <p:cNvPr id="21519" name="Line 34"/>
                <p:cNvSpPr>
                  <a:spLocks noChangeShapeType="1"/>
                </p:cNvSpPr>
                <p:nvPr/>
              </p:nvSpPr>
              <p:spPr bwMode="auto">
                <a:xfrm>
                  <a:off x="934" y="902"/>
                  <a:ext cx="1671" cy="0"/>
                </a:xfrm>
                <a:prstGeom prst="line">
                  <a:avLst/>
                </a:prstGeom>
                <a:noFill/>
                <a:ln w="19050" cap="rnd">
                  <a:solidFill>
                    <a:srgbClr val="F0010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1507" name="Text Box 30"/>
          <p:cNvSpPr txBox="1">
            <a:spLocks noChangeArrowheads="1"/>
          </p:cNvSpPr>
          <p:nvPr/>
        </p:nvSpPr>
        <p:spPr bwMode="auto">
          <a:xfrm>
            <a:off x="6453188" y="6042025"/>
            <a:ext cx="22221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ＭＳ Ｐゴシック" charset="0"/>
                <a:cs typeface="ＭＳ Ｐゴシック" charset="0"/>
              </a:defRPr>
            </a:lvl1pPr>
            <a:lvl2pPr marL="742950" indent="-285750">
              <a:defRPr sz="1200">
                <a:solidFill>
                  <a:schemeClr val="tx1"/>
                </a:solidFill>
                <a:latin typeface="Helvetica" charset="0"/>
                <a:ea typeface="ＭＳ Ｐゴシック" charset="0"/>
              </a:defRPr>
            </a:lvl2pPr>
            <a:lvl3pPr marL="1143000" indent="-228600">
              <a:defRPr sz="1200">
                <a:solidFill>
                  <a:schemeClr val="tx1"/>
                </a:solidFill>
                <a:latin typeface="Helvetica" charset="0"/>
                <a:ea typeface="ＭＳ Ｐゴシック" charset="0"/>
              </a:defRPr>
            </a:lvl3pPr>
            <a:lvl4pPr marL="1600200" indent="-228600">
              <a:defRPr sz="1200">
                <a:solidFill>
                  <a:schemeClr val="tx1"/>
                </a:solidFill>
                <a:latin typeface="Helvetica" charset="0"/>
                <a:ea typeface="ＭＳ Ｐゴシック" charset="0"/>
              </a:defRPr>
            </a:lvl4pPr>
            <a:lvl5pPr marL="2057400" indent="-228600">
              <a:defRPr sz="1200">
                <a:solidFill>
                  <a:schemeClr val="tx1"/>
                </a:solidFill>
                <a:latin typeface="Helvetica" charset="0"/>
                <a:ea typeface="ＭＳ Ｐゴシック" charset="0"/>
              </a:defRPr>
            </a:lvl5pPr>
            <a:lvl6pPr marL="2514600" indent="-228600" eaLnBrk="0" fontAlgn="base" hangingPunct="0">
              <a:spcBef>
                <a:spcPct val="0"/>
              </a:spcBef>
              <a:spcAft>
                <a:spcPct val="0"/>
              </a:spcAft>
              <a:defRPr sz="1200">
                <a:solidFill>
                  <a:schemeClr val="tx1"/>
                </a:solidFill>
                <a:latin typeface="Helvetica" charset="0"/>
                <a:ea typeface="ＭＳ Ｐゴシック" charset="0"/>
              </a:defRPr>
            </a:lvl6pPr>
            <a:lvl7pPr marL="2971800" indent="-228600" eaLnBrk="0" fontAlgn="base" hangingPunct="0">
              <a:spcBef>
                <a:spcPct val="0"/>
              </a:spcBef>
              <a:spcAft>
                <a:spcPct val="0"/>
              </a:spcAft>
              <a:defRPr sz="1200">
                <a:solidFill>
                  <a:schemeClr val="tx1"/>
                </a:solidFill>
                <a:latin typeface="Helvetica" charset="0"/>
                <a:ea typeface="ＭＳ Ｐゴシック" charset="0"/>
              </a:defRPr>
            </a:lvl7pPr>
            <a:lvl8pPr marL="3429000" indent="-228600" eaLnBrk="0" fontAlgn="base" hangingPunct="0">
              <a:spcBef>
                <a:spcPct val="0"/>
              </a:spcBef>
              <a:spcAft>
                <a:spcPct val="0"/>
              </a:spcAft>
              <a:defRPr sz="1200">
                <a:solidFill>
                  <a:schemeClr val="tx1"/>
                </a:solidFill>
                <a:latin typeface="Helvetica" charset="0"/>
                <a:ea typeface="ＭＳ Ｐゴシック" charset="0"/>
              </a:defRPr>
            </a:lvl8pPr>
            <a:lvl9pPr marL="3886200" indent="-228600" eaLnBrk="0" fontAlgn="base" hangingPunct="0">
              <a:spcBef>
                <a:spcPct val="0"/>
              </a:spcBef>
              <a:spcAft>
                <a:spcPct val="0"/>
              </a:spcAft>
              <a:defRPr sz="1200">
                <a:solidFill>
                  <a:schemeClr val="tx1"/>
                </a:solidFill>
                <a:latin typeface="Helvetica" charset="0"/>
                <a:ea typeface="ＭＳ Ｐゴシック" charset="0"/>
              </a:defRPr>
            </a:lvl9pPr>
          </a:lstStyle>
          <a:p>
            <a:r>
              <a:rPr lang="en-US" sz="1000" b="0" i="1" dirty="0">
                <a:solidFill>
                  <a:srgbClr val="FFFFFF"/>
                </a:solidFill>
              </a:rPr>
              <a:t>Martinson and Iannuzzi</a:t>
            </a:r>
            <a:r>
              <a:rPr lang="en-US" sz="1000" b="0" dirty="0">
                <a:solidFill>
                  <a:srgbClr val="FFFFFF"/>
                </a:solidFill>
              </a:rPr>
              <a:t>, JGR, 1998</a:t>
            </a:r>
            <a:endParaRPr lang="en-US" sz="1000" b="0" i="1" dirty="0">
              <a:solidFill>
                <a:srgbClr val="FFFFFF"/>
              </a:solidFill>
            </a:endParaRPr>
          </a:p>
        </p:txBody>
      </p:sp>
      <p:grpSp>
        <p:nvGrpSpPr>
          <p:cNvPr id="21508" name="Group 33"/>
          <p:cNvGrpSpPr>
            <a:grpSpLocks/>
          </p:cNvGrpSpPr>
          <p:nvPr/>
        </p:nvGrpSpPr>
        <p:grpSpPr bwMode="auto">
          <a:xfrm>
            <a:off x="4555067" y="1008063"/>
            <a:ext cx="4400021" cy="4613804"/>
            <a:chOff x="4529667" y="1134533"/>
            <a:chExt cx="4205818" cy="4174067"/>
          </a:xfrm>
        </p:grpSpPr>
        <p:sp>
          <p:nvSpPr>
            <p:cNvPr id="21511" name="Rectangle 32"/>
            <p:cNvSpPr>
              <a:spLocks noChangeArrowheads="1"/>
            </p:cNvSpPr>
            <p:nvPr/>
          </p:nvSpPr>
          <p:spPr bwMode="auto">
            <a:xfrm>
              <a:off x="4529667" y="1134533"/>
              <a:ext cx="3801533" cy="4174067"/>
            </a:xfrm>
            <a:prstGeom prst="rect">
              <a:avLst/>
            </a:prstGeom>
            <a:solidFill>
              <a:srgbClr val="FFFFFF">
                <a:alpha val="31000"/>
              </a:srgbClr>
            </a:solidFill>
            <a:ln w="12700">
              <a:solidFill>
                <a:schemeClr val="tx1"/>
              </a:solidFill>
              <a:round/>
              <a:headEnd/>
              <a:tailEnd/>
            </a:ln>
            <a:extLst/>
          </p:spPr>
          <p:txBody>
            <a:bodyPr/>
            <a:lstStyle/>
            <a:p>
              <a:endParaRPr lang="en-US" b="0"/>
            </a:p>
          </p:txBody>
        </p:sp>
        <p:graphicFrame>
          <p:nvGraphicFramePr>
            <p:cNvPr id="21510" name="Object 2"/>
            <p:cNvGraphicFramePr>
              <a:graphicFrameLocks noChangeAspect="1"/>
            </p:cNvGraphicFramePr>
            <p:nvPr/>
          </p:nvGraphicFramePr>
          <p:xfrm>
            <a:off x="4592110" y="1196975"/>
            <a:ext cx="4143375" cy="4033838"/>
          </p:xfrm>
          <a:graphic>
            <a:graphicData uri="http://schemas.openxmlformats.org/presentationml/2006/ole">
              <mc:AlternateContent xmlns:mc="http://schemas.openxmlformats.org/markup-compatibility/2006">
                <mc:Choice xmlns:v="urn:schemas-microsoft-com:vml" Requires="v">
                  <p:oleObj spid="_x0000_s1249" name="Equation" r:id="rId5" imgW="3835400" imgH="3441700" progId="Equation.DSMT4">
                    <p:embed/>
                  </p:oleObj>
                </mc:Choice>
                <mc:Fallback>
                  <p:oleObj name="Equation" r:id="rId5" imgW="3835400" imgH="3441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2110" y="1196975"/>
                          <a:ext cx="4143375"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32" name="TextBox 31"/>
          <p:cNvSpPr txBox="1"/>
          <p:nvPr/>
        </p:nvSpPr>
        <p:spPr>
          <a:xfrm>
            <a:off x="6976533" y="0"/>
            <a:ext cx="1630224"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Tree>
    <p:extLst>
      <p:ext uri="{BB962C8B-B14F-4D97-AF65-F5344CB8AC3E}">
        <p14:creationId xmlns:p14="http://schemas.microsoft.com/office/powerpoint/2010/main" val="3198898532"/>
      </p:ext>
    </p:extLst>
  </p:cSld>
  <p:clrMapOvr>
    <a:masterClrMapping/>
  </p:clrMapOvr>
  <p:transition advClick="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1374" y="1625608"/>
            <a:ext cx="7741252" cy="4893733"/>
            <a:chOff x="701374" y="1405466"/>
            <a:chExt cx="7741252" cy="4893733"/>
          </a:xfrm>
        </p:grpSpPr>
        <p:sp>
          <p:nvSpPr>
            <p:cNvPr id="2" name="Rectangle 1"/>
            <p:cNvSpPr/>
            <p:nvPr/>
          </p:nvSpPr>
          <p:spPr bwMode="auto">
            <a:xfrm>
              <a:off x="880532" y="1405466"/>
              <a:ext cx="7450667" cy="4893733"/>
            </a:xfrm>
            <a:prstGeom prst="rect">
              <a:avLst/>
            </a:prstGeom>
            <a:solidFill>
              <a:schemeClr val="bg1">
                <a:lumMod val="85000"/>
                <a:alpha val="6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Helvetica" pitchFamily="68" charset="0"/>
              </a:endParaRPr>
            </a:p>
          </p:txBody>
        </p:sp>
        <p:pic>
          <p:nvPicPr>
            <p:cNvPr id="3" name="Picture 2" descr="gC_TB_2_Q.pdf"/>
            <p:cNvPicPr>
              <a:picLocks noChangeAspect="1"/>
            </p:cNvPicPr>
            <p:nvPr/>
          </p:nvPicPr>
          <p:blipFill rotWithShape="1">
            <a:blip r:embed="rId3">
              <a:extLst>
                <a:ext uri="{28A0092B-C50C-407E-A947-70E740481C1C}">
                  <a14:useLocalDpi xmlns:a14="http://schemas.microsoft.com/office/drawing/2010/main" val="0"/>
                </a:ext>
              </a:extLst>
            </a:blip>
            <a:srcRect l="6413" t="69630" r="5998" b="4198"/>
            <a:stretch/>
          </p:blipFill>
          <p:spPr>
            <a:xfrm>
              <a:off x="701374" y="1536718"/>
              <a:ext cx="7741252" cy="4715934"/>
            </a:xfrm>
            <a:prstGeom prst="rect">
              <a:avLst/>
            </a:prstGeom>
          </p:spPr>
        </p:pic>
      </p:grpSp>
      <p:sp>
        <p:nvSpPr>
          <p:cNvPr id="4" name="TextBox 3"/>
          <p:cNvSpPr txBox="1"/>
          <p:nvPr/>
        </p:nvSpPr>
        <p:spPr>
          <a:xfrm>
            <a:off x="1524001" y="1007554"/>
            <a:ext cx="6392333" cy="584776"/>
          </a:xfrm>
          <a:prstGeom prst="rect">
            <a:avLst/>
          </a:prstGeom>
          <a:noFill/>
        </p:spPr>
        <p:txBody>
          <a:bodyPr wrap="square" rtlCol="0">
            <a:spAutoFit/>
          </a:bodyPr>
          <a:lstStyle/>
          <a:p>
            <a:pPr algn="ctr"/>
            <a:r>
              <a:rPr lang="en-US" sz="1600" dirty="0" smtClean="0"/>
              <a:t>Ratio shows how many units of ice would melt for every one unit of ice grown due to entrainment of heat from brine rejection</a:t>
            </a:r>
            <a:endParaRPr lang="en-US" sz="1600" dirty="0"/>
          </a:p>
        </p:txBody>
      </p:sp>
      <p:sp>
        <p:nvSpPr>
          <p:cNvPr id="14" name="Text Box 149"/>
          <p:cNvSpPr txBox="1">
            <a:spLocks noChangeArrowheads="1"/>
          </p:cNvSpPr>
          <p:nvPr/>
        </p:nvSpPr>
        <p:spPr bwMode="auto">
          <a:xfrm>
            <a:off x="1062568" y="6173276"/>
            <a:ext cx="22003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1000" b="0" i="1">
                <a:latin typeface="Helvetica" charset="0"/>
                <a:ea typeface="ＭＳ Ｐゴシック" charset="0"/>
                <a:cs typeface="ＭＳ Ｐゴシック" charset="0"/>
              </a:defRPr>
            </a:lvl1pPr>
            <a:lvl2pPr marL="742950" indent="-285750">
              <a:defRPr sz="1200">
                <a:latin typeface="Helvetica" charset="0"/>
                <a:ea typeface="ＭＳ Ｐゴシック" charset="0"/>
              </a:defRPr>
            </a:lvl2pPr>
            <a:lvl3pPr marL="1143000" indent="-228600">
              <a:defRPr sz="1200">
                <a:latin typeface="Helvetica" charset="0"/>
                <a:ea typeface="ＭＳ Ｐゴシック" charset="0"/>
              </a:defRPr>
            </a:lvl3pPr>
            <a:lvl4pPr marL="1600200" indent="-228600">
              <a:defRPr sz="1200">
                <a:latin typeface="Helvetica" charset="0"/>
                <a:ea typeface="ＭＳ Ｐゴシック" charset="0"/>
              </a:defRPr>
            </a:lvl4pPr>
            <a:lvl5pPr marL="2057400" indent="-228600">
              <a:defRPr sz="1200">
                <a:latin typeface="Helvetica" charset="0"/>
                <a:ea typeface="ＭＳ Ｐゴシック" charset="0"/>
              </a:defRPr>
            </a:lvl5pPr>
            <a:lvl6pPr marL="2514600" indent="-228600" eaLnBrk="0" fontAlgn="base" hangingPunct="0">
              <a:spcBef>
                <a:spcPct val="0"/>
              </a:spcBef>
              <a:spcAft>
                <a:spcPct val="0"/>
              </a:spcAft>
              <a:defRPr sz="1200">
                <a:latin typeface="Helvetica" charset="0"/>
                <a:ea typeface="ＭＳ Ｐゴシック" charset="0"/>
              </a:defRPr>
            </a:lvl6pPr>
            <a:lvl7pPr marL="2971800" indent="-228600" eaLnBrk="0" fontAlgn="base" hangingPunct="0">
              <a:spcBef>
                <a:spcPct val="0"/>
              </a:spcBef>
              <a:spcAft>
                <a:spcPct val="0"/>
              </a:spcAft>
              <a:defRPr sz="1200">
                <a:latin typeface="Helvetica" charset="0"/>
                <a:ea typeface="ＭＳ Ｐゴシック" charset="0"/>
              </a:defRPr>
            </a:lvl7pPr>
            <a:lvl8pPr marL="3429000" indent="-228600" eaLnBrk="0" fontAlgn="base" hangingPunct="0">
              <a:spcBef>
                <a:spcPct val="0"/>
              </a:spcBef>
              <a:spcAft>
                <a:spcPct val="0"/>
              </a:spcAft>
              <a:defRPr sz="1200">
                <a:latin typeface="Helvetica" charset="0"/>
                <a:ea typeface="ＭＳ Ｐゴシック" charset="0"/>
              </a:defRPr>
            </a:lvl8pPr>
            <a:lvl9pPr marL="3886200" indent="-228600" eaLnBrk="0" fontAlgn="base" hangingPunct="0">
              <a:spcBef>
                <a:spcPct val="0"/>
              </a:spcBef>
              <a:spcAft>
                <a:spcPct val="0"/>
              </a:spcAft>
              <a:defRPr sz="1200">
                <a:latin typeface="Helvetica" charset="0"/>
                <a:ea typeface="ＭＳ Ｐゴシック" charset="0"/>
              </a:defRPr>
            </a:lvl9pPr>
          </a:lstStyle>
          <a:p>
            <a:r>
              <a:rPr lang="en-US" dirty="0" smtClean="0">
                <a:solidFill>
                  <a:srgbClr val="000000"/>
                </a:solidFill>
              </a:rPr>
              <a:t>Martinson and Iannuzzi,</a:t>
            </a:r>
            <a:r>
              <a:rPr lang="en-US" i="0" dirty="0" smtClean="0">
                <a:solidFill>
                  <a:srgbClr val="000000"/>
                </a:solidFill>
              </a:rPr>
              <a:t> </a:t>
            </a:r>
            <a:r>
              <a:rPr lang="en-US" i="0" dirty="0">
                <a:solidFill>
                  <a:srgbClr val="000000"/>
                </a:solidFill>
              </a:rPr>
              <a:t>JGR, </a:t>
            </a:r>
            <a:r>
              <a:rPr lang="en-US" i="0" dirty="0" smtClean="0">
                <a:solidFill>
                  <a:srgbClr val="000000"/>
                </a:solidFill>
              </a:rPr>
              <a:t>1998</a:t>
            </a:r>
            <a:endParaRPr lang="en-US" i="0" dirty="0">
              <a:solidFill>
                <a:srgbClr val="000000"/>
              </a:solidFill>
            </a:endParaRPr>
          </a:p>
        </p:txBody>
      </p:sp>
      <p:sp>
        <p:nvSpPr>
          <p:cNvPr id="7" name="TextBox 6"/>
          <p:cNvSpPr txBox="1"/>
          <p:nvPr/>
        </p:nvSpPr>
        <p:spPr>
          <a:xfrm>
            <a:off x="6976533" y="0"/>
            <a:ext cx="1630224"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
        <p:nvSpPr>
          <p:cNvPr id="8" name="TextBox 7"/>
          <p:cNvSpPr txBox="1"/>
          <p:nvPr/>
        </p:nvSpPr>
        <p:spPr>
          <a:xfrm>
            <a:off x="1382666" y="355599"/>
            <a:ext cx="6378669"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dirty="0" smtClean="0">
                <a:ln w="11430"/>
                <a:solidFill>
                  <a:srgbClr val="FF0000"/>
                </a:solidFill>
                <a:latin typeface="Arial Black"/>
                <a:cs typeface="Arial Black"/>
              </a:rPr>
              <a:t>Strength of ocean-ice feedback</a:t>
            </a:r>
            <a:endParaRPr lang="en-US" sz="2800" b="1" dirty="0">
              <a:ln w="11430"/>
              <a:solidFill>
                <a:srgbClr val="FF0000"/>
              </a:solidFill>
              <a:latin typeface="Arial Black"/>
              <a:cs typeface="Arial Black"/>
            </a:endParaRPr>
          </a:p>
        </p:txBody>
      </p:sp>
    </p:spTree>
    <p:extLst>
      <p:ext uri="{BB962C8B-B14F-4D97-AF65-F5344CB8AC3E}">
        <p14:creationId xmlns:p14="http://schemas.microsoft.com/office/powerpoint/2010/main" val="4284559712"/>
      </p:ext>
    </p:extLst>
  </p:cSld>
  <p:clrMapOvr>
    <a:masterClrMapping/>
  </p:clrMapOvr>
  <p:transition advClick="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title" idx="4294967295"/>
          </p:nvPr>
        </p:nvSpPr>
        <p:spPr>
          <a:xfrm>
            <a:off x="905669" y="531813"/>
            <a:ext cx="7332663" cy="381000"/>
          </a:xfrm>
        </p:spPr>
        <p:txBody>
          <a:bodyPr/>
          <a:lstStyle/>
          <a:p>
            <a:r>
              <a:rPr lang="en-US" sz="2400" dirty="0">
                <a:latin typeface="Arial" charset="0"/>
                <a:ea typeface="ＭＳ Ｐゴシック" charset="0"/>
                <a:cs typeface="ＭＳ Ｐゴシック" charset="0"/>
              </a:rPr>
              <a:t>F</a:t>
            </a:r>
            <a:r>
              <a:rPr lang="en-US" sz="2400" baseline="-25000" dirty="0">
                <a:latin typeface="Arial" charset="0"/>
                <a:ea typeface="ＭＳ Ｐゴシック" charset="0"/>
                <a:cs typeface="ＭＳ Ｐゴシック" charset="0"/>
              </a:rPr>
              <a:t>T</a:t>
            </a:r>
            <a:r>
              <a:rPr lang="en-US" sz="2400" dirty="0">
                <a:latin typeface="Arial" charset="0"/>
                <a:ea typeface="ＭＳ Ｐゴシック" charset="0"/>
                <a:cs typeface="ＭＳ Ｐゴシック" charset="0"/>
              </a:rPr>
              <a:t>: Bulk Parameter vs Measured (AnzFlux, 1994)</a:t>
            </a:r>
            <a:endParaRPr lang="en-US" dirty="0">
              <a:latin typeface="Arial" charset="0"/>
              <a:ea typeface="ＭＳ Ｐゴシック" charset="0"/>
              <a:cs typeface="ＭＳ Ｐゴシック" charset="0"/>
            </a:endParaRPr>
          </a:p>
        </p:txBody>
      </p:sp>
      <p:pic>
        <p:nvPicPr>
          <p:cNvPr id="27650" name="Picture 4" descr="Ocean-Ice_Interaction"/>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b="13225"/>
          <a:stretch>
            <a:fillRect/>
          </a:stretch>
        </p:blipFill>
        <p:spPr>
          <a:xfrm>
            <a:off x="274373" y="1060450"/>
            <a:ext cx="8612188" cy="4833938"/>
          </a:xfrm>
        </p:spPr>
      </p:pic>
      <p:grpSp>
        <p:nvGrpSpPr>
          <p:cNvPr id="27651" name="Group 5"/>
          <p:cNvGrpSpPr>
            <a:grpSpLocks/>
          </p:cNvGrpSpPr>
          <p:nvPr/>
        </p:nvGrpSpPr>
        <p:grpSpPr bwMode="auto">
          <a:xfrm>
            <a:off x="2643188" y="3681412"/>
            <a:ext cx="4673600" cy="2852736"/>
            <a:chOff x="1665" y="2319"/>
            <a:chExt cx="2944" cy="1797"/>
          </a:xfrm>
        </p:grpSpPr>
        <p:sp>
          <p:nvSpPr>
            <p:cNvPr id="27653" name="Text Box 6"/>
            <p:cNvSpPr txBox="1">
              <a:spLocks noChangeArrowheads="1"/>
            </p:cNvSpPr>
            <p:nvPr/>
          </p:nvSpPr>
          <p:spPr bwMode="auto">
            <a:xfrm>
              <a:off x="1665" y="3781"/>
              <a:ext cx="2944" cy="330"/>
            </a:xfrm>
            <a:prstGeom prst="rect">
              <a:avLst/>
            </a:prstGeom>
            <a:solidFill>
              <a:schemeClr val="bg1">
                <a:lumMod val="85000"/>
                <a:alpha val="59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744538" algn="l"/>
                  <a:tab pos="1828800" algn="l"/>
                </a:tabLst>
                <a:defRPr sz="1200">
                  <a:solidFill>
                    <a:schemeClr val="tx1"/>
                  </a:solidFill>
                  <a:latin typeface="Helvetica" charset="0"/>
                  <a:ea typeface="MS PGothic" charset="0"/>
                  <a:cs typeface="MS PGothic" charset="0"/>
                </a:defRPr>
              </a:lvl1pPr>
              <a:lvl2pPr marL="742950" indent="-285750">
                <a:tabLst>
                  <a:tab pos="744538" algn="l"/>
                  <a:tab pos="1828800" algn="l"/>
                </a:tabLst>
                <a:defRPr sz="1200">
                  <a:solidFill>
                    <a:schemeClr val="tx1"/>
                  </a:solidFill>
                  <a:latin typeface="Helvetica" charset="0"/>
                  <a:ea typeface="MS PGothic" charset="0"/>
                  <a:cs typeface="MS PGothic" charset="0"/>
                </a:defRPr>
              </a:lvl2pPr>
              <a:lvl3pPr marL="1143000" indent="-228600">
                <a:tabLst>
                  <a:tab pos="744538" algn="l"/>
                  <a:tab pos="1828800" algn="l"/>
                </a:tabLst>
                <a:defRPr sz="1200">
                  <a:solidFill>
                    <a:schemeClr val="tx1"/>
                  </a:solidFill>
                  <a:latin typeface="Helvetica" charset="0"/>
                  <a:ea typeface="MS PGothic" charset="0"/>
                  <a:cs typeface="MS PGothic" charset="0"/>
                </a:defRPr>
              </a:lvl3pPr>
              <a:lvl4pPr marL="1600200" indent="-228600">
                <a:tabLst>
                  <a:tab pos="744538" algn="l"/>
                  <a:tab pos="1828800" algn="l"/>
                </a:tabLst>
                <a:defRPr sz="1200">
                  <a:solidFill>
                    <a:schemeClr val="tx1"/>
                  </a:solidFill>
                  <a:latin typeface="Helvetica" charset="0"/>
                  <a:ea typeface="MS PGothic" charset="0"/>
                  <a:cs typeface="MS PGothic" charset="0"/>
                </a:defRPr>
              </a:lvl4pPr>
              <a:lvl5pPr marL="2057400" indent="-228600">
                <a:tabLst>
                  <a:tab pos="744538" algn="l"/>
                  <a:tab pos="1828800" algn="l"/>
                </a:tabLst>
                <a:defRPr sz="1200">
                  <a:solidFill>
                    <a:schemeClr val="tx1"/>
                  </a:solidFill>
                  <a:latin typeface="Helvetica" charset="0"/>
                  <a:ea typeface="MS PGothic" charset="0"/>
                  <a:cs typeface="MS PGothic" charset="0"/>
                </a:defRPr>
              </a:lvl5pPr>
              <a:lvl6pPr marL="2514600" indent="-228600" eaLnBrk="0" fontAlgn="base" hangingPunct="0">
                <a:spcBef>
                  <a:spcPct val="0"/>
                </a:spcBef>
                <a:spcAft>
                  <a:spcPct val="0"/>
                </a:spcAft>
                <a:tabLst>
                  <a:tab pos="744538" algn="l"/>
                  <a:tab pos="1828800" algn="l"/>
                </a:tabLst>
                <a:defRPr sz="1200">
                  <a:solidFill>
                    <a:schemeClr val="tx1"/>
                  </a:solidFill>
                  <a:latin typeface="Helvetica" charset="0"/>
                  <a:ea typeface="MS PGothic" charset="0"/>
                  <a:cs typeface="MS PGothic" charset="0"/>
                </a:defRPr>
              </a:lvl6pPr>
              <a:lvl7pPr marL="2971800" indent="-228600" eaLnBrk="0" fontAlgn="base" hangingPunct="0">
                <a:spcBef>
                  <a:spcPct val="0"/>
                </a:spcBef>
                <a:spcAft>
                  <a:spcPct val="0"/>
                </a:spcAft>
                <a:tabLst>
                  <a:tab pos="744538" algn="l"/>
                  <a:tab pos="1828800" algn="l"/>
                </a:tabLst>
                <a:defRPr sz="1200">
                  <a:solidFill>
                    <a:schemeClr val="tx1"/>
                  </a:solidFill>
                  <a:latin typeface="Helvetica" charset="0"/>
                  <a:ea typeface="MS PGothic" charset="0"/>
                  <a:cs typeface="MS PGothic" charset="0"/>
                </a:defRPr>
              </a:lvl7pPr>
              <a:lvl8pPr marL="3429000" indent="-228600" eaLnBrk="0" fontAlgn="base" hangingPunct="0">
                <a:spcBef>
                  <a:spcPct val="0"/>
                </a:spcBef>
                <a:spcAft>
                  <a:spcPct val="0"/>
                </a:spcAft>
                <a:tabLst>
                  <a:tab pos="744538" algn="l"/>
                  <a:tab pos="1828800" algn="l"/>
                </a:tabLst>
                <a:defRPr sz="1200">
                  <a:solidFill>
                    <a:schemeClr val="tx1"/>
                  </a:solidFill>
                  <a:latin typeface="Helvetica" charset="0"/>
                  <a:ea typeface="MS PGothic" charset="0"/>
                  <a:cs typeface="MS PGothic" charset="0"/>
                </a:defRPr>
              </a:lvl8pPr>
              <a:lvl9pPr marL="3886200" indent="-228600" eaLnBrk="0" fontAlgn="base" hangingPunct="0">
                <a:spcBef>
                  <a:spcPct val="0"/>
                </a:spcBef>
                <a:spcAft>
                  <a:spcPct val="0"/>
                </a:spcAft>
                <a:tabLst>
                  <a:tab pos="744538" algn="l"/>
                  <a:tab pos="1828800" algn="l"/>
                </a:tabLst>
                <a:defRPr sz="1200">
                  <a:solidFill>
                    <a:schemeClr val="tx1"/>
                  </a:solidFill>
                  <a:latin typeface="Helvetica" charset="0"/>
                  <a:ea typeface="MS PGothic" charset="0"/>
                  <a:cs typeface="MS PGothic" charset="0"/>
                </a:defRPr>
              </a:lvl9pPr>
            </a:lstStyle>
            <a:p>
              <a:r>
                <a:rPr lang="en-US" sz="1400" dirty="0">
                  <a:ea typeface="ＭＳ Ｐゴシック" charset="0"/>
                  <a:cs typeface="ＭＳ Ｐゴシック" charset="0"/>
                </a:rPr>
                <a:t>&lt;F</a:t>
              </a:r>
              <a:r>
                <a:rPr lang="en-US" sz="1400" baseline="-25000" dirty="0">
                  <a:ea typeface="ＭＳ Ｐゴシック" charset="0"/>
                  <a:cs typeface="ＭＳ Ｐゴシック" charset="0"/>
                </a:rPr>
                <a:t>T</a:t>
              </a:r>
              <a:r>
                <a:rPr lang="en-US" sz="1400" baseline="30000" dirty="0">
                  <a:ea typeface="ＭＳ Ｐゴシック" charset="0"/>
                  <a:cs typeface="ＭＳ Ｐゴシック" charset="0"/>
                </a:rPr>
                <a:t>BP</a:t>
              </a:r>
              <a:r>
                <a:rPr lang="en-US" sz="1400" dirty="0">
                  <a:ea typeface="ＭＳ Ｐゴシック" charset="0"/>
                  <a:cs typeface="ＭＳ Ｐゴシック" charset="0"/>
                </a:rPr>
                <a:t>&gt;</a:t>
              </a:r>
              <a:r>
                <a:rPr lang="en-US" sz="1400" baseline="-25000" dirty="0">
                  <a:ea typeface="ＭＳ Ｐゴシック" charset="0"/>
                  <a:cs typeface="ＭＳ Ｐゴシック" charset="0"/>
                </a:rPr>
                <a:t>W</a:t>
              </a:r>
              <a:r>
                <a:rPr lang="en-US" sz="1400" dirty="0">
                  <a:ea typeface="ＭＳ Ｐゴシック" charset="0"/>
                  <a:cs typeface="ＭＳ Ｐゴシック" charset="0"/>
                </a:rPr>
                <a:t>	</a:t>
              </a:r>
              <a:r>
                <a:rPr lang="en-US" sz="1400" dirty="0" smtClean="0">
                  <a:ea typeface="ＭＳ Ｐゴシック" charset="0"/>
                  <a:cs typeface="ＭＳ Ｐゴシック" charset="0"/>
                </a:rPr>
                <a:t> =  </a:t>
              </a:r>
              <a:r>
                <a:rPr lang="en-US" sz="1400" dirty="0">
                  <a:ea typeface="ＭＳ Ｐゴシック" charset="0"/>
                  <a:cs typeface="ＭＳ Ｐゴシック" charset="0"/>
                </a:rPr>
                <a:t>29.67 </a:t>
              </a:r>
              <a:r>
                <a:rPr lang="en-US" sz="1400" dirty="0" smtClean="0">
                  <a:ea typeface="ＭＳ Ｐゴシック" charset="0"/>
                  <a:cs typeface="ＭＳ Ｐゴシック" charset="0"/>
                </a:rPr>
                <a:t>Wm</a:t>
              </a:r>
              <a:r>
                <a:rPr lang="en-US" sz="1400" baseline="30000" dirty="0" smtClean="0">
                  <a:ea typeface="ＭＳ Ｐゴシック" charset="0"/>
                  <a:cs typeface="ＭＳ Ｐゴシック" charset="0"/>
                </a:rPr>
                <a:t>2</a:t>
              </a:r>
              <a:r>
                <a:rPr lang="en-US" sz="1400" dirty="0">
                  <a:ea typeface="ＭＳ Ｐゴシック" charset="0"/>
                  <a:cs typeface="ＭＳ Ｐゴシック" charset="0"/>
                </a:rPr>
                <a:t> </a:t>
              </a:r>
              <a:r>
                <a:rPr lang="en-US" sz="1400" dirty="0" smtClean="0">
                  <a:ea typeface="ＭＳ Ｐゴシック" charset="0"/>
                  <a:cs typeface="ＭＳ Ｐゴシック" charset="0"/>
                </a:rPr>
                <a:t>  </a:t>
              </a:r>
              <a:r>
                <a:rPr lang="en-US" sz="1400" dirty="0" smtClean="0">
                  <a:latin typeface="+mn-lt"/>
                  <a:ea typeface="ＭＳ Ｐゴシック" charset="0"/>
                  <a:cs typeface="ＭＳ Ｐゴシック" charset="0"/>
                </a:rPr>
                <a:t>(</a:t>
              </a:r>
              <a:r>
                <a:rPr lang="en-US" sz="1400" i="1" dirty="0">
                  <a:latin typeface="+mn-lt"/>
                  <a:ea typeface="ＭＳ Ｐゴシック" charset="0"/>
                  <a:cs typeface="ＭＳ Ｐゴシック" charset="0"/>
                </a:rPr>
                <a:t>Martinson &amp; Iannuzzi,</a:t>
              </a:r>
              <a:r>
                <a:rPr lang="en-US" sz="1400" dirty="0">
                  <a:latin typeface="+mn-lt"/>
                  <a:ea typeface="ＭＳ Ｐゴシック" charset="0"/>
                  <a:cs typeface="ＭＳ Ｐゴシック" charset="0"/>
                </a:rPr>
                <a:t> 1998)</a:t>
              </a:r>
            </a:p>
            <a:p>
              <a:r>
                <a:rPr lang="en-US" sz="1400" dirty="0">
                  <a:ea typeface="ＭＳ Ｐゴシック" charset="0"/>
                  <a:cs typeface="ＭＳ Ｐゴシック" charset="0"/>
                </a:rPr>
                <a:t>&lt;F</a:t>
              </a:r>
              <a:r>
                <a:rPr lang="en-US" sz="1400" baseline="-25000" dirty="0">
                  <a:ea typeface="ＭＳ Ｐゴシック" charset="0"/>
                  <a:cs typeface="ＭＳ Ｐゴシック" charset="0"/>
                </a:rPr>
                <a:t>T</a:t>
              </a:r>
              <a:r>
                <a:rPr lang="en-US" sz="1400" baseline="30000" dirty="0">
                  <a:ea typeface="ＭＳ Ｐゴシック" charset="0"/>
                  <a:cs typeface="ＭＳ Ｐゴシック" charset="0"/>
                </a:rPr>
                <a:t>Obs</a:t>
              </a:r>
              <a:r>
                <a:rPr lang="en-US" sz="1400" dirty="0">
                  <a:ea typeface="ＭＳ Ｐゴシック" charset="0"/>
                  <a:cs typeface="ＭＳ Ｐゴシック" charset="0"/>
                </a:rPr>
                <a:t>&gt;</a:t>
              </a:r>
              <a:r>
                <a:rPr lang="en-US" sz="1400" baseline="-25000" dirty="0">
                  <a:ea typeface="ＭＳ Ｐゴシック" charset="0"/>
                  <a:cs typeface="ＭＳ Ｐゴシック" charset="0"/>
                </a:rPr>
                <a:t>W</a:t>
              </a:r>
              <a:r>
                <a:rPr lang="en-US" sz="1400" dirty="0">
                  <a:ea typeface="ＭＳ Ｐゴシック" charset="0"/>
                  <a:cs typeface="ＭＳ Ｐゴシック" charset="0"/>
                </a:rPr>
                <a:t>	</a:t>
              </a:r>
              <a:r>
                <a:rPr lang="en-US" sz="1400" dirty="0" smtClean="0">
                  <a:ea typeface="ＭＳ Ｐゴシック" charset="0"/>
                  <a:cs typeface="ＭＳ Ｐゴシック" charset="0"/>
                </a:rPr>
                <a:t> =  </a:t>
              </a:r>
              <a:r>
                <a:rPr lang="en-US" sz="1400" dirty="0">
                  <a:ea typeface="ＭＳ Ｐゴシック" charset="0"/>
                  <a:cs typeface="ＭＳ Ｐゴシック" charset="0"/>
                </a:rPr>
                <a:t>27.7   </a:t>
              </a:r>
              <a:r>
                <a:rPr lang="en-US" sz="1400" dirty="0" smtClean="0">
                  <a:ea typeface="ＭＳ Ｐゴシック" charset="0"/>
                  <a:cs typeface="ＭＳ Ｐゴシック" charset="0"/>
                </a:rPr>
                <a:t>Wm</a:t>
              </a:r>
              <a:r>
                <a:rPr lang="en-US" sz="1400" baseline="30000" dirty="0" smtClean="0">
                  <a:ea typeface="ＭＳ Ｐゴシック" charset="0"/>
                  <a:cs typeface="ＭＳ Ｐゴシック" charset="0"/>
                </a:rPr>
                <a:t>2</a:t>
              </a:r>
              <a:r>
                <a:rPr lang="en-US" sz="1400" dirty="0" smtClean="0">
                  <a:ea typeface="ＭＳ Ｐゴシック" charset="0"/>
                  <a:cs typeface="ＭＳ Ｐゴシック" charset="0"/>
                </a:rPr>
                <a:t>   </a:t>
              </a:r>
              <a:r>
                <a:rPr lang="en-US" sz="1400" dirty="0" smtClean="0">
                  <a:latin typeface="+mn-lt"/>
                  <a:ea typeface="ＭＳ Ｐゴシック" charset="0"/>
                  <a:cs typeface="ＭＳ Ｐゴシック" charset="0"/>
                </a:rPr>
                <a:t>(</a:t>
              </a:r>
              <a:r>
                <a:rPr lang="en-US" sz="1400" i="1" dirty="0">
                  <a:latin typeface="+mn-lt"/>
                  <a:ea typeface="ＭＳ Ｐゴシック" charset="0"/>
                  <a:cs typeface="ＭＳ Ｐゴシック" charset="0"/>
                </a:rPr>
                <a:t>McPhee et al.</a:t>
              </a:r>
              <a:r>
                <a:rPr lang="en-US" sz="1400" dirty="0">
                  <a:latin typeface="+mn-lt"/>
                  <a:ea typeface="ＭＳ Ｐゴシック" charset="0"/>
                  <a:cs typeface="ＭＳ Ｐゴシック" charset="0"/>
                </a:rPr>
                <a:t>, 1999</a:t>
              </a:r>
              <a:r>
                <a:rPr lang="en-US" sz="1400" dirty="0">
                  <a:ea typeface="ＭＳ Ｐゴシック" charset="0"/>
                  <a:cs typeface="ＭＳ Ｐゴシック" charset="0"/>
                </a:rPr>
                <a:t>)</a:t>
              </a:r>
            </a:p>
          </p:txBody>
        </p:sp>
        <p:sp>
          <p:nvSpPr>
            <p:cNvPr id="27654" name="Rectangle 7"/>
            <p:cNvSpPr>
              <a:spLocks noChangeArrowheads="1"/>
            </p:cNvSpPr>
            <p:nvPr/>
          </p:nvSpPr>
          <p:spPr bwMode="auto">
            <a:xfrm>
              <a:off x="1672" y="3787"/>
              <a:ext cx="2929" cy="329"/>
            </a:xfrm>
            <a:prstGeom prst="rect">
              <a:avLst/>
            </a:prstGeom>
            <a:noFill/>
            <a:ln w="19050">
              <a:solidFill>
                <a:srgbClr val="FF062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0"/>
            </a:p>
          </p:txBody>
        </p:sp>
        <p:sp>
          <p:nvSpPr>
            <p:cNvPr id="27655" name="Line 8"/>
            <p:cNvSpPr>
              <a:spLocks noChangeShapeType="1"/>
            </p:cNvSpPr>
            <p:nvPr/>
          </p:nvSpPr>
          <p:spPr bwMode="auto">
            <a:xfrm flipV="1">
              <a:off x="2398" y="2319"/>
              <a:ext cx="1227" cy="1468"/>
            </a:xfrm>
            <a:prstGeom prst="line">
              <a:avLst/>
            </a:prstGeom>
            <a:noFill/>
            <a:ln w="28575">
              <a:solidFill>
                <a:srgbClr val="FF062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9" name="TextBox 8"/>
          <p:cNvSpPr txBox="1"/>
          <p:nvPr/>
        </p:nvSpPr>
        <p:spPr>
          <a:xfrm>
            <a:off x="6976533" y="0"/>
            <a:ext cx="1630224" cy="276999"/>
          </a:xfrm>
          <a:prstGeom prst="rect">
            <a:avLst/>
          </a:prstGeom>
          <a:noFill/>
        </p:spPr>
        <p:txBody>
          <a:bodyPr wrap="none" rtlCol="0">
            <a:spAutoFit/>
          </a:bodyPr>
          <a:lstStyle/>
          <a:p>
            <a:r>
              <a:rPr lang="en-US" dirty="0" smtClean="0">
                <a:solidFill>
                  <a:srgbClr val="FFFFFF"/>
                </a:solidFill>
              </a:rPr>
              <a:t>Ocean-ice feedback</a:t>
            </a:r>
            <a:endParaRPr lang="en-US" dirty="0">
              <a:solidFill>
                <a:srgbClr val="FFFFFF"/>
              </a:solidFill>
            </a:endParaRPr>
          </a:p>
        </p:txBody>
      </p:sp>
    </p:spTree>
  </p:cSld>
  <p:clrMapOvr>
    <a:masterClrMapping/>
  </p:clrMapOvr>
  <p:transition advClick="0">
    <p:dissolv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1"/>
</p:tagLst>
</file>

<file path=ppt/tags/tag10.xml><?xml version="1.0" encoding="utf-8"?>
<p:tagLst xmlns:a="http://schemas.openxmlformats.org/drawingml/2006/main" xmlns:r="http://schemas.openxmlformats.org/officeDocument/2006/relationships" xmlns:p="http://schemas.openxmlformats.org/presentationml/2006/main">
  <p:tag name="TIMING" val="|37.1"/>
</p:tagLst>
</file>

<file path=ppt/tags/tag11.xml><?xml version="1.0" encoding="utf-8"?>
<p:tagLst xmlns:a="http://schemas.openxmlformats.org/drawingml/2006/main" xmlns:r="http://schemas.openxmlformats.org/officeDocument/2006/relationships" xmlns:p="http://schemas.openxmlformats.org/presentationml/2006/main">
  <p:tag name="TIMING" val="|9.2|9.9"/>
</p:tagLst>
</file>

<file path=ppt/tags/tag12.xml><?xml version="1.0" encoding="utf-8"?>
<p:tagLst xmlns:a="http://schemas.openxmlformats.org/drawingml/2006/main" xmlns:r="http://schemas.openxmlformats.org/officeDocument/2006/relationships" xmlns:p="http://schemas.openxmlformats.org/presentationml/2006/main">
  <p:tag name="TIMING" val="|53.4"/>
</p:tagLst>
</file>

<file path=ppt/tags/tag13.xml><?xml version="1.0" encoding="utf-8"?>
<p:tagLst xmlns:a="http://schemas.openxmlformats.org/drawingml/2006/main" xmlns:r="http://schemas.openxmlformats.org/officeDocument/2006/relationships" xmlns:p="http://schemas.openxmlformats.org/presentationml/2006/main">
  <p:tag name="TIMING" val="|147.1"/>
</p:tagLst>
</file>

<file path=ppt/tags/tag14.xml><?xml version="1.0" encoding="utf-8"?>
<p:tagLst xmlns:a="http://schemas.openxmlformats.org/drawingml/2006/main" xmlns:r="http://schemas.openxmlformats.org/officeDocument/2006/relationships" xmlns:p="http://schemas.openxmlformats.org/presentationml/2006/main">
  <p:tag name="TIMING" val="|78.2"/>
</p:tagLst>
</file>

<file path=ppt/tags/tag15.xml><?xml version="1.0" encoding="utf-8"?>
<p:tagLst xmlns:a="http://schemas.openxmlformats.org/drawingml/2006/main" xmlns:r="http://schemas.openxmlformats.org/officeDocument/2006/relationships" xmlns:p="http://schemas.openxmlformats.org/presentationml/2006/main">
  <p:tag name="TIMING" val="|52.1"/>
</p:tagLst>
</file>

<file path=ppt/tags/tag2.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94.1"/>
</p:tagLst>
</file>

<file path=ppt/tags/tag4.xml><?xml version="1.0" encoding="utf-8"?>
<p:tagLst xmlns:a="http://schemas.openxmlformats.org/drawingml/2006/main" xmlns:r="http://schemas.openxmlformats.org/officeDocument/2006/relationships" xmlns:p="http://schemas.openxmlformats.org/presentationml/2006/main">
  <p:tag name="TIMING" val="|352.1"/>
</p:tagLst>
</file>

<file path=ppt/tags/tag5.xml><?xml version="1.0" encoding="utf-8"?>
<p:tagLst xmlns:a="http://schemas.openxmlformats.org/drawingml/2006/main" xmlns:r="http://schemas.openxmlformats.org/officeDocument/2006/relationships" xmlns:p="http://schemas.openxmlformats.org/presentationml/2006/main">
  <p:tag name="TIMING" val="|120.7"/>
</p:tagLst>
</file>

<file path=ppt/tags/tag6.xml><?xml version="1.0" encoding="utf-8"?>
<p:tagLst xmlns:a="http://schemas.openxmlformats.org/drawingml/2006/main" xmlns:r="http://schemas.openxmlformats.org/officeDocument/2006/relationships" xmlns:p="http://schemas.openxmlformats.org/presentationml/2006/main">
  <p:tag name="TIMING" val="|28.3"/>
</p:tagLst>
</file>

<file path=ppt/tags/tag7.xml><?xml version="1.0" encoding="utf-8"?>
<p:tagLst xmlns:a="http://schemas.openxmlformats.org/drawingml/2006/main" xmlns:r="http://schemas.openxmlformats.org/officeDocument/2006/relationships" xmlns:p="http://schemas.openxmlformats.org/presentationml/2006/main">
  <p:tag name="TIMING" val="|71.4"/>
</p:tagLst>
</file>

<file path=ppt/tags/tag8.xml><?xml version="1.0" encoding="utf-8"?>
<p:tagLst xmlns:a="http://schemas.openxmlformats.org/drawingml/2006/main" xmlns:r="http://schemas.openxmlformats.org/officeDocument/2006/relationships" xmlns:p="http://schemas.openxmlformats.org/presentationml/2006/main">
  <p:tag name="TIMING" val="|214.3|11"/>
</p:tagLst>
</file>

<file path=ppt/tags/tag9.xml><?xml version="1.0" encoding="utf-8"?>
<p:tagLst xmlns:a="http://schemas.openxmlformats.org/drawingml/2006/main" xmlns:r="http://schemas.openxmlformats.org/officeDocument/2006/relationships" xmlns:p="http://schemas.openxmlformats.org/presentationml/2006/main">
  <p:tag name="TIMING" val="|32.2"/>
</p:tagLst>
</file>

<file path=ppt/theme/theme1.xml><?xml version="1.0" encoding="utf-8"?>
<a:theme xmlns:a="http://schemas.openxmlformats.org/drawingml/2006/main" name="17_ODU">
  <a:themeElements>
    <a:clrScheme name="ODU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17_ODU">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Helvetica"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Helvetica" pitchFamily="68" charset="0"/>
          </a:defRPr>
        </a:defPPr>
      </a:lstStyle>
    </a:lnDef>
  </a:objectDefaults>
  <a:extraClrSchemeLst>
    <a:extraClrScheme>
      <a:clrScheme name="ODU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ODU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ODU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ODU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22639</TotalTime>
  <Words>6209</Words>
  <Application>Microsoft Office PowerPoint</Application>
  <PresentationFormat>On-screen Show (4:3)</PresentationFormat>
  <Paragraphs>773</Paragraphs>
  <Slides>42</Slides>
  <Notes>40</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17_ODU</vt:lpstr>
      <vt:lpstr>MS_ClipArt_Gallery</vt:lpstr>
      <vt:lpstr>Equation</vt:lpstr>
      <vt:lpstr>PowerPoint Presentation</vt:lpstr>
      <vt:lpstr>PowerPoint Presentation</vt:lpstr>
      <vt:lpstr>PowerPoint Presentation</vt:lpstr>
      <vt:lpstr>Summer (no feedback)</vt:lpstr>
      <vt:lpstr>Autumn Elimination of  seasonal halocline (initiating feedback)</vt:lpstr>
      <vt:lpstr>Winter Antarctic (feedback)</vt:lpstr>
      <vt:lpstr>PowerPoint Presentation</vt:lpstr>
      <vt:lpstr>PowerPoint Presentation</vt:lpstr>
      <vt:lpstr>FT: Bulk Parameter vs Measured (AnzFlux, 1994)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Adélie penguin colonies going extinct!</vt:lpstr>
      <vt:lpstr>PowerPoint Presentation</vt:lpstr>
      <vt:lpstr>New 700-2000m Global Ocean Heat Content (vs ASE)</vt:lpstr>
      <vt:lpstr>PowerPoint Presentation</vt:lpstr>
      <vt:lpstr>PowerPoint Presentation</vt:lpstr>
      <vt:lpstr>PowerPoint Presentation</vt:lpstr>
      <vt:lpstr>PowerPoint Presentation</vt:lpstr>
      <vt:lpstr>PowerPoint Presentation</vt:lpstr>
      <vt:lpstr>Arctic ocean-sea ice interaction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UCDW Data Distribution </vt:lpstr>
      <vt:lpstr>PowerPoint Presentation</vt:lpstr>
      <vt:lpstr>PowerPoint Presentation</vt:lpstr>
      <vt:lpstr>Conclusions:</vt:lpstr>
      <vt:lpstr>PowerPoint Presentation</vt:lpstr>
      <vt:lpstr>PowerPoint Presentation</vt:lpstr>
      <vt:lpstr>PowerPoint Presentation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G. Martinson</dc:creator>
  <cp:lastModifiedBy>Daly</cp:lastModifiedBy>
  <cp:revision>701</cp:revision>
  <cp:lastPrinted>2013-05-08T22:22:35Z</cp:lastPrinted>
  <dcterms:created xsi:type="dcterms:W3CDTF">2013-05-21T22:19:57Z</dcterms:created>
  <dcterms:modified xsi:type="dcterms:W3CDTF">2016-03-16T15:50:48Z</dcterms:modified>
</cp:coreProperties>
</file>