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01" r:id="rId2"/>
    <p:sldId id="258" r:id="rId3"/>
    <p:sldId id="259" r:id="rId4"/>
    <p:sldId id="260" r:id="rId5"/>
    <p:sldId id="261" r:id="rId6"/>
    <p:sldId id="262" r:id="rId7"/>
    <p:sldId id="263" r:id="rId8"/>
    <p:sldId id="264" r:id="rId9"/>
    <p:sldId id="265" r:id="rId10"/>
    <p:sldId id="266" r:id="rId11"/>
    <p:sldId id="267" r:id="rId12"/>
    <p:sldId id="268" r:id="rId13"/>
    <p:sldId id="269" r:id="rId14"/>
    <p:sldId id="273" r:id="rId15"/>
    <p:sldId id="270" r:id="rId16"/>
    <p:sldId id="271" r:id="rId17"/>
    <p:sldId id="272" r:id="rId18"/>
    <p:sldId id="274" r:id="rId19"/>
    <p:sldId id="275" r:id="rId20"/>
    <p:sldId id="276" r:id="rId21"/>
    <p:sldId id="277" r:id="rId22"/>
    <p:sldId id="278" r:id="rId23"/>
    <p:sldId id="279" r:id="rId24"/>
    <p:sldId id="297" r:id="rId25"/>
    <p:sldId id="284" r:id="rId26"/>
    <p:sldId id="285" r:id="rId27"/>
    <p:sldId id="289" r:id="rId28"/>
    <p:sldId id="298" r:id="rId29"/>
    <p:sldId id="299" r:id="rId30"/>
    <p:sldId id="300" r:id="rId31"/>
    <p:sldId id="280" r:id="rId32"/>
    <p:sldId id="281" r:id="rId33"/>
    <p:sldId id="282" r:id="rId34"/>
    <p:sldId id="283" r:id="rId35"/>
    <p:sldId id="287" r:id="rId36"/>
    <p:sldId id="286" r:id="rId37"/>
    <p:sldId id="290" r:id="rId38"/>
    <p:sldId id="291" r:id="rId39"/>
    <p:sldId id="292" r:id="rId40"/>
    <p:sldId id="293" r:id="rId41"/>
    <p:sldId id="294" r:id="rId42"/>
    <p:sldId id="295" r:id="rId43"/>
    <p:sldId id="29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leen Smit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64" autoAdjust="0"/>
  </p:normalViewPr>
  <p:slideViewPr>
    <p:cSldViewPr snapToGrid="0" snapToObjects="1">
      <p:cViewPr>
        <p:scale>
          <a:sx n="99" d="100"/>
          <a:sy n="99" d="100"/>
        </p:scale>
        <p:origin x="-133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A631F1-97E8-E04C-9EAE-E43E18865948}" type="datetimeFigureOut">
              <a:rPr lang="en-US" smtClean="0"/>
              <a:t>5/5/2014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209E78-38FD-FF4A-9332-B6C35262FD65}" type="slidenum">
              <a:rPr lang="en-US" smtClean="0"/>
              <a:t>‹#›</a:t>
            </a:fld>
            <a:endParaRPr lang="en-US"/>
          </a:p>
        </p:txBody>
      </p:sp>
    </p:spTree>
    <p:extLst>
      <p:ext uri="{BB962C8B-B14F-4D97-AF65-F5344CB8AC3E}">
        <p14:creationId xmlns:p14="http://schemas.microsoft.com/office/powerpoint/2010/main" val="4089668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in this case one spanning only 10 years: What did I say in 2003?</a:t>
            </a:r>
          </a:p>
          <a:p>
            <a:r>
              <a:rPr lang="en-US" sz="1200" kern="1200" dirty="0" smtClean="0">
                <a:solidFill>
                  <a:schemeClr val="tx1"/>
                </a:solidFill>
                <a:effectLst/>
                <a:latin typeface="+mn-lt"/>
                <a:ea typeface="+mn-ea"/>
                <a:cs typeface="+mn-cs"/>
              </a:rPr>
              <a:t>What does the new science show?  Ice-core, archeological, and historical data</a:t>
            </a:r>
          </a:p>
          <a:p>
            <a:r>
              <a:rPr lang="en-US" sz="1200" kern="1200" dirty="0" err="1" smtClean="0">
                <a:solidFill>
                  <a:schemeClr val="tx1"/>
                </a:solidFill>
                <a:effectLst/>
                <a:latin typeface="+mn-lt"/>
                <a:ea typeface="+mn-ea"/>
                <a:cs typeface="+mn-cs"/>
              </a:rPr>
              <a:t>Blunier</a:t>
            </a:r>
            <a:r>
              <a:rPr lang="en-US" sz="1200" kern="1200" dirty="0" smtClean="0">
                <a:solidFill>
                  <a:schemeClr val="tx1"/>
                </a:solidFill>
                <a:effectLst/>
                <a:latin typeface="+mn-lt"/>
                <a:ea typeface="+mn-ea"/>
                <a:cs typeface="+mn-cs"/>
              </a:rPr>
              <a:t> et al published the first detailed Holocene CH4 time series</a:t>
            </a:r>
          </a:p>
          <a:p>
            <a:r>
              <a:rPr lang="en-US" sz="1200" kern="1200" dirty="0" smtClean="0">
                <a:solidFill>
                  <a:schemeClr val="tx1"/>
                </a:solidFill>
                <a:effectLst/>
                <a:latin typeface="+mn-lt"/>
                <a:ea typeface="+mn-ea"/>
                <a:cs typeface="+mn-cs"/>
              </a:rPr>
              <a:t>I predicted CH4 should have dropped because of decreasing summer insolation (monsoons)</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a:t>
            </a:fld>
            <a:endParaRPr lang="en-US"/>
          </a:p>
        </p:txBody>
      </p:sp>
    </p:spTree>
    <p:extLst>
      <p:ext uri="{BB962C8B-B14F-4D97-AF65-F5344CB8AC3E}">
        <p14:creationId xmlns:p14="http://schemas.microsoft.com/office/powerpoint/2010/main" val="341405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 et al: archeological sites in China    </a:t>
            </a:r>
          </a:p>
          <a:p>
            <a:r>
              <a:rPr lang="en-US" sz="1200" kern="1200" dirty="0" smtClean="0">
                <a:solidFill>
                  <a:schemeClr val="tx1"/>
                </a:solidFill>
                <a:effectLst/>
                <a:latin typeface="+mn-lt"/>
                <a:ea typeface="+mn-ea"/>
                <a:cs typeface="+mn-cs"/>
              </a:rPr>
              <a:t>30-fold increase in # of sites from 8-7K interval to 5-4K</a:t>
            </a:r>
          </a:p>
          <a:p>
            <a:r>
              <a:rPr lang="en-US" sz="1200" kern="1200" dirty="0" smtClean="0">
                <a:solidFill>
                  <a:schemeClr val="tx1"/>
                </a:solidFill>
                <a:effectLst/>
                <a:latin typeface="+mn-lt"/>
                <a:ea typeface="+mn-ea"/>
                <a:cs typeface="+mn-cs"/>
              </a:rPr>
              <a:t>Implies major farming population increase &amp; forest clearance</a:t>
            </a:r>
          </a:p>
          <a:p>
            <a:r>
              <a:rPr lang="en-US" sz="1200" kern="1200" dirty="0" smtClean="0">
                <a:solidFill>
                  <a:schemeClr val="tx1"/>
                </a:solidFill>
                <a:effectLst/>
                <a:latin typeface="+mn-lt"/>
                <a:ea typeface="+mn-ea"/>
                <a:cs typeface="+mn-cs"/>
              </a:rPr>
              <a:t>Major spread of sites again brackets the 7K CO2 reversal </a:t>
            </a:r>
          </a:p>
          <a:p>
            <a:r>
              <a:rPr lang="en-US" sz="1200" kern="1200" dirty="0" smtClean="0">
                <a:solidFill>
                  <a:schemeClr val="tx1"/>
                </a:solidFill>
                <a:effectLst/>
                <a:latin typeface="+mn-lt"/>
                <a:ea typeface="+mn-ea"/>
                <a:cs typeface="+mn-cs"/>
              </a:rPr>
              <a:t>More evidence favorable to the EAH CO2 hypothesis, but not definitive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209E78-38FD-FF4A-9332-B6C35262FD65}" type="slidenum">
              <a:rPr lang="en-US" smtClean="0"/>
              <a:t>11</a:t>
            </a:fld>
            <a:endParaRPr lang="en-US"/>
          </a:p>
        </p:txBody>
      </p:sp>
    </p:spTree>
    <p:extLst>
      <p:ext uri="{BB962C8B-B14F-4D97-AF65-F5344CB8AC3E}">
        <p14:creationId xmlns:p14="http://schemas.microsoft.com/office/powerpoint/2010/main" val="134002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My crude 2003 estimate: 300 </a:t>
            </a:r>
            <a:r>
              <a:rPr lang="en-US" sz="1200" i="1" kern="1200" dirty="0" err="1" smtClean="0">
                <a:solidFill>
                  <a:schemeClr val="tx1"/>
                </a:solidFill>
                <a:effectLst/>
                <a:latin typeface="+mn-lt"/>
                <a:ea typeface="+mn-ea"/>
                <a:cs typeface="+mn-cs"/>
              </a:rPr>
              <a:t>GtC</a:t>
            </a:r>
            <a:r>
              <a:rPr lang="en-US" sz="1200" i="1" kern="1200" dirty="0" smtClean="0">
                <a:solidFill>
                  <a:schemeClr val="tx1"/>
                </a:solidFill>
                <a:effectLst/>
                <a:latin typeface="+mn-lt"/>
                <a:ea typeface="+mn-ea"/>
                <a:cs typeface="+mn-cs"/>
              </a:rPr>
              <a:t> pre-</a:t>
            </a:r>
            <a:r>
              <a:rPr lang="en-US" sz="1200" i="1" kern="1200" dirty="0" err="1" smtClean="0">
                <a:solidFill>
                  <a:schemeClr val="tx1"/>
                </a:solidFill>
                <a:effectLst/>
                <a:latin typeface="+mn-lt"/>
                <a:ea typeface="+mn-ea"/>
                <a:cs typeface="+mn-cs"/>
              </a:rPr>
              <a:t>ind</a:t>
            </a:r>
            <a:r>
              <a:rPr lang="en-US" sz="1200" i="1" kern="1200" dirty="0" smtClean="0">
                <a:solidFill>
                  <a:schemeClr val="tx1"/>
                </a:solidFill>
                <a:effectLst/>
                <a:latin typeface="+mn-lt"/>
                <a:ea typeface="+mn-ea"/>
                <a:cs typeface="+mn-cs"/>
              </a:rPr>
              <a:t> emissions </a:t>
            </a:r>
            <a:r>
              <a:rPr lang="en-US" sz="1200" i="1" kern="1200" dirty="0" err="1" smtClean="0">
                <a:solidFill>
                  <a:schemeClr val="tx1"/>
                </a:solidFill>
                <a:effectLst/>
                <a:latin typeface="+mn-lt"/>
                <a:ea typeface="+mn-ea"/>
                <a:cs typeface="+mn-cs"/>
              </a:rPr>
              <a:t>vs</a:t>
            </a:r>
            <a:r>
              <a:rPr lang="en-US" sz="1200" i="1" kern="1200" dirty="0" smtClean="0">
                <a:solidFill>
                  <a:schemeClr val="tx1"/>
                </a:solidFill>
                <a:effectLst/>
                <a:latin typeface="+mn-lt"/>
                <a:ea typeface="+mn-ea"/>
                <a:cs typeface="+mn-cs"/>
              </a:rPr>
              <a:t> 150 </a:t>
            </a:r>
            <a:r>
              <a:rPr lang="en-US" sz="1200" i="1" kern="1200" dirty="0" err="1" smtClean="0">
                <a:solidFill>
                  <a:schemeClr val="tx1"/>
                </a:solidFill>
                <a:effectLst/>
                <a:latin typeface="+mn-lt"/>
                <a:ea typeface="+mn-ea"/>
                <a:cs typeface="+mn-cs"/>
              </a:rPr>
              <a:t>GtC</a:t>
            </a:r>
            <a:r>
              <a:rPr lang="en-US" sz="1200" i="1" kern="1200" dirty="0" smtClean="0">
                <a:solidFill>
                  <a:schemeClr val="tx1"/>
                </a:solidFill>
                <a:effectLst/>
                <a:latin typeface="+mn-lt"/>
                <a:ea typeface="+mn-ea"/>
                <a:cs typeface="+mn-cs"/>
              </a:rPr>
              <a:t> industrial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assumed near-complete deforestation of Europe, China, and India</a:t>
            </a:r>
          </a:p>
          <a:p>
            <a:r>
              <a:rPr lang="en-US" sz="1200" kern="1200" dirty="0" smtClean="0">
                <a:solidFill>
                  <a:schemeClr val="tx1"/>
                </a:solidFill>
                <a:effectLst/>
                <a:latin typeface="+mn-lt"/>
                <a:ea typeface="+mn-ea"/>
                <a:cs typeface="+mn-cs"/>
              </a:rPr>
              <a:t>	And substantial but lesser deforestation elsewhere (SE Asia, Mexico, Peru)</a:t>
            </a:r>
          </a:p>
          <a:p>
            <a:r>
              <a:rPr lang="en-US" sz="1200" kern="1200" dirty="0" smtClean="0">
                <a:solidFill>
                  <a:schemeClr val="tx1"/>
                </a:solidFill>
                <a:effectLst/>
                <a:latin typeface="+mn-lt"/>
                <a:ea typeface="+mn-ea"/>
                <a:cs typeface="+mn-cs"/>
              </a:rPr>
              <a:t>I proposed that the slow agricultural ‘turtle’ outdid the fast industrial ‘hare’ by 2x</a:t>
            </a:r>
          </a:p>
          <a:p>
            <a:r>
              <a:rPr lang="en-US" sz="1200" kern="1200" dirty="0" smtClean="0">
                <a:solidFill>
                  <a:schemeClr val="tx1"/>
                </a:solidFill>
                <a:effectLst/>
                <a:latin typeface="+mn-lt"/>
                <a:ea typeface="+mn-ea"/>
                <a:cs typeface="+mn-cs"/>
              </a:rPr>
              <a:t>	The turtle had thousands of years, the hare has had only ~200</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12</a:t>
            </a:fld>
            <a:endParaRPr lang="en-US"/>
          </a:p>
        </p:txBody>
      </p:sp>
    </p:spTree>
    <p:extLst>
      <p:ext uri="{BB962C8B-B14F-4D97-AF65-F5344CB8AC3E}">
        <p14:creationId xmlns:p14="http://schemas.microsoft.com/office/powerpoint/2010/main" val="221729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common criticism of EAH: too few people on Earth in pre-industrial time</a:t>
            </a:r>
          </a:p>
          <a:p>
            <a:r>
              <a:rPr lang="en-US" sz="1200" kern="1200" dirty="0" smtClean="0">
                <a:solidFill>
                  <a:schemeClr val="tx1"/>
                </a:solidFill>
                <a:effectLst/>
                <a:latin typeface="+mn-lt"/>
                <a:ea typeface="+mn-ea"/>
                <a:cs typeface="+mn-cs"/>
              </a:rPr>
              <a:t>	&lt;1B at 1800, 7B by 2000: so 85% of population growth is post-1800</a:t>
            </a:r>
          </a:p>
          <a:p>
            <a:r>
              <a:rPr lang="en-US" sz="1200" kern="1200" dirty="0" smtClean="0">
                <a:solidFill>
                  <a:schemeClr val="tx1"/>
                </a:solidFill>
                <a:effectLst/>
                <a:latin typeface="+mn-lt"/>
                <a:ea typeface="+mn-ea"/>
                <a:cs typeface="+mn-cs"/>
              </a:rPr>
              <a:t>Some land-use simulations assumed constant per-cap clearance for last 7K</a:t>
            </a:r>
          </a:p>
          <a:p>
            <a:r>
              <a:rPr lang="en-US" sz="1200" kern="1200" dirty="0" smtClean="0">
                <a:solidFill>
                  <a:schemeClr val="tx1"/>
                </a:solidFill>
                <a:effectLst/>
                <a:latin typeface="+mn-lt"/>
                <a:ea typeface="+mn-ea"/>
                <a:cs typeface="+mn-cs"/>
              </a:rPr>
              <a:t>	This places most forest clearance during the post-1800 </a:t>
            </a:r>
            <a:r>
              <a:rPr lang="en-US" sz="1200" kern="1200" dirty="0" err="1" smtClean="0">
                <a:solidFill>
                  <a:schemeClr val="tx1"/>
                </a:solidFill>
                <a:effectLst/>
                <a:latin typeface="+mn-lt"/>
                <a:ea typeface="+mn-ea"/>
                <a:cs typeface="+mn-cs"/>
              </a:rPr>
              <a:t>populaion</a:t>
            </a:r>
            <a:r>
              <a:rPr lang="en-US" sz="1200" kern="1200" dirty="0" smtClean="0">
                <a:solidFill>
                  <a:schemeClr val="tx1"/>
                </a:solidFill>
                <a:effectLst/>
                <a:latin typeface="+mn-lt"/>
                <a:ea typeface="+mn-ea"/>
                <a:cs typeface="+mn-cs"/>
              </a:rPr>
              <a:t> increase    </a:t>
            </a:r>
          </a:p>
          <a:p>
            <a:r>
              <a:rPr lang="en-US" sz="1200" kern="1200" dirty="0" smtClean="0">
                <a:solidFill>
                  <a:schemeClr val="tx1"/>
                </a:solidFill>
                <a:effectLst/>
                <a:latin typeface="+mn-lt"/>
                <a:ea typeface="+mn-ea"/>
                <a:cs typeface="+mn-cs"/>
              </a:rPr>
              <a:t>	And leaves very little clearance and CO2 emitted prior to 1800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13</a:t>
            </a:fld>
            <a:endParaRPr lang="en-US"/>
          </a:p>
        </p:txBody>
      </p:sp>
    </p:spTree>
    <p:extLst>
      <p:ext uri="{BB962C8B-B14F-4D97-AF65-F5344CB8AC3E}">
        <p14:creationId xmlns:p14="http://schemas.microsoft.com/office/powerpoint/2010/main" val="209378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fully reliable records meeting modern standards are very short (post-1960)</a:t>
            </a:r>
          </a:p>
          <a:p>
            <a:r>
              <a:rPr lang="en-US" sz="1200" kern="1200" dirty="0" smtClean="0">
                <a:solidFill>
                  <a:schemeClr val="tx1"/>
                </a:solidFill>
                <a:effectLst/>
                <a:latin typeface="+mn-lt"/>
                <a:ea typeface="+mn-ea"/>
                <a:cs typeface="+mn-cs"/>
              </a:rPr>
              <a:t>And many areas have been </a:t>
            </a:r>
            <a:r>
              <a:rPr lang="en-US" sz="1200" u="sng" kern="1200" dirty="0" err="1" smtClean="0">
                <a:solidFill>
                  <a:schemeClr val="tx1"/>
                </a:solidFill>
                <a:effectLst/>
                <a:latin typeface="+mn-lt"/>
                <a:ea typeface="+mn-ea"/>
                <a:cs typeface="+mn-cs"/>
              </a:rPr>
              <a:t>RE</a:t>
            </a:r>
            <a:r>
              <a:rPr lang="en-US" sz="1200" kern="1200" dirty="0" err="1" smtClean="0">
                <a:solidFill>
                  <a:schemeClr val="tx1"/>
                </a:solidFill>
                <a:effectLst/>
                <a:latin typeface="+mn-lt"/>
                <a:ea typeface="+mn-ea"/>
                <a:cs typeface="+mn-cs"/>
              </a:rPr>
              <a:t>foresting</a:t>
            </a:r>
            <a:r>
              <a:rPr lang="en-US" sz="1200" kern="1200" dirty="0" smtClean="0">
                <a:solidFill>
                  <a:schemeClr val="tx1"/>
                </a:solidFill>
                <a:effectLst/>
                <a:latin typeface="+mn-lt"/>
                <a:ea typeface="+mn-ea"/>
                <a:cs typeface="+mn-cs"/>
              </a:rPr>
              <a:t> during much or all of the industrial era </a:t>
            </a:r>
          </a:p>
          <a:p>
            <a:r>
              <a:rPr lang="en-US" sz="1200" kern="1200" dirty="0" smtClean="0">
                <a:solidFill>
                  <a:schemeClr val="tx1"/>
                </a:solidFill>
                <a:effectLst/>
                <a:latin typeface="+mn-lt"/>
                <a:ea typeface="+mn-ea"/>
                <a:cs typeface="+mn-cs"/>
              </a:rPr>
              <a:t>	Particularly Europe: well-defined trends compiled by Alexander Mather</a:t>
            </a:r>
          </a:p>
          <a:p>
            <a:r>
              <a:rPr lang="en-US" sz="1200" kern="1200" dirty="0" smtClean="0">
                <a:solidFill>
                  <a:schemeClr val="tx1"/>
                </a:solidFill>
                <a:effectLst/>
                <a:latin typeface="+mn-lt"/>
                <a:ea typeface="+mn-ea"/>
                <a:cs typeface="+mn-cs"/>
              </a:rPr>
              <a:t>This presents a daunting problem for land-use studies:</a:t>
            </a:r>
          </a:p>
          <a:p>
            <a:r>
              <a:rPr lang="en-US" sz="1200" kern="1200" dirty="0" smtClean="0">
                <a:solidFill>
                  <a:schemeClr val="tx1"/>
                </a:solidFill>
                <a:effectLst/>
                <a:latin typeface="+mn-lt"/>
                <a:ea typeface="+mn-ea"/>
                <a:cs typeface="+mn-cs"/>
              </a:rPr>
              <a:t>How to estimate pre-industrial </a:t>
            </a:r>
            <a:r>
              <a:rPr lang="en-US" sz="1200" u="sng" kern="1200" dirty="0" err="1" smtClean="0">
                <a:solidFill>
                  <a:schemeClr val="tx1"/>
                </a:solidFill>
                <a:effectLst/>
                <a:latin typeface="+mn-lt"/>
                <a:ea typeface="+mn-ea"/>
                <a:cs typeface="+mn-cs"/>
              </a:rPr>
              <a:t>DE</a:t>
            </a:r>
            <a:r>
              <a:rPr lang="en-US" sz="1200" kern="1200" dirty="0" err="1" smtClean="0">
                <a:solidFill>
                  <a:schemeClr val="tx1"/>
                </a:solidFill>
                <a:effectLst/>
                <a:latin typeface="+mn-lt"/>
                <a:ea typeface="+mn-ea"/>
                <a:cs typeface="+mn-cs"/>
              </a:rPr>
              <a:t>forestation</a:t>
            </a:r>
            <a:r>
              <a:rPr lang="en-US" sz="1200" kern="1200" dirty="0" smtClean="0">
                <a:solidFill>
                  <a:schemeClr val="tx1"/>
                </a:solidFill>
                <a:effectLst/>
                <a:latin typeface="+mn-lt"/>
                <a:ea typeface="+mn-ea"/>
                <a:cs typeface="+mn-cs"/>
              </a:rPr>
              <a:t> from industrial-era </a:t>
            </a:r>
            <a:r>
              <a:rPr lang="en-US" sz="1200" u="sng" kern="1200" dirty="0" err="1" smtClean="0">
                <a:solidFill>
                  <a:schemeClr val="tx1"/>
                </a:solidFill>
                <a:effectLst/>
                <a:latin typeface="+mn-lt"/>
                <a:ea typeface="+mn-ea"/>
                <a:cs typeface="+mn-cs"/>
              </a:rPr>
              <a:t>RE</a:t>
            </a:r>
            <a:r>
              <a:rPr lang="en-US" sz="1200" kern="1200" dirty="0" err="1" smtClean="0">
                <a:solidFill>
                  <a:schemeClr val="tx1"/>
                </a:solidFill>
                <a:effectLst/>
                <a:latin typeface="+mn-lt"/>
                <a:ea typeface="+mn-ea"/>
                <a:cs typeface="+mn-cs"/>
              </a:rPr>
              <a:t>forestation</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14</a:t>
            </a:fld>
            <a:endParaRPr lang="en-US"/>
          </a:p>
        </p:txBody>
      </p:sp>
    </p:spTree>
    <p:extLst>
      <p:ext uri="{BB962C8B-B14F-4D97-AF65-F5344CB8AC3E}">
        <p14:creationId xmlns:p14="http://schemas.microsoft.com/office/powerpoint/2010/main" val="260769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very different view has long prevailed among those doing field-based studies: </a:t>
            </a:r>
          </a:p>
          <a:p>
            <a:r>
              <a:rPr lang="en-US" sz="1200" kern="1200" dirty="0" smtClean="0">
                <a:solidFill>
                  <a:schemeClr val="tx1"/>
                </a:solidFill>
                <a:effectLst/>
                <a:latin typeface="+mn-lt"/>
                <a:ea typeface="+mn-ea"/>
                <a:cs typeface="+mn-cs"/>
              </a:rPr>
              <a:t>Originated with economist Ester </a:t>
            </a:r>
            <a:r>
              <a:rPr lang="en-US" sz="1200" kern="1200" dirty="0" err="1" smtClean="0">
                <a:solidFill>
                  <a:schemeClr val="tx1"/>
                </a:solidFill>
                <a:effectLst/>
                <a:latin typeface="+mn-lt"/>
                <a:ea typeface="+mn-ea"/>
                <a:cs typeface="+mn-cs"/>
              </a:rPr>
              <a:t>Boserup</a:t>
            </a:r>
            <a:r>
              <a:rPr lang="en-US" sz="1200" kern="1200" dirty="0" smtClean="0">
                <a:solidFill>
                  <a:schemeClr val="tx1"/>
                </a:solidFill>
                <a:effectLst/>
                <a:latin typeface="+mn-lt"/>
                <a:ea typeface="+mn-ea"/>
                <a:cs typeface="+mn-cs"/>
              </a:rPr>
              <a:t> in 1960’s-1980’s  </a:t>
            </a:r>
          </a:p>
          <a:p>
            <a:r>
              <a:rPr lang="en-US" sz="1200" kern="1200" dirty="0" smtClean="0">
                <a:solidFill>
                  <a:schemeClr val="tx1"/>
                </a:solidFill>
                <a:effectLst/>
                <a:latin typeface="+mn-lt"/>
                <a:ea typeface="+mn-ea"/>
                <a:cs typeface="+mn-cs"/>
              </a:rPr>
              <a:t>Rotating early land use was very inefficient/wasteful, left a trailing C footprint</a:t>
            </a:r>
          </a:p>
          <a:p>
            <a:r>
              <a:rPr lang="en-US" sz="1200" kern="1200" dirty="0" smtClean="0">
                <a:solidFill>
                  <a:schemeClr val="tx1"/>
                </a:solidFill>
                <a:effectLst/>
                <a:latin typeface="+mn-lt"/>
                <a:ea typeface="+mn-ea"/>
                <a:cs typeface="+mn-cs"/>
              </a:rPr>
              <a:t>	Much larger per-capita clearance and C emissions in earlier millennia </a:t>
            </a:r>
          </a:p>
          <a:p>
            <a:r>
              <a:rPr lang="en-US" sz="1200" kern="1200" dirty="0" smtClean="0">
                <a:solidFill>
                  <a:schemeClr val="tx1"/>
                </a:solidFill>
                <a:effectLst/>
                <a:latin typeface="+mn-lt"/>
                <a:ea typeface="+mn-ea"/>
                <a:cs typeface="+mn-cs"/>
              </a:rPr>
              <a:t>But land-use modelers in the 1990’s and early 2000’s ignored her work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15</a:t>
            </a:fld>
            <a:endParaRPr lang="en-US"/>
          </a:p>
        </p:txBody>
      </p:sp>
    </p:spTree>
    <p:extLst>
      <p:ext uri="{BB962C8B-B14F-4D97-AF65-F5344CB8AC3E}">
        <p14:creationId xmlns:p14="http://schemas.microsoft.com/office/powerpoint/2010/main" val="230270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Historical data from China support </a:t>
            </a:r>
            <a:r>
              <a:rPr lang="en-US" sz="1200" kern="1200" dirty="0" err="1" smtClean="0">
                <a:solidFill>
                  <a:schemeClr val="tx1"/>
                </a:solidFill>
                <a:effectLst/>
                <a:latin typeface="+mn-lt"/>
                <a:ea typeface="+mn-ea"/>
                <a:cs typeface="+mn-cs"/>
              </a:rPr>
              <a:t>Boserup</a:t>
            </a:r>
            <a:r>
              <a:rPr lang="en-US" sz="1200" kern="1200" dirty="0" smtClean="0">
                <a:solidFill>
                  <a:schemeClr val="tx1"/>
                </a:solidFill>
                <a:effectLst/>
                <a:latin typeface="+mn-lt"/>
                <a:ea typeface="+mn-ea"/>
                <a:cs typeface="+mn-cs"/>
              </a:rPr>
              <a:t>: Buck (1937), Chao (1986), Ellis &amp; Wang (1997)    </a:t>
            </a:r>
          </a:p>
          <a:p>
            <a:r>
              <a:rPr lang="en-US" sz="1200" kern="1200" dirty="0" smtClean="0">
                <a:solidFill>
                  <a:schemeClr val="tx1"/>
                </a:solidFill>
                <a:effectLst/>
                <a:latin typeface="+mn-lt"/>
                <a:ea typeface="+mn-ea"/>
                <a:cs typeface="+mn-cs"/>
              </a:rPr>
              <a:t>Also results in Europe from Mather (1990’s-2000’s), recompiled by Kaplan (2009/10)</a:t>
            </a:r>
          </a:p>
          <a:p>
            <a:r>
              <a:rPr lang="en-US" sz="1200" kern="1200" dirty="0" smtClean="0">
                <a:solidFill>
                  <a:schemeClr val="tx1"/>
                </a:solidFill>
                <a:effectLst/>
                <a:latin typeface="+mn-lt"/>
                <a:ea typeface="+mn-ea"/>
                <a:cs typeface="+mn-cs"/>
              </a:rPr>
              <a:t>Per-capita land use (cultivation, forest clearance) was ~4x larger 2000 years ago</a:t>
            </a:r>
          </a:p>
          <a:p>
            <a:r>
              <a:rPr lang="en-US" sz="1200" kern="1200" dirty="0" smtClean="0">
                <a:solidFill>
                  <a:schemeClr val="tx1"/>
                </a:solidFill>
                <a:effectLst/>
                <a:latin typeface="+mn-lt"/>
                <a:ea typeface="+mn-ea"/>
                <a:cs typeface="+mn-cs"/>
              </a:rPr>
              <a:t>And likely to have been higher still before 2000 years ago </a:t>
            </a:r>
          </a:p>
          <a:p>
            <a:r>
              <a:rPr lang="en-US" sz="1200" kern="1200" dirty="0" smtClean="0">
                <a:solidFill>
                  <a:schemeClr val="tx1"/>
                </a:solidFill>
                <a:effectLst/>
                <a:latin typeface="+mn-lt"/>
                <a:ea typeface="+mn-ea"/>
                <a:cs typeface="+mn-cs"/>
              </a:rPr>
              <a:t>Famers NOT dull-witted slugs; they learned to produce more food per ha over 7000 years!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209E78-38FD-FF4A-9332-B6C35262FD65}" type="slidenum">
              <a:rPr lang="en-US" smtClean="0"/>
              <a:t>16</a:t>
            </a:fld>
            <a:endParaRPr lang="en-US"/>
          </a:p>
        </p:txBody>
      </p:sp>
    </p:spTree>
    <p:extLst>
      <p:ext uri="{BB962C8B-B14F-4D97-AF65-F5344CB8AC3E}">
        <p14:creationId xmlns:p14="http://schemas.microsoft.com/office/powerpoint/2010/main" val="258129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Assumptions about per-capita clearance history have major consequences       </a:t>
            </a:r>
          </a:p>
          <a:p>
            <a:r>
              <a:rPr lang="en-US" sz="1200" kern="1200" dirty="0" smtClean="0">
                <a:solidFill>
                  <a:schemeClr val="tx1"/>
                </a:solidFill>
                <a:effectLst/>
                <a:latin typeface="+mn-lt"/>
                <a:ea typeface="+mn-ea"/>
                <a:cs typeface="+mn-cs"/>
              </a:rPr>
              <a:t>HYDE-based simulation (~constant per-cap): Europe still 60-70% forested in 1800 </a:t>
            </a:r>
          </a:p>
          <a:p>
            <a:r>
              <a:rPr lang="en-US" sz="1200" kern="1200" dirty="0" smtClean="0">
                <a:solidFill>
                  <a:schemeClr val="tx1"/>
                </a:solidFill>
                <a:effectLst/>
                <a:latin typeface="+mn-lt"/>
                <a:ea typeface="+mn-ea"/>
                <a:cs typeface="+mn-cs"/>
              </a:rPr>
              <a:t>	But then </a:t>
            </a:r>
            <a:r>
              <a:rPr lang="en-US" sz="1200" kern="1200" dirty="0" err="1" smtClean="0">
                <a:solidFill>
                  <a:schemeClr val="tx1"/>
                </a:solidFill>
                <a:effectLst/>
                <a:latin typeface="+mn-lt"/>
                <a:ea typeface="+mn-ea"/>
                <a:cs typeface="+mn-cs"/>
              </a:rPr>
              <a:t>REforested</a:t>
            </a:r>
            <a:r>
              <a:rPr lang="en-US" sz="1200" kern="1200" dirty="0" smtClean="0">
                <a:solidFill>
                  <a:schemeClr val="tx1"/>
                </a:solidFill>
                <a:effectLst/>
                <a:latin typeface="+mn-lt"/>
                <a:ea typeface="+mn-ea"/>
                <a:cs typeface="+mn-cs"/>
              </a:rPr>
              <a:t> after 1800?  So Europe was never deforested? Logical bind!</a:t>
            </a:r>
          </a:p>
          <a:p>
            <a:r>
              <a:rPr lang="en-US" sz="1200" kern="1200" dirty="0" smtClean="0">
                <a:solidFill>
                  <a:schemeClr val="tx1"/>
                </a:solidFill>
                <a:effectLst/>
                <a:latin typeface="+mn-lt"/>
                <a:ea typeface="+mn-ea"/>
                <a:cs typeface="+mn-cs"/>
              </a:rPr>
              <a:t>Compare to Kaplan 2010: greater earlier per-cap land use based on historical evidence:</a:t>
            </a:r>
          </a:p>
          <a:p>
            <a:r>
              <a:rPr lang="en-US" sz="1200" kern="1200" dirty="0" smtClean="0">
                <a:solidFill>
                  <a:schemeClr val="tx1"/>
                </a:solidFill>
                <a:effectLst/>
                <a:latin typeface="+mn-lt"/>
                <a:ea typeface="+mn-ea"/>
                <a:cs typeface="+mn-cs"/>
              </a:rPr>
              <a:t>	Europe was mostly deforested before 1800, then </a:t>
            </a:r>
            <a:r>
              <a:rPr lang="en-US" sz="1200" kern="1200" dirty="0" err="1" smtClean="0">
                <a:solidFill>
                  <a:schemeClr val="tx1"/>
                </a:solidFill>
                <a:effectLst/>
                <a:latin typeface="+mn-lt"/>
                <a:ea typeface="+mn-ea"/>
                <a:cs typeface="+mn-cs"/>
              </a:rPr>
              <a:t>partilly</a:t>
            </a:r>
            <a:r>
              <a:rPr lang="en-US" sz="1200" kern="1200" dirty="0" smtClean="0">
                <a:solidFill>
                  <a:schemeClr val="tx1"/>
                </a:solidFill>
                <a:effectLst/>
                <a:latin typeface="+mn-lt"/>
                <a:ea typeface="+mn-ea"/>
                <a:cs typeface="+mn-cs"/>
              </a:rPr>
              <a:t> reforested (makes sense)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17</a:t>
            </a:fld>
            <a:endParaRPr lang="en-US"/>
          </a:p>
        </p:txBody>
      </p:sp>
    </p:spTree>
    <p:extLst>
      <p:ext uri="{BB962C8B-B14F-4D97-AF65-F5344CB8AC3E}">
        <p14:creationId xmlns:p14="http://schemas.microsoft.com/office/powerpoint/2010/main" val="972776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Quick summary: Carbon emissions from clearance: pre-industrial versus industrial</a:t>
            </a:r>
          </a:p>
          <a:p>
            <a:r>
              <a:rPr lang="en-US" sz="1200" kern="1200" dirty="0" smtClean="0">
                <a:solidFill>
                  <a:schemeClr val="tx1"/>
                </a:solidFill>
                <a:effectLst/>
                <a:latin typeface="+mn-lt"/>
                <a:ea typeface="+mn-ea"/>
                <a:cs typeface="+mn-cs"/>
              </a:rPr>
              <a:t>300-320 </a:t>
            </a:r>
            <a:r>
              <a:rPr lang="en-US" sz="1200" kern="1200" dirty="0" err="1" smtClean="0">
                <a:solidFill>
                  <a:schemeClr val="tx1"/>
                </a:solidFill>
                <a:effectLst/>
                <a:latin typeface="+mn-lt"/>
                <a:ea typeface="+mn-ea"/>
                <a:cs typeface="+mn-cs"/>
              </a:rPr>
              <a:t>GtC</a:t>
            </a:r>
            <a:r>
              <a:rPr lang="en-US" sz="1200" kern="1200" dirty="0" smtClean="0">
                <a:solidFill>
                  <a:schemeClr val="tx1"/>
                </a:solidFill>
                <a:effectLst/>
                <a:latin typeface="+mn-lt"/>
                <a:ea typeface="+mn-ea"/>
                <a:cs typeface="+mn-cs"/>
              </a:rPr>
              <a:t> estimate from </a:t>
            </a:r>
            <a:r>
              <a:rPr lang="en-US" sz="1200" kern="1200" dirty="0" err="1" smtClean="0">
                <a:solidFill>
                  <a:schemeClr val="tx1"/>
                </a:solidFill>
                <a:effectLst/>
                <a:latin typeface="+mn-lt"/>
                <a:ea typeface="+mn-ea"/>
                <a:cs typeface="+mn-cs"/>
              </a:rPr>
              <a:t>Ruddiman</a:t>
            </a:r>
            <a:r>
              <a:rPr lang="en-US" sz="1200" kern="1200" dirty="0" smtClean="0">
                <a:solidFill>
                  <a:schemeClr val="tx1"/>
                </a:solidFill>
                <a:effectLst/>
                <a:latin typeface="+mn-lt"/>
                <a:ea typeface="+mn-ea"/>
                <a:cs typeface="+mn-cs"/>
              </a:rPr>
              <a:t> 2003 cited earlier   </a:t>
            </a:r>
          </a:p>
          <a:p>
            <a:r>
              <a:rPr lang="en-US" sz="1200" kern="1200" dirty="0" smtClean="0">
                <a:solidFill>
                  <a:schemeClr val="tx1"/>
                </a:solidFill>
                <a:effectLst/>
                <a:latin typeface="+mn-lt"/>
                <a:ea typeface="+mn-ea"/>
                <a:cs typeface="+mn-cs"/>
              </a:rPr>
              <a:t>Hyde-based estimates (assuming constant per-cap): 60-80 </a:t>
            </a:r>
            <a:r>
              <a:rPr lang="en-US" sz="1200" kern="1200" dirty="0" err="1" smtClean="0">
                <a:solidFill>
                  <a:schemeClr val="tx1"/>
                </a:solidFill>
                <a:effectLst/>
                <a:latin typeface="+mn-lt"/>
                <a:ea typeface="+mn-ea"/>
                <a:cs typeface="+mn-cs"/>
              </a:rPr>
              <a:t>GtC</a:t>
            </a:r>
            <a:r>
              <a:rPr lang="en-US" sz="1200" kern="1200" dirty="0" smtClean="0">
                <a:solidFill>
                  <a:schemeClr val="tx1"/>
                </a:solidFill>
                <a:effectLst/>
                <a:latin typeface="+mn-lt"/>
                <a:ea typeface="+mn-ea"/>
                <a:cs typeface="+mn-cs"/>
              </a:rPr>
              <a:t>: 4-5 ppm CO2   </a:t>
            </a:r>
          </a:p>
          <a:p>
            <a:r>
              <a:rPr lang="en-US" sz="1200" kern="1200" dirty="0" smtClean="0">
                <a:solidFill>
                  <a:schemeClr val="tx1"/>
                </a:solidFill>
                <a:effectLst/>
                <a:latin typeface="+mn-lt"/>
                <a:ea typeface="+mn-ea"/>
                <a:cs typeface="+mn-cs"/>
              </a:rPr>
              <a:t>Kaplan (2010; available historical data): 340 </a:t>
            </a:r>
            <a:r>
              <a:rPr lang="en-US" sz="1200" kern="1200" dirty="0" err="1" smtClean="0">
                <a:solidFill>
                  <a:schemeClr val="tx1"/>
                </a:solidFill>
                <a:effectLst/>
                <a:latin typeface="+mn-lt"/>
                <a:ea typeface="+mn-ea"/>
                <a:cs typeface="+mn-cs"/>
              </a:rPr>
              <a:t>GtC</a:t>
            </a:r>
            <a:r>
              <a:rPr lang="en-US" sz="1200" kern="1200" dirty="0" smtClean="0">
                <a:solidFill>
                  <a:schemeClr val="tx1"/>
                </a:solidFill>
                <a:effectLst/>
                <a:latin typeface="+mn-lt"/>
                <a:ea typeface="+mn-ea"/>
                <a:cs typeface="+mn-cs"/>
              </a:rPr>
              <a:t> = 24 ppm CO2 (at equilibrium)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18</a:t>
            </a:fld>
            <a:endParaRPr lang="en-US"/>
          </a:p>
        </p:txBody>
      </p:sp>
    </p:spTree>
    <p:extLst>
      <p:ext uri="{BB962C8B-B14F-4D97-AF65-F5344CB8AC3E}">
        <p14:creationId xmlns:p14="http://schemas.microsoft.com/office/powerpoint/2010/main" val="4769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Influential  challenge from Bern group (</a:t>
            </a:r>
            <a:r>
              <a:rPr lang="en-US" sz="1200" kern="1200" dirty="0" err="1" smtClean="0">
                <a:solidFill>
                  <a:schemeClr val="tx1"/>
                </a:solidFill>
                <a:effectLst/>
                <a:latin typeface="+mn-lt"/>
                <a:ea typeface="+mn-ea"/>
                <a:cs typeface="+mn-cs"/>
              </a:rPr>
              <a:t>Elsig</a:t>
            </a:r>
            <a:r>
              <a:rPr lang="en-US" sz="1200" kern="1200" dirty="0" smtClean="0">
                <a:solidFill>
                  <a:schemeClr val="tx1"/>
                </a:solidFill>
                <a:effectLst/>
                <a:latin typeface="+mn-lt"/>
                <a:ea typeface="+mn-ea"/>
                <a:cs typeface="+mn-cs"/>
              </a:rPr>
              <a:t> &amp; colleagues, 2009) based on d</a:t>
            </a:r>
            <a:r>
              <a:rPr lang="en-US" sz="1200" kern="1200" baseline="30000" dirty="0" smtClean="0">
                <a:solidFill>
                  <a:schemeClr val="tx1"/>
                </a:solidFill>
                <a:effectLst/>
                <a:latin typeface="+mn-lt"/>
                <a:ea typeface="+mn-ea"/>
                <a:cs typeface="+mn-cs"/>
              </a:rPr>
              <a:t>13</a:t>
            </a:r>
            <a:r>
              <a:rPr lang="en-US" sz="1200" kern="1200" dirty="0" smtClean="0">
                <a:solidFill>
                  <a:schemeClr val="tx1"/>
                </a:solidFill>
                <a:effectLst/>
                <a:latin typeface="+mn-lt"/>
                <a:ea typeface="+mn-ea"/>
                <a:cs typeface="+mn-cs"/>
              </a:rPr>
              <a:t>CO2</a:t>
            </a:r>
          </a:p>
          <a:p>
            <a:r>
              <a:rPr lang="en-US" sz="1200" kern="1200" dirty="0" smtClean="0">
                <a:solidFill>
                  <a:schemeClr val="tx1"/>
                </a:solidFill>
                <a:effectLst/>
                <a:latin typeface="+mn-lt"/>
                <a:ea typeface="+mn-ea"/>
                <a:cs typeface="+mn-cs"/>
              </a:rPr>
              <a:t>Small (50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net terrestrial C release = 3-4 ppm CO2 (similar to earlier land-use estimates)</a:t>
            </a:r>
          </a:p>
          <a:p>
            <a:r>
              <a:rPr lang="en-US" sz="1200" kern="1200" dirty="0" smtClean="0">
                <a:solidFill>
                  <a:schemeClr val="tx1"/>
                </a:solidFill>
                <a:effectLst/>
                <a:latin typeface="+mn-lt"/>
                <a:ea typeface="+mn-ea"/>
                <a:cs typeface="+mn-cs"/>
              </a:rPr>
              <a:t>But Bern estimated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peat C burial as 40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in my opinion, unjustifiably low</a:t>
            </a:r>
          </a:p>
          <a:p>
            <a:r>
              <a:rPr lang="en-US" sz="1200" kern="1200" dirty="0" smtClean="0">
                <a:solidFill>
                  <a:schemeClr val="tx1"/>
                </a:solidFill>
                <a:effectLst/>
                <a:latin typeface="+mn-lt"/>
                <a:ea typeface="+mn-ea"/>
                <a:cs typeface="+mn-cs"/>
              </a:rPr>
              <a:t>More realistic estimates (Evil Gorham, </a:t>
            </a:r>
            <a:r>
              <a:rPr lang="en-US" sz="1200" kern="1200" dirty="0" err="1" smtClean="0">
                <a:solidFill>
                  <a:schemeClr val="tx1"/>
                </a:solidFill>
                <a:effectLst/>
                <a:latin typeface="+mn-lt"/>
                <a:ea typeface="+mn-ea"/>
                <a:cs typeface="+mn-cs"/>
              </a:rPr>
              <a:t>Zicheng</a:t>
            </a:r>
            <a:r>
              <a:rPr lang="en-US" sz="1200" kern="1200" dirty="0" smtClean="0">
                <a:solidFill>
                  <a:schemeClr val="tx1"/>
                </a:solidFill>
                <a:effectLst/>
                <a:latin typeface="+mn-lt"/>
                <a:ea typeface="+mn-ea"/>
                <a:cs typeface="+mn-cs"/>
              </a:rPr>
              <a:t> Yu) suggest 300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or more since 7K </a:t>
            </a:r>
          </a:p>
          <a:p>
            <a:r>
              <a:rPr lang="en-US" sz="1200" kern="1200" dirty="0" smtClean="0">
                <a:solidFill>
                  <a:schemeClr val="tx1"/>
                </a:solidFill>
                <a:effectLst/>
                <a:latin typeface="+mn-lt"/>
                <a:ea typeface="+mn-ea"/>
                <a:cs typeface="+mn-cs"/>
              </a:rPr>
              <a:t>Requires offsetting </a:t>
            </a:r>
            <a:r>
              <a:rPr lang="en-US" sz="1200" kern="1200" dirty="0" err="1" smtClean="0">
                <a:solidFill>
                  <a:schemeClr val="tx1"/>
                </a:solidFill>
                <a:effectLst/>
                <a:latin typeface="+mn-lt"/>
                <a:ea typeface="+mn-ea"/>
                <a:cs typeface="+mn-cs"/>
              </a:rPr>
              <a:t>anthro</a:t>
            </a:r>
            <a:r>
              <a:rPr lang="en-US" sz="1200" kern="1200" dirty="0" smtClean="0">
                <a:solidFill>
                  <a:schemeClr val="tx1"/>
                </a:solidFill>
                <a:effectLst/>
                <a:latin typeface="+mn-lt"/>
                <a:ea typeface="+mn-ea"/>
                <a:cs typeface="+mn-cs"/>
              </a:rPr>
              <a:t> emissions of  &gt;300 </a:t>
            </a:r>
            <a:r>
              <a:rPr lang="en-US" sz="1200" kern="1200" dirty="0" err="1"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 close to </a:t>
            </a:r>
            <a:r>
              <a:rPr lang="en-US" sz="1200" kern="1200" dirty="0" err="1" smtClean="0">
                <a:solidFill>
                  <a:schemeClr val="tx1"/>
                </a:solidFill>
                <a:effectLst/>
                <a:latin typeface="+mn-lt"/>
                <a:ea typeface="+mn-ea"/>
                <a:cs typeface="+mn-cs"/>
              </a:rPr>
              <a:t>Kaplans</a:t>
            </a:r>
            <a:r>
              <a:rPr lang="en-US" sz="1200" kern="1200" dirty="0" smtClean="0">
                <a:solidFill>
                  <a:schemeClr val="tx1"/>
                </a:solidFill>
                <a:effectLst/>
                <a:latin typeface="+mn-lt"/>
                <a:ea typeface="+mn-ea"/>
                <a:cs typeface="+mn-cs"/>
              </a:rPr>
              <a:t>’ 340 </a:t>
            </a:r>
            <a:r>
              <a:rPr lang="en-US" sz="1200" kern="1200" dirty="0" err="1" smtClean="0">
                <a:solidFill>
                  <a:schemeClr val="tx1"/>
                </a:solidFill>
                <a:effectLst/>
                <a:latin typeface="+mn-lt"/>
                <a:ea typeface="+mn-ea"/>
                <a:cs typeface="+mn-cs"/>
              </a:rPr>
              <a:t>GtC</a:t>
            </a:r>
            <a:r>
              <a:rPr lang="en-US" sz="1200" kern="1200" dirty="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209E78-38FD-FF4A-9332-B6C35262FD65}" type="slidenum">
              <a:rPr lang="en-US" smtClean="0"/>
              <a:t>19</a:t>
            </a:fld>
            <a:endParaRPr lang="en-US"/>
          </a:p>
        </p:txBody>
      </p:sp>
    </p:spTree>
    <p:extLst>
      <p:ext uri="{BB962C8B-B14F-4D97-AF65-F5344CB8AC3E}">
        <p14:creationId xmlns:p14="http://schemas.microsoft.com/office/powerpoint/2010/main" val="3890351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Current estimates of pre-industrial CO2 budget: 24-25 ppm direct emissions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40)</a:t>
            </a:r>
          </a:p>
          <a:p>
            <a:r>
              <a:rPr lang="en-US" sz="1200" kern="1200" dirty="0" smtClean="0">
                <a:solidFill>
                  <a:schemeClr val="tx1"/>
                </a:solidFill>
                <a:effectLst/>
                <a:latin typeface="+mn-lt"/>
                <a:ea typeface="+mn-ea"/>
                <a:cs typeface="+mn-cs"/>
              </a:rPr>
              <a:t>Solubility feedback from warmer ocean (</a:t>
            </a:r>
            <a:r>
              <a:rPr lang="en-US" sz="1200" kern="1200" dirty="0" err="1" smtClean="0">
                <a:solidFill>
                  <a:schemeClr val="tx1"/>
                </a:solidFill>
                <a:effectLst/>
                <a:latin typeface="+mn-lt"/>
                <a:ea typeface="+mn-ea"/>
                <a:cs typeface="+mn-cs"/>
              </a:rPr>
              <a:t>Kutzbach</a:t>
            </a:r>
            <a:r>
              <a:rPr lang="en-US" sz="1200" kern="1200" dirty="0" smtClean="0">
                <a:solidFill>
                  <a:schemeClr val="tx1"/>
                </a:solidFill>
                <a:effectLst/>
                <a:latin typeface="+mn-lt"/>
                <a:ea typeface="+mn-ea"/>
                <a:cs typeface="+mn-cs"/>
              </a:rPr>
              <a:t> et al) adds 8-9 ppm &gt;&gt; 33 ppm total</a:t>
            </a:r>
          </a:p>
          <a:p>
            <a:r>
              <a:rPr lang="en-US" sz="1200" kern="1200" dirty="0" smtClean="0">
                <a:solidFill>
                  <a:schemeClr val="tx1"/>
                </a:solidFill>
                <a:effectLst/>
                <a:latin typeface="+mn-lt"/>
                <a:ea typeface="+mn-ea"/>
                <a:cs typeface="+mn-cs"/>
              </a:rPr>
              <a:t>Feedbacks from S. Ocean another possibility; will be tested when models are ready    </a:t>
            </a:r>
          </a:p>
          <a:p>
            <a:r>
              <a:rPr lang="en-US" sz="1200" kern="1200" dirty="0" smtClean="0">
                <a:solidFill>
                  <a:schemeClr val="tx1"/>
                </a:solidFill>
                <a:effectLst/>
                <a:latin typeface="+mn-lt"/>
                <a:ea typeface="+mn-ea"/>
                <a:cs typeface="+mn-cs"/>
              </a:rPr>
              <a:t>So: EAH meeting challenges well, but much work on sources/sinks remains (soil C)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20</a:t>
            </a:fld>
            <a:endParaRPr lang="en-US"/>
          </a:p>
        </p:txBody>
      </p:sp>
    </p:spTree>
    <p:extLst>
      <p:ext uri="{BB962C8B-B14F-4D97-AF65-F5344CB8AC3E}">
        <p14:creationId xmlns:p14="http://schemas.microsoft.com/office/powerpoint/2010/main" val="108075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Newer data: Dome C CH4 data from many EPICA Community authors </a:t>
            </a:r>
          </a:p>
          <a:p>
            <a:r>
              <a:rPr lang="en-US" sz="1200" kern="1200" dirty="0" smtClean="0">
                <a:solidFill>
                  <a:schemeClr val="tx1"/>
                </a:solidFill>
                <a:effectLst/>
                <a:latin typeface="+mn-lt"/>
                <a:ea typeface="+mn-ea"/>
                <a:cs typeface="+mn-cs"/>
              </a:rPr>
              <a:t>Using </a:t>
            </a:r>
            <a:r>
              <a:rPr lang="en-US" sz="1200" kern="1200" dirty="0" err="1" smtClean="0">
                <a:solidFill>
                  <a:schemeClr val="tx1"/>
                </a:solidFill>
                <a:effectLst/>
                <a:latin typeface="+mn-lt"/>
                <a:ea typeface="+mn-ea"/>
                <a:cs typeface="+mn-cs"/>
              </a:rPr>
              <a:t>Parrenin’s</a:t>
            </a:r>
            <a:r>
              <a:rPr lang="en-US" sz="1200" kern="1200" dirty="0" smtClean="0">
                <a:solidFill>
                  <a:schemeClr val="tx1"/>
                </a:solidFill>
                <a:effectLst/>
                <a:latin typeface="+mn-lt"/>
                <a:ea typeface="+mn-ea"/>
                <a:cs typeface="+mn-cs"/>
              </a:rPr>
              <a:t> EDC3 time scale, I aligned the records on P insolation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min in IG’s) </a:t>
            </a:r>
          </a:p>
          <a:p>
            <a:r>
              <a:rPr lang="en-US" sz="1200" kern="1200" dirty="0" smtClean="0">
                <a:solidFill>
                  <a:schemeClr val="tx1"/>
                </a:solidFill>
                <a:effectLst/>
                <a:latin typeface="+mn-lt"/>
                <a:ea typeface="+mn-ea"/>
                <a:cs typeface="+mn-cs"/>
              </a:rPr>
              <a:t>Previous IG stack: 1K bins of EDC3 data: average &amp; standard deviation </a:t>
            </a:r>
          </a:p>
          <a:p>
            <a:r>
              <a:rPr lang="en-US" sz="1200" kern="1200" dirty="0" smtClean="0">
                <a:solidFill>
                  <a:schemeClr val="tx1"/>
                </a:solidFill>
                <a:effectLst/>
                <a:latin typeface="+mn-lt"/>
                <a:ea typeface="+mn-ea"/>
                <a:cs typeface="+mn-cs"/>
              </a:rPr>
              <a:t>Stack spans analogous ‘100K” IG’s back to &gt; Stage 19 (785K), but not Stage 21 </a:t>
            </a:r>
          </a:p>
          <a:p>
            <a:r>
              <a:rPr lang="en-US" sz="1200" kern="1200" dirty="0" smtClean="0">
                <a:solidFill>
                  <a:schemeClr val="tx1"/>
                </a:solidFill>
                <a:effectLst/>
                <a:latin typeface="+mn-lt"/>
                <a:ea typeface="+mn-ea"/>
                <a:cs typeface="+mn-cs"/>
              </a:rPr>
              <a:t>The upward Holocene trend indicates that the late Holocene is anomalous   </a:t>
            </a:r>
          </a:p>
          <a:p>
            <a:endParaRPr lang="en-US" sz="1600" dirty="0" smtClean="0">
              <a:latin typeface="Bookman Old Style"/>
            </a:endParaRPr>
          </a:p>
          <a:p>
            <a:endParaRPr lang="en-US" sz="1600" dirty="0" smtClean="0">
              <a:latin typeface="Bookman Old Style"/>
            </a:endParaRPr>
          </a:p>
          <a:p>
            <a:endParaRPr lang="en-US" sz="1600" dirty="0" smtClean="0">
              <a:latin typeface="Bookman Old Style"/>
            </a:endParaRPr>
          </a:p>
          <a:p>
            <a:r>
              <a:rPr lang="en-US" sz="1600" dirty="0" smtClean="0">
                <a:latin typeface="Bookman Old Style"/>
              </a:rPr>
              <a:t>EPICA DOME</a:t>
            </a:r>
            <a:r>
              <a:rPr lang="en-US" sz="1600" baseline="0" dirty="0" smtClean="0">
                <a:latin typeface="Bookman Old Style"/>
              </a:rPr>
              <a:t> C: EDC2 TIME SCALE, ALIGNED ON P INSOLATION          EXPLAIN PREVIOUS IG STACK . IK BINS: AVERAGE AND STD DEVIATION</a:t>
            </a:r>
          </a:p>
          <a:p>
            <a:r>
              <a:rPr lang="en-US" sz="1600" baseline="0" dirty="0" smtClean="0">
                <a:latin typeface="Bookman Old Style"/>
              </a:rPr>
              <a:t>ALL ANALOGOUS IG’S &gt; STAGE 19 (780K); ALL 100K IG’S EXCEPT STAGE 21         CALL THIS THE “TOP-DOWN” APPROACH</a:t>
            </a:r>
          </a:p>
          <a:p>
            <a:endParaRPr lang="en-US" baseline="0" dirty="0" smtClean="0">
              <a:latin typeface="Bookman Old Style"/>
            </a:endParaRPr>
          </a:p>
        </p:txBody>
      </p:sp>
      <p:sp>
        <p:nvSpPr>
          <p:cNvPr id="4" name="Slide Number Placeholder 3"/>
          <p:cNvSpPr>
            <a:spLocks noGrp="1"/>
          </p:cNvSpPr>
          <p:nvPr>
            <p:ph type="sldNum" sz="quarter" idx="10"/>
          </p:nvPr>
        </p:nvSpPr>
        <p:spPr/>
        <p:txBody>
          <a:bodyPr/>
          <a:lstStyle/>
          <a:p>
            <a:fld id="{45209E78-38FD-FF4A-9332-B6C35262FD65}" type="slidenum">
              <a:rPr lang="en-US" smtClean="0"/>
              <a:t>3</a:t>
            </a:fld>
            <a:endParaRPr lang="en-US"/>
          </a:p>
        </p:txBody>
      </p:sp>
    </p:spTree>
    <p:extLst>
      <p:ext uri="{BB962C8B-B14F-4D97-AF65-F5344CB8AC3E}">
        <p14:creationId xmlns:p14="http://schemas.microsoft.com/office/powerpoint/2010/main" val="191805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Major remaining issues with the Early Anthropogenic Hypothesis </a:t>
            </a:r>
          </a:p>
          <a:p>
            <a:r>
              <a:rPr lang="en-US" sz="1200" kern="1200" dirty="0" smtClean="0">
                <a:solidFill>
                  <a:schemeClr val="tx1"/>
                </a:solidFill>
                <a:effectLst/>
                <a:latin typeface="+mn-lt"/>
                <a:ea typeface="+mn-ea"/>
                <a:cs typeface="+mn-cs"/>
              </a:rPr>
              <a:t>CO2 rise occurs much earlier than the geometric population model   </a:t>
            </a:r>
          </a:p>
          <a:p>
            <a:r>
              <a:rPr lang="en-US" sz="1200" kern="1200" dirty="0" smtClean="0">
                <a:solidFill>
                  <a:schemeClr val="tx1"/>
                </a:solidFill>
                <a:effectLst/>
                <a:latin typeface="+mn-lt"/>
                <a:ea typeface="+mn-ea"/>
                <a:cs typeface="+mn-cs"/>
              </a:rPr>
              <a:t>Higher early per-capita land use boosts C emissions above population curve </a:t>
            </a:r>
          </a:p>
          <a:p>
            <a:r>
              <a:rPr lang="en-US" sz="1200" kern="1200" dirty="0" smtClean="0">
                <a:solidFill>
                  <a:schemeClr val="tx1"/>
                </a:solidFill>
                <a:effectLst/>
                <a:latin typeface="+mn-lt"/>
                <a:ea typeface="+mn-ea"/>
                <a:cs typeface="+mn-cs"/>
              </a:rPr>
              <a:t>	&amp; toward the CO2 trend </a:t>
            </a:r>
          </a:p>
          <a:p>
            <a:r>
              <a:rPr lang="en-US" sz="1200" kern="1200" dirty="0" smtClean="0">
                <a:solidFill>
                  <a:schemeClr val="tx1"/>
                </a:solidFill>
                <a:effectLst/>
                <a:latin typeface="+mn-lt"/>
                <a:ea typeface="+mn-ea"/>
                <a:cs typeface="+mn-cs"/>
              </a:rPr>
              <a:t>But the CO2 rise is still too early. Why the mismatch?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21</a:t>
            </a:fld>
            <a:endParaRPr lang="en-US"/>
          </a:p>
        </p:txBody>
      </p:sp>
    </p:spTree>
    <p:extLst>
      <p:ext uri="{BB962C8B-B14F-4D97-AF65-F5344CB8AC3E}">
        <p14:creationId xmlns:p14="http://schemas.microsoft.com/office/powerpoint/2010/main" val="2463725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Geometric pop curves assume constant fractional pop growth 7-2K (then historical data)</a:t>
            </a:r>
          </a:p>
          <a:p>
            <a:r>
              <a:rPr lang="en-US" sz="1200" kern="1200" dirty="0" smtClean="0">
                <a:solidFill>
                  <a:schemeClr val="tx1"/>
                </a:solidFill>
                <a:effectLst/>
                <a:latin typeface="+mn-lt"/>
                <a:ea typeface="+mn-ea"/>
                <a:cs typeface="+mn-cs"/>
              </a:rPr>
              <a:t>	Implicitly requires constant global environmental favorability for all that time</a:t>
            </a:r>
          </a:p>
          <a:p>
            <a:r>
              <a:rPr lang="en-US" sz="1200" kern="1200" dirty="0" smtClean="0">
                <a:solidFill>
                  <a:schemeClr val="tx1"/>
                </a:solidFill>
                <a:effectLst/>
                <a:latin typeface="+mn-lt"/>
                <a:ea typeface="+mn-ea"/>
                <a:cs typeface="+mn-cs"/>
              </a:rPr>
              <a:t>But: logistic (sigmoidal) curves (often used by ecologists) assume faster early growth: </a:t>
            </a:r>
          </a:p>
          <a:p>
            <a:r>
              <a:rPr lang="en-US" sz="1200" kern="1200" dirty="0" smtClean="0">
                <a:solidFill>
                  <a:schemeClr val="tx1"/>
                </a:solidFill>
                <a:effectLst/>
                <a:latin typeface="+mn-lt"/>
                <a:ea typeface="+mn-ea"/>
                <a:cs typeface="+mn-cs"/>
              </a:rPr>
              <a:t>	Early resources are unlimited (e.g. richest soils), but then become limited </a:t>
            </a:r>
          </a:p>
          <a:p>
            <a:r>
              <a:rPr lang="en-US" sz="1200" kern="1200" dirty="0" smtClean="0">
                <a:solidFill>
                  <a:schemeClr val="tx1"/>
                </a:solidFill>
                <a:effectLst/>
                <a:latin typeface="+mn-lt"/>
                <a:ea typeface="+mn-ea"/>
                <a:cs typeface="+mn-cs"/>
              </a:rPr>
              <a:t>Pandemics also come into play as population checks (more on that shortly)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22</a:t>
            </a:fld>
            <a:endParaRPr lang="en-US"/>
          </a:p>
        </p:txBody>
      </p:sp>
    </p:spTree>
    <p:extLst>
      <p:ext uri="{BB962C8B-B14F-4D97-AF65-F5344CB8AC3E}">
        <p14:creationId xmlns:p14="http://schemas.microsoft.com/office/powerpoint/2010/main" val="2787577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Several population reconstructions suggest faster early growth (</a:t>
            </a:r>
            <a:r>
              <a:rPr lang="en-US" sz="1200" kern="1200" dirty="0" err="1" smtClean="0">
                <a:solidFill>
                  <a:schemeClr val="tx1"/>
                </a:solidFill>
                <a:effectLst/>
                <a:latin typeface="+mn-lt"/>
                <a:ea typeface="+mn-ea"/>
                <a:cs typeface="+mn-cs"/>
              </a:rPr>
              <a:t>Carsten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Leeman</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Also DNA methods are now being applied to the problem (note log scale)</a:t>
            </a:r>
          </a:p>
          <a:p>
            <a:r>
              <a:rPr lang="en-US" sz="1200" kern="1200" dirty="0" smtClean="0">
                <a:solidFill>
                  <a:schemeClr val="tx1"/>
                </a:solidFill>
                <a:effectLst/>
                <a:latin typeface="+mn-lt"/>
                <a:ea typeface="+mn-ea"/>
                <a:cs typeface="+mn-cs"/>
              </a:rPr>
              <a:t>DNA mutation rates in female population are proportional to rate of pop increase   </a:t>
            </a:r>
          </a:p>
          <a:p>
            <a:r>
              <a:rPr lang="en-US" sz="1200" kern="1200" dirty="0" smtClean="0">
                <a:solidFill>
                  <a:schemeClr val="tx1"/>
                </a:solidFill>
                <a:effectLst/>
                <a:latin typeface="+mn-lt"/>
                <a:ea typeface="+mn-ea"/>
                <a:cs typeface="+mn-cs"/>
              </a:rPr>
              <a:t>Fastest growth rates among earliest farming populations: Europe (also Asia, Africa) </a:t>
            </a:r>
          </a:p>
          <a:p>
            <a:r>
              <a:rPr lang="en-US" sz="1200" kern="1200" dirty="0" smtClean="0">
                <a:solidFill>
                  <a:schemeClr val="tx1"/>
                </a:solidFill>
                <a:effectLst/>
                <a:latin typeface="+mn-lt"/>
                <a:ea typeface="+mn-ea"/>
                <a:cs typeface="+mn-cs"/>
              </a:rPr>
              <a:t>True pop trend still uncertain, but faster earlier growth could explain early CO2 rise</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23</a:t>
            </a:fld>
            <a:endParaRPr lang="en-US"/>
          </a:p>
        </p:txBody>
      </p:sp>
    </p:spTree>
    <p:extLst>
      <p:ext uri="{BB962C8B-B14F-4D97-AF65-F5344CB8AC3E}">
        <p14:creationId xmlns:p14="http://schemas.microsoft.com/office/powerpoint/2010/main" val="98278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Evolving answer to the apparent mismatch </a:t>
            </a:r>
          </a:p>
          <a:p>
            <a:r>
              <a:rPr lang="en-US" dirty="0" smtClean="0"/>
              <a:t>Note: Cum C emissions need to be converted to CO2 trend</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24</a:t>
            </a:fld>
            <a:endParaRPr lang="en-US"/>
          </a:p>
        </p:txBody>
      </p:sp>
    </p:spTree>
    <p:extLst>
      <p:ext uri="{BB962C8B-B14F-4D97-AF65-F5344CB8AC3E}">
        <p14:creationId xmlns:p14="http://schemas.microsoft.com/office/powerpoint/2010/main" val="29323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Cartoon: ‘observed’ Holocene Northern Hem temp </a:t>
            </a:r>
            <a:r>
              <a:rPr lang="en-US" sz="1200" i="1" kern="1200" dirty="0" err="1" smtClean="0">
                <a:solidFill>
                  <a:schemeClr val="tx1"/>
                </a:solidFill>
                <a:effectLst/>
                <a:latin typeface="+mn-lt"/>
                <a:ea typeface="+mn-ea"/>
                <a:cs typeface="+mn-cs"/>
              </a:rPr>
              <a:t>vs</a:t>
            </a:r>
            <a:r>
              <a:rPr lang="en-US" sz="1200" i="1" kern="1200" dirty="0" smtClean="0">
                <a:solidFill>
                  <a:schemeClr val="tx1"/>
                </a:solidFill>
                <a:effectLst/>
                <a:latin typeface="+mn-lt"/>
                <a:ea typeface="+mn-ea"/>
                <a:cs typeface="+mn-cs"/>
              </a:rPr>
              <a:t> proposed no-</a:t>
            </a:r>
            <a:r>
              <a:rPr lang="en-US" sz="1200" i="1" kern="1200" dirty="0" err="1" smtClean="0">
                <a:solidFill>
                  <a:schemeClr val="tx1"/>
                </a:solidFill>
                <a:effectLst/>
                <a:latin typeface="+mn-lt"/>
                <a:ea typeface="+mn-ea"/>
                <a:cs typeface="+mn-cs"/>
              </a:rPr>
              <a:t>anthro</a:t>
            </a:r>
            <a:r>
              <a:rPr lang="en-US" sz="1200" i="1" kern="1200" dirty="0" smtClean="0">
                <a:solidFill>
                  <a:schemeClr val="tx1"/>
                </a:solidFill>
                <a:effectLst/>
                <a:latin typeface="+mn-lt"/>
                <a:ea typeface="+mn-ea"/>
                <a:cs typeface="+mn-cs"/>
              </a:rPr>
              <a:t> trend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2003 I proposed that a new glaciation would have begun in the late Holocene</a:t>
            </a:r>
          </a:p>
          <a:p>
            <a:r>
              <a:rPr lang="en-US" sz="1200" kern="1200" dirty="0" smtClean="0">
                <a:solidFill>
                  <a:schemeClr val="tx1"/>
                </a:solidFill>
                <a:effectLst/>
                <a:latin typeface="+mn-lt"/>
                <a:ea typeface="+mn-ea"/>
                <a:cs typeface="+mn-cs"/>
              </a:rPr>
              <a:t>But GHG emissions kept temperature from falling below the glaciation threshold  </a:t>
            </a:r>
          </a:p>
          <a:p>
            <a:r>
              <a:rPr lang="en-US" sz="1200" kern="1200" dirty="0" smtClean="0">
                <a:solidFill>
                  <a:schemeClr val="tx1"/>
                </a:solidFill>
                <a:effectLst/>
                <a:latin typeface="+mn-lt"/>
                <a:ea typeface="+mn-ea"/>
                <a:cs typeface="+mn-cs"/>
              </a:rPr>
              <a:t>Without those emissions, small glaciations would be underway now  </a:t>
            </a:r>
          </a:p>
          <a:p>
            <a:r>
              <a:rPr lang="en-US" sz="1200" kern="1200" dirty="0" smtClean="0">
                <a:solidFill>
                  <a:schemeClr val="tx1"/>
                </a:solidFill>
                <a:effectLst/>
                <a:latin typeface="+mn-lt"/>
                <a:ea typeface="+mn-ea"/>
                <a:cs typeface="+mn-cs"/>
              </a:rPr>
              <a:t>This was a crude first attempt; my 5K glacial inception guess was too early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25</a:t>
            </a:fld>
            <a:endParaRPr lang="en-US"/>
          </a:p>
        </p:txBody>
      </p:sp>
    </p:spTree>
    <p:extLst>
      <p:ext uri="{BB962C8B-B14F-4D97-AF65-F5344CB8AC3E}">
        <p14:creationId xmlns:p14="http://schemas.microsoft.com/office/powerpoint/2010/main" val="3057913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Kutzbach</a:t>
            </a:r>
            <a:r>
              <a:rPr lang="en-US" sz="1200" kern="1200" dirty="0" smtClean="0">
                <a:solidFill>
                  <a:schemeClr val="tx1"/>
                </a:solidFill>
                <a:effectLst/>
                <a:latin typeface="+mn-lt"/>
                <a:ea typeface="+mn-ea"/>
                <a:cs typeface="+mn-cs"/>
              </a:rPr>
              <a:t> et al (2013): well-known (</a:t>
            </a:r>
            <a:r>
              <a:rPr lang="en-US" sz="1200" kern="1200" dirty="0" err="1" smtClean="0">
                <a:solidFill>
                  <a:schemeClr val="tx1"/>
                </a:solidFill>
                <a:effectLst/>
                <a:latin typeface="+mn-lt"/>
                <a:ea typeface="+mn-ea"/>
                <a:cs typeface="+mn-cs"/>
              </a:rPr>
              <a:t>Manabe</a:t>
            </a:r>
            <a:r>
              <a:rPr lang="en-US" sz="1200" kern="1200" dirty="0" smtClean="0">
                <a:solidFill>
                  <a:schemeClr val="tx1"/>
                </a:solidFill>
                <a:effectLst/>
                <a:latin typeface="+mn-lt"/>
                <a:ea typeface="+mn-ea"/>
                <a:cs typeface="+mn-cs"/>
              </a:rPr>
              <a:t>) non-linear temp trend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CO2    </a:t>
            </a:r>
          </a:p>
          <a:p>
            <a:r>
              <a:rPr lang="en-US" sz="1200" kern="1200" dirty="0" smtClean="0">
                <a:solidFill>
                  <a:schemeClr val="tx1"/>
                </a:solidFill>
                <a:effectLst/>
                <a:latin typeface="+mn-lt"/>
                <a:ea typeface="+mn-ea"/>
                <a:cs typeface="+mn-cs"/>
              </a:rPr>
              <a:t>Larger cooling per ppm CO2 drop for CO2 concentrations below 300 ppm  </a:t>
            </a:r>
          </a:p>
          <a:p>
            <a:r>
              <a:rPr lang="en-US" sz="1200" kern="1200" dirty="0" smtClean="0">
                <a:solidFill>
                  <a:schemeClr val="tx1"/>
                </a:solidFill>
                <a:effectLst/>
                <a:latin typeface="+mn-lt"/>
                <a:ea typeface="+mn-ea"/>
                <a:cs typeface="+mn-cs"/>
              </a:rPr>
              <a:t>Proposed pre-industrial GHG changes were smaller than industrial-era</a:t>
            </a:r>
          </a:p>
          <a:p>
            <a:r>
              <a:rPr lang="en-US" sz="1200" kern="1200" dirty="0" smtClean="0">
                <a:solidFill>
                  <a:schemeClr val="tx1"/>
                </a:solidFill>
                <a:effectLst/>
                <a:latin typeface="+mn-lt"/>
                <a:ea typeface="+mn-ea"/>
                <a:cs typeface="+mn-cs"/>
              </a:rPr>
              <a:t>But the pre-industrial warming effect was larger: at least 1.0</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C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0.85</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C  </a:t>
            </a:r>
          </a:p>
          <a:p>
            <a:r>
              <a:rPr lang="en-US" sz="1200" kern="1200" dirty="0" smtClean="0">
                <a:solidFill>
                  <a:schemeClr val="tx1"/>
                </a:solidFill>
                <a:effectLst/>
                <a:latin typeface="+mn-lt"/>
                <a:ea typeface="+mn-ea"/>
                <a:cs typeface="+mn-cs"/>
              </a:rPr>
              <a:t>Industrial aerosols cancel some recent warming; slow ocean response delays it</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26</a:t>
            </a:fld>
            <a:endParaRPr lang="en-US"/>
          </a:p>
        </p:txBody>
      </p:sp>
    </p:spTree>
    <p:extLst>
      <p:ext uri="{BB962C8B-B14F-4D97-AF65-F5344CB8AC3E}">
        <p14:creationId xmlns:p14="http://schemas.microsoft.com/office/powerpoint/2010/main" val="2213960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Without (measured) industrial GHG’s or (proposed) pre-industrial GHG’s, </a:t>
            </a:r>
          </a:p>
          <a:p>
            <a:r>
              <a:rPr lang="en-US" sz="1200" kern="1200" dirty="0" smtClean="0">
                <a:solidFill>
                  <a:schemeClr val="tx1"/>
                </a:solidFill>
                <a:effectLst/>
                <a:latin typeface="+mn-lt"/>
                <a:ea typeface="+mn-ea"/>
                <a:cs typeface="+mn-cs"/>
              </a:rPr>
              <a:t>CCSM4 simulation of 12-month snow cover; equivalent to glacial inception  </a:t>
            </a:r>
          </a:p>
          <a:p>
            <a:r>
              <a:rPr lang="en-US" sz="1200" kern="1200" dirty="0" smtClean="0">
                <a:solidFill>
                  <a:schemeClr val="tx1"/>
                </a:solidFill>
                <a:effectLst/>
                <a:latin typeface="+mn-lt"/>
                <a:ea typeface="+mn-ea"/>
                <a:cs typeface="+mn-cs"/>
              </a:rPr>
              <a:t>Incipient glaciation in Northern Rockies, Canadian Arctic, Eastern Siberia,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Conclusion: If GHG levels had dropped as proposed in the original EAH</a:t>
            </a:r>
          </a:p>
          <a:p>
            <a:r>
              <a:rPr lang="en-US" sz="1200" kern="1200" dirty="0" smtClean="0">
                <a:solidFill>
                  <a:schemeClr val="tx1"/>
                </a:solidFill>
                <a:effectLst/>
                <a:latin typeface="+mn-lt"/>
                <a:ea typeface="+mn-ea"/>
                <a:cs typeface="+mn-cs"/>
              </a:rPr>
              <a:t>	Small glaciations would be underway today</a:t>
            </a:r>
          </a:p>
          <a:p>
            <a:r>
              <a:rPr lang="en-US" sz="1200" kern="1200" dirty="0" smtClean="0">
                <a:solidFill>
                  <a:schemeClr val="tx1"/>
                </a:solidFill>
                <a:effectLst/>
                <a:latin typeface="+mn-lt"/>
                <a:ea typeface="+mn-ea"/>
                <a:cs typeface="+mn-cs"/>
              </a:rPr>
              <a:t>	(some thought I meant major glaciation, but I did not say that)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209E78-38FD-FF4A-9332-B6C35262FD65}" type="slidenum">
              <a:rPr lang="en-US" smtClean="0"/>
              <a:t>27</a:t>
            </a:fld>
            <a:endParaRPr lang="en-US"/>
          </a:p>
        </p:txBody>
      </p:sp>
    </p:spTree>
    <p:extLst>
      <p:ext uri="{BB962C8B-B14F-4D97-AF65-F5344CB8AC3E}">
        <p14:creationId xmlns:p14="http://schemas.microsoft.com/office/powerpoint/2010/main" val="1195518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come at this overdue glaciation issue: </a:t>
            </a:r>
          </a:p>
          <a:p>
            <a:r>
              <a:rPr lang="en-US" dirty="0" err="1" smtClean="0"/>
              <a:t>Lisiecki-Raymo</a:t>
            </a:r>
            <a:r>
              <a:rPr lang="en-US" dirty="0" smtClean="0"/>
              <a:t>: Holocene O18 versus previous IG </a:t>
            </a:r>
          </a:p>
          <a:p>
            <a:r>
              <a:rPr lang="en-US" dirty="0" smtClean="0"/>
              <a:t>Same wrong-way trend (after 6K) and escape from envelope as GHG's</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28</a:t>
            </a:fld>
            <a:endParaRPr lang="en-US"/>
          </a:p>
        </p:txBody>
      </p:sp>
    </p:spTree>
    <p:extLst>
      <p:ext uri="{BB962C8B-B14F-4D97-AF65-F5344CB8AC3E}">
        <p14:creationId xmlns:p14="http://schemas.microsoft.com/office/powerpoint/2010/main" val="2423043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 19 is the best analog to Stage 1 </a:t>
            </a:r>
          </a:p>
          <a:p>
            <a:r>
              <a:rPr lang="en-US" dirty="0" smtClean="0"/>
              <a:t>Note relative position of P, T disqualifies Stage 11 as analog </a:t>
            </a:r>
          </a:p>
          <a:p>
            <a:r>
              <a:rPr lang="en-US" dirty="0" smtClean="0"/>
              <a:t>Also note very close analog of P, T, 'no-</a:t>
            </a:r>
            <a:r>
              <a:rPr lang="en-US" dirty="0" err="1" smtClean="0"/>
              <a:t>anthro</a:t>
            </a:r>
            <a:r>
              <a:rPr lang="en-US" dirty="0" smtClean="0"/>
              <a:t> CO2 at 0K (777K) </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29</a:t>
            </a:fld>
            <a:endParaRPr lang="en-US"/>
          </a:p>
        </p:txBody>
      </p:sp>
    </p:spTree>
    <p:extLst>
      <p:ext uri="{BB962C8B-B14F-4D97-AF65-F5344CB8AC3E}">
        <p14:creationId xmlns:p14="http://schemas.microsoft.com/office/powerpoint/2010/main" val="2235362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 19 simulated </a:t>
            </a:r>
            <a:r>
              <a:rPr lang="en-US" dirty="0" err="1" smtClean="0"/>
              <a:t>snowcover</a:t>
            </a:r>
            <a:r>
              <a:rPr lang="en-US" dirty="0" smtClean="0"/>
              <a:t> nearly identical to no-</a:t>
            </a:r>
            <a:r>
              <a:rPr lang="en-US" dirty="0" err="1" smtClean="0"/>
              <a:t>anthro</a:t>
            </a:r>
            <a:r>
              <a:rPr lang="en-US" smtClean="0"/>
              <a:t> case </a:t>
            </a:r>
          </a:p>
          <a:p>
            <a:r>
              <a:rPr lang="en-US" smtClean="0"/>
              <a:t>Real-world support for hypothesized overdue glaciation </a:t>
            </a:r>
            <a:endParaRPr lang="en-US"/>
          </a:p>
        </p:txBody>
      </p:sp>
      <p:sp>
        <p:nvSpPr>
          <p:cNvPr id="4" name="Slide Number Placeholder 3"/>
          <p:cNvSpPr>
            <a:spLocks noGrp="1"/>
          </p:cNvSpPr>
          <p:nvPr>
            <p:ph type="sldNum" sz="quarter" idx="10"/>
          </p:nvPr>
        </p:nvSpPr>
        <p:spPr/>
        <p:txBody>
          <a:bodyPr/>
          <a:lstStyle/>
          <a:p>
            <a:fld id="{45209E78-38FD-FF4A-9332-B6C35262FD65}" type="slidenum">
              <a:rPr lang="en-US" smtClean="0"/>
              <a:t>30</a:t>
            </a:fld>
            <a:endParaRPr lang="en-US"/>
          </a:p>
        </p:txBody>
      </p:sp>
    </p:spTree>
    <p:extLst>
      <p:ext uri="{BB962C8B-B14F-4D97-AF65-F5344CB8AC3E}">
        <p14:creationId xmlns:p14="http://schemas.microsoft.com/office/powerpoint/2010/main" val="219199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Also: new “bottom-up” evidence is emerging from archeological syntheses </a:t>
            </a:r>
          </a:p>
          <a:p>
            <a:r>
              <a:rPr lang="en-US" sz="1200" kern="1200" dirty="0" smtClean="0">
                <a:solidFill>
                  <a:schemeClr val="tx1"/>
                </a:solidFill>
                <a:effectLst/>
                <a:latin typeface="+mn-lt"/>
                <a:ea typeface="+mn-ea"/>
                <a:cs typeface="+mn-cs"/>
              </a:rPr>
              <a:t>Rice irrigation is a major source of early anthropogenic CH4 emissions</a:t>
            </a:r>
          </a:p>
          <a:p>
            <a:r>
              <a:rPr lang="en-US" sz="1200" kern="1200" dirty="0" smtClean="0">
                <a:solidFill>
                  <a:schemeClr val="tx1"/>
                </a:solidFill>
                <a:effectLst/>
                <a:latin typeface="+mn-lt"/>
                <a:ea typeface="+mn-ea"/>
                <a:cs typeface="+mn-cs"/>
              </a:rPr>
              <a:t>Dorian Fuller et al: Map of first arrival of rice irrigation in S and SE Asia</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4</a:t>
            </a:fld>
            <a:endParaRPr lang="en-US"/>
          </a:p>
        </p:txBody>
      </p:sp>
    </p:spTree>
    <p:extLst>
      <p:ext uri="{BB962C8B-B14F-4D97-AF65-F5344CB8AC3E}">
        <p14:creationId xmlns:p14="http://schemas.microsoft.com/office/powerpoint/2010/main" val="1453508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Is there</a:t>
            </a:r>
            <a:r>
              <a:rPr lang="en-US" sz="1200" kern="1200" dirty="0" smtClean="0">
                <a:solidFill>
                  <a:schemeClr val="tx1"/>
                </a:solidFill>
                <a:effectLst/>
                <a:latin typeface="+mn-lt"/>
                <a:ea typeface="+mn-ea"/>
                <a:cs typeface="+mn-cs"/>
              </a:rPr>
              <a:t> a </a:t>
            </a:r>
            <a:r>
              <a:rPr lang="en-US" sz="1200" i="1" kern="1200" dirty="0" smtClean="0">
                <a:solidFill>
                  <a:schemeClr val="tx1"/>
                </a:solidFill>
                <a:effectLst/>
                <a:latin typeface="+mn-lt"/>
                <a:ea typeface="+mn-ea"/>
                <a:cs typeface="+mn-cs"/>
              </a:rPr>
              <a:t>link between CO2 drops and population catastrophes (pandemics, strife)?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2003: I suggested a link: caused by C sequestration in </a:t>
            </a:r>
            <a:r>
              <a:rPr lang="en-US" sz="1200" kern="1200" dirty="0" err="1" smtClean="0">
                <a:solidFill>
                  <a:schemeClr val="tx1"/>
                </a:solidFill>
                <a:effectLst/>
                <a:latin typeface="+mn-lt"/>
                <a:ea typeface="+mn-ea"/>
                <a:cs typeface="+mn-cs"/>
              </a:rPr>
              <a:t>regrowing</a:t>
            </a:r>
            <a:r>
              <a:rPr lang="en-US" sz="1200" kern="1200" dirty="0" smtClean="0">
                <a:solidFill>
                  <a:schemeClr val="tx1"/>
                </a:solidFill>
                <a:effectLst/>
                <a:latin typeface="+mn-lt"/>
                <a:ea typeface="+mn-ea"/>
                <a:cs typeface="+mn-cs"/>
              </a:rPr>
              <a:t> forests</a:t>
            </a:r>
          </a:p>
          <a:p>
            <a:r>
              <a:rPr lang="en-US" sz="1200" kern="1200" dirty="0" smtClean="0">
                <a:solidFill>
                  <a:schemeClr val="tx1"/>
                </a:solidFill>
                <a:effectLst/>
                <a:latin typeface="+mn-lt"/>
                <a:ea typeface="+mn-ea"/>
                <a:cs typeface="+mn-cs"/>
              </a:rPr>
              <a:t>But ice-core records were poorly dated (the Taylor Dome time scale was wrong)</a:t>
            </a:r>
          </a:p>
          <a:p>
            <a:r>
              <a:rPr lang="en-US" sz="1200" kern="1200" dirty="0" smtClean="0">
                <a:solidFill>
                  <a:schemeClr val="tx1"/>
                </a:solidFill>
                <a:effectLst/>
                <a:latin typeface="+mn-lt"/>
                <a:ea typeface="+mn-ea"/>
                <a:cs typeface="+mn-cs"/>
              </a:rPr>
              <a:t>And my understanding of pandemics and warfare history was incomplete </a:t>
            </a: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31</a:t>
            </a:fld>
            <a:endParaRPr lang="en-US"/>
          </a:p>
        </p:txBody>
      </p:sp>
    </p:spTree>
    <p:extLst>
      <p:ext uri="{BB962C8B-B14F-4D97-AF65-F5344CB8AC3E}">
        <p14:creationId xmlns:p14="http://schemas.microsoft.com/office/powerpoint/2010/main" val="3495220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high-resolution CO2 &amp; CH4 from Law Dome: Etheridge, </a:t>
            </a:r>
            <a:r>
              <a:rPr lang="en-US" sz="1200" kern="1200" dirty="0" err="1" smtClean="0">
                <a:solidFill>
                  <a:schemeClr val="tx1"/>
                </a:solidFill>
                <a:effectLst/>
                <a:latin typeface="+mn-lt"/>
                <a:ea typeface="+mn-ea"/>
                <a:cs typeface="+mn-cs"/>
              </a:rPr>
              <a:t>McFarling-Meure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a full history of ‘depopulation episodes’: match is pretty good  </a:t>
            </a:r>
          </a:p>
          <a:p>
            <a:r>
              <a:rPr lang="en-US" sz="1200" kern="1200" dirty="0" smtClean="0">
                <a:solidFill>
                  <a:schemeClr val="tx1"/>
                </a:solidFill>
                <a:effectLst/>
                <a:latin typeface="+mn-lt"/>
                <a:ea typeface="+mn-ea"/>
                <a:cs typeface="+mn-cs"/>
              </a:rPr>
              <a:t>CO2 drops could have been caused by C sequestration due to forest regrowth   </a:t>
            </a:r>
          </a:p>
          <a:p>
            <a:r>
              <a:rPr lang="en-US" sz="1200" kern="1200" dirty="0" smtClean="0">
                <a:solidFill>
                  <a:schemeClr val="tx1"/>
                </a:solidFill>
                <a:effectLst/>
                <a:latin typeface="+mn-lt"/>
                <a:ea typeface="+mn-ea"/>
                <a:cs typeface="+mn-cs"/>
              </a:rPr>
              <a:t>CH4 drops caused by destruction of irrigation infrastructure; starvation of livestock</a:t>
            </a:r>
          </a:p>
          <a:p>
            <a:r>
              <a:rPr lang="en-US" sz="1200" kern="1200" dirty="0" smtClean="0">
                <a:solidFill>
                  <a:schemeClr val="tx1"/>
                </a:solidFill>
                <a:effectLst/>
                <a:latin typeface="+mn-lt"/>
                <a:ea typeface="+mn-ea"/>
                <a:cs typeface="+mn-cs"/>
              </a:rPr>
              <a:t>American pandemic (1525 to early 1600’s) was the worst: 50 million net deaths</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32</a:t>
            </a:fld>
            <a:endParaRPr lang="en-US"/>
          </a:p>
        </p:txBody>
      </p:sp>
    </p:spTree>
    <p:extLst>
      <p:ext uri="{BB962C8B-B14F-4D97-AF65-F5344CB8AC3E}">
        <p14:creationId xmlns:p14="http://schemas.microsoft.com/office/powerpoint/2010/main" val="1908469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recent papers on CH4 drops have favored </a:t>
            </a:r>
            <a:r>
              <a:rPr lang="en-US" sz="1200" kern="1200" dirty="0" err="1" smtClean="0">
                <a:solidFill>
                  <a:schemeClr val="tx1"/>
                </a:solidFill>
                <a:effectLst/>
                <a:latin typeface="+mn-lt"/>
                <a:ea typeface="+mn-ea"/>
                <a:cs typeface="+mn-cs"/>
              </a:rPr>
              <a:t>anthro</a:t>
            </a:r>
            <a:r>
              <a:rPr lang="en-US" sz="1200" kern="1200" dirty="0" smtClean="0">
                <a:solidFill>
                  <a:schemeClr val="tx1"/>
                </a:solidFill>
                <a:effectLst/>
                <a:latin typeface="+mn-lt"/>
                <a:ea typeface="+mn-ea"/>
                <a:cs typeface="+mn-cs"/>
              </a:rPr>
              <a:t> over climatic explanations</a:t>
            </a:r>
          </a:p>
          <a:p>
            <a:r>
              <a:rPr lang="en-US" sz="1200" kern="1200" dirty="0" smtClean="0">
                <a:solidFill>
                  <a:schemeClr val="tx1"/>
                </a:solidFill>
                <a:effectLst/>
                <a:latin typeface="+mn-lt"/>
                <a:ea typeface="+mn-ea"/>
                <a:cs typeface="+mn-cs"/>
              </a:rPr>
              <a:t>But most papers on the CO2 drops have invoked natural cause: cooling  </a:t>
            </a:r>
          </a:p>
          <a:p>
            <a:r>
              <a:rPr lang="en-US" sz="1200" kern="1200" dirty="0" smtClean="0">
                <a:solidFill>
                  <a:schemeClr val="tx1"/>
                </a:solidFill>
                <a:effectLst/>
                <a:latin typeface="+mn-lt"/>
                <a:ea typeface="+mn-ea"/>
                <a:cs typeface="+mn-cs"/>
              </a:rPr>
              <a:t>Here are several reconstructions of temperature in recent centuries   </a:t>
            </a:r>
          </a:p>
          <a:p>
            <a:r>
              <a:rPr lang="en-US" sz="1200" kern="1200" dirty="0" smtClean="0">
                <a:solidFill>
                  <a:schemeClr val="tx1"/>
                </a:solidFill>
                <a:effectLst/>
                <a:latin typeface="+mn-lt"/>
                <a:ea typeface="+mn-ea"/>
                <a:cs typeface="+mn-cs"/>
              </a:rPr>
              <a:t>Look at 1525 to the early-middle 1600’s: the worst phase of the American pandemic</a:t>
            </a:r>
          </a:p>
          <a:p>
            <a:r>
              <a:rPr lang="en-US" sz="1200" kern="1200" dirty="0" smtClean="0">
                <a:solidFill>
                  <a:schemeClr val="tx1"/>
                </a:solidFill>
                <a:effectLst/>
                <a:latin typeface="+mn-lt"/>
                <a:ea typeface="+mn-ea"/>
                <a:cs typeface="+mn-cs"/>
              </a:rPr>
              <a:t>Trends vary but on average indicate a small cooling (~0.17</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C)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33</a:t>
            </a:fld>
            <a:endParaRPr lang="en-US"/>
          </a:p>
        </p:txBody>
      </p:sp>
    </p:spTree>
    <p:extLst>
      <p:ext uri="{BB962C8B-B14F-4D97-AF65-F5344CB8AC3E}">
        <p14:creationId xmlns:p14="http://schemas.microsoft.com/office/powerpoint/2010/main" val="989864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Ten coupled carbon/climate models estimate CO2 change per </a:t>
            </a:r>
            <a:r>
              <a:rPr lang="en-US" sz="1200" kern="1200" baseline="30000" dirty="0" err="1" smtClean="0">
                <a:solidFill>
                  <a:schemeClr val="tx1"/>
                </a:solidFill>
                <a:effectLst/>
                <a:latin typeface="+mn-lt"/>
                <a:ea typeface="+mn-ea"/>
                <a:cs typeface="+mn-cs"/>
              </a:rPr>
              <a:t>o</a:t>
            </a:r>
            <a:r>
              <a:rPr lang="en-US" sz="1200" kern="1200" dirty="0" err="1"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temp change</a:t>
            </a:r>
          </a:p>
          <a:p>
            <a:r>
              <a:rPr lang="en-US" sz="1200" kern="1200" dirty="0" smtClean="0">
                <a:solidFill>
                  <a:schemeClr val="tx1"/>
                </a:solidFill>
                <a:effectLst/>
                <a:latin typeface="+mn-lt"/>
                <a:ea typeface="+mn-ea"/>
                <a:cs typeface="+mn-cs"/>
              </a:rPr>
              <a:t>The reconstructed/estimated 0.17</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C cooling can only account for a 1-2 ppm CO2 drop  </a:t>
            </a:r>
          </a:p>
          <a:p>
            <a:r>
              <a:rPr lang="en-US" sz="1200" kern="1200" dirty="0" smtClean="0">
                <a:solidFill>
                  <a:schemeClr val="tx1"/>
                </a:solidFill>
                <a:effectLst/>
                <a:latin typeface="+mn-lt"/>
                <a:ea typeface="+mn-ea"/>
                <a:cs typeface="+mn-cs"/>
              </a:rPr>
              <a:t>Only a small part of the 7-10 ppm CO2 drop</a:t>
            </a:r>
          </a:p>
          <a:p>
            <a:r>
              <a:rPr lang="en-US" sz="1200" kern="1200" dirty="0" smtClean="0">
                <a:solidFill>
                  <a:schemeClr val="tx1"/>
                </a:solidFill>
                <a:effectLst/>
                <a:latin typeface="+mn-lt"/>
                <a:ea typeface="+mn-ea"/>
                <a:cs typeface="+mn-cs"/>
              </a:rPr>
              <a:t>This leaves population catastrophes as the primary explanation for this feature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34</a:t>
            </a:fld>
            <a:endParaRPr lang="en-US"/>
          </a:p>
        </p:txBody>
      </p:sp>
    </p:spTree>
    <p:extLst>
      <p:ext uri="{BB962C8B-B14F-4D97-AF65-F5344CB8AC3E}">
        <p14:creationId xmlns:p14="http://schemas.microsoft.com/office/powerpoint/2010/main" val="2424435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the EAH has been generally confirmed by 2 major lines of evidence: </a:t>
            </a:r>
          </a:p>
          <a:p>
            <a:r>
              <a:rPr lang="en-US" sz="1200" kern="1200" dirty="0" smtClean="0">
                <a:solidFill>
                  <a:schemeClr val="tx1"/>
                </a:solidFill>
                <a:effectLst/>
                <a:latin typeface="+mn-lt"/>
                <a:ea typeface="+mn-ea"/>
                <a:cs typeface="+mn-cs"/>
              </a:rPr>
              <a:t>(1) ‘Top-down’: Holocene GHG rises anomalous relative to previous IG’s (robust)</a:t>
            </a:r>
          </a:p>
          <a:p>
            <a:r>
              <a:rPr lang="en-US" sz="1200" kern="1200" dirty="0" smtClean="0">
                <a:solidFill>
                  <a:schemeClr val="tx1"/>
                </a:solidFill>
                <a:effectLst/>
                <a:latin typeface="+mn-lt"/>
                <a:ea typeface="+mn-ea"/>
                <a:cs typeface="+mn-cs"/>
              </a:rPr>
              <a:t>(2)  ‘Bottom-up’: </a:t>
            </a:r>
            <a:r>
              <a:rPr lang="en-US" sz="1200" kern="1200" dirty="0" err="1" smtClean="0">
                <a:solidFill>
                  <a:schemeClr val="tx1"/>
                </a:solidFill>
                <a:effectLst/>
                <a:latin typeface="+mn-lt"/>
                <a:ea typeface="+mn-ea"/>
                <a:cs typeface="+mn-cs"/>
              </a:rPr>
              <a:t>Archeol</a:t>
            </a:r>
            <a:r>
              <a:rPr lang="en-US" sz="1200" kern="1200" dirty="0" smtClean="0">
                <a:solidFill>
                  <a:schemeClr val="tx1"/>
                </a:solidFill>
                <a:effectLst/>
                <a:latin typeface="+mn-lt"/>
                <a:ea typeface="+mn-ea"/>
                <a:cs typeface="+mn-cs"/>
              </a:rPr>
              <a:t>/historical evidence supports large early GHG emissions</a:t>
            </a:r>
          </a:p>
          <a:p>
            <a:r>
              <a:rPr lang="en-US" sz="1200" kern="1200" dirty="0" smtClean="0">
                <a:solidFill>
                  <a:schemeClr val="tx1"/>
                </a:solidFill>
                <a:effectLst/>
                <a:latin typeface="+mn-lt"/>
                <a:ea typeface="+mn-ea"/>
                <a:cs typeface="+mn-cs"/>
              </a:rPr>
              <a:t>	growth area for more data collection/synthesis and model transformations </a:t>
            </a:r>
          </a:p>
          <a:p>
            <a:r>
              <a:rPr lang="en-US" sz="1200" kern="1200" dirty="0" smtClean="0">
                <a:solidFill>
                  <a:schemeClr val="tx1"/>
                </a:solidFill>
                <a:effectLst/>
                <a:latin typeface="+mn-lt"/>
                <a:ea typeface="+mn-ea"/>
                <a:cs typeface="+mn-cs"/>
              </a:rPr>
              <a:t>To learn more:  ‘Earth Transformed’ just published by W.H. Freeman in Oct </a:t>
            </a:r>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35</a:t>
            </a:fld>
            <a:endParaRPr lang="en-US"/>
          </a:p>
        </p:txBody>
      </p:sp>
    </p:spTree>
    <p:extLst>
      <p:ext uri="{BB962C8B-B14F-4D97-AF65-F5344CB8AC3E}">
        <p14:creationId xmlns:p14="http://schemas.microsoft.com/office/powerpoint/2010/main" val="1881180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EAH-estimated GHG levels are correct, AGW is &gt; twice as large as thought</a:t>
            </a:r>
          </a:p>
          <a:p>
            <a:r>
              <a:rPr lang="en-US" sz="1200" kern="1200" dirty="0" smtClean="0">
                <a:solidFill>
                  <a:schemeClr val="tx1"/>
                </a:solidFill>
                <a:effectLst/>
                <a:latin typeface="+mn-lt"/>
                <a:ea typeface="+mn-ea"/>
                <a:cs typeface="+mn-cs"/>
              </a:rPr>
              <a:t>Not ~0.85C industrial, but more like 1.9C</a:t>
            </a:r>
          </a:p>
          <a:p>
            <a:r>
              <a:rPr lang="en-US" sz="1200" kern="1200" dirty="0" smtClean="0">
                <a:solidFill>
                  <a:schemeClr val="tx1"/>
                </a:solidFill>
                <a:effectLst/>
                <a:latin typeface="+mn-lt"/>
                <a:ea typeface="+mn-ea"/>
                <a:cs typeface="+mn-cs"/>
              </a:rPr>
              <a:t>Overview of mid-late Holocene: </a:t>
            </a:r>
            <a:r>
              <a:rPr lang="en-US" sz="1200" kern="1200" dirty="0" err="1" smtClean="0">
                <a:solidFill>
                  <a:schemeClr val="tx1"/>
                </a:solidFill>
                <a:effectLst/>
                <a:latin typeface="+mn-lt"/>
                <a:ea typeface="+mn-ea"/>
                <a:cs typeface="+mn-cs"/>
              </a:rPr>
              <a:t>Marcott</a:t>
            </a:r>
            <a:r>
              <a:rPr lang="en-US" sz="1200" kern="1200" dirty="0" smtClean="0">
                <a:solidFill>
                  <a:schemeClr val="tx1"/>
                </a:solidFill>
                <a:effectLst/>
                <a:latin typeface="+mn-lt"/>
                <a:ea typeface="+mn-ea"/>
                <a:cs typeface="+mn-cs"/>
              </a:rPr>
              <a:t> et al 0.7C cooling since 7K</a:t>
            </a:r>
          </a:p>
          <a:p>
            <a:r>
              <a:rPr lang="en-US" sz="1200" kern="1200" dirty="0" smtClean="0">
                <a:solidFill>
                  <a:schemeClr val="tx1"/>
                </a:solidFill>
                <a:effectLst/>
                <a:latin typeface="+mn-lt"/>
                <a:ea typeface="+mn-ea"/>
                <a:cs typeface="+mn-cs"/>
              </a:rPr>
              <a:t>Plus: another 1C cooling prevented by early agricultural GHG emissions</a:t>
            </a:r>
          </a:p>
          <a:p>
            <a:r>
              <a:rPr lang="en-US" sz="1200" kern="1200" dirty="0" smtClean="0">
                <a:solidFill>
                  <a:schemeClr val="tx1"/>
                </a:solidFill>
                <a:effectLst/>
                <a:latin typeface="+mn-lt"/>
                <a:ea typeface="+mn-ea"/>
                <a:cs typeface="+mn-cs"/>
              </a:rPr>
              <a:t>World would now be 1.8C cooler = 40% of full G/IG diff of 4-5C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36</a:t>
            </a:fld>
            <a:endParaRPr lang="en-US"/>
          </a:p>
        </p:txBody>
      </p:sp>
    </p:spTree>
    <p:extLst>
      <p:ext uri="{BB962C8B-B14F-4D97-AF65-F5344CB8AC3E}">
        <p14:creationId xmlns:p14="http://schemas.microsoft.com/office/powerpoint/2010/main" val="191320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Fuller assumed infilling after rice arrival follows modern spatial pattern: </a:t>
            </a:r>
          </a:p>
          <a:p>
            <a:r>
              <a:rPr lang="en-US" sz="1200" kern="1200" dirty="0" smtClean="0">
                <a:solidFill>
                  <a:schemeClr val="tx1"/>
                </a:solidFill>
                <a:effectLst/>
                <a:latin typeface="+mn-lt"/>
                <a:ea typeface="+mn-ea"/>
                <a:cs typeface="+mn-cs"/>
              </a:rPr>
              <a:t>	Irrigated area increases with square root of growing pop density  </a:t>
            </a:r>
          </a:p>
          <a:p>
            <a:r>
              <a:rPr lang="en-US" sz="1200" kern="1200" dirty="0" smtClean="0">
                <a:solidFill>
                  <a:schemeClr val="tx1"/>
                </a:solidFill>
                <a:effectLst/>
                <a:latin typeface="+mn-lt"/>
                <a:ea typeface="+mn-ea"/>
                <a:cs typeface="+mn-cs"/>
              </a:rPr>
              <a:t>Estimated: Total irrigated area &gt; total CH4 emissions &gt; </a:t>
            </a:r>
            <a:r>
              <a:rPr lang="en-US" sz="1200" kern="1200" dirty="0" err="1" smtClean="0">
                <a:solidFill>
                  <a:schemeClr val="tx1"/>
                </a:solidFill>
                <a:effectLst/>
                <a:latin typeface="+mn-lt"/>
                <a:ea typeface="+mn-ea"/>
                <a:cs typeface="+mn-cs"/>
              </a:rPr>
              <a:t>atm</a:t>
            </a:r>
            <a:r>
              <a:rPr lang="en-US" sz="1200" kern="1200" dirty="0" smtClean="0">
                <a:solidFill>
                  <a:schemeClr val="tx1"/>
                </a:solidFill>
                <a:effectLst/>
                <a:latin typeface="+mn-lt"/>
                <a:ea typeface="+mn-ea"/>
                <a:cs typeface="+mn-cs"/>
              </a:rPr>
              <a:t> CH4 concentration</a:t>
            </a:r>
          </a:p>
          <a:p>
            <a:r>
              <a:rPr lang="en-US" sz="1200" kern="1200" dirty="0" smtClean="0">
                <a:solidFill>
                  <a:schemeClr val="tx1"/>
                </a:solidFill>
                <a:effectLst/>
                <a:latin typeface="+mn-lt"/>
                <a:ea typeface="+mn-ea"/>
                <a:cs typeface="+mn-cs"/>
              </a:rPr>
              <a:t>	Emissions and </a:t>
            </a:r>
            <a:r>
              <a:rPr lang="en-US" sz="1200" kern="1200" dirty="0" err="1" smtClean="0">
                <a:solidFill>
                  <a:schemeClr val="tx1"/>
                </a:solidFill>
                <a:effectLst/>
                <a:latin typeface="+mn-lt"/>
                <a:ea typeface="+mn-ea"/>
                <a:cs typeface="+mn-cs"/>
              </a:rPr>
              <a:t>atm</a:t>
            </a:r>
            <a:r>
              <a:rPr lang="en-US" sz="1200" kern="1200" dirty="0" smtClean="0">
                <a:solidFill>
                  <a:schemeClr val="tx1"/>
                </a:solidFill>
                <a:effectLst/>
                <a:latin typeface="+mn-lt"/>
                <a:ea typeface="+mn-ea"/>
                <a:cs typeface="+mn-cs"/>
              </a:rPr>
              <a:t> CH4 </a:t>
            </a:r>
            <a:r>
              <a:rPr lang="en-US" sz="1200" kern="1200" dirty="0" err="1" smtClean="0">
                <a:solidFill>
                  <a:schemeClr val="tx1"/>
                </a:solidFill>
                <a:effectLst/>
                <a:latin typeface="+mn-lt"/>
                <a:ea typeface="+mn-ea"/>
                <a:cs typeface="+mn-cs"/>
              </a:rPr>
              <a:t>conc</a:t>
            </a:r>
            <a:r>
              <a:rPr lang="en-US" sz="1200" kern="1200" dirty="0" smtClean="0">
                <a:solidFill>
                  <a:schemeClr val="tx1"/>
                </a:solidFill>
                <a:effectLst/>
                <a:latin typeface="+mn-lt"/>
                <a:ea typeface="+mn-ea"/>
                <a:cs typeface="+mn-cs"/>
              </a:rPr>
              <a:t> were scaled from modern relationships </a:t>
            </a:r>
          </a:p>
          <a:p>
            <a:r>
              <a:rPr lang="en-US" sz="1200" kern="1200" dirty="0" smtClean="0">
                <a:solidFill>
                  <a:schemeClr val="tx1"/>
                </a:solidFill>
                <a:effectLst/>
                <a:latin typeface="+mn-lt"/>
                <a:ea typeface="+mn-ea"/>
                <a:cs typeface="+mn-cs"/>
              </a:rPr>
              <a:t>Rice irrigation accounted for 70 ppb of observed 100 ppb rise 5-1K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5</a:t>
            </a:fld>
            <a:endParaRPr lang="en-US"/>
          </a:p>
        </p:txBody>
      </p:sp>
    </p:spTree>
    <p:extLst>
      <p:ext uri="{BB962C8B-B14F-4D97-AF65-F5344CB8AC3E}">
        <p14:creationId xmlns:p14="http://schemas.microsoft.com/office/powerpoint/2010/main" val="73914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full CH4 anomaly has two parts: one “up”, one “down”</a:t>
            </a:r>
          </a:p>
          <a:p>
            <a:r>
              <a:rPr lang="en-US" sz="1200" kern="1200" dirty="0" smtClean="0">
                <a:solidFill>
                  <a:schemeClr val="tx1"/>
                </a:solidFill>
                <a:effectLst/>
                <a:latin typeface="+mn-lt"/>
                <a:ea typeface="+mn-ea"/>
                <a:cs typeface="+mn-cs"/>
              </a:rPr>
              <a:t>Up: observed CH4 rise; down: previous IG decreases not seen in Holocene </a:t>
            </a:r>
          </a:p>
          <a:p>
            <a:r>
              <a:rPr lang="en-US" sz="1200" kern="1200" dirty="0" smtClean="0">
                <a:solidFill>
                  <a:schemeClr val="tx1"/>
                </a:solidFill>
                <a:effectLst/>
                <a:latin typeface="+mn-lt"/>
                <a:ea typeface="+mn-ea"/>
                <a:cs typeface="+mn-cs"/>
              </a:rPr>
              <a:t>Livestock is another CH4 source: a larger CH4 emitter today than rice paddies </a:t>
            </a:r>
          </a:p>
          <a:p>
            <a:r>
              <a:rPr lang="en-US" sz="1200" kern="1200" dirty="0" smtClean="0">
                <a:solidFill>
                  <a:schemeClr val="tx1"/>
                </a:solidFill>
                <a:effectLst/>
                <a:latin typeface="+mn-lt"/>
                <a:ea typeface="+mn-ea"/>
                <a:cs typeface="+mn-cs"/>
              </a:rPr>
              <a:t>Fuller: livestock limited to arid regions until 5K; then spread &gt; moister regions</a:t>
            </a:r>
          </a:p>
          <a:p>
            <a:r>
              <a:rPr lang="en-US" sz="1200" kern="1200" dirty="0" smtClean="0">
                <a:solidFill>
                  <a:schemeClr val="tx1"/>
                </a:solidFill>
                <a:effectLst/>
                <a:latin typeface="+mn-lt"/>
                <a:ea typeface="+mn-ea"/>
                <a:cs typeface="+mn-cs"/>
              </a:rPr>
              <a:t>So: agricultural emissions are a promising explanation for the anomalous CH4 trend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6</a:t>
            </a:fld>
            <a:endParaRPr lang="en-US"/>
          </a:p>
        </p:txBody>
      </p:sp>
    </p:spTree>
    <p:extLst>
      <p:ext uri="{BB962C8B-B14F-4D97-AF65-F5344CB8AC3E}">
        <p14:creationId xmlns:p14="http://schemas.microsoft.com/office/powerpoint/2010/main" val="280759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2003: </a:t>
            </a:r>
            <a:r>
              <a:rPr lang="en-US" sz="1200" i="1" kern="1200" dirty="0" err="1" smtClean="0">
                <a:solidFill>
                  <a:schemeClr val="tx1"/>
                </a:solidFill>
                <a:effectLst/>
                <a:latin typeface="+mn-lt"/>
                <a:ea typeface="+mn-ea"/>
                <a:cs typeface="+mn-cs"/>
              </a:rPr>
              <a:t>Vostok</a:t>
            </a:r>
            <a:r>
              <a:rPr lang="en-US" sz="1200" i="1" kern="1200" dirty="0" smtClean="0">
                <a:solidFill>
                  <a:schemeClr val="tx1"/>
                </a:solidFill>
                <a:effectLst/>
                <a:latin typeface="+mn-lt"/>
                <a:ea typeface="+mn-ea"/>
                <a:cs typeface="+mn-cs"/>
              </a:rPr>
              <a:t> CO2 from Petit et al 1999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CO2 dropped from 11/10K-8K (few data points), then rose after 8/7K    </a:t>
            </a:r>
          </a:p>
          <a:p>
            <a:r>
              <a:rPr lang="en-US" sz="1200" kern="1200" dirty="0" smtClean="0">
                <a:solidFill>
                  <a:schemeClr val="tx1"/>
                </a:solidFill>
                <a:effectLst/>
                <a:latin typeface="+mn-lt"/>
                <a:ea typeface="+mn-ea"/>
                <a:cs typeface="+mn-cs"/>
              </a:rPr>
              <a:t>I predicted that the CO2 drop should have continued after 8/7K &gt; St 5, 7, 9 levels</a:t>
            </a:r>
          </a:p>
          <a:p>
            <a:r>
              <a:rPr lang="en-US" sz="1200" kern="1200" dirty="0" smtClean="0">
                <a:solidFill>
                  <a:schemeClr val="tx1"/>
                </a:solidFill>
                <a:effectLst/>
                <a:latin typeface="+mn-lt"/>
                <a:ea typeface="+mn-ea"/>
                <a:cs typeface="+mn-cs"/>
              </a:rPr>
              <a:t>But it didn’t; instead we find another ‘wrong-way’ (rising) trend </a:t>
            </a:r>
          </a:p>
          <a:p>
            <a:r>
              <a:rPr lang="en-US" sz="1200" kern="1200" dirty="0" smtClean="0">
                <a:solidFill>
                  <a:schemeClr val="tx1"/>
                </a:solidFill>
                <a:effectLst/>
                <a:latin typeface="+mn-lt"/>
                <a:ea typeface="+mn-ea"/>
                <a:cs typeface="+mn-cs"/>
              </a:rPr>
              <a:t>Looks like another possible anthropogenic overprint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7</a:t>
            </a:fld>
            <a:endParaRPr lang="en-US"/>
          </a:p>
        </p:txBody>
      </p:sp>
    </p:spTree>
    <p:extLst>
      <p:ext uri="{BB962C8B-B14F-4D97-AF65-F5344CB8AC3E}">
        <p14:creationId xmlns:p14="http://schemas.microsoft.com/office/powerpoint/2010/main" val="403767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Dome C CO2: again, data from EPICA Project authors using EDC3 time scale</a:t>
            </a:r>
          </a:p>
          <a:p>
            <a:r>
              <a:rPr lang="en-US" sz="1200" kern="1200" dirty="0" smtClean="0">
                <a:solidFill>
                  <a:schemeClr val="tx1"/>
                </a:solidFill>
                <a:effectLst/>
                <a:latin typeface="+mn-lt"/>
                <a:ea typeface="+mn-ea"/>
                <a:cs typeface="+mn-cs"/>
              </a:rPr>
              <a:t>Much more Holocene data, downward 10-7K trend now well defined  </a:t>
            </a:r>
          </a:p>
          <a:p>
            <a:r>
              <a:rPr lang="en-US" sz="1200" kern="1200" dirty="0" smtClean="0">
                <a:solidFill>
                  <a:schemeClr val="tx1"/>
                </a:solidFill>
                <a:effectLst/>
                <a:latin typeface="+mn-lt"/>
                <a:ea typeface="+mn-ea"/>
                <a:cs typeface="+mn-cs"/>
              </a:rPr>
              <a:t>Compare Holocene to previous IG stack: same method as for CH4</a:t>
            </a:r>
          </a:p>
          <a:p>
            <a:r>
              <a:rPr lang="en-US" sz="1200" kern="1200" dirty="0" smtClean="0">
                <a:solidFill>
                  <a:schemeClr val="tx1"/>
                </a:solidFill>
                <a:effectLst/>
                <a:latin typeface="+mn-lt"/>
                <a:ea typeface="+mn-ea"/>
                <a:cs typeface="+mn-cs"/>
              </a:rPr>
              <a:t>Late Holocene CO2 rise confirmed as anomalous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8</a:t>
            </a:fld>
            <a:endParaRPr lang="en-US"/>
          </a:p>
        </p:txBody>
      </p:sp>
    </p:spTree>
    <p:extLst>
      <p:ext uri="{BB962C8B-B14F-4D97-AF65-F5344CB8AC3E}">
        <p14:creationId xmlns:p14="http://schemas.microsoft.com/office/powerpoint/2010/main" val="318957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with CH4, archeology has begun playing a big role in the CO2 story</a:t>
            </a:r>
          </a:p>
          <a:p>
            <a:r>
              <a:rPr lang="en-US" sz="1200" kern="1200" dirty="0" smtClean="0">
                <a:solidFill>
                  <a:schemeClr val="tx1"/>
                </a:solidFill>
                <a:effectLst/>
                <a:latin typeface="+mn-lt"/>
                <a:ea typeface="+mn-ea"/>
                <a:cs typeface="+mn-cs"/>
              </a:rPr>
              <a:t>Along with data from land-use histories</a:t>
            </a:r>
          </a:p>
          <a:p>
            <a:r>
              <a:rPr lang="en-US" sz="1200" kern="1200" dirty="0" smtClean="0">
                <a:solidFill>
                  <a:schemeClr val="tx1"/>
                </a:solidFill>
                <a:effectLst/>
                <a:latin typeface="+mn-lt"/>
                <a:ea typeface="+mn-ea"/>
                <a:cs typeface="+mn-cs"/>
              </a:rPr>
              <a:t>CO2 rise matches spread of agriculture after 9K </a:t>
            </a:r>
          </a:p>
          <a:p>
            <a:r>
              <a:rPr lang="en-US" sz="1200" kern="1200" dirty="0" smtClean="0">
                <a:solidFill>
                  <a:schemeClr val="tx1"/>
                </a:solidFill>
                <a:effectLst/>
                <a:latin typeface="+mn-lt"/>
                <a:ea typeface="+mn-ea"/>
                <a:cs typeface="+mn-cs"/>
              </a:rPr>
              <a:t>Most farming was in naturally forested areas (rainfall or irrigated)</a:t>
            </a:r>
          </a:p>
          <a:p>
            <a:r>
              <a:rPr lang="en-US" sz="1200" kern="1200" dirty="0" smtClean="0">
                <a:solidFill>
                  <a:schemeClr val="tx1"/>
                </a:solidFill>
                <a:effectLst/>
                <a:latin typeface="+mn-lt"/>
                <a:ea typeface="+mn-ea"/>
                <a:cs typeface="+mn-cs"/>
              </a:rPr>
              <a:t>	Cutting trees for farming caused CO2 emissions   </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9</a:t>
            </a:fld>
            <a:endParaRPr lang="en-US"/>
          </a:p>
        </p:txBody>
      </p:sp>
    </p:spTree>
    <p:extLst>
      <p:ext uri="{BB962C8B-B14F-4D97-AF65-F5344CB8AC3E}">
        <p14:creationId xmlns:p14="http://schemas.microsoft.com/office/powerpoint/2010/main" val="377229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Zohary-Hopf</a:t>
            </a:r>
            <a:r>
              <a:rPr lang="en-US" sz="1200" kern="1200" dirty="0" smtClean="0">
                <a:solidFill>
                  <a:schemeClr val="tx1"/>
                </a:solidFill>
                <a:effectLst/>
                <a:latin typeface="+mn-lt"/>
                <a:ea typeface="+mn-ea"/>
                <a:cs typeface="+mn-cs"/>
              </a:rPr>
              <a:t> compiled </a:t>
            </a:r>
            <a:r>
              <a:rPr lang="en-US" sz="1200" kern="1200" baseline="30000" dirty="0" smtClean="0">
                <a:solidFill>
                  <a:schemeClr val="tx1"/>
                </a:solidFill>
                <a:effectLst/>
                <a:latin typeface="+mn-lt"/>
                <a:ea typeface="+mn-ea"/>
                <a:cs typeface="+mn-cs"/>
              </a:rPr>
              <a:t>14</a:t>
            </a:r>
            <a:r>
              <a:rPr lang="en-US" sz="1200" kern="1200" dirty="0" smtClean="0">
                <a:solidFill>
                  <a:schemeClr val="tx1"/>
                </a:solidFill>
                <a:effectLst/>
                <a:latin typeface="+mn-lt"/>
                <a:ea typeface="+mn-ea"/>
                <a:cs typeface="+mn-cs"/>
              </a:rPr>
              <a:t>C-dated archeological sites in Europe </a:t>
            </a:r>
          </a:p>
          <a:p>
            <a:r>
              <a:rPr lang="en-US" sz="1200" kern="1200" dirty="0" smtClean="0">
                <a:solidFill>
                  <a:schemeClr val="tx1"/>
                </a:solidFill>
                <a:effectLst/>
                <a:latin typeface="+mn-lt"/>
                <a:ea typeface="+mn-ea"/>
                <a:cs typeface="+mn-cs"/>
              </a:rPr>
              <a:t>Major spread of agriculture (7.7-5.5K) brackets 7K CO2 reversal</a:t>
            </a:r>
          </a:p>
          <a:p>
            <a:r>
              <a:rPr lang="en-US" sz="1200" kern="1200" dirty="0" smtClean="0">
                <a:solidFill>
                  <a:schemeClr val="tx1"/>
                </a:solidFill>
                <a:effectLst/>
                <a:latin typeface="+mn-lt"/>
                <a:ea typeface="+mn-ea"/>
                <a:cs typeface="+mn-cs"/>
              </a:rPr>
              <a:t>Note: 5.5K is still late Stone Age (Neolithic)</a:t>
            </a:r>
          </a:p>
          <a:p>
            <a:r>
              <a:rPr lang="en-US" sz="1200" kern="1200" dirty="0" smtClean="0">
                <a:solidFill>
                  <a:schemeClr val="tx1"/>
                </a:solidFill>
                <a:effectLst/>
                <a:latin typeface="+mn-lt"/>
                <a:ea typeface="+mn-ea"/>
                <a:cs typeface="+mn-cs"/>
              </a:rPr>
              <a:t>Not yet in the age of metals (bronze, iron, steel)!</a:t>
            </a:r>
          </a:p>
          <a:p>
            <a:endParaRPr lang="en-US" dirty="0"/>
          </a:p>
        </p:txBody>
      </p:sp>
      <p:sp>
        <p:nvSpPr>
          <p:cNvPr id="4" name="Slide Number Placeholder 3"/>
          <p:cNvSpPr>
            <a:spLocks noGrp="1"/>
          </p:cNvSpPr>
          <p:nvPr>
            <p:ph type="sldNum" sz="quarter" idx="10"/>
          </p:nvPr>
        </p:nvSpPr>
        <p:spPr/>
        <p:txBody>
          <a:bodyPr/>
          <a:lstStyle/>
          <a:p>
            <a:fld id="{45209E78-38FD-FF4A-9332-B6C35262FD65}" type="slidenum">
              <a:rPr lang="en-US" smtClean="0"/>
              <a:t>10</a:t>
            </a:fld>
            <a:endParaRPr lang="en-US"/>
          </a:p>
        </p:txBody>
      </p:sp>
    </p:spTree>
    <p:extLst>
      <p:ext uri="{BB962C8B-B14F-4D97-AF65-F5344CB8AC3E}">
        <p14:creationId xmlns:p14="http://schemas.microsoft.com/office/powerpoint/2010/main" val="322344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0EFE26-3781-A944-B536-442544BC7C00}" type="datetimeFigureOut">
              <a:rPr lang="en-US" smtClean="0"/>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295247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EFE26-3781-A944-B536-442544BC7C00}" type="datetimeFigureOut">
              <a:rPr lang="en-US" smtClean="0"/>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4141659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EFE26-3781-A944-B536-442544BC7C00}" type="datetimeFigureOut">
              <a:rPr lang="en-US" smtClean="0"/>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1044298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0EFE26-3781-A944-B536-442544BC7C00}" type="datetimeFigureOut">
              <a:rPr lang="en-US" smtClean="0"/>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102403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0EFE26-3781-A944-B536-442544BC7C00}" type="datetimeFigureOut">
              <a:rPr lang="en-US" smtClean="0"/>
              <a:t>5/5/2014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160350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0EFE26-3781-A944-B536-442544BC7C00}" type="datetimeFigureOut">
              <a:rPr lang="en-US" smtClean="0"/>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274759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0EFE26-3781-A944-B536-442544BC7C00}" type="datetimeFigureOut">
              <a:rPr lang="en-US" smtClean="0"/>
              <a:t>5/5/2014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1834373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0EFE26-3781-A944-B536-442544BC7C00}" type="datetimeFigureOut">
              <a:rPr lang="en-US" smtClean="0"/>
              <a:t>5/5/2014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315278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EFE26-3781-A944-B536-442544BC7C00}" type="datetimeFigureOut">
              <a:rPr lang="en-US" smtClean="0"/>
              <a:t>5/5/2014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217005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EFE26-3781-A944-B536-442544BC7C00}" type="datetimeFigureOut">
              <a:rPr lang="en-US" smtClean="0"/>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13095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EFE26-3781-A944-B536-442544BC7C00}" type="datetimeFigureOut">
              <a:rPr lang="en-US" smtClean="0"/>
              <a:t>5/5/2014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AB874-D01C-8E47-B947-C10330923A2B}" type="slidenum">
              <a:rPr lang="en-US" smtClean="0"/>
              <a:t>‹#›</a:t>
            </a:fld>
            <a:endParaRPr lang="en-US"/>
          </a:p>
        </p:txBody>
      </p:sp>
    </p:spTree>
    <p:extLst>
      <p:ext uri="{BB962C8B-B14F-4D97-AF65-F5344CB8AC3E}">
        <p14:creationId xmlns:p14="http://schemas.microsoft.com/office/powerpoint/2010/main" val="403544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FE26-3781-A944-B536-442544BC7C00}" type="datetimeFigureOut">
              <a:rPr lang="en-US" smtClean="0"/>
              <a:t>5/5/2014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AB874-D01C-8E47-B947-C10330923A2B}" type="slidenum">
              <a:rPr lang="en-US" smtClean="0"/>
              <a:t>‹#›</a:t>
            </a:fld>
            <a:endParaRPr lang="en-US"/>
          </a:p>
        </p:txBody>
      </p:sp>
    </p:spTree>
    <p:extLst>
      <p:ext uri="{BB962C8B-B14F-4D97-AF65-F5344CB8AC3E}">
        <p14:creationId xmlns:p14="http://schemas.microsoft.com/office/powerpoint/2010/main" val="360179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816" y="1655063"/>
            <a:ext cx="8903367" cy="4928617"/>
          </a:xfrm>
        </p:spPr>
        <p:txBody>
          <a:bodyPr>
            <a:normAutofit fontScale="25000" lnSpcReduction="20000"/>
          </a:bodyPr>
          <a:lstStyle/>
          <a:p>
            <a:pPr marL="0" indent="0">
              <a:buNone/>
            </a:pPr>
            <a:r>
              <a:rPr lang="en-US" sz="7200" b="1" u="sng" dirty="0" smtClean="0">
                <a:latin typeface="Times New Roman" panose="02020603050405020304" pitchFamily="18" charset="0"/>
                <a:cs typeface="Times New Roman" panose="02020603050405020304" pitchFamily="18" charset="0"/>
              </a:rPr>
              <a:t>Abstract</a:t>
            </a:r>
            <a:r>
              <a:rPr lang="en-US" sz="7200" dirty="0" smtClean="0">
                <a:latin typeface="Times New Roman" panose="02020603050405020304" pitchFamily="18" charset="0"/>
                <a:cs typeface="Times New Roman" panose="02020603050405020304" pitchFamily="18" charset="0"/>
              </a:rPr>
              <a:t/>
            </a:r>
            <a:br>
              <a:rPr lang="en-US" sz="7200" dirty="0" smtClean="0">
                <a:latin typeface="Times New Roman" panose="02020603050405020304" pitchFamily="18" charset="0"/>
                <a:cs typeface="Times New Roman" panose="02020603050405020304" pitchFamily="18" charset="0"/>
              </a:rPr>
            </a:br>
            <a:r>
              <a:rPr lang="en-US" sz="6400" dirty="0" smtClean="0">
                <a:latin typeface="Times New Roman" panose="02020603050405020304" pitchFamily="18" charset="0"/>
                <a:cs typeface="Times New Roman" panose="02020603050405020304" pitchFamily="18" charset="0"/>
              </a:rPr>
              <a:t>The </a:t>
            </a:r>
            <a:r>
              <a:rPr lang="en-US" sz="6400" dirty="0">
                <a:latin typeface="Times New Roman" panose="02020603050405020304" pitchFamily="18" charset="0"/>
                <a:cs typeface="Times New Roman" panose="02020603050405020304" pitchFamily="18" charset="0"/>
              </a:rPr>
              <a:t>anthropogenic era is generally thought to have begun 150 to 200 years ago, when the industrial revolution began producing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and CH</a:t>
            </a:r>
            <a:r>
              <a:rPr lang="en-US" sz="6400" baseline="-25000" dirty="0">
                <a:latin typeface="Times New Roman" panose="02020603050405020304" pitchFamily="18" charset="0"/>
                <a:cs typeface="Times New Roman" panose="02020603050405020304" pitchFamily="18" charset="0"/>
              </a:rPr>
              <a:t>4</a:t>
            </a:r>
            <a:r>
              <a:rPr lang="en-US" sz="6400" dirty="0">
                <a:latin typeface="Times New Roman" panose="02020603050405020304" pitchFamily="18" charset="0"/>
                <a:cs typeface="Times New Roman" panose="02020603050405020304" pitchFamily="18" charset="0"/>
              </a:rPr>
              <a:t> at rates sufficient to alter their compositions in the atmosphere.  A different hypothesis is posed here: anthropogenic emissions of these gases first altered atmospheric concentrations thousands of years ago.  This hypothesis is based on three arguments</a:t>
            </a:r>
            <a:r>
              <a:rPr lang="en-US" sz="6400" dirty="0" smtClean="0">
                <a:latin typeface="Times New Roman" panose="02020603050405020304" pitchFamily="18" charset="0"/>
                <a:cs typeface="Times New Roman" panose="02020603050405020304" pitchFamily="18" charset="0"/>
              </a:rPr>
              <a:t>.</a:t>
            </a:r>
            <a:br>
              <a:rPr lang="en-US" sz="6400" dirty="0" smtClean="0">
                <a:latin typeface="Times New Roman" panose="02020603050405020304" pitchFamily="18" charset="0"/>
                <a:cs typeface="Times New Roman" panose="02020603050405020304" pitchFamily="18" charset="0"/>
              </a:rPr>
            </a:br>
            <a:r>
              <a:rPr lang="en-US" sz="6400" dirty="0" smtClean="0">
                <a:latin typeface="Times New Roman" panose="02020603050405020304" pitchFamily="18" charset="0"/>
                <a:cs typeface="Times New Roman" panose="02020603050405020304" pitchFamily="18" charset="0"/>
              </a:rPr>
              <a:t> </a:t>
            </a:r>
            <a:endParaRPr lang="en-US" sz="6400" dirty="0">
              <a:latin typeface="Times New Roman" panose="02020603050405020304" pitchFamily="18" charset="0"/>
              <a:cs typeface="Times New Roman" panose="02020603050405020304" pitchFamily="18" charset="0"/>
            </a:endParaRPr>
          </a:p>
          <a:p>
            <a:pPr marL="0" indent="0">
              <a:spcAft>
                <a:spcPts val="600"/>
              </a:spcAft>
              <a:buNone/>
            </a:pPr>
            <a:r>
              <a:rPr lang="en-US" sz="6400" dirty="0" smtClean="0">
                <a:latin typeface="Times New Roman" panose="02020603050405020304" pitchFamily="18" charset="0"/>
                <a:cs typeface="Times New Roman" panose="02020603050405020304" pitchFamily="18" charset="0"/>
              </a:rPr>
              <a:t>(</a:t>
            </a:r>
            <a:r>
              <a:rPr lang="en-US" sz="6400" dirty="0">
                <a:latin typeface="Times New Roman" panose="02020603050405020304" pitchFamily="18" charset="0"/>
                <a:cs typeface="Times New Roman" panose="02020603050405020304" pitchFamily="18" charset="0"/>
              </a:rPr>
              <a:t>1) Cyclic variations in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and CH</a:t>
            </a:r>
            <a:r>
              <a:rPr lang="en-US" sz="6400" baseline="-25000" dirty="0">
                <a:latin typeface="Times New Roman" panose="02020603050405020304" pitchFamily="18" charset="0"/>
                <a:cs typeface="Times New Roman" panose="02020603050405020304" pitchFamily="18" charset="0"/>
              </a:rPr>
              <a:t>4</a:t>
            </a:r>
            <a:r>
              <a:rPr lang="en-US" sz="6400" dirty="0">
                <a:latin typeface="Times New Roman" panose="02020603050405020304" pitchFamily="18" charset="0"/>
                <a:cs typeface="Times New Roman" panose="02020603050405020304" pitchFamily="18" charset="0"/>
              </a:rPr>
              <a:t> driven by Earth-orbital changes during the last 350,000 years predict decreases throughout the Holocene, but the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trend began an anomalous increase 8000 years ago, and the CH</a:t>
            </a:r>
            <a:r>
              <a:rPr lang="en-US" sz="6400" baseline="-25000" dirty="0">
                <a:latin typeface="Times New Roman" panose="02020603050405020304" pitchFamily="18" charset="0"/>
                <a:cs typeface="Times New Roman" panose="02020603050405020304" pitchFamily="18" charset="0"/>
              </a:rPr>
              <a:t>4</a:t>
            </a:r>
            <a:r>
              <a:rPr lang="en-US" sz="6400" dirty="0">
                <a:latin typeface="Times New Roman" panose="02020603050405020304" pitchFamily="18" charset="0"/>
                <a:cs typeface="Times New Roman" panose="02020603050405020304" pitchFamily="18" charset="0"/>
              </a:rPr>
              <a:t> trend did so 5000 years ago. </a:t>
            </a:r>
          </a:p>
          <a:p>
            <a:pPr marL="0" indent="0">
              <a:spcAft>
                <a:spcPts val="600"/>
              </a:spcAft>
              <a:buNone/>
            </a:pPr>
            <a:r>
              <a:rPr lang="en-US" sz="6400" dirty="0">
                <a:latin typeface="Times New Roman" panose="02020603050405020304" pitchFamily="18" charset="0"/>
                <a:cs typeface="Times New Roman" panose="02020603050405020304" pitchFamily="18" charset="0"/>
              </a:rPr>
              <a:t>(2) Published explanations for these mid- to late-Holocene gas increases based on natural forcing can be rejected based on </a:t>
            </a:r>
            <a:r>
              <a:rPr lang="en-US" sz="6400" dirty="0" err="1">
                <a:latin typeface="Times New Roman" panose="02020603050405020304" pitchFamily="18" charset="0"/>
                <a:cs typeface="Times New Roman" panose="02020603050405020304" pitchFamily="18" charset="0"/>
              </a:rPr>
              <a:t>paleoclimatic</a:t>
            </a:r>
            <a:r>
              <a:rPr lang="en-US" sz="6400" dirty="0">
                <a:latin typeface="Times New Roman" panose="02020603050405020304" pitchFamily="18" charset="0"/>
                <a:cs typeface="Times New Roman" panose="02020603050405020304" pitchFamily="18" charset="0"/>
              </a:rPr>
              <a:t> evidence. </a:t>
            </a:r>
          </a:p>
          <a:p>
            <a:pPr marL="0" indent="0">
              <a:buNone/>
            </a:pPr>
            <a:r>
              <a:rPr lang="en-US" sz="6400" dirty="0">
                <a:latin typeface="Times New Roman" panose="02020603050405020304" pitchFamily="18" charset="0"/>
                <a:cs typeface="Times New Roman" panose="02020603050405020304" pitchFamily="18" charset="0"/>
              </a:rPr>
              <a:t>(3) A wide array of archeological, cultural, historical and geologic evidence points to viable explanations tied to anthropogenic changes resulting from early agriculture in Eurasia, including the start of forest clearance by 8000 years ago and of rice irrigation by 5000 years ago. </a:t>
            </a:r>
            <a:r>
              <a:rPr lang="en-US" sz="6400" dirty="0" smtClean="0">
                <a:latin typeface="Times New Roman" panose="02020603050405020304" pitchFamily="18" charset="0"/>
                <a:cs typeface="Times New Roman" panose="02020603050405020304" pitchFamily="18" charset="0"/>
              </a:rPr>
              <a:t/>
            </a:r>
            <a:br>
              <a:rPr lang="en-US" sz="6400" dirty="0" smtClean="0">
                <a:latin typeface="Times New Roman" panose="02020603050405020304" pitchFamily="18" charset="0"/>
                <a:cs typeface="Times New Roman" panose="02020603050405020304" pitchFamily="18" charset="0"/>
              </a:rPr>
            </a:br>
            <a:r>
              <a:rPr lang="en-US" sz="6400" dirty="0" smtClean="0">
                <a:latin typeface="Times New Roman" panose="02020603050405020304" pitchFamily="18" charset="0"/>
                <a:cs typeface="Times New Roman" panose="02020603050405020304" pitchFamily="18" charset="0"/>
              </a:rPr>
              <a:t> </a:t>
            </a:r>
            <a:endParaRPr lang="en-US" sz="6400" dirty="0">
              <a:latin typeface="Times New Roman" panose="02020603050405020304" pitchFamily="18" charset="0"/>
              <a:cs typeface="Times New Roman" panose="02020603050405020304" pitchFamily="18" charset="0"/>
            </a:endParaRPr>
          </a:p>
          <a:p>
            <a:pPr marL="0" indent="0">
              <a:buNone/>
            </a:pPr>
            <a:r>
              <a:rPr lang="en-US" sz="6400" dirty="0">
                <a:latin typeface="Times New Roman" panose="02020603050405020304" pitchFamily="18" charset="0"/>
                <a:cs typeface="Times New Roman" panose="02020603050405020304" pitchFamily="18" charset="0"/>
              </a:rPr>
              <a:t>In recent millennia, the estimated warming caused by these early gas emissions reached a global-mean value of 0.8</a:t>
            </a:r>
            <a:r>
              <a:rPr lang="en-US" sz="6400" baseline="30000" dirty="0">
                <a:latin typeface="Times New Roman" panose="02020603050405020304" pitchFamily="18" charset="0"/>
                <a:cs typeface="Times New Roman" panose="02020603050405020304" pitchFamily="18" charset="0"/>
              </a:rPr>
              <a:t>o</a:t>
            </a:r>
            <a:r>
              <a:rPr lang="en-US" sz="6400" dirty="0">
                <a:latin typeface="Times New Roman" panose="02020603050405020304" pitchFamily="18" charset="0"/>
                <a:cs typeface="Times New Roman" panose="02020603050405020304" pitchFamily="18" charset="0"/>
              </a:rPr>
              <a:t>C and roughly 2</a:t>
            </a:r>
            <a:r>
              <a:rPr lang="en-US" sz="6400" baseline="30000" dirty="0">
                <a:latin typeface="Times New Roman" panose="02020603050405020304" pitchFamily="18" charset="0"/>
                <a:cs typeface="Times New Roman" panose="02020603050405020304" pitchFamily="18" charset="0"/>
              </a:rPr>
              <a:t>o</a:t>
            </a:r>
            <a:r>
              <a:rPr lang="en-US" sz="6400" dirty="0">
                <a:latin typeface="Times New Roman" panose="02020603050405020304" pitchFamily="18" charset="0"/>
                <a:cs typeface="Times New Roman" panose="02020603050405020304" pitchFamily="18" charset="0"/>
              </a:rPr>
              <a:t>C at high latitudes, large enough to have stopped a glaciation of northeastern Canada predicted by two kinds of climatic models.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oscillations of 10 ppm in the last 1000 years are too large to be explained by external (solar-volcanic) forcing, but they can be explained by outbreaks of bubonic plague that caused historically documented farm abandonment in western Eurasia.  Forest regrowth on abandoned farms sequestered enough carbon to account for the observed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decreases.  Plague-driven CO</a:t>
            </a:r>
            <a:r>
              <a:rPr lang="en-US" sz="6400" baseline="-25000" dirty="0">
                <a:latin typeface="Times New Roman" panose="02020603050405020304" pitchFamily="18" charset="0"/>
                <a:cs typeface="Times New Roman" panose="02020603050405020304" pitchFamily="18" charset="0"/>
              </a:rPr>
              <a:t>2</a:t>
            </a:r>
            <a:r>
              <a:rPr lang="en-US" sz="6400" dirty="0">
                <a:latin typeface="Times New Roman" panose="02020603050405020304" pitchFamily="18" charset="0"/>
                <a:cs typeface="Times New Roman" panose="02020603050405020304" pitchFamily="18" charset="0"/>
              </a:rPr>
              <a:t> changes were also a significant causal factor in temperature changes during the Little Ice Age (1300-1900 AD).</a:t>
            </a:r>
            <a:endParaRPr lang="en-US" sz="6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44892" y="356134"/>
            <a:ext cx="7931217" cy="1277273"/>
          </a:xfrm>
          <a:prstGeom prst="rect">
            <a:avLst/>
          </a:prstGeom>
          <a:noFill/>
        </p:spPr>
        <p:txBody>
          <a:bodyPr wrap="square" rtlCol="0">
            <a:spAutoFit/>
          </a:bodyPr>
          <a:lstStyle/>
          <a:p>
            <a:pPr>
              <a:spcAft>
                <a:spcPts val="600"/>
              </a:spcAft>
            </a:pPr>
            <a:r>
              <a:rPr lang="en-US" b="1" dirty="0"/>
              <a:t>THE ANTHROPOGENIC GREENHOUSE ERA BEGAN THOUSANDS OF YEARS AGO</a:t>
            </a:r>
            <a:endParaRPr lang="en-US" dirty="0"/>
          </a:p>
          <a:p>
            <a:pPr algn="ctr"/>
            <a:r>
              <a:rPr lang="en-US" b="1" dirty="0" smtClean="0"/>
              <a:t>William </a:t>
            </a:r>
            <a:r>
              <a:rPr lang="en-US" b="1" dirty="0"/>
              <a:t>F. </a:t>
            </a:r>
            <a:r>
              <a:rPr lang="en-US" b="1" dirty="0" err="1"/>
              <a:t>Ruddiman</a:t>
            </a:r>
            <a:endParaRPr lang="en-US" dirty="0"/>
          </a:p>
          <a:p>
            <a:pPr algn="ctr"/>
            <a:r>
              <a:rPr lang="en-US" dirty="0"/>
              <a:t>Department of Environmental Sciences</a:t>
            </a:r>
          </a:p>
          <a:p>
            <a:pPr algn="ctr"/>
            <a:r>
              <a:rPr lang="en-US" dirty="0"/>
              <a:t>University of </a:t>
            </a:r>
            <a:r>
              <a:rPr lang="en-US" dirty="0" smtClean="0"/>
              <a:t>Virginia</a:t>
            </a:r>
            <a:endParaRPr lang="en-US" dirty="0"/>
          </a:p>
        </p:txBody>
      </p:sp>
    </p:spTree>
    <p:extLst>
      <p:ext uri="{BB962C8B-B14F-4D97-AF65-F5344CB8AC3E}">
        <p14:creationId xmlns:p14="http://schemas.microsoft.com/office/powerpoint/2010/main" val="328670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27" y="914400"/>
            <a:ext cx="8477926" cy="5410200"/>
          </a:xfrm>
          <a:prstGeom prst="rect">
            <a:avLst/>
          </a:prstGeom>
        </p:spPr>
      </p:pic>
    </p:spTree>
    <p:extLst>
      <p:ext uri="{BB962C8B-B14F-4D97-AF65-F5344CB8AC3E}">
        <p14:creationId xmlns:p14="http://schemas.microsoft.com/office/powerpoint/2010/main" val="132885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203200"/>
            <a:ext cx="5215128" cy="6449568"/>
          </a:xfrm>
          <a:prstGeom prst="rect">
            <a:avLst/>
          </a:prstGeom>
        </p:spPr>
      </p:pic>
    </p:spTree>
    <p:extLst>
      <p:ext uri="{BB962C8B-B14F-4D97-AF65-F5344CB8AC3E}">
        <p14:creationId xmlns:p14="http://schemas.microsoft.com/office/powerpoint/2010/main" val="221720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21" y="990600"/>
            <a:ext cx="8413187" cy="4851400"/>
          </a:xfrm>
          <a:prstGeom prst="rect">
            <a:avLst/>
          </a:prstGeom>
        </p:spPr>
      </p:pic>
    </p:spTree>
    <p:extLst>
      <p:ext uri="{BB962C8B-B14F-4D97-AF65-F5344CB8AC3E}">
        <p14:creationId xmlns:p14="http://schemas.microsoft.com/office/powerpoint/2010/main" val="260273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302140"/>
            <a:ext cx="7366000" cy="6350264"/>
          </a:xfrm>
          <a:prstGeom prst="rect">
            <a:avLst/>
          </a:prstGeom>
        </p:spPr>
      </p:pic>
    </p:spTree>
    <p:extLst>
      <p:ext uri="{BB962C8B-B14F-4D97-AF65-F5344CB8AC3E}">
        <p14:creationId xmlns:p14="http://schemas.microsoft.com/office/powerpoint/2010/main" val="403170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23549"/>
            <a:ext cx="5448300" cy="6542781"/>
          </a:xfrm>
          <a:prstGeom prst="rect">
            <a:avLst/>
          </a:prstGeom>
        </p:spPr>
      </p:pic>
    </p:spTree>
    <p:extLst>
      <p:ext uri="{BB962C8B-B14F-4D97-AF65-F5344CB8AC3E}">
        <p14:creationId xmlns:p14="http://schemas.microsoft.com/office/powerpoint/2010/main" val="2020416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2" y="990600"/>
            <a:ext cx="8150268" cy="4876800"/>
          </a:xfrm>
          <a:prstGeom prst="rect">
            <a:avLst/>
          </a:prstGeom>
        </p:spPr>
      </p:pic>
    </p:spTree>
    <p:extLst>
      <p:ext uri="{BB962C8B-B14F-4D97-AF65-F5344CB8AC3E}">
        <p14:creationId xmlns:p14="http://schemas.microsoft.com/office/powerpoint/2010/main" val="2163955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yndall 17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612" y="3944487"/>
            <a:ext cx="6178296" cy="2798064"/>
          </a:xfrm>
          <a:prstGeom prst="rect">
            <a:avLst/>
          </a:prstGeom>
        </p:spPr>
      </p:pic>
      <p:pic>
        <p:nvPicPr>
          <p:cNvPr id="2" name="Picture 1" descr="Tyndall Fig 17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860" y="201727"/>
            <a:ext cx="6099048" cy="3590544"/>
          </a:xfrm>
          <a:prstGeom prst="rect">
            <a:avLst/>
          </a:prstGeom>
        </p:spPr>
      </p:pic>
    </p:spTree>
    <p:extLst>
      <p:ext uri="{BB962C8B-B14F-4D97-AF65-F5344CB8AC3E}">
        <p14:creationId xmlns:p14="http://schemas.microsoft.com/office/powerpoint/2010/main" val="2679361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35" y="927100"/>
            <a:ext cx="8322810" cy="5029200"/>
          </a:xfrm>
          <a:prstGeom prst="rect">
            <a:avLst/>
          </a:prstGeom>
        </p:spPr>
      </p:pic>
    </p:spTree>
    <p:extLst>
      <p:ext uri="{BB962C8B-B14F-4D97-AF65-F5344CB8AC3E}">
        <p14:creationId xmlns:p14="http://schemas.microsoft.com/office/powerpoint/2010/main" val="92527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yndall slide 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03" y="774700"/>
            <a:ext cx="7989473" cy="5346700"/>
          </a:xfrm>
          <a:prstGeom prst="rect">
            <a:avLst/>
          </a:prstGeom>
        </p:spPr>
      </p:pic>
    </p:spTree>
    <p:extLst>
      <p:ext uri="{BB962C8B-B14F-4D97-AF65-F5344CB8AC3E}">
        <p14:creationId xmlns:p14="http://schemas.microsoft.com/office/powerpoint/2010/main" val="351510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0"/>
            <a:ext cx="5704836" cy="6858000"/>
          </a:xfrm>
          <a:prstGeom prst="rect">
            <a:avLst/>
          </a:prstGeom>
        </p:spPr>
      </p:pic>
    </p:spTree>
    <p:extLst>
      <p:ext uri="{BB962C8B-B14F-4D97-AF65-F5344CB8AC3E}">
        <p14:creationId xmlns:p14="http://schemas.microsoft.com/office/powerpoint/2010/main" val="200595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 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736600"/>
            <a:ext cx="5407152" cy="5367528"/>
          </a:xfrm>
          <a:prstGeom prst="rect">
            <a:avLst/>
          </a:prstGeom>
        </p:spPr>
      </p:pic>
    </p:spTree>
    <p:extLst>
      <p:ext uri="{BB962C8B-B14F-4D97-AF65-F5344CB8AC3E}">
        <p14:creationId xmlns:p14="http://schemas.microsoft.com/office/powerpoint/2010/main" val="114129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0" y="622300"/>
            <a:ext cx="5556504" cy="5602224"/>
          </a:xfrm>
          <a:prstGeom prst="rect">
            <a:avLst/>
          </a:prstGeom>
        </p:spPr>
      </p:pic>
    </p:spTree>
    <p:extLst>
      <p:ext uri="{BB962C8B-B14F-4D97-AF65-F5344CB8AC3E}">
        <p14:creationId xmlns:p14="http://schemas.microsoft.com/office/powerpoint/2010/main" val="4164099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876300"/>
            <a:ext cx="5989320" cy="5099304"/>
          </a:xfrm>
          <a:prstGeom prst="rect">
            <a:avLst/>
          </a:prstGeom>
        </p:spPr>
      </p:pic>
    </p:spTree>
    <p:extLst>
      <p:ext uri="{BB962C8B-B14F-4D97-AF65-F5344CB8AC3E}">
        <p14:creationId xmlns:p14="http://schemas.microsoft.com/office/powerpoint/2010/main" val="50009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876300"/>
            <a:ext cx="5983224" cy="5093208"/>
          </a:xfrm>
          <a:prstGeom prst="rect">
            <a:avLst/>
          </a:prstGeom>
        </p:spPr>
      </p:pic>
    </p:spTree>
    <p:extLst>
      <p:ext uri="{BB962C8B-B14F-4D97-AF65-F5344CB8AC3E}">
        <p14:creationId xmlns:p14="http://schemas.microsoft.com/office/powerpoint/2010/main" val="215979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523" y="195446"/>
            <a:ext cx="5133717" cy="6508622"/>
          </a:xfrm>
          <a:prstGeom prst="rect">
            <a:avLst/>
          </a:prstGeom>
        </p:spPr>
      </p:pic>
    </p:spTree>
    <p:extLst>
      <p:ext uri="{BB962C8B-B14F-4D97-AF65-F5344CB8AC3E}">
        <p14:creationId xmlns:p14="http://schemas.microsoft.com/office/powerpoint/2010/main" val="39426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OI slide 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0"/>
            <a:ext cx="4642994" cy="6858000"/>
          </a:xfrm>
          <a:prstGeom prst="rect">
            <a:avLst/>
          </a:prstGeom>
        </p:spPr>
      </p:pic>
    </p:spTree>
    <p:extLst>
      <p:ext uri="{BB962C8B-B14F-4D97-AF65-F5344CB8AC3E}">
        <p14:creationId xmlns:p14="http://schemas.microsoft.com/office/powerpoint/2010/main" val="260971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838200"/>
            <a:ext cx="8296656" cy="5160264"/>
          </a:xfrm>
          <a:prstGeom prst="rect">
            <a:avLst/>
          </a:prstGeom>
        </p:spPr>
      </p:pic>
    </p:spTree>
    <p:extLst>
      <p:ext uri="{BB962C8B-B14F-4D97-AF65-F5344CB8AC3E}">
        <p14:creationId xmlns:p14="http://schemas.microsoft.com/office/powerpoint/2010/main" val="209916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465" y="295037"/>
            <a:ext cx="6887678" cy="6311220"/>
          </a:xfrm>
          <a:prstGeom prst="rect">
            <a:avLst/>
          </a:prstGeom>
        </p:spPr>
      </p:pic>
    </p:spTree>
    <p:extLst>
      <p:ext uri="{BB962C8B-B14F-4D97-AF65-F5344CB8AC3E}">
        <p14:creationId xmlns:p14="http://schemas.microsoft.com/office/powerpoint/2010/main" val="4209444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4000"/>
            <a:ext cx="6998208" cy="6336792"/>
          </a:xfrm>
          <a:prstGeom prst="rect">
            <a:avLst/>
          </a:prstGeom>
        </p:spPr>
      </p:pic>
    </p:spTree>
    <p:extLst>
      <p:ext uri="{BB962C8B-B14F-4D97-AF65-F5344CB8AC3E}">
        <p14:creationId xmlns:p14="http://schemas.microsoft.com/office/powerpoint/2010/main" val="146385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OI slide 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30" y="382148"/>
            <a:ext cx="7202141" cy="6159970"/>
          </a:xfrm>
          <a:prstGeom prst="rect">
            <a:avLst/>
          </a:prstGeom>
        </p:spPr>
      </p:pic>
    </p:spTree>
    <p:extLst>
      <p:ext uri="{BB962C8B-B14F-4D97-AF65-F5344CB8AC3E}">
        <p14:creationId xmlns:p14="http://schemas.microsoft.com/office/powerpoint/2010/main" val="74928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OI slide 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728" y="228600"/>
            <a:ext cx="3799425" cy="6561218"/>
          </a:xfrm>
          <a:prstGeom prst="rect">
            <a:avLst/>
          </a:prstGeom>
        </p:spPr>
      </p:pic>
    </p:spTree>
    <p:extLst>
      <p:ext uri="{BB962C8B-B14F-4D97-AF65-F5344CB8AC3E}">
        <p14:creationId xmlns:p14="http://schemas.microsoft.com/office/powerpoint/2010/main" val="6961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4" y="647700"/>
            <a:ext cx="7436728" cy="5727700"/>
          </a:xfrm>
          <a:prstGeom prst="rect">
            <a:avLst/>
          </a:prstGeom>
        </p:spPr>
      </p:pic>
    </p:spTree>
    <p:extLst>
      <p:ext uri="{BB962C8B-B14F-4D97-AF65-F5344CB8AC3E}">
        <p14:creationId xmlns:p14="http://schemas.microsoft.com/office/powerpoint/2010/main" val="75560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OI slide 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808" y="-22063"/>
            <a:ext cx="2796762" cy="6898913"/>
          </a:xfrm>
          <a:prstGeom prst="rect">
            <a:avLst/>
          </a:prstGeom>
        </p:spPr>
      </p:pic>
    </p:spTree>
    <p:extLst>
      <p:ext uri="{BB962C8B-B14F-4D97-AF65-F5344CB8AC3E}">
        <p14:creationId xmlns:p14="http://schemas.microsoft.com/office/powerpoint/2010/main" val="4234098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 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51" y="1384300"/>
            <a:ext cx="8723483" cy="4025900"/>
          </a:xfrm>
          <a:prstGeom prst="rect">
            <a:avLst/>
          </a:prstGeom>
        </p:spPr>
      </p:pic>
    </p:spTree>
    <p:extLst>
      <p:ext uri="{BB962C8B-B14F-4D97-AF65-F5344CB8AC3E}">
        <p14:creationId xmlns:p14="http://schemas.microsoft.com/office/powerpoint/2010/main" val="211695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01" y="901700"/>
            <a:ext cx="8162165" cy="5054600"/>
          </a:xfrm>
          <a:prstGeom prst="rect">
            <a:avLst/>
          </a:prstGeom>
        </p:spPr>
      </p:pic>
    </p:spTree>
    <p:extLst>
      <p:ext uri="{BB962C8B-B14F-4D97-AF65-F5344CB8AC3E}">
        <p14:creationId xmlns:p14="http://schemas.microsoft.com/office/powerpoint/2010/main" val="205700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99" y="1059602"/>
            <a:ext cx="8317201" cy="4388698"/>
          </a:xfrm>
          <a:prstGeom prst="rect">
            <a:avLst/>
          </a:prstGeom>
        </p:spPr>
      </p:pic>
    </p:spTree>
    <p:extLst>
      <p:ext uri="{BB962C8B-B14F-4D97-AF65-F5344CB8AC3E}">
        <p14:creationId xmlns:p14="http://schemas.microsoft.com/office/powerpoint/2010/main" val="40398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89" y="2095500"/>
            <a:ext cx="7901971" cy="1825244"/>
          </a:xfrm>
          <a:prstGeom prst="rect">
            <a:avLst/>
          </a:prstGeom>
        </p:spPr>
      </p:pic>
    </p:spTree>
    <p:extLst>
      <p:ext uri="{BB962C8B-B14F-4D97-AF65-F5344CB8AC3E}">
        <p14:creationId xmlns:p14="http://schemas.microsoft.com/office/powerpoint/2010/main" val="1854740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018930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10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41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 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894" y="213475"/>
            <a:ext cx="4029963" cy="6336994"/>
          </a:xfrm>
          <a:prstGeom prst="rect">
            <a:avLst/>
          </a:prstGeom>
        </p:spPr>
      </p:pic>
    </p:spTree>
    <p:extLst>
      <p:ext uri="{BB962C8B-B14F-4D97-AF65-F5344CB8AC3E}">
        <p14:creationId xmlns:p14="http://schemas.microsoft.com/office/powerpoint/2010/main" val="886127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14" y="212545"/>
            <a:ext cx="6478738" cy="6372279"/>
          </a:xfrm>
          <a:prstGeom prst="rect">
            <a:avLst/>
          </a:prstGeom>
        </p:spPr>
      </p:pic>
    </p:spTree>
    <p:extLst>
      <p:ext uri="{BB962C8B-B14F-4D97-AF65-F5344CB8AC3E}">
        <p14:creationId xmlns:p14="http://schemas.microsoft.com/office/powerpoint/2010/main" val="409360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354071"/>
            <a:ext cx="7035800" cy="6084073"/>
          </a:xfrm>
          <a:prstGeom prst="rect">
            <a:avLst/>
          </a:prstGeom>
        </p:spPr>
      </p:pic>
    </p:spTree>
    <p:extLst>
      <p:ext uri="{BB962C8B-B14F-4D97-AF65-F5344CB8AC3E}">
        <p14:creationId xmlns:p14="http://schemas.microsoft.com/office/powerpoint/2010/main" val="4200859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33" y="181462"/>
            <a:ext cx="7554095" cy="6386312"/>
          </a:xfrm>
          <a:prstGeom prst="rect">
            <a:avLst/>
          </a:prstGeom>
        </p:spPr>
      </p:pic>
    </p:spTree>
    <p:extLst>
      <p:ext uri="{BB962C8B-B14F-4D97-AF65-F5344CB8AC3E}">
        <p14:creationId xmlns:p14="http://schemas.microsoft.com/office/powerpoint/2010/main" val="2637494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2" y="546018"/>
            <a:ext cx="7770084" cy="5778030"/>
          </a:xfrm>
          <a:prstGeom prst="rect">
            <a:avLst/>
          </a:prstGeom>
        </p:spPr>
      </p:pic>
    </p:spTree>
    <p:extLst>
      <p:ext uri="{BB962C8B-B14F-4D97-AF65-F5344CB8AC3E}">
        <p14:creationId xmlns:p14="http://schemas.microsoft.com/office/powerpoint/2010/main" val="2675476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1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17" y="176905"/>
            <a:ext cx="7145855" cy="6458753"/>
          </a:xfrm>
          <a:prstGeom prst="rect">
            <a:avLst/>
          </a:prstGeom>
        </p:spPr>
      </p:pic>
    </p:spTree>
    <p:extLst>
      <p:ext uri="{BB962C8B-B14F-4D97-AF65-F5344CB8AC3E}">
        <p14:creationId xmlns:p14="http://schemas.microsoft.com/office/powerpoint/2010/main" val="3369919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2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381" y="223495"/>
            <a:ext cx="6081032" cy="6535731"/>
          </a:xfrm>
          <a:prstGeom prst="rect">
            <a:avLst/>
          </a:prstGeom>
        </p:spPr>
      </p:pic>
    </p:spTree>
    <p:extLst>
      <p:ext uri="{BB962C8B-B14F-4D97-AF65-F5344CB8AC3E}">
        <p14:creationId xmlns:p14="http://schemas.microsoft.com/office/powerpoint/2010/main" val="108773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477145"/>
            <a:ext cx="8165594" cy="5669655"/>
          </a:xfrm>
          <a:prstGeom prst="rect">
            <a:avLst/>
          </a:prstGeom>
        </p:spPr>
      </p:pic>
    </p:spTree>
    <p:extLst>
      <p:ext uri="{BB962C8B-B14F-4D97-AF65-F5344CB8AC3E}">
        <p14:creationId xmlns:p14="http://schemas.microsoft.com/office/powerpoint/2010/main" val="1874418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18" y="1130300"/>
            <a:ext cx="8368138" cy="4457700"/>
          </a:xfrm>
          <a:prstGeom prst="rect">
            <a:avLst/>
          </a:prstGeom>
        </p:spPr>
      </p:pic>
    </p:spTree>
    <p:extLst>
      <p:ext uri="{BB962C8B-B14F-4D97-AF65-F5344CB8AC3E}">
        <p14:creationId xmlns:p14="http://schemas.microsoft.com/office/powerpoint/2010/main" val="79465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ndall Slide 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79" y="359175"/>
            <a:ext cx="7323240" cy="6182943"/>
          </a:xfrm>
          <a:prstGeom prst="rect">
            <a:avLst/>
          </a:prstGeom>
        </p:spPr>
      </p:pic>
    </p:spTree>
    <p:extLst>
      <p:ext uri="{BB962C8B-B14F-4D97-AF65-F5344CB8AC3E}">
        <p14:creationId xmlns:p14="http://schemas.microsoft.com/office/powerpoint/2010/main" val="27650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759393"/>
            <a:ext cx="7828826" cy="5247707"/>
          </a:xfrm>
          <a:prstGeom prst="rect">
            <a:avLst/>
          </a:prstGeom>
        </p:spPr>
      </p:pic>
    </p:spTree>
    <p:extLst>
      <p:ext uri="{BB962C8B-B14F-4D97-AF65-F5344CB8AC3E}">
        <p14:creationId xmlns:p14="http://schemas.microsoft.com/office/powerpoint/2010/main" val="253273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ndall slide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193800"/>
            <a:ext cx="8049768" cy="4468368"/>
          </a:xfrm>
          <a:prstGeom prst="rect">
            <a:avLst/>
          </a:prstGeom>
        </p:spPr>
      </p:pic>
    </p:spTree>
    <p:extLst>
      <p:ext uri="{BB962C8B-B14F-4D97-AF65-F5344CB8AC3E}">
        <p14:creationId xmlns:p14="http://schemas.microsoft.com/office/powerpoint/2010/main" val="1406968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11050</TotalTime>
  <Words>1721</Words>
  <Application>Microsoft Office PowerPoint</Application>
  <PresentationFormat>On-screen Show (4:3)</PresentationFormat>
  <Paragraphs>212</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Smith</dc:creator>
  <cp:lastModifiedBy>Daly</cp:lastModifiedBy>
  <cp:revision>32</cp:revision>
  <dcterms:created xsi:type="dcterms:W3CDTF">2013-07-02T11:29:46Z</dcterms:created>
  <dcterms:modified xsi:type="dcterms:W3CDTF">2014-05-05T20:33:38Z</dcterms:modified>
</cp:coreProperties>
</file>