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0.xml" ContentType="application/vnd.openxmlformats-officedocument.themeOverride+xml"/>
  <Override PartName="/ppt/notesSlides/notesSlide2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4.xml" ContentType="application/vnd.openxmlformats-officedocument.themeOverr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1" r:id="rId3"/>
    <p:sldMasterId id="2147483760" r:id="rId4"/>
  </p:sldMasterIdLst>
  <p:notesMasterIdLst>
    <p:notesMasterId r:id="rId69"/>
  </p:notesMasterIdLst>
  <p:sldIdLst>
    <p:sldId id="432" r:id="rId5"/>
    <p:sldId id="389" r:id="rId6"/>
    <p:sldId id="393" r:id="rId7"/>
    <p:sldId id="444" r:id="rId8"/>
    <p:sldId id="419" r:id="rId9"/>
    <p:sldId id="423" r:id="rId10"/>
    <p:sldId id="431" r:id="rId11"/>
    <p:sldId id="401" r:id="rId12"/>
    <p:sldId id="392" r:id="rId13"/>
    <p:sldId id="394" r:id="rId14"/>
    <p:sldId id="440" r:id="rId15"/>
    <p:sldId id="395" r:id="rId16"/>
    <p:sldId id="425" r:id="rId17"/>
    <p:sldId id="397" r:id="rId18"/>
    <p:sldId id="424" r:id="rId19"/>
    <p:sldId id="418" r:id="rId20"/>
    <p:sldId id="396" r:id="rId21"/>
    <p:sldId id="257" r:id="rId22"/>
    <p:sldId id="406" r:id="rId23"/>
    <p:sldId id="390" r:id="rId24"/>
    <p:sldId id="399" r:id="rId25"/>
    <p:sldId id="400" r:id="rId26"/>
    <p:sldId id="370" r:id="rId27"/>
    <p:sldId id="258" r:id="rId28"/>
    <p:sldId id="262" r:id="rId29"/>
    <p:sldId id="371" r:id="rId30"/>
    <p:sldId id="368" r:id="rId31"/>
    <p:sldId id="411" r:id="rId32"/>
    <p:sldId id="414" r:id="rId33"/>
    <p:sldId id="417" r:id="rId34"/>
    <p:sldId id="429" r:id="rId35"/>
    <p:sldId id="420" r:id="rId36"/>
    <p:sldId id="391" r:id="rId37"/>
    <p:sldId id="438" r:id="rId38"/>
    <p:sldId id="408" r:id="rId39"/>
    <p:sldId id="373" r:id="rId40"/>
    <p:sldId id="437" r:id="rId41"/>
    <p:sldId id="320" r:id="rId42"/>
    <p:sldId id="427" r:id="rId43"/>
    <p:sldId id="407" r:id="rId44"/>
    <p:sldId id="358" r:id="rId45"/>
    <p:sldId id="367" r:id="rId46"/>
    <p:sldId id="421" r:id="rId47"/>
    <p:sldId id="430" r:id="rId48"/>
    <p:sldId id="443" r:id="rId49"/>
    <p:sldId id="375" r:id="rId50"/>
    <p:sldId id="409" r:id="rId51"/>
    <p:sldId id="436" r:id="rId52"/>
    <p:sldId id="435" r:id="rId53"/>
    <p:sldId id="433" r:id="rId54"/>
    <p:sldId id="434" r:id="rId55"/>
    <p:sldId id="439" r:id="rId56"/>
    <p:sldId id="412" r:id="rId57"/>
    <p:sldId id="331" r:id="rId58"/>
    <p:sldId id="402" r:id="rId59"/>
    <p:sldId id="374" r:id="rId60"/>
    <p:sldId id="379" r:id="rId61"/>
    <p:sldId id="381" r:id="rId62"/>
    <p:sldId id="380" r:id="rId63"/>
    <p:sldId id="384" r:id="rId64"/>
    <p:sldId id="369" r:id="rId65"/>
    <p:sldId id="422" r:id="rId66"/>
    <p:sldId id="441" r:id="rId67"/>
    <p:sldId id="442"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CC00"/>
    <a:srgbClr val="669900"/>
    <a:srgbClr val="33CC33"/>
    <a:srgbClr val="00FF00"/>
    <a:srgbClr val="6600CC"/>
    <a:srgbClr val="DDDDDD"/>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68" autoAdjust="0"/>
    <p:restoredTop sz="88156" autoAdjust="0"/>
  </p:normalViewPr>
  <p:slideViewPr>
    <p:cSldViewPr snapToGrid="0">
      <p:cViewPr>
        <p:scale>
          <a:sx n="100" d="100"/>
          <a:sy n="100" d="100"/>
        </p:scale>
        <p:origin x="-1536" y="-3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0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1989362854872499"/>
          <c:y val="8.8169873011596706E-2"/>
          <c:w val="0.58763237737484597"/>
          <c:h val="0.74589975630962102"/>
        </c:manualLayout>
      </c:layout>
      <c:scatterChart>
        <c:scatterStyle val="lineMarker"/>
        <c:varyColors val="0"/>
        <c:ser>
          <c:idx val="0"/>
          <c:order val="0"/>
          <c:spPr>
            <a:ln w="19050">
              <a:solidFill>
                <a:schemeClr val="tx2"/>
              </a:solidFill>
              <a:prstDash val="dash"/>
            </a:ln>
          </c:spPr>
          <c:marker>
            <c:symbol val="square"/>
            <c:size val="10"/>
            <c:spPr>
              <a:solidFill>
                <a:schemeClr val="tx1"/>
              </a:solidFill>
              <a:ln>
                <a:solidFill>
                  <a:schemeClr val="tx1"/>
                </a:solidFill>
              </a:ln>
            </c:spPr>
          </c:marker>
          <c:errBars>
            <c:errDir val="y"/>
            <c:errBarType val="both"/>
            <c:errValType val="percentage"/>
            <c:noEndCap val="0"/>
            <c:val val="5"/>
          </c:errBars>
          <c:xVal>
            <c:numRef>
              <c:f>Sheet1!$C$4:$C$6</c:f>
              <c:numCache>
                <c:formatCode>General</c:formatCode>
                <c:ptCount val="3"/>
                <c:pt idx="0">
                  <c:v>1995</c:v>
                </c:pt>
                <c:pt idx="1">
                  <c:v>1998</c:v>
                </c:pt>
                <c:pt idx="2">
                  <c:v>2006</c:v>
                </c:pt>
              </c:numCache>
            </c:numRef>
          </c:xVal>
          <c:yVal>
            <c:numRef>
              <c:f>Sheet1!$D$4:$D$6</c:f>
              <c:numCache>
                <c:formatCode>General</c:formatCode>
                <c:ptCount val="3"/>
                <c:pt idx="0">
                  <c:v>8.1</c:v>
                </c:pt>
                <c:pt idx="1">
                  <c:v>2.8</c:v>
                </c:pt>
                <c:pt idx="2">
                  <c:v>0.6</c:v>
                </c:pt>
              </c:numCache>
            </c:numRef>
          </c:yVal>
          <c:smooth val="0"/>
        </c:ser>
        <c:dLbls>
          <c:showLegendKey val="0"/>
          <c:showVal val="0"/>
          <c:showCatName val="0"/>
          <c:showSerName val="0"/>
          <c:showPercent val="0"/>
          <c:showBubbleSize val="0"/>
        </c:dLbls>
        <c:axId val="42190720"/>
        <c:axId val="42192896"/>
      </c:scatterChart>
      <c:scatterChart>
        <c:scatterStyle val="lineMarker"/>
        <c:varyColors val="0"/>
        <c:ser>
          <c:idx val="1"/>
          <c:order val="1"/>
          <c:spPr>
            <a:ln w="22225">
              <a:solidFill>
                <a:schemeClr val="accent6">
                  <a:lumMod val="50000"/>
                </a:schemeClr>
              </a:solidFill>
              <a:prstDash val="lgDash"/>
            </a:ln>
          </c:spPr>
          <c:marker>
            <c:symbol val="diamond"/>
            <c:size val="11"/>
            <c:spPr>
              <a:solidFill>
                <a:schemeClr val="bg1"/>
              </a:solidFill>
              <a:ln>
                <a:solidFill>
                  <a:schemeClr val="tx1"/>
                </a:solidFill>
              </a:ln>
            </c:spPr>
          </c:marker>
          <c:errBars>
            <c:errDir val="y"/>
            <c:errBarType val="both"/>
            <c:errValType val="percentage"/>
            <c:noEndCap val="0"/>
            <c:val val="5"/>
          </c:errBars>
          <c:xVal>
            <c:numRef>
              <c:f>Sheet1!$C$4:$C$6</c:f>
              <c:numCache>
                <c:formatCode>General</c:formatCode>
                <c:ptCount val="3"/>
                <c:pt idx="0">
                  <c:v>1995</c:v>
                </c:pt>
                <c:pt idx="1">
                  <c:v>1998</c:v>
                </c:pt>
                <c:pt idx="2">
                  <c:v>2006</c:v>
                </c:pt>
              </c:numCache>
            </c:numRef>
          </c:xVal>
          <c:yVal>
            <c:numRef>
              <c:f>Sheet1!$E$4:$E$6</c:f>
              <c:numCache>
                <c:formatCode>General</c:formatCode>
                <c:ptCount val="3"/>
                <c:pt idx="0">
                  <c:v>32.799999999999997</c:v>
                </c:pt>
                <c:pt idx="1">
                  <c:v>51.6</c:v>
                </c:pt>
                <c:pt idx="2">
                  <c:v>125</c:v>
                </c:pt>
              </c:numCache>
            </c:numRef>
          </c:yVal>
          <c:smooth val="0"/>
        </c:ser>
        <c:dLbls>
          <c:showLegendKey val="0"/>
          <c:showVal val="0"/>
          <c:showCatName val="0"/>
          <c:showSerName val="0"/>
          <c:showPercent val="0"/>
          <c:showBubbleSize val="0"/>
        </c:dLbls>
        <c:axId val="42201088"/>
        <c:axId val="42194816"/>
      </c:scatterChart>
      <c:valAx>
        <c:axId val="42190720"/>
        <c:scaling>
          <c:orientation val="minMax"/>
        </c:scaling>
        <c:delete val="0"/>
        <c:axPos val="b"/>
        <c:title>
          <c:tx>
            <c:rich>
              <a:bodyPr/>
              <a:lstStyle/>
              <a:p>
                <a:pPr>
                  <a:defRPr sz="2000" b="1">
                    <a:latin typeface="Cambria Math"/>
                    <a:cs typeface="Cambria Math"/>
                  </a:defRPr>
                </a:pPr>
                <a:r>
                  <a:rPr lang="en-US" sz="2000" b="1">
                    <a:latin typeface="Cambria Math"/>
                    <a:cs typeface="Cambria Math"/>
                  </a:rPr>
                  <a:t>Year</a:t>
                </a:r>
              </a:p>
            </c:rich>
          </c:tx>
          <c:overlay val="0"/>
        </c:title>
        <c:numFmt formatCode="General" sourceLinked="1"/>
        <c:majorTickMark val="out"/>
        <c:minorTickMark val="out"/>
        <c:tickLblPos val="nextTo"/>
        <c:spPr>
          <a:ln w="25400">
            <a:solidFill>
              <a:schemeClr val="tx1"/>
            </a:solidFill>
          </a:ln>
        </c:spPr>
        <c:txPr>
          <a:bodyPr/>
          <a:lstStyle/>
          <a:p>
            <a:pPr>
              <a:defRPr sz="2000" b="1">
                <a:latin typeface="Cambria Math"/>
                <a:cs typeface="Cambria Math"/>
              </a:defRPr>
            </a:pPr>
            <a:endParaRPr lang="en-US"/>
          </a:p>
        </c:txPr>
        <c:crossAx val="42192896"/>
        <c:crosses val="autoZero"/>
        <c:crossBetween val="midCat"/>
      </c:valAx>
      <c:valAx>
        <c:axId val="42192896"/>
        <c:scaling>
          <c:orientation val="minMax"/>
          <c:max val="10"/>
        </c:scaling>
        <c:delete val="0"/>
        <c:axPos val="l"/>
        <c:title>
          <c:tx>
            <c:rich>
              <a:bodyPr rot="-5400000" vert="horz"/>
              <a:lstStyle/>
              <a:p>
                <a:pPr>
                  <a:defRPr sz="2000" b="1">
                    <a:solidFill>
                      <a:srgbClr val="000000"/>
                    </a:solidFill>
                    <a:latin typeface="Cambria Math"/>
                    <a:cs typeface="Cambria Math"/>
                  </a:defRPr>
                </a:pPr>
                <a:r>
                  <a:rPr lang="en-US" sz="2000" b="1">
                    <a:solidFill>
                      <a:srgbClr val="000000"/>
                    </a:solidFill>
                    <a:latin typeface="Cambria Math"/>
                    <a:cs typeface="Cambria Math"/>
                  </a:rPr>
                  <a:t>H</a:t>
                </a:r>
                <a:r>
                  <a:rPr lang="en-US" sz="2000" b="1" baseline="-25000">
                    <a:solidFill>
                      <a:srgbClr val="000000"/>
                    </a:solidFill>
                    <a:latin typeface="Cambria Math"/>
                    <a:cs typeface="Cambria Math"/>
                  </a:rPr>
                  <a:t>2</a:t>
                </a:r>
                <a:r>
                  <a:rPr lang="en-US" sz="2000" b="1">
                    <a:solidFill>
                      <a:srgbClr val="000000"/>
                    </a:solidFill>
                    <a:latin typeface="Cambria Math"/>
                    <a:cs typeface="Cambria Math"/>
                  </a:rPr>
                  <a:t>S</a:t>
                </a:r>
                <a:r>
                  <a:rPr lang="en-US" sz="2000" b="1" baseline="-25000">
                    <a:solidFill>
                      <a:srgbClr val="000000"/>
                    </a:solidFill>
                    <a:latin typeface="Cambria Math"/>
                    <a:cs typeface="Cambria Math"/>
                  </a:rPr>
                  <a:t>MEAS</a:t>
                </a:r>
                <a:r>
                  <a:rPr lang="en-US" sz="2000" b="1">
                    <a:solidFill>
                      <a:srgbClr val="000000"/>
                    </a:solidFill>
                    <a:latin typeface="Cambria Math"/>
                    <a:cs typeface="Cambria Math"/>
                  </a:rPr>
                  <a:t> (mmol/L)</a:t>
                </a:r>
              </a:p>
            </c:rich>
          </c:tx>
          <c:overlay val="0"/>
        </c:title>
        <c:numFmt formatCode="General" sourceLinked="1"/>
        <c:majorTickMark val="out"/>
        <c:minorTickMark val="out"/>
        <c:tickLblPos val="nextTo"/>
        <c:spPr>
          <a:ln w="25400">
            <a:solidFill>
              <a:srgbClr val="000000"/>
            </a:solidFill>
          </a:ln>
        </c:spPr>
        <c:txPr>
          <a:bodyPr/>
          <a:lstStyle/>
          <a:p>
            <a:pPr>
              <a:defRPr sz="2000" b="1">
                <a:solidFill>
                  <a:srgbClr val="000000"/>
                </a:solidFill>
                <a:latin typeface="Cambria Math"/>
                <a:cs typeface="Cambria Math"/>
              </a:defRPr>
            </a:pPr>
            <a:endParaRPr lang="en-US"/>
          </a:p>
        </c:txPr>
        <c:crossAx val="42190720"/>
        <c:crosses val="autoZero"/>
        <c:crossBetween val="midCat"/>
        <c:majorUnit val="2"/>
        <c:minorUnit val="0.5"/>
      </c:valAx>
      <c:valAx>
        <c:axId val="42194816"/>
        <c:scaling>
          <c:orientation val="minMax"/>
        </c:scaling>
        <c:delete val="0"/>
        <c:axPos val="r"/>
        <c:title>
          <c:tx>
            <c:rich>
              <a:bodyPr rot="-5400000" vert="horz"/>
              <a:lstStyle/>
              <a:p>
                <a:pPr>
                  <a:defRPr sz="2000">
                    <a:solidFill>
                      <a:srgbClr val="000000"/>
                    </a:solidFill>
                    <a:latin typeface="Cambria Math"/>
                    <a:cs typeface="Cambria Math"/>
                  </a:defRPr>
                </a:pPr>
                <a:r>
                  <a:rPr lang="en-US" sz="2000">
                    <a:solidFill>
                      <a:srgbClr val="000000"/>
                    </a:solidFill>
                    <a:latin typeface="Cambria Math"/>
                    <a:cs typeface="Cambria Math"/>
                  </a:rPr>
                  <a:t>SO</a:t>
                </a:r>
                <a:r>
                  <a:rPr lang="en-US" sz="2000" baseline="-25000">
                    <a:solidFill>
                      <a:srgbClr val="000000"/>
                    </a:solidFill>
                    <a:latin typeface="Cambria Math"/>
                    <a:cs typeface="Cambria Math"/>
                  </a:rPr>
                  <a:t>4</a:t>
                </a:r>
                <a:r>
                  <a:rPr lang="en-US" sz="2000" baseline="30000">
                    <a:solidFill>
                      <a:srgbClr val="000000"/>
                    </a:solidFill>
                    <a:latin typeface="Cambria Math"/>
                    <a:cs typeface="Cambria Math"/>
                  </a:rPr>
                  <a:t>2-</a:t>
                </a:r>
                <a:r>
                  <a:rPr lang="en-US" sz="2000" baseline="-25000">
                    <a:solidFill>
                      <a:srgbClr val="000000"/>
                    </a:solidFill>
                    <a:latin typeface="Cambria Math"/>
                    <a:cs typeface="Cambria Math"/>
                  </a:rPr>
                  <a:t>MEAS</a:t>
                </a:r>
                <a:r>
                  <a:rPr lang="en-US" sz="2000">
                    <a:solidFill>
                      <a:srgbClr val="000000"/>
                    </a:solidFill>
                    <a:latin typeface="Cambria Math"/>
                    <a:cs typeface="Cambria Math"/>
                  </a:rPr>
                  <a:t> (mmol/kg)</a:t>
                </a:r>
              </a:p>
            </c:rich>
          </c:tx>
          <c:overlay val="0"/>
          <c:spPr>
            <a:noFill/>
          </c:spPr>
        </c:title>
        <c:numFmt formatCode="General" sourceLinked="1"/>
        <c:majorTickMark val="out"/>
        <c:minorTickMark val="out"/>
        <c:tickLblPos val="nextTo"/>
        <c:spPr>
          <a:ln w="25400">
            <a:solidFill>
              <a:srgbClr val="000000"/>
            </a:solidFill>
          </a:ln>
        </c:spPr>
        <c:txPr>
          <a:bodyPr/>
          <a:lstStyle/>
          <a:p>
            <a:pPr>
              <a:defRPr sz="2000" b="1">
                <a:solidFill>
                  <a:srgbClr val="000000"/>
                </a:solidFill>
                <a:latin typeface="Cambria Math"/>
                <a:cs typeface="Cambria Math"/>
              </a:defRPr>
            </a:pPr>
            <a:endParaRPr lang="en-US"/>
          </a:p>
        </c:txPr>
        <c:crossAx val="42201088"/>
        <c:crosses val="max"/>
        <c:crossBetween val="midCat"/>
        <c:minorUnit val="10"/>
      </c:valAx>
      <c:valAx>
        <c:axId val="42201088"/>
        <c:scaling>
          <c:orientation val="minMax"/>
        </c:scaling>
        <c:delete val="1"/>
        <c:axPos val="t"/>
        <c:numFmt formatCode="General" sourceLinked="1"/>
        <c:majorTickMark val="out"/>
        <c:minorTickMark val="none"/>
        <c:tickLblPos val="nextTo"/>
        <c:crossAx val="42194816"/>
        <c:crosses val="max"/>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CA141C5-A2AF-49C8-A9FA-88D0B4C584A4}" type="slidenum">
              <a:rPr lang="en-US"/>
              <a:pPr>
                <a:defRPr/>
              </a:pPr>
              <a:t>‹#›</a:t>
            </a:fld>
            <a:endParaRPr lang="en-US"/>
          </a:p>
        </p:txBody>
      </p:sp>
    </p:spTree>
    <p:extLst>
      <p:ext uri="{BB962C8B-B14F-4D97-AF65-F5344CB8AC3E}">
        <p14:creationId xmlns:p14="http://schemas.microsoft.com/office/powerpoint/2010/main" val="33342599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95DDD-20FD-4535-B837-096001E10F77}" type="slidenum">
              <a:rPr lang="en-US" altLang="en-US"/>
              <a:pPr/>
              <a:t>1</a:t>
            </a:fld>
            <a:endParaRPr lang="en-US"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6646D5-37C5-44C2-890F-34C8E4BAE8EF}" type="slidenum">
              <a:rPr lang="en-US" altLang="en-US" smtClean="0"/>
              <a:pPr eaLnBrk="1" hangingPunct="1"/>
              <a:t>25</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Elevated SO4 concentrations indicate abundant SO2 in the vapor phase which disproportionates during mixing and cooling  to form SO4 and contribute the extreme mounts of acidity present in the fluids. Process essentially forms sulfuric acid prior to venting.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41B52D-C293-4B30-A79F-B21F887DC272}" type="slidenum">
              <a:rPr lang="en-US" altLang="en-US" smtClean="0"/>
              <a:pPr eaLnBrk="1" hangingPunct="1"/>
              <a:t>26</a:t>
            </a:fld>
            <a:endParaRPr lang="en-US"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8B6BFE-1564-46BC-B6B4-B91987EC805E}" type="slidenum">
              <a:rPr lang="en-US" altLang="en-US" smtClean="0"/>
              <a:pPr eaLnBrk="1" hangingPunct="1"/>
              <a:t>27</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FA47C9-0761-4583-A9D6-583E0CAB4AD0}" type="slidenum">
              <a:rPr lang="en-US" altLang="en-US" smtClean="0"/>
              <a:pPr eaLnBrk="1" hangingPunct="1"/>
              <a:t>28</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647DFE-3B97-4D39-9E7D-FFF3889712B1}" type="slidenum">
              <a:rPr lang="en-US" altLang="en-US" smtClean="0"/>
              <a:pPr eaLnBrk="1" hangingPunct="1"/>
              <a:t>33</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697E00-D746-4D38-A3EE-BBA68EC10E45}" type="slidenum">
              <a:rPr lang="en-US" altLang="en-US" smtClean="0"/>
              <a:pPr eaLnBrk="1" hangingPunct="1"/>
              <a:t>34</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A3E5B5-6567-4BC1-94D5-720EDAD2CB71}" type="slidenum">
              <a:rPr lang="en-US" altLang="en-US" smtClean="0"/>
              <a:pPr eaLnBrk="1" hangingPunct="1"/>
              <a:t>36</a:t>
            </a:fld>
            <a:endParaRPr lang="en-US"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1A139B-47EA-4B91-9E5C-54DE63381B60}" type="slidenum">
              <a:rPr lang="en-US" altLang="en-US" smtClean="0"/>
              <a:pPr eaLnBrk="1" hangingPunct="1"/>
              <a:t>37</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00D842-6278-4905-B3DC-8BCB2A56FA4A}" type="slidenum">
              <a:rPr lang="en-US" altLang="en-US" smtClean="0"/>
              <a:pPr eaLnBrk="1" hangingPunct="1"/>
              <a:t>38</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Abundance of values near pH 2.8 Want to address question of whether acid nature and high metal mobility reflects direct injection of magamtic volatiles such as those responsible for fumarolic activity  or does it reflect fluid-mineral equilibria involving a mineral assemblage that buffers pH to low values.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7435A0-C6C8-4B25-8471-2F457D00D191}" type="slidenum">
              <a:rPr lang="en-US" altLang="en-US" smtClean="0"/>
              <a:pPr eaLnBrk="1" hangingPunct="1"/>
              <a:t>40</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3F5EB6-0EB6-452D-8568-2A9656DB1A87}" type="slidenum">
              <a:rPr lang="en-US" altLang="en-US" smtClean="0"/>
              <a:pPr eaLnBrk="1" hangingPunct="1"/>
              <a:t>2</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8A033D-C75C-41C6-86C1-F751B71E34F5}" type="slidenum">
              <a:rPr lang="en-US" altLang="en-US" smtClean="0"/>
              <a:pPr eaLnBrk="1" hangingPunct="1"/>
              <a:t>41</a:t>
            </a:fld>
            <a:endParaRPr lang="en-US"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In contrast, composition of black-smoker fluids indicates extensive interaction with fresh rock as indicated by major element composition that is very different than seawater. SO4- andf Mg-depleted. Alkali enrriched, also sea this in trace alkalis Rb, Cs, Li. Consistent with fluid-rock interaction during convective circulation of seawater-derived fluids through the crust. High dissolved metal concentrations.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pH is not just a reflection of varying amounts of magmatic volatiles. No correlation with CO2. Suggests rock buffering. Moreover, based on these concentration would expect similar concentrations of SO4, and the associated acidity, which we do not see suggesting extensive fluid/rock reactions have occurred following input of magmatic volatiles. Use reaction path models that calculate thermodynamically stable mineral assemblage and fluid composition as rock is incrementally added to the fluid. Explore models that involve fluid-rock interaction after injection of magmatic volatiles. Any model that describes the origin of these these fluids must account for near quantitative removal of SO4.</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7B2D58-FA9A-487B-BB75-D7EE6676476B}" type="slidenum">
              <a:rPr lang="en-US" altLang="en-US" smtClean="0"/>
              <a:pPr eaLnBrk="1" hangingPunct="1"/>
              <a:t>42</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C4D0C8-18C1-4473-8A64-95A49D4474D7}" type="slidenum">
              <a:rPr lang="en-US" altLang="en-US" smtClean="0"/>
              <a:pPr eaLnBrk="1" hangingPunct="1"/>
              <a:t>46</a:t>
            </a:fld>
            <a:endParaRPr lang="en-US"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1C3759-C291-43FD-9D8D-918170E42D83}" type="slidenum">
              <a:rPr lang="en-US" altLang="en-US" smtClean="0"/>
              <a:pPr eaLnBrk="1" hangingPunct="1"/>
              <a:t>52</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DD2DE6-8E2F-461A-AC40-AE62E6BCFE24}" type="slidenum">
              <a:rPr lang="en-US" altLang="en-US" smtClean="0"/>
              <a:pPr eaLnBrk="1" hangingPunct="1"/>
              <a:t>54</a:t>
            </a:fld>
            <a:endParaRPr lang="en-US" alt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Rocks at PACMANUS highly altered to phases that are stable at extremely low pH. Models for the formation of these fluids invovle reaction with extremely acidic acid volaliles, perhaps of the type observed in fumaroles during previous degassing. Asked question what would happen if a seawater derived vent fluid equilibrated with previously altered rock.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1C3759-C291-43FD-9D8D-918170E42D83}" type="slidenum">
              <a:rPr lang="en-US" altLang="en-US" smtClean="0"/>
              <a:pPr eaLnBrk="1" hangingPunct="1"/>
              <a:t>55</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A69A6D-372F-46C5-AE24-A1CE89665DD7}" type="slidenum">
              <a:rPr lang="en-US" altLang="en-US" smtClean="0"/>
              <a:pPr eaLnBrk="1" hangingPunct="1"/>
              <a:t>56</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2EAEDC-7C11-4056-9092-00FD4648C036}" type="slidenum">
              <a:rPr lang="en-US" altLang="en-US" smtClean="0"/>
              <a:pPr eaLnBrk="1" hangingPunct="1"/>
              <a:t>57</a:t>
            </a:fld>
            <a:endParaRPr lang="en-US" alt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CF8CDE-2A69-4546-8367-898F46FCF526}" type="slidenum">
              <a:rPr lang="en-US" altLang="en-US" smtClean="0"/>
              <a:pPr eaLnBrk="1" hangingPunct="1"/>
              <a:t>58</a:t>
            </a:fld>
            <a:endParaRPr lang="en-US"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90477F-8CB7-464C-9B0A-EE666EA5CC74}" type="slidenum">
              <a:rPr lang="en-US" altLang="en-US" smtClean="0"/>
              <a:pPr eaLnBrk="1" hangingPunct="1"/>
              <a:t>59</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9D5209-55E7-4B2E-AD7F-E234796B4A3D}" type="slidenum">
              <a:rPr lang="en-US" altLang="en-US" smtClean="0"/>
              <a:pPr eaLnBrk="1" hangingPunct="1"/>
              <a:t>8</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4C5137-0A5C-479B-AD21-E19132D93C07}" type="slidenum">
              <a:rPr lang="en-US" altLang="en-US" smtClean="0"/>
              <a:pPr eaLnBrk="1" hangingPunct="1"/>
              <a:t>60</a:t>
            </a:fld>
            <a:endParaRPr lang="en-US"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8B3A04-DA39-47B9-8573-137211CB4A38}" type="slidenum">
              <a:rPr lang="en-US" altLang="en-US" smtClean="0"/>
              <a:pPr eaLnBrk="1" hangingPunct="1"/>
              <a:t>61</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model does not involve injection of any magmatic volatiles, onloy generic vent fluid and altered rock.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39D7E4-6813-4B51-AD9D-418F862A6BA1}" type="slidenum">
              <a:rPr lang="en-US" altLang="en-US" smtClean="0"/>
              <a:pPr eaLnBrk="1" hangingPunct="1"/>
              <a:t>63</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7CA72-A8FD-4C58-B216-6DD7D6F4EE59}" type="slidenum">
              <a:rPr lang="en-US" altLang="en-US" smtClean="0"/>
              <a:pPr eaLnBrk="1" hangingPunct="1"/>
              <a:t>64</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049F83-4D40-4851-BCD4-1430314C2B82}" type="slidenum">
              <a:rPr lang="en-US" altLang="en-US" smtClean="0"/>
              <a:pPr eaLnBrk="1" hangingPunct="1"/>
              <a:t>18</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arenR"/>
            </a:pPr>
            <a:r>
              <a:rPr lang="en-US" altLang="en-US" smtClean="0"/>
              <a:t>Back-arc environment formed by the active subduction of the Solomon microplate beneath the New Britain Arc..</a:t>
            </a:r>
          </a:p>
          <a:p>
            <a:pPr marL="228600" indent="-228600" eaLnBrk="1" hangingPunct="1">
              <a:buFontTx/>
              <a:buAutoNum type="arabicParenR"/>
            </a:pPr>
            <a:r>
              <a:rPr lang="en-US" altLang="en-US" smtClean="0"/>
              <a:t>Contribution of subducted slab results in formation of silicic magmas that are represented by felsic rocks at the seafloor.</a:t>
            </a:r>
          </a:p>
          <a:p>
            <a:pPr marL="228600" indent="-228600" eaLnBrk="1" hangingPunct="1">
              <a:buFontTx/>
              <a:buAutoNum type="arabicParenR"/>
            </a:pPr>
            <a:r>
              <a:rPr lang="en-US" altLang="en-US" smtClean="0"/>
              <a:t>Although an extensional regime, back-arc spreading is not fully developed and extension is accommodated by rifting of existing crust. Lavas erupt along a series of en echelon ridges forming volcanic domes composed of dacitic to rhyolitic rocks.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1A139B-47EA-4B91-9E5C-54DE63381B60}" type="slidenum">
              <a:rPr lang="en-US" altLang="en-US" smtClean="0"/>
              <a:pPr eaLnBrk="1" hangingPunct="1"/>
              <a:t>20</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026C75-7CAE-4688-8BAC-04B4923128CA}" type="slidenum">
              <a:rPr lang="en-US" altLang="en-US" smtClean="0"/>
              <a:pPr eaLnBrk="1" hangingPunct="1"/>
              <a:t>21</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 visible orifice</a:t>
            </a:r>
          </a:p>
          <a:p>
            <a:r>
              <a:rPr lang="en-US" altLang="en-US" smtClean="0"/>
              <a:t>Sitting on volcanoclastic debris</a:t>
            </a:r>
          </a:p>
          <a:p>
            <a:r>
              <a:rPr lang="en-US" altLang="en-US" smtClean="0"/>
              <a:t>White smoke is elemental sulfur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97C881-A15D-435C-83F4-EB82FD6BEFCA}" type="slidenum">
              <a:rPr lang="en-US" altLang="en-US" smtClean="0"/>
              <a:pPr eaLnBrk="1" hangingPunct="1"/>
              <a:t>22</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A71348-5374-4D77-9425-3B6F0E505CCD}" type="slidenum">
              <a:rPr lang="en-US" altLang="en-US" smtClean="0"/>
              <a:pPr eaLnBrk="1" hangingPunct="1"/>
              <a:t>23</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41FB43-A4AD-4D69-8D1D-FE720063F400}" type="slidenum">
              <a:rPr lang="en-US" altLang="en-US" smtClean="0"/>
              <a:pPr eaLnBrk="1" hangingPunct="1"/>
              <a:t>24</a:t>
            </a:fld>
            <a:endParaRPr lang="en-US"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1) When plotted against Mg, we see that the major element chemistry plots along linear trends that are consistent with mixing of seawater with a fluid that contains no Mg, Na, K, or Ca. Such a fluid would be consistent with a water-dominated vapor phase actively degassing from a subsurface magma chamber. That the relative abundance of these major species does not change upon mixing, indicates that extensive interaction with fresh rock has not occurred prior to venting. These are essentially submarine fumaroles. No evidence for convective circulation of seawater and interaction with the crust.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4C5BF9-15ED-4A86-8591-17C3B2DFF4DF}" type="slidenum">
              <a:rPr lang="en-US"/>
              <a:pPr>
                <a:defRPr/>
              </a:pPr>
              <a:t>‹#›</a:t>
            </a:fld>
            <a:endParaRPr lang="en-US"/>
          </a:p>
        </p:txBody>
      </p:sp>
    </p:spTree>
    <p:extLst>
      <p:ext uri="{BB962C8B-B14F-4D97-AF65-F5344CB8AC3E}">
        <p14:creationId xmlns:p14="http://schemas.microsoft.com/office/powerpoint/2010/main" val="272057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5F95E-C4EE-4070-9478-287B088C7992}" type="slidenum">
              <a:rPr lang="en-US"/>
              <a:pPr>
                <a:defRPr/>
              </a:pPr>
              <a:t>‹#›</a:t>
            </a:fld>
            <a:endParaRPr lang="en-US"/>
          </a:p>
        </p:txBody>
      </p:sp>
    </p:spTree>
    <p:extLst>
      <p:ext uri="{BB962C8B-B14F-4D97-AF65-F5344CB8AC3E}">
        <p14:creationId xmlns:p14="http://schemas.microsoft.com/office/powerpoint/2010/main" val="393412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89C6CA-C7A2-4AC7-955B-26A73C708E68}" type="slidenum">
              <a:rPr lang="en-US"/>
              <a:pPr>
                <a:defRPr/>
              </a:pPr>
              <a:t>‹#›</a:t>
            </a:fld>
            <a:endParaRPr lang="en-US"/>
          </a:p>
        </p:txBody>
      </p:sp>
    </p:spTree>
    <p:extLst>
      <p:ext uri="{BB962C8B-B14F-4D97-AF65-F5344CB8AC3E}">
        <p14:creationId xmlns:p14="http://schemas.microsoft.com/office/powerpoint/2010/main" val="133118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CB7C69-D290-4D21-9DCF-45C52D6FA696}" type="slidenum">
              <a:rPr lang="en-US"/>
              <a:pPr>
                <a:defRPr/>
              </a:pPr>
              <a:t>‹#›</a:t>
            </a:fld>
            <a:endParaRPr lang="en-US"/>
          </a:p>
        </p:txBody>
      </p:sp>
    </p:spTree>
    <p:extLst>
      <p:ext uri="{BB962C8B-B14F-4D97-AF65-F5344CB8AC3E}">
        <p14:creationId xmlns:p14="http://schemas.microsoft.com/office/powerpoint/2010/main" val="154994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C9637D-36B3-44F4-B54D-34D114F6DDD5}" type="slidenum">
              <a:rPr lang="en-US"/>
              <a:pPr>
                <a:defRPr/>
              </a:pPr>
              <a:t>‹#›</a:t>
            </a:fld>
            <a:endParaRPr lang="en-US"/>
          </a:p>
        </p:txBody>
      </p:sp>
    </p:spTree>
    <p:extLst>
      <p:ext uri="{BB962C8B-B14F-4D97-AF65-F5344CB8AC3E}">
        <p14:creationId xmlns:p14="http://schemas.microsoft.com/office/powerpoint/2010/main" val="5436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FEB05-6D85-4F54-AD9B-06B905D10A5B}" type="slidenum">
              <a:rPr lang="en-US"/>
              <a:pPr>
                <a:defRPr/>
              </a:pPr>
              <a:t>‹#›</a:t>
            </a:fld>
            <a:endParaRPr lang="en-US"/>
          </a:p>
        </p:txBody>
      </p:sp>
    </p:spTree>
    <p:extLst>
      <p:ext uri="{BB962C8B-B14F-4D97-AF65-F5344CB8AC3E}">
        <p14:creationId xmlns:p14="http://schemas.microsoft.com/office/powerpoint/2010/main" val="411153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5260D-F70C-438E-AD2B-92E92DD912F6}" type="slidenum">
              <a:rPr lang="en-US"/>
              <a:pPr>
                <a:defRPr/>
              </a:pPr>
              <a:t>‹#›</a:t>
            </a:fld>
            <a:endParaRPr lang="en-US"/>
          </a:p>
        </p:txBody>
      </p:sp>
    </p:spTree>
    <p:extLst>
      <p:ext uri="{BB962C8B-B14F-4D97-AF65-F5344CB8AC3E}">
        <p14:creationId xmlns:p14="http://schemas.microsoft.com/office/powerpoint/2010/main" val="1328707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4233A-A50E-4B69-A8FA-46F2D7704643}" type="slidenum">
              <a:rPr lang="en-US"/>
              <a:pPr>
                <a:defRPr/>
              </a:pPr>
              <a:t>‹#›</a:t>
            </a:fld>
            <a:endParaRPr lang="en-US"/>
          </a:p>
        </p:txBody>
      </p:sp>
    </p:spTree>
    <p:extLst>
      <p:ext uri="{BB962C8B-B14F-4D97-AF65-F5344CB8AC3E}">
        <p14:creationId xmlns:p14="http://schemas.microsoft.com/office/powerpoint/2010/main" val="3809276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DE0E3-2AD1-4549-B659-63472126BDBB}" type="slidenum">
              <a:rPr lang="en-US"/>
              <a:pPr>
                <a:defRPr/>
              </a:pPr>
              <a:t>‹#›</a:t>
            </a:fld>
            <a:endParaRPr lang="en-US"/>
          </a:p>
        </p:txBody>
      </p:sp>
    </p:spTree>
    <p:extLst>
      <p:ext uri="{BB962C8B-B14F-4D97-AF65-F5344CB8AC3E}">
        <p14:creationId xmlns:p14="http://schemas.microsoft.com/office/powerpoint/2010/main" val="3903266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2D03F6-6479-4382-A148-688A2DB668C2}" type="slidenum">
              <a:rPr lang="en-US"/>
              <a:pPr>
                <a:defRPr/>
              </a:pPr>
              <a:t>‹#›</a:t>
            </a:fld>
            <a:endParaRPr lang="en-US"/>
          </a:p>
        </p:txBody>
      </p:sp>
    </p:spTree>
    <p:extLst>
      <p:ext uri="{BB962C8B-B14F-4D97-AF65-F5344CB8AC3E}">
        <p14:creationId xmlns:p14="http://schemas.microsoft.com/office/powerpoint/2010/main" val="197749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78B8F8-ADFC-44CE-A4F6-C3F65466E655}" type="slidenum">
              <a:rPr lang="en-US"/>
              <a:pPr>
                <a:defRPr/>
              </a:pPr>
              <a:t>‹#›</a:t>
            </a:fld>
            <a:endParaRPr lang="en-US"/>
          </a:p>
        </p:txBody>
      </p:sp>
    </p:spTree>
    <p:extLst>
      <p:ext uri="{BB962C8B-B14F-4D97-AF65-F5344CB8AC3E}">
        <p14:creationId xmlns:p14="http://schemas.microsoft.com/office/powerpoint/2010/main" val="230721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113CD-7C65-4550-8644-C83054562FFA}" type="slidenum">
              <a:rPr lang="en-US"/>
              <a:pPr>
                <a:defRPr/>
              </a:pPr>
              <a:t>‹#›</a:t>
            </a:fld>
            <a:endParaRPr lang="en-US"/>
          </a:p>
        </p:txBody>
      </p:sp>
    </p:spTree>
    <p:extLst>
      <p:ext uri="{BB962C8B-B14F-4D97-AF65-F5344CB8AC3E}">
        <p14:creationId xmlns:p14="http://schemas.microsoft.com/office/powerpoint/2010/main" val="2920849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205DF6-2574-46AA-B2EA-21C2762A5806}" type="slidenum">
              <a:rPr lang="en-US"/>
              <a:pPr>
                <a:defRPr/>
              </a:pPr>
              <a:t>‹#›</a:t>
            </a:fld>
            <a:endParaRPr lang="en-US"/>
          </a:p>
        </p:txBody>
      </p:sp>
    </p:spTree>
    <p:extLst>
      <p:ext uri="{BB962C8B-B14F-4D97-AF65-F5344CB8AC3E}">
        <p14:creationId xmlns:p14="http://schemas.microsoft.com/office/powerpoint/2010/main" val="4218153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41B71-514F-4BAD-B5E9-68AFA3661CD2}" type="slidenum">
              <a:rPr lang="en-US"/>
              <a:pPr>
                <a:defRPr/>
              </a:pPr>
              <a:t>‹#›</a:t>
            </a:fld>
            <a:endParaRPr lang="en-US"/>
          </a:p>
        </p:txBody>
      </p:sp>
    </p:spTree>
    <p:extLst>
      <p:ext uri="{BB962C8B-B14F-4D97-AF65-F5344CB8AC3E}">
        <p14:creationId xmlns:p14="http://schemas.microsoft.com/office/powerpoint/2010/main" val="2710225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23C95-0A37-422B-8AEB-E582F507DCD6}" type="slidenum">
              <a:rPr lang="en-US"/>
              <a:pPr>
                <a:defRPr/>
              </a:pPr>
              <a:t>‹#›</a:t>
            </a:fld>
            <a:endParaRPr lang="en-US"/>
          </a:p>
        </p:txBody>
      </p:sp>
    </p:spTree>
    <p:extLst>
      <p:ext uri="{BB962C8B-B14F-4D97-AF65-F5344CB8AC3E}">
        <p14:creationId xmlns:p14="http://schemas.microsoft.com/office/powerpoint/2010/main" val="1053996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23FB7-BCCE-4D5B-AAAC-99A88747042E}" type="slidenum">
              <a:rPr lang="en-US"/>
              <a:pPr>
                <a:defRPr/>
              </a:pPr>
              <a:t>‹#›</a:t>
            </a:fld>
            <a:endParaRPr lang="en-US"/>
          </a:p>
        </p:txBody>
      </p:sp>
    </p:spTree>
    <p:extLst>
      <p:ext uri="{BB962C8B-B14F-4D97-AF65-F5344CB8AC3E}">
        <p14:creationId xmlns:p14="http://schemas.microsoft.com/office/powerpoint/2010/main" val="2179750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EC838B-E007-4AD4-BA51-8558562273EA}" type="slidenum">
              <a:rPr lang="en-US"/>
              <a:pPr>
                <a:defRPr/>
              </a:pPr>
              <a:t>‹#›</a:t>
            </a:fld>
            <a:endParaRPr lang="en-US"/>
          </a:p>
        </p:txBody>
      </p:sp>
    </p:spTree>
    <p:extLst>
      <p:ext uri="{BB962C8B-B14F-4D97-AF65-F5344CB8AC3E}">
        <p14:creationId xmlns:p14="http://schemas.microsoft.com/office/powerpoint/2010/main" val="388918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48417-49E7-428B-8FF3-2CEDBA142E53}" type="slidenum">
              <a:rPr lang="en-US"/>
              <a:pPr>
                <a:defRPr/>
              </a:pPr>
              <a:t>‹#›</a:t>
            </a:fld>
            <a:endParaRPr lang="en-US"/>
          </a:p>
        </p:txBody>
      </p:sp>
    </p:spTree>
    <p:extLst>
      <p:ext uri="{BB962C8B-B14F-4D97-AF65-F5344CB8AC3E}">
        <p14:creationId xmlns:p14="http://schemas.microsoft.com/office/powerpoint/2010/main" val="785835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DDF72-89FA-4EB4-BE36-093A4C5D585F}" type="slidenum">
              <a:rPr lang="en-US"/>
              <a:pPr>
                <a:defRPr/>
              </a:pPr>
              <a:t>‹#›</a:t>
            </a:fld>
            <a:endParaRPr lang="en-US"/>
          </a:p>
        </p:txBody>
      </p:sp>
    </p:spTree>
    <p:extLst>
      <p:ext uri="{BB962C8B-B14F-4D97-AF65-F5344CB8AC3E}">
        <p14:creationId xmlns:p14="http://schemas.microsoft.com/office/powerpoint/2010/main" val="1316335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2DE75C-7D01-4910-B7B9-B5D85FB609A2}" type="slidenum">
              <a:rPr lang="en-US"/>
              <a:pPr>
                <a:defRPr/>
              </a:pPr>
              <a:t>‹#›</a:t>
            </a:fld>
            <a:endParaRPr lang="en-US"/>
          </a:p>
        </p:txBody>
      </p:sp>
    </p:spTree>
    <p:extLst>
      <p:ext uri="{BB962C8B-B14F-4D97-AF65-F5344CB8AC3E}">
        <p14:creationId xmlns:p14="http://schemas.microsoft.com/office/powerpoint/2010/main" val="75367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A944E6-0765-4C25-A204-375924DDE256}" type="slidenum">
              <a:rPr lang="en-US"/>
              <a:pPr>
                <a:defRPr/>
              </a:pPr>
              <a:t>‹#›</a:t>
            </a:fld>
            <a:endParaRPr lang="en-US"/>
          </a:p>
        </p:txBody>
      </p:sp>
    </p:spTree>
    <p:extLst>
      <p:ext uri="{BB962C8B-B14F-4D97-AF65-F5344CB8AC3E}">
        <p14:creationId xmlns:p14="http://schemas.microsoft.com/office/powerpoint/2010/main" val="2237386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1797BF-61F1-4CA4-877C-74897AF1E468}" type="slidenum">
              <a:rPr lang="en-US"/>
              <a:pPr>
                <a:defRPr/>
              </a:pPr>
              <a:t>‹#›</a:t>
            </a:fld>
            <a:endParaRPr lang="en-US"/>
          </a:p>
        </p:txBody>
      </p:sp>
    </p:spTree>
    <p:extLst>
      <p:ext uri="{BB962C8B-B14F-4D97-AF65-F5344CB8AC3E}">
        <p14:creationId xmlns:p14="http://schemas.microsoft.com/office/powerpoint/2010/main" val="74354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726E0-5208-4BD7-901F-A62B8877ADFC}" type="slidenum">
              <a:rPr lang="en-US"/>
              <a:pPr>
                <a:defRPr/>
              </a:pPr>
              <a:t>‹#›</a:t>
            </a:fld>
            <a:endParaRPr lang="en-US"/>
          </a:p>
        </p:txBody>
      </p:sp>
    </p:spTree>
    <p:extLst>
      <p:ext uri="{BB962C8B-B14F-4D97-AF65-F5344CB8AC3E}">
        <p14:creationId xmlns:p14="http://schemas.microsoft.com/office/powerpoint/2010/main" val="1626864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D04BAC-366C-4883-BA4C-C089EE9F8BAA}" type="slidenum">
              <a:rPr lang="en-US"/>
              <a:pPr>
                <a:defRPr/>
              </a:pPr>
              <a:t>‹#›</a:t>
            </a:fld>
            <a:endParaRPr lang="en-US"/>
          </a:p>
        </p:txBody>
      </p:sp>
    </p:spTree>
    <p:extLst>
      <p:ext uri="{BB962C8B-B14F-4D97-AF65-F5344CB8AC3E}">
        <p14:creationId xmlns:p14="http://schemas.microsoft.com/office/powerpoint/2010/main" val="1489459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A29768-9C07-4AC2-A85D-5D24DA9EB70C}" type="slidenum">
              <a:rPr lang="en-US"/>
              <a:pPr>
                <a:defRPr/>
              </a:pPr>
              <a:t>‹#›</a:t>
            </a:fld>
            <a:endParaRPr lang="en-US"/>
          </a:p>
        </p:txBody>
      </p:sp>
    </p:spTree>
    <p:extLst>
      <p:ext uri="{BB962C8B-B14F-4D97-AF65-F5344CB8AC3E}">
        <p14:creationId xmlns:p14="http://schemas.microsoft.com/office/powerpoint/2010/main" val="227890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7EFA20-5D6A-439F-90CA-DF039B26BE51}" type="slidenum">
              <a:rPr lang="en-US"/>
              <a:pPr>
                <a:defRPr/>
              </a:pPr>
              <a:t>‹#›</a:t>
            </a:fld>
            <a:endParaRPr lang="en-US"/>
          </a:p>
        </p:txBody>
      </p:sp>
    </p:spTree>
    <p:extLst>
      <p:ext uri="{BB962C8B-B14F-4D97-AF65-F5344CB8AC3E}">
        <p14:creationId xmlns:p14="http://schemas.microsoft.com/office/powerpoint/2010/main" val="39275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066CB-494A-44C3-9D9E-182807977945}" type="slidenum">
              <a:rPr lang="en-US"/>
              <a:pPr>
                <a:defRPr/>
              </a:pPr>
              <a:t>‹#›</a:t>
            </a:fld>
            <a:endParaRPr lang="en-US"/>
          </a:p>
        </p:txBody>
      </p:sp>
    </p:spTree>
    <p:extLst>
      <p:ext uri="{BB962C8B-B14F-4D97-AF65-F5344CB8AC3E}">
        <p14:creationId xmlns:p14="http://schemas.microsoft.com/office/powerpoint/2010/main" val="1882451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43B6-51CC-4657-AE4D-A3F1462DED3E}" type="slidenum">
              <a:rPr lang="en-US"/>
              <a:pPr>
                <a:defRPr/>
              </a:pPr>
              <a:t>‹#›</a:t>
            </a:fld>
            <a:endParaRPr lang="en-US"/>
          </a:p>
        </p:txBody>
      </p:sp>
    </p:spTree>
    <p:extLst>
      <p:ext uri="{BB962C8B-B14F-4D97-AF65-F5344CB8AC3E}">
        <p14:creationId xmlns:p14="http://schemas.microsoft.com/office/powerpoint/2010/main" val="111192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A8378-4B4F-4DD5-9B9D-FB2A20777424}" type="slidenum">
              <a:rPr lang="en-US"/>
              <a:pPr>
                <a:defRPr/>
              </a:pPr>
              <a:t>‹#›</a:t>
            </a:fld>
            <a:endParaRPr lang="en-US"/>
          </a:p>
        </p:txBody>
      </p:sp>
    </p:spTree>
    <p:extLst>
      <p:ext uri="{BB962C8B-B14F-4D97-AF65-F5344CB8AC3E}">
        <p14:creationId xmlns:p14="http://schemas.microsoft.com/office/powerpoint/2010/main" val="4256682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06AB7F-287B-4E6F-86D1-1A17D67E3A6A}" type="slidenum">
              <a:rPr lang="en-US"/>
              <a:pPr>
                <a:defRPr/>
              </a:pPr>
              <a:t>‹#›</a:t>
            </a:fld>
            <a:endParaRPr lang="en-US"/>
          </a:p>
        </p:txBody>
      </p:sp>
    </p:spTree>
    <p:extLst>
      <p:ext uri="{BB962C8B-B14F-4D97-AF65-F5344CB8AC3E}">
        <p14:creationId xmlns:p14="http://schemas.microsoft.com/office/powerpoint/2010/main" val="1610494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4C5BF9-15ED-4A86-8591-17C3B2DFF4DF}" type="slidenum">
              <a:rPr lang="en-US" smtClean="0"/>
              <a:pPr>
                <a:defRPr/>
              </a:pPr>
              <a:t>‹#›</a:t>
            </a:fld>
            <a:endParaRPr lang="en-US"/>
          </a:p>
        </p:txBody>
      </p:sp>
    </p:spTree>
    <p:extLst>
      <p:ext uri="{BB962C8B-B14F-4D97-AF65-F5344CB8AC3E}">
        <p14:creationId xmlns:p14="http://schemas.microsoft.com/office/powerpoint/2010/main" val="693064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1113CD-7C65-4550-8644-C83054562FFA}" type="slidenum">
              <a:rPr lang="en-US" smtClean="0"/>
              <a:pPr>
                <a:defRPr/>
              </a:pPr>
              <a:t>‹#›</a:t>
            </a:fld>
            <a:endParaRPr lang="en-US"/>
          </a:p>
        </p:txBody>
      </p:sp>
    </p:spTree>
    <p:extLst>
      <p:ext uri="{BB962C8B-B14F-4D97-AF65-F5344CB8AC3E}">
        <p14:creationId xmlns:p14="http://schemas.microsoft.com/office/powerpoint/2010/main" val="184397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8726E0-5208-4BD7-901F-A62B8877ADFC}" type="slidenum">
              <a:rPr lang="en-US" smtClean="0"/>
              <a:pPr>
                <a:defRPr/>
              </a:pPr>
              <a:t>‹#›</a:t>
            </a:fld>
            <a:endParaRPr lang="en-US"/>
          </a:p>
        </p:txBody>
      </p:sp>
    </p:spTree>
    <p:extLst>
      <p:ext uri="{BB962C8B-B14F-4D97-AF65-F5344CB8AC3E}">
        <p14:creationId xmlns:p14="http://schemas.microsoft.com/office/powerpoint/2010/main" val="352421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ABDDB-4DFB-4A9A-9AB5-DB7F8EDFE6F9}" type="slidenum">
              <a:rPr lang="en-US"/>
              <a:pPr>
                <a:defRPr/>
              </a:pPr>
              <a:t>‹#›</a:t>
            </a:fld>
            <a:endParaRPr lang="en-US"/>
          </a:p>
        </p:txBody>
      </p:sp>
    </p:spTree>
    <p:extLst>
      <p:ext uri="{BB962C8B-B14F-4D97-AF65-F5344CB8AC3E}">
        <p14:creationId xmlns:p14="http://schemas.microsoft.com/office/powerpoint/2010/main" val="2680459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E2ABDDB-4DFB-4A9A-9AB5-DB7F8EDFE6F9}" type="slidenum">
              <a:rPr lang="en-US" smtClean="0"/>
              <a:pPr>
                <a:defRPr/>
              </a:pPr>
              <a:t>‹#›</a:t>
            </a:fld>
            <a:endParaRPr lang="en-US"/>
          </a:p>
        </p:txBody>
      </p:sp>
    </p:spTree>
    <p:extLst>
      <p:ext uri="{BB962C8B-B14F-4D97-AF65-F5344CB8AC3E}">
        <p14:creationId xmlns:p14="http://schemas.microsoft.com/office/powerpoint/2010/main" val="218828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0BE4FC1-F6CF-47DA-8E81-82A973A5643A}" type="slidenum">
              <a:rPr lang="en-US" smtClean="0"/>
              <a:pPr>
                <a:defRPr/>
              </a:pPr>
              <a:t>‹#›</a:t>
            </a:fld>
            <a:endParaRPr lang="en-US"/>
          </a:p>
        </p:txBody>
      </p:sp>
    </p:spTree>
    <p:extLst>
      <p:ext uri="{BB962C8B-B14F-4D97-AF65-F5344CB8AC3E}">
        <p14:creationId xmlns:p14="http://schemas.microsoft.com/office/powerpoint/2010/main" val="3395152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BC2B4A4-D755-4ED2-B4DC-65BB86B3339A}" type="slidenum">
              <a:rPr lang="en-US" smtClean="0"/>
              <a:pPr>
                <a:defRPr/>
              </a:pPr>
              <a:t>‹#›</a:t>
            </a:fld>
            <a:endParaRPr lang="en-US"/>
          </a:p>
        </p:txBody>
      </p:sp>
    </p:spTree>
    <p:extLst>
      <p:ext uri="{BB962C8B-B14F-4D97-AF65-F5344CB8AC3E}">
        <p14:creationId xmlns:p14="http://schemas.microsoft.com/office/powerpoint/2010/main" val="1376049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BEC167E-AE10-4D5A-89FF-BCCC7FC6D7E1}" type="slidenum">
              <a:rPr lang="en-US" smtClean="0"/>
              <a:pPr>
                <a:defRPr/>
              </a:pPr>
              <a:t>‹#›</a:t>
            </a:fld>
            <a:endParaRPr lang="en-US"/>
          </a:p>
        </p:txBody>
      </p:sp>
    </p:spTree>
    <p:extLst>
      <p:ext uri="{BB962C8B-B14F-4D97-AF65-F5344CB8AC3E}">
        <p14:creationId xmlns:p14="http://schemas.microsoft.com/office/powerpoint/2010/main" val="2054982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A6209B6-5F4A-4A06-A1D9-D67F9D491F51}" type="slidenum">
              <a:rPr lang="en-US" smtClean="0"/>
              <a:pPr>
                <a:defRPr/>
              </a:pPr>
              <a:t>‹#›</a:t>
            </a:fld>
            <a:endParaRPr lang="en-US"/>
          </a:p>
        </p:txBody>
      </p:sp>
    </p:spTree>
    <p:extLst>
      <p:ext uri="{BB962C8B-B14F-4D97-AF65-F5344CB8AC3E}">
        <p14:creationId xmlns:p14="http://schemas.microsoft.com/office/powerpoint/2010/main" val="971835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AE1F808-8F41-4ABD-9CAC-941CB03D8BBA}" type="slidenum">
              <a:rPr lang="en-US" smtClean="0"/>
              <a:pPr>
                <a:defRPr/>
              </a:pPr>
              <a:t>‹#›</a:t>
            </a:fld>
            <a:endParaRPr lang="en-US"/>
          </a:p>
        </p:txBody>
      </p:sp>
    </p:spTree>
    <p:extLst>
      <p:ext uri="{BB962C8B-B14F-4D97-AF65-F5344CB8AC3E}">
        <p14:creationId xmlns:p14="http://schemas.microsoft.com/office/powerpoint/2010/main" val="2056070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D5F95E-C4EE-4070-9478-287B088C7992}" type="slidenum">
              <a:rPr lang="en-US" smtClean="0"/>
              <a:pPr>
                <a:defRPr/>
              </a:pPr>
              <a:t>‹#›</a:t>
            </a:fld>
            <a:endParaRPr lang="en-US"/>
          </a:p>
        </p:txBody>
      </p:sp>
    </p:spTree>
    <p:extLst>
      <p:ext uri="{BB962C8B-B14F-4D97-AF65-F5344CB8AC3E}">
        <p14:creationId xmlns:p14="http://schemas.microsoft.com/office/powerpoint/2010/main" val="3913410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89C6CA-C7A2-4AC7-955B-26A73C708E68}" type="slidenum">
              <a:rPr lang="en-US" smtClean="0"/>
              <a:pPr>
                <a:defRPr/>
              </a:pPr>
              <a:t>‹#›</a:t>
            </a:fld>
            <a:endParaRPr lang="en-US"/>
          </a:p>
        </p:txBody>
      </p:sp>
    </p:spTree>
    <p:extLst>
      <p:ext uri="{BB962C8B-B14F-4D97-AF65-F5344CB8AC3E}">
        <p14:creationId xmlns:p14="http://schemas.microsoft.com/office/powerpoint/2010/main" val="2404167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4F26EEDC-B32B-4AD7-9D14-40312C09C03F}" type="slidenum">
              <a:rPr lang="en-US" smtClean="0"/>
              <a:pPr>
                <a:defRPr/>
              </a:pPr>
              <a:t>‹#›</a:t>
            </a:fld>
            <a:endParaRPr lang="en-US"/>
          </a:p>
        </p:txBody>
      </p:sp>
    </p:spTree>
    <p:extLst>
      <p:ext uri="{BB962C8B-B14F-4D97-AF65-F5344CB8AC3E}">
        <p14:creationId xmlns:p14="http://schemas.microsoft.com/office/powerpoint/2010/main" val="1367236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42CB7C69-D290-4D21-9DCF-45C52D6FA696}" type="slidenum">
              <a:rPr lang="en-US" smtClean="0"/>
              <a:pPr>
                <a:defRPr/>
              </a:pPr>
              <a:t>‹#›</a:t>
            </a:fld>
            <a:endParaRPr lang="en-US"/>
          </a:p>
        </p:txBody>
      </p:sp>
    </p:spTree>
    <p:extLst>
      <p:ext uri="{BB962C8B-B14F-4D97-AF65-F5344CB8AC3E}">
        <p14:creationId xmlns:p14="http://schemas.microsoft.com/office/powerpoint/2010/main" val="88010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BE4FC1-F6CF-47DA-8E81-82A973A5643A}" type="slidenum">
              <a:rPr lang="en-US"/>
              <a:pPr>
                <a:defRPr/>
              </a:pPr>
              <a:t>‹#›</a:t>
            </a:fld>
            <a:endParaRPr lang="en-US"/>
          </a:p>
        </p:txBody>
      </p:sp>
    </p:spTree>
    <p:extLst>
      <p:ext uri="{BB962C8B-B14F-4D97-AF65-F5344CB8AC3E}">
        <p14:creationId xmlns:p14="http://schemas.microsoft.com/office/powerpoint/2010/main" val="282850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C2B4A4-D755-4ED2-B4DC-65BB86B3339A}" type="slidenum">
              <a:rPr lang="en-US"/>
              <a:pPr>
                <a:defRPr/>
              </a:pPr>
              <a:t>‹#›</a:t>
            </a:fld>
            <a:endParaRPr lang="en-US"/>
          </a:p>
        </p:txBody>
      </p:sp>
    </p:spTree>
    <p:extLst>
      <p:ext uri="{BB962C8B-B14F-4D97-AF65-F5344CB8AC3E}">
        <p14:creationId xmlns:p14="http://schemas.microsoft.com/office/powerpoint/2010/main" val="8637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EC167E-AE10-4D5A-89FF-BCCC7FC6D7E1}" type="slidenum">
              <a:rPr lang="en-US"/>
              <a:pPr>
                <a:defRPr/>
              </a:pPr>
              <a:t>‹#›</a:t>
            </a:fld>
            <a:endParaRPr lang="en-US"/>
          </a:p>
        </p:txBody>
      </p:sp>
    </p:spTree>
    <p:extLst>
      <p:ext uri="{BB962C8B-B14F-4D97-AF65-F5344CB8AC3E}">
        <p14:creationId xmlns:p14="http://schemas.microsoft.com/office/powerpoint/2010/main" val="203528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6209B6-5F4A-4A06-A1D9-D67F9D491F51}" type="slidenum">
              <a:rPr lang="en-US"/>
              <a:pPr>
                <a:defRPr/>
              </a:pPr>
              <a:t>‹#›</a:t>
            </a:fld>
            <a:endParaRPr lang="en-US"/>
          </a:p>
        </p:txBody>
      </p:sp>
    </p:spTree>
    <p:extLst>
      <p:ext uri="{BB962C8B-B14F-4D97-AF65-F5344CB8AC3E}">
        <p14:creationId xmlns:p14="http://schemas.microsoft.com/office/powerpoint/2010/main" val="117810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E1F808-8F41-4ABD-9CAC-941CB03D8BBA}" type="slidenum">
              <a:rPr lang="en-US"/>
              <a:pPr>
                <a:defRPr/>
              </a:pPr>
              <a:t>‹#›</a:t>
            </a:fld>
            <a:endParaRPr lang="en-US"/>
          </a:p>
        </p:txBody>
      </p:sp>
    </p:spTree>
    <p:extLst>
      <p:ext uri="{BB962C8B-B14F-4D97-AF65-F5344CB8AC3E}">
        <p14:creationId xmlns:p14="http://schemas.microsoft.com/office/powerpoint/2010/main" val="138896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F26EEDC-B32B-4AD7-9D14-40312C09C0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5BB2436-1210-494E-A8DD-7DEA73B239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6D226CC-0634-4969-AB9F-452EDCA9FE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F26EEDC-B32B-4AD7-9D14-40312C09C03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43.xml"/><Relationship Id="rId1" Type="http://schemas.openxmlformats.org/officeDocument/2006/relationships/themeOverride" Target="../theme/themeOverr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themeOverride" Target="../theme/themeOverride7.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hemeOverride" Target="../theme/themeOverride9.xml"/><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hemeOverride" Target="../theme/themeOverr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hemeOverride" Target="../theme/themeOverr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P7210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23" name="Rectangle 3"/>
          <p:cNvSpPr>
            <a:spLocks noChangeArrowheads="1"/>
          </p:cNvSpPr>
          <p:nvPr/>
        </p:nvSpPr>
        <p:spPr bwMode="auto">
          <a:xfrm>
            <a:off x="863600" y="-2220913"/>
            <a:ext cx="7256463"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de-DE" altLang="en-US" sz="1400" b="1"/>
              <a:t>RV Melville cruise MAGELLAN 06 </a:t>
            </a:r>
            <a:br>
              <a:rPr lang="de-DE" altLang="en-US" sz="1400" b="1"/>
            </a:br>
            <a:endParaRPr lang="en-US" altLang="en-US" sz="1400" b="1"/>
          </a:p>
        </p:txBody>
      </p:sp>
      <p:sp>
        <p:nvSpPr>
          <p:cNvPr id="133124" name="Text Box 4"/>
          <p:cNvSpPr txBox="1">
            <a:spLocks noChangeArrowheads="1"/>
          </p:cNvSpPr>
          <p:nvPr/>
        </p:nvSpPr>
        <p:spPr bwMode="auto">
          <a:xfrm>
            <a:off x="419100" y="0"/>
            <a:ext cx="8724900" cy="176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i="1" dirty="0"/>
              <a:t>Geochemistry of Hot-Spring Fluids in Arc and </a:t>
            </a:r>
            <a:endParaRPr lang="en-US" altLang="en-US" sz="2400" b="1" i="1" dirty="0" smtClean="0"/>
          </a:p>
          <a:p>
            <a:pPr algn="ctr"/>
            <a:r>
              <a:rPr lang="en-US" altLang="en-US" sz="2400" b="1" i="1" dirty="0" smtClean="0"/>
              <a:t>Back-Arc </a:t>
            </a:r>
            <a:r>
              <a:rPr lang="en-US" altLang="en-US" sz="2400" b="1" i="1" dirty="0"/>
              <a:t>Environments</a:t>
            </a:r>
            <a:endParaRPr lang="en-US" altLang="en-US" sz="2400" b="1" dirty="0" smtClean="0"/>
          </a:p>
          <a:p>
            <a:pPr algn="ctr">
              <a:lnSpc>
                <a:spcPct val="50000"/>
              </a:lnSpc>
            </a:pPr>
            <a:endParaRPr lang="en-US" altLang="en-US" sz="1600" b="1" dirty="0" smtClean="0"/>
          </a:p>
          <a:p>
            <a:pPr algn="ctr">
              <a:lnSpc>
                <a:spcPct val="50000"/>
              </a:lnSpc>
            </a:pPr>
            <a:endParaRPr lang="en-US" altLang="en-US" sz="900" b="1" dirty="0"/>
          </a:p>
          <a:p>
            <a:pPr algn="ctr"/>
            <a:r>
              <a:rPr lang="en-US" altLang="en-US" sz="1200" b="1" dirty="0"/>
              <a:t>Jeff </a:t>
            </a:r>
            <a:r>
              <a:rPr lang="en-US" altLang="en-US" sz="1200" b="1" dirty="0" err="1"/>
              <a:t>Seewald</a:t>
            </a:r>
            <a:r>
              <a:rPr lang="en-US" altLang="en-US" sz="1200" b="1" dirty="0"/>
              <a:t> </a:t>
            </a:r>
            <a:endParaRPr lang="en-US" altLang="en-US" sz="1200" b="1" dirty="0" smtClean="0"/>
          </a:p>
          <a:p>
            <a:pPr algn="ctr"/>
            <a:endParaRPr lang="en-US" altLang="en-US" sz="900" b="1" dirty="0"/>
          </a:p>
          <a:p>
            <a:pPr algn="ctr"/>
            <a:r>
              <a:rPr lang="en-US" altLang="en-US" sz="1200" b="1" dirty="0" smtClean="0"/>
              <a:t>w</a:t>
            </a:r>
            <a:r>
              <a:rPr lang="en-US" altLang="en-US" sz="1200" b="1" dirty="0"/>
              <a:t>/ </a:t>
            </a:r>
            <a:r>
              <a:rPr lang="en-US" altLang="en-US" sz="1200" b="1" dirty="0" err="1" smtClean="0"/>
              <a:t>Eoghan</a:t>
            </a:r>
            <a:r>
              <a:rPr lang="en-US" altLang="en-US" sz="1200" b="1" dirty="0" smtClean="0"/>
              <a:t> Reeves, Wolfgang Bach</a:t>
            </a:r>
            <a:r>
              <a:rPr lang="en-US" altLang="en-US" sz="1200" b="1" dirty="0"/>
              <a:t>, </a:t>
            </a:r>
            <a:r>
              <a:rPr lang="en-US" altLang="en-US" sz="1200" b="1" dirty="0" smtClean="0"/>
              <a:t>Maurice </a:t>
            </a:r>
            <a:r>
              <a:rPr lang="en-US" altLang="en-US" sz="1200" b="1" dirty="0" err="1"/>
              <a:t>Tivey</a:t>
            </a:r>
            <a:r>
              <a:rPr lang="en-US" altLang="en-US" sz="1200" b="1" dirty="0"/>
              <a:t>, </a:t>
            </a:r>
            <a:r>
              <a:rPr lang="en-US" altLang="en-US" sz="1200" b="1" dirty="0" smtClean="0"/>
              <a:t>Meg </a:t>
            </a:r>
            <a:r>
              <a:rPr lang="en-US" altLang="en-US" sz="1200" b="1" dirty="0" err="1"/>
              <a:t>Tivey</a:t>
            </a:r>
            <a:r>
              <a:rPr lang="en-US" altLang="en-US" sz="1200" b="1" dirty="0"/>
              <a:t>, D</a:t>
            </a:r>
            <a:r>
              <a:rPr lang="en-US" altLang="en-US" sz="1200" b="1" dirty="0" smtClean="0"/>
              <a:t>., Peter </a:t>
            </a:r>
            <a:r>
              <a:rPr lang="en-US" altLang="en-US" sz="1200" b="1" dirty="0" err="1"/>
              <a:t>Saccocia</a:t>
            </a:r>
            <a:r>
              <a:rPr lang="en-US" altLang="en-US" sz="1200" b="1" dirty="0"/>
              <a:t>, </a:t>
            </a:r>
            <a:r>
              <a:rPr lang="en-US" altLang="en-US" sz="1200" b="1" dirty="0" smtClean="0"/>
              <a:t>Paul Craddock, Emily Walsh, Pat Shanks, Geoff Wheat, Mike </a:t>
            </a:r>
            <a:r>
              <a:rPr lang="en-US" altLang="en-US" sz="1200" b="1" dirty="0" err="1" smtClean="0"/>
              <a:t>Mottl</a:t>
            </a:r>
            <a:r>
              <a:rPr lang="en-US" altLang="en-US" sz="1200" b="1" dirty="0" smtClean="0"/>
              <a:t>, Sean Sylva, Tom </a:t>
            </a:r>
            <a:r>
              <a:rPr lang="en-US" altLang="en-US" sz="1200" b="1" dirty="0" err="1" smtClean="0"/>
              <a:t>McCollom</a:t>
            </a:r>
            <a:r>
              <a:rPr lang="en-US" altLang="en-US" sz="1200" b="1" dirty="0" smtClean="0"/>
              <a:t>, </a:t>
            </a:r>
            <a:r>
              <a:rPr lang="en-US" altLang="en-US" sz="1200" b="1" dirty="0" err="1" smtClean="0"/>
              <a:t>Giora</a:t>
            </a:r>
            <a:r>
              <a:rPr lang="en-US" altLang="en-US" sz="1200" b="1" dirty="0" smtClean="0"/>
              <a:t> </a:t>
            </a:r>
            <a:r>
              <a:rPr lang="en-US" altLang="en-US" sz="1200" b="1" dirty="0" err="1" smtClean="0"/>
              <a:t>Proskurowski</a:t>
            </a:r>
            <a:endParaRPr lang="en-US" altLang="en-US" sz="1200" b="1" dirty="0"/>
          </a:p>
        </p:txBody>
      </p:sp>
    </p:spTree>
    <p:extLst>
      <p:ext uri="{BB962C8B-B14F-4D97-AF65-F5344CB8AC3E}">
        <p14:creationId xmlns:p14="http://schemas.microsoft.com/office/powerpoint/2010/main" val="11668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25" b="14815"/>
          <a:stretch/>
        </p:blipFill>
        <p:spPr bwMode="auto">
          <a:xfrm>
            <a:off x="214313" y="1143000"/>
            <a:ext cx="8786881" cy="442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33083" y="412671"/>
            <a:ext cx="5549340" cy="369332"/>
          </a:xfrm>
          <a:prstGeom prst="rect">
            <a:avLst/>
          </a:prstGeom>
          <a:noFill/>
        </p:spPr>
        <p:txBody>
          <a:bodyPr wrap="none" rtlCol="0">
            <a:spAutoFit/>
          </a:bodyPr>
          <a:lstStyle/>
          <a:p>
            <a:r>
              <a:rPr lang="en-US" b="1" dirty="0" smtClean="0"/>
              <a:t>Eastern Lau Spreading Center Along-Axis Profile</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26"/>
            <a:ext cx="9026384" cy="548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91457" y="6421308"/>
            <a:ext cx="4243469" cy="276999"/>
          </a:xfrm>
          <a:prstGeom prst="rect">
            <a:avLst/>
          </a:prstGeom>
          <a:noFill/>
        </p:spPr>
        <p:txBody>
          <a:bodyPr wrap="none" rtlCol="0">
            <a:spAutoFit/>
          </a:bodyPr>
          <a:lstStyle/>
          <a:p>
            <a:r>
              <a:rPr lang="da-DK" sz="1200" b="1" dirty="0"/>
              <a:t>d</a:t>
            </a:r>
            <a:r>
              <a:rPr lang="da-DK" sz="1200" b="1" dirty="0" smtClean="0"/>
              <a:t>ata are from B</a:t>
            </a:r>
            <a:r>
              <a:rPr lang="da-DK" sz="1200" b="1" dirty="0" smtClean="0">
                <a:latin typeface="Arial"/>
                <a:cs typeface="Arial"/>
              </a:rPr>
              <a:t>é</a:t>
            </a:r>
            <a:r>
              <a:rPr lang="da-DK" sz="1200" b="1" dirty="0" smtClean="0"/>
              <a:t>zos </a:t>
            </a:r>
            <a:r>
              <a:rPr lang="da-DK" sz="1200" b="1" dirty="0"/>
              <a:t>et al</a:t>
            </a:r>
            <a:r>
              <a:rPr lang="da-DK" sz="1200" b="1" dirty="0" smtClean="0"/>
              <a:t>. (2009) and Escrig </a:t>
            </a:r>
            <a:r>
              <a:rPr lang="da-DK" sz="1200" b="1" dirty="0"/>
              <a:t>et al</a:t>
            </a:r>
            <a:r>
              <a:rPr lang="da-DK" sz="1200" b="1" dirty="0" smtClean="0"/>
              <a:t>. (2009</a:t>
            </a:r>
            <a:r>
              <a:rPr lang="da-DK" sz="1200" b="1" dirty="0"/>
              <a:t>)</a:t>
            </a:r>
            <a:endParaRPr lang="en-US" sz="1200" b="1" dirty="0"/>
          </a:p>
        </p:txBody>
      </p:sp>
    </p:spTree>
    <p:extLst>
      <p:ext uri="{BB962C8B-B14F-4D97-AF65-F5344CB8AC3E}">
        <p14:creationId xmlns:p14="http://schemas.microsoft.com/office/powerpoint/2010/main" val="270795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623889"/>
            <a:ext cx="8593651" cy="57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86125" y="127815"/>
            <a:ext cx="2460738" cy="461665"/>
          </a:xfrm>
          <a:prstGeom prst="rect">
            <a:avLst/>
          </a:prstGeom>
          <a:noFill/>
        </p:spPr>
        <p:txBody>
          <a:bodyPr wrap="none" rtlCol="0">
            <a:spAutoFit/>
          </a:bodyPr>
          <a:lstStyle/>
          <a:p>
            <a:r>
              <a:rPr lang="en-US" sz="2400" b="1" i="1" dirty="0" smtClean="0"/>
              <a:t>Lau Vent Fluids</a:t>
            </a:r>
            <a:endParaRPr lang="en-US" sz="2400" b="1"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508000"/>
            <a:ext cx="8586787" cy="584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05125" y="308917"/>
            <a:ext cx="3166060" cy="461665"/>
          </a:xfrm>
          <a:prstGeom prst="rect">
            <a:avLst/>
          </a:prstGeom>
          <a:noFill/>
        </p:spPr>
        <p:txBody>
          <a:bodyPr wrap="none" rtlCol="0">
            <a:spAutoFit/>
          </a:bodyPr>
          <a:lstStyle/>
          <a:p>
            <a:r>
              <a:rPr lang="en-US" sz="2400" b="1" dirty="0" smtClean="0"/>
              <a:t>Mariner Aqueous Ca</a:t>
            </a:r>
            <a:endParaRPr lang="en-US" sz="2400" b="1" dirty="0"/>
          </a:p>
        </p:txBody>
      </p:sp>
      <p:sp>
        <p:nvSpPr>
          <p:cNvPr id="3" name="5-Point Star 2"/>
          <p:cNvSpPr/>
          <p:nvPr/>
        </p:nvSpPr>
        <p:spPr>
          <a:xfrm>
            <a:off x="7246620" y="4514850"/>
            <a:ext cx="2286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46620" y="4224635"/>
            <a:ext cx="433132" cy="461665"/>
          </a:xfrm>
          <a:prstGeom prst="rect">
            <a:avLst/>
          </a:prstGeom>
          <a:noFill/>
        </p:spPr>
        <p:txBody>
          <a:bodyPr wrap="none" rtlCol="0">
            <a:spAutoFit/>
          </a:bodyPr>
          <a:lstStyle/>
          <a:p>
            <a:r>
              <a:rPr lang="en-US" sz="1200" b="1" dirty="0" smtClean="0"/>
              <a:t>SW</a:t>
            </a:r>
          </a:p>
          <a:p>
            <a:endParaRPr lang="en-US" sz="1200" b="1" dirty="0"/>
          </a:p>
        </p:txBody>
      </p:sp>
    </p:spTree>
    <p:extLst>
      <p:ext uri="{BB962C8B-B14F-4D97-AF65-F5344CB8AC3E}">
        <p14:creationId xmlns:p14="http://schemas.microsoft.com/office/powerpoint/2010/main" val="415867622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2403"/>
            <a:ext cx="5837581" cy="661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86450" y="2518590"/>
            <a:ext cx="3110275" cy="707886"/>
          </a:xfrm>
          <a:prstGeom prst="rect">
            <a:avLst/>
          </a:prstGeom>
          <a:noFill/>
        </p:spPr>
        <p:txBody>
          <a:bodyPr wrap="none" rtlCol="0">
            <a:spAutoFit/>
          </a:bodyPr>
          <a:lstStyle/>
          <a:p>
            <a:r>
              <a:rPr lang="en-US" sz="2000" b="1" i="1" dirty="0" smtClean="0"/>
              <a:t>Lau Basin</a:t>
            </a:r>
          </a:p>
          <a:p>
            <a:r>
              <a:rPr lang="en-US" sz="2000" b="1" i="1" dirty="0" smtClean="0"/>
              <a:t>Endmember Vent Fluids</a:t>
            </a:r>
            <a:endParaRPr lang="en-US" sz="2000"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92" y="361953"/>
            <a:ext cx="5339251" cy="61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86450" y="2518590"/>
            <a:ext cx="3110275" cy="707886"/>
          </a:xfrm>
          <a:prstGeom prst="rect">
            <a:avLst/>
          </a:prstGeom>
          <a:noFill/>
        </p:spPr>
        <p:txBody>
          <a:bodyPr wrap="none" rtlCol="0">
            <a:spAutoFit/>
          </a:bodyPr>
          <a:lstStyle/>
          <a:p>
            <a:r>
              <a:rPr lang="en-US" sz="2000" b="1" i="1" dirty="0" smtClean="0"/>
              <a:t>Lau Basin</a:t>
            </a:r>
          </a:p>
          <a:p>
            <a:r>
              <a:rPr lang="en-US" sz="2000" b="1" i="1" dirty="0" smtClean="0"/>
              <a:t>Endmember Vent Fluids</a:t>
            </a:r>
            <a:endParaRPr lang="en-US" sz="2000" b="1" i="1" dirty="0"/>
          </a:p>
        </p:txBody>
      </p:sp>
    </p:spTree>
    <p:extLst>
      <p:ext uri="{BB962C8B-B14F-4D97-AF65-F5344CB8AC3E}">
        <p14:creationId xmlns:p14="http://schemas.microsoft.com/office/powerpoint/2010/main" val="801247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8"/>
          <p:cNvSpPr>
            <a:spLocks noChangeAspect="1" noChangeArrowheads="1" noTextEdit="1"/>
          </p:cNvSpPr>
          <p:nvPr/>
        </p:nvSpPr>
        <p:spPr bwMode="auto">
          <a:xfrm>
            <a:off x="644525" y="-423863"/>
            <a:ext cx="7191375"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536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4092575"/>
            <a:ext cx="7329488" cy="2662238"/>
          </a:xfrm>
          <a:prstGeom prst="rect">
            <a:avLst/>
          </a:prstGeom>
          <a:solidFill>
            <a:schemeClr val="bg1"/>
          </a:solidFill>
          <a:ln w="3175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 Box 27"/>
          <p:cNvSpPr txBox="1">
            <a:spLocks noChangeArrowheads="1"/>
          </p:cNvSpPr>
          <p:nvPr/>
        </p:nvSpPr>
        <p:spPr bwMode="auto">
          <a:xfrm rot="-5400000">
            <a:off x="2018507" y="4252119"/>
            <a:ext cx="1277937" cy="3460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1600" b="1"/>
              <a:t>Kilo Moana</a:t>
            </a:r>
          </a:p>
        </p:txBody>
      </p:sp>
      <p:sp>
        <p:nvSpPr>
          <p:cNvPr id="15365" name="Text Box 28"/>
          <p:cNvSpPr txBox="1">
            <a:spLocks noChangeArrowheads="1"/>
          </p:cNvSpPr>
          <p:nvPr/>
        </p:nvSpPr>
        <p:spPr bwMode="auto">
          <a:xfrm rot="-5400000">
            <a:off x="2690020" y="4285456"/>
            <a:ext cx="1039812" cy="3460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1600" b="1"/>
              <a:t>TowCam</a:t>
            </a:r>
          </a:p>
        </p:txBody>
      </p:sp>
      <p:sp>
        <p:nvSpPr>
          <p:cNvPr id="15366" name="Text Box 29"/>
          <p:cNvSpPr txBox="1">
            <a:spLocks noChangeArrowheads="1"/>
          </p:cNvSpPr>
          <p:nvPr/>
        </p:nvSpPr>
        <p:spPr bwMode="auto">
          <a:xfrm rot="-5400000">
            <a:off x="3807619" y="4379119"/>
            <a:ext cx="620713" cy="3460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1600" b="1"/>
              <a:t>ABE</a:t>
            </a:r>
          </a:p>
        </p:txBody>
      </p:sp>
      <p:sp>
        <p:nvSpPr>
          <p:cNvPr id="15367" name="Text Box 30"/>
          <p:cNvSpPr txBox="1">
            <a:spLocks noChangeArrowheads="1"/>
          </p:cNvSpPr>
          <p:nvPr/>
        </p:nvSpPr>
        <p:spPr bwMode="auto">
          <a:xfrm rot="-5400000">
            <a:off x="5944394" y="4185444"/>
            <a:ext cx="1122363" cy="3460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1600" b="1"/>
              <a:t>Tui Malila</a:t>
            </a:r>
          </a:p>
        </p:txBody>
      </p:sp>
      <p:sp>
        <p:nvSpPr>
          <p:cNvPr id="15368" name="Text Box 31"/>
          <p:cNvSpPr txBox="1">
            <a:spLocks noChangeArrowheads="1"/>
          </p:cNvSpPr>
          <p:nvPr/>
        </p:nvSpPr>
        <p:spPr bwMode="auto">
          <a:xfrm rot="-5400000">
            <a:off x="6377782" y="4210844"/>
            <a:ext cx="928687" cy="3460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1600" b="1"/>
              <a:t>Mariner</a:t>
            </a:r>
          </a:p>
        </p:txBody>
      </p:sp>
      <p:sp>
        <p:nvSpPr>
          <p:cNvPr id="15369" name="Line 32"/>
          <p:cNvSpPr>
            <a:spLocks noChangeShapeType="1"/>
          </p:cNvSpPr>
          <p:nvPr/>
        </p:nvSpPr>
        <p:spPr bwMode="auto">
          <a:xfrm>
            <a:off x="1511300" y="3873500"/>
            <a:ext cx="6858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370" name="Text Box 34"/>
          <p:cNvSpPr txBox="1">
            <a:spLocks noChangeArrowheads="1"/>
          </p:cNvSpPr>
          <p:nvPr/>
        </p:nvSpPr>
        <p:spPr bwMode="auto">
          <a:xfrm>
            <a:off x="1968500" y="327025"/>
            <a:ext cx="1690688" cy="650875"/>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eaLnBrk="1" hangingPunct="1"/>
            <a:r>
              <a:rPr lang="en-US" altLang="en-US" sz="3600" b="1">
                <a:latin typeface="Symbol" pitchFamily="18" charset="2"/>
              </a:rPr>
              <a:t>d</a:t>
            </a:r>
            <a:r>
              <a:rPr lang="en-US" altLang="en-US" sz="3600" b="1" baseline="30000">
                <a:latin typeface="Comic Sans MS" pitchFamily="66" charset="0"/>
              </a:rPr>
              <a:t>13</a:t>
            </a:r>
            <a:r>
              <a:rPr lang="en-US" altLang="en-US" sz="3600" b="1">
                <a:latin typeface="Comic Sans MS" pitchFamily="66" charset="0"/>
              </a:rPr>
              <a:t>C</a:t>
            </a:r>
            <a:r>
              <a:rPr lang="en-US" altLang="en-US" sz="3600" b="1" baseline="-25000">
                <a:latin typeface="Comic Sans MS" pitchFamily="66" charset="0"/>
              </a:rPr>
              <a:t>CO2</a:t>
            </a:r>
          </a:p>
        </p:txBody>
      </p:sp>
      <p:sp>
        <p:nvSpPr>
          <p:cNvPr id="15371" name="Line 40"/>
          <p:cNvSpPr>
            <a:spLocks noChangeShapeType="1"/>
          </p:cNvSpPr>
          <p:nvPr/>
        </p:nvSpPr>
        <p:spPr bwMode="auto">
          <a:xfrm>
            <a:off x="1550988" y="284163"/>
            <a:ext cx="1587" cy="3729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41"/>
          <p:cNvSpPr>
            <a:spLocks noChangeShapeType="1"/>
          </p:cNvSpPr>
          <p:nvPr/>
        </p:nvSpPr>
        <p:spPr bwMode="auto">
          <a:xfrm>
            <a:off x="1500188" y="401320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42"/>
          <p:cNvSpPr>
            <a:spLocks noChangeShapeType="1"/>
          </p:cNvSpPr>
          <p:nvPr/>
        </p:nvSpPr>
        <p:spPr bwMode="auto">
          <a:xfrm>
            <a:off x="1500188" y="3546475"/>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Line 43"/>
          <p:cNvSpPr>
            <a:spLocks noChangeShapeType="1"/>
          </p:cNvSpPr>
          <p:nvPr/>
        </p:nvSpPr>
        <p:spPr bwMode="auto">
          <a:xfrm>
            <a:off x="1500188" y="308133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44"/>
          <p:cNvSpPr>
            <a:spLocks noChangeShapeType="1"/>
          </p:cNvSpPr>
          <p:nvPr/>
        </p:nvSpPr>
        <p:spPr bwMode="auto">
          <a:xfrm>
            <a:off x="1500188" y="26146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45"/>
          <p:cNvSpPr>
            <a:spLocks noChangeShapeType="1"/>
          </p:cNvSpPr>
          <p:nvPr/>
        </p:nvSpPr>
        <p:spPr bwMode="auto">
          <a:xfrm>
            <a:off x="1500188" y="214788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46"/>
          <p:cNvSpPr>
            <a:spLocks noChangeShapeType="1"/>
          </p:cNvSpPr>
          <p:nvPr/>
        </p:nvSpPr>
        <p:spPr bwMode="auto">
          <a:xfrm>
            <a:off x="1500188" y="168275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8" name="Line 47"/>
          <p:cNvSpPr>
            <a:spLocks noChangeShapeType="1"/>
          </p:cNvSpPr>
          <p:nvPr/>
        </p:nvSpPr>
        <p:spPr bwMode="auto">
          <a:xfrm>
            <a:off x="1500188" y="1216025"/>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48"/>
          <p:cNvSpPr>
            <a:spLocks noChangeShapeType="1"/>
          </p:cNvSpPr>
          <p:nvPr/>
        </p:nvSpPr>
        <p:spPr bwMode="auto">
          <a:xfrm>
            <a:off x="1500188" y="75088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49"/>
          <p:cNvSpPr>
            <a:spLocks noChangeShapeType="1"/>
          </p:cNvSpPr>
          <p:nvPr/>
        </p:nvSpPr>
        <p:spPr bwMode="auto">
          <a:xfrm>
            <a:off x="1500188" y="28416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Oval 51"/>
          <p:cNvSpPr>
            <a:spLocks noChangeArrowheads="1"/>
          </p:cNvSpPr>
          <p:nvPr/>
        </p:nvSpPr>
        <p:spPr bwMode="auto">
          <a:xfrm>
            <a:off x="2582863" y="3222625"/>
            <a:ext cx="127000" cy="125413"/>
          </a:xfrm>
          <a:prstGeom prst="ellipse">
            <a:avLst/>
          </a:prstGeom>
          <a:solidFill>
            <a:srgbClr val="F20884"/>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82" name="Oval 52"/>
          <p:cNvSpPr>
            <a:spLocks noChangeArrowheads="1"/>
          </p:cNvSpPr>
          <p:nvPr/>
        </p:nvSpPr>
        <p:spPr bwMode="auto">
          <a:xfrm>
            <a:off x="2582863" y="3189288"/>
            <a:ext cx="127000" cy="127000"/>
          </a:xfrm>
          <a:prstGeom prst="ellipse">
            <a:avLst/>
          </a:prstGeom>
          <a:solidFill>
            <a:srgbClr val="F20884"/>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83" name="Oval 53"/>
          <p:cNvSpPr>
            <a:spLocks noChangeArrowheads="1"/>
          </p:cNvSpPr>
          <p:nvPr/>
        </p:nvSpPr>
        <p:spPr bwMode="auto">
          <a:xfrm>
            <a:off x="2582863" y="3157538"/>
            <a:ext cx="127000" cy="127000"/>
          </a:xfrm>
          <a:prstGeom prst="ellipse">
            <a:avLst/>
          </a:prstGeom>
          <a:solidFill>
            <a:srgbClr val="F20884"/>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84" name="Oval 54"/>
          <p:cNvSpPr>
            <a:spLocks noChangeArrowheads="1"/>
          </p:cNvSpPr>
          <p:nvPr/>
        </p:nvSpPr>
        <p:spPr bwMode="auto">
          <a:xfrm>
            <a:off x="2582863" y="3290888"/>
            <a:ext cx="127000" cy="125412"/>
          </a:xfrm>
          <a:prstGeom prst="ellipse">
            <a:avLst/>
          </a:prstGeom>
          <a:solidFill>
            <a:srgbClr val="F20884"/>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85" name="Oval 55"/>
          <p:cNvSpPr>
            <a:spLocks noChangeArrowheads="1"/>
          </p:cNvSpPr>
          <p:nvPr/>
        </p:nvSpPr>
        <p:spPr bwMode="auto">
          <a:xfrm>
            <a:off x="2582863" y="3092450"/>
            <a:ext cx="127000" cy="125413"/>
          </a:xfrm>
          <a:prstGeom prst="ellipse">
            <a:avLst/>
          </a:prstGeom>
          <a:solidFill>
            <a:srgbClr val="F20884"/>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86" name="Freeform 56"/>
          <p:cNvSpPr>
            <a:spLocks/>
          </p:cNvSpPr>
          <p:nvPr/>
        </p:nvSpPr>
        <p:spPr bwMode="auto">
          <a:xfrm>
            <a:off x="3114675" y="3435350"/>
            <a:ext cx="127000" cy="127000"/>
          </a:xfrm>
          <a:custGeom>
            <a:avLst/>
            <a:gdLst>
              <a:gd name="T0" fmla="*/ 63101 w 159"/>
              <a:gd name="T1" fmla="*/ 0 h 159"/>
              <a:gd name="T2" fmla="*/ 127000 w 159"/>
              <a:gd name="T3" fmla="*/ 63899 h 159"/>
              <a:gd name="T4" fmla="*/ 63101 w 159"/>
              <a:gd name="T5" fmla="*/ 127000 h 159"/>
              <a:gd name="T6" fmla="*/ 0 w 159"/>
              <a:gd name="T7" fmla="*/ 63899 h 159"/>
              <a:gd name="T8" fmla="*/ 63101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79" y="0"/>
                </a:moveTo>
                <a:lnTo>
                  <a:pt x="159" y="80"/>
                </a:lnTo>
                <a:lnTo>
                  <a:pt x="79" y="159"/>
                </a:lnTo>
                <a:lnTo>
                  <a:pt x="0" y="80"/>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87" name="Freeform 57"/>
          <p:cNvSpPr>
            <a:spLocks/>
          </p:cNvSpPr>
          <p:nvPr/>
        </p:nvSpPr>
        <p:spPr bwMode="auto">
          <a:xfrm>
            <a:off x="3114675" y="3378200"/>
            <a:ext cx="127000" cy="127000"/>
          </a:xfrm>
          <a:custGeom>
            <a:avLst/>
            <a:gdLst>
              <a:gd name="T0" fmla="*/ 63101 w 159"/>
              <a:gd name="T1" fmla="*/ 0 h 159"/>
              <a:gd name="T2" fmla="*/ 127000 w 159"/>
              <a:gd name="T3" fmla="*/ 63101 h 159"/>
              <a:gd name="T4" fmla="*/ 63101 w 159"/>
              <a:gd name="T5" fmla="*/ 127000 h 159"/>
              <a:gd name="T6" fmla="*/ 0 w 159"/>
              <a:gd name="T7" fmla="*/ 63101 h 159"/>
              <a:gd name="T8" fmla="*/ 63101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79" y="0"/>
                </a:moveTo>
                <a:lnTo>
                  <a:pt x="159" y="79"/>
                </a:lnTo>
                <a:lnTo>
                  <a:pt x="79" y="159"/>
                </a:lnTo>
                <a:lnTo>
                  <a:pt x="0" y="7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88" name="Freeform 58"/>
          <p:cNvSpPr>
            <a:spLocks/>
          </p:cNvSpPr>
          <p:nvPr/>
        </p:nvSpPr>
        <p:spPr bwMode="auto">
          <a:xfrm>
            <a:off x="3114675" y="3460750"/>
            <a:ext cx="127000" cy="127000"/>
          </a:xfrm>
          <a:custGeom>
            <a:avLst/>
            <a:gdLst>
              <a:gd name="T0" fmla="*/ 63101 w 159"/>
              <a:gd name="T1" fmla="*/ 0 h 159"/>
              <a:gd name="T2" fmla="*/ 127000 w 159"/>
              <a:gd name="T3" fmla="*/ 63899 h 159"/>
              <a:gd name="T4" fmla="*/ 63101 w 159"/>
              <a:gd name="T5" fmla="*/ 127000 h 159"/>
              <a:gd name="T6" fmla="*/ 0 w 159"/>
              <a:gd name="T7" fmla="*/ 63899 h 159"/>
              <a:gd name="T8" fmla="*/ 63101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79" y="0"/>
                </a:moveTo>
                <a:lnTo>
                  <a:pt x="159" y="80"/>
                </a:lnTo>
                <a:lnTo>
                  <a:pt x="79" y="159"/>
                </a:lnTo>
                <a:lnTo>
                  <a:pt x="0" y="80"/>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89" name="Freeform 59"/>
          <p:cNvSpPr>
            <a:spLocks/>
          </p:cNvSpPr>
          <p:nvPr/>
        </p:nvSpPr>
        <p:spPr bwMode="auto">
          <a:xfrm>
            <a:off x="3114675" y="3494088"/>
            <a:ext cx="127000" cy="125412"/>
          </a:xfrm>
          <a:custGeom>
            <a:avLst/>
            <a:gdLst>
              <a:gd name="T0" fmla="*/ 63101 w 159"/>
              <a:gd name="T1" fmla="*/ 0 h 160"/>
              <a:gd name="T2" fmla="*/ 127000 w 159"/>
              <a:gd name="T3" fmla="*/ 62706 h 160"/>
              <a:gd name="T4" fmla="*/ 63101 w 159"/>
              <a:gd name="T5" fmla="*/ 125412 h 160"/>
              <a:gd name="T6" fmla="*/ 0 w 159"/>
              <a:gd name="T7" fmla="*/ 62706 h 160"/>
              <a:gd name="T8" fmla="*/ 63101 w 15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60">
                <a:moveTo>
                  <a:pt x="79" y="0"/>
                </a:moveTo>
                <a:lnTo>
                  <a:pt x="159" y="80"/>
                </a:lnTo>
                <a:lnTo>
                  <a:pt x="79" y="160"/>
                </a:lnTo>
                <a:lnTo>
                  <a:pt x="0" y="80"/>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0" name="Freeform 60"/>
          <p:cNvSpPr>
            <a:spLocks/>
          </p:cNvSpPr>
          <p:nvPr/>
        </p:nvSpPr>
        <p:spPr bwMode="auto">
          <a:xfrm>
            <a:off x="3114675" y="3489325"/>
            <a:ext cx="127000" cy="127000"/>
          </a:xfrm>
          <a:custGeom>
            <a:avLst/>
            <a:gdLst>
              <a:gd name="T0" fmla="*/ 63101 w 159"/>
              <a:gd name="T1" fmla="*/ 0 h 159"/>
              <a:gd name="T2" fmla="*/ 127000 w 159"/>
              <a:gd name="T3" fmla="*/ 63101 h 159"/>
              <a:gd name="T4" fmla="*/ 63101 w 159"/>
              <a:gd name="T5" fmla="*/ 127000 h 159"/>
              <a:gd name="T6" fmla="*/ 0 w 159"/>
              <a:gd name="T7" fmla="*/ 63101 h 159"/>
              <a:gd name="T8" fmla="*/ 63101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79" y="0"/>
                </a:moveTo>
                <a:lnTo>
                  <a:pt x="159" y="79"/>
                </a:lnTo>
                <a:lnTo>
                  <a:pt x="79" y="159"/>
                </a:lnTo>
                <a:lnTo>
                  <a:pt x="0" y="7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1" name="Freeform 61"/>
          <p:cNvSpPr>
            <a:spLocks/>
          </p:cNvSpPr>
          <p:nvPr/>
        </p:nvSpPr>
        <p:spPr bwMode="auto">
          <a:xfrm>
            <a:off x="4011613" y="2189163"/>
            <a:ext cx="127000" cy="127000"/>
          </a:xfrm>
          <a:custGeom>
            <a:avLst/>
            <a:gdLst>
              <a:gd name="T0" fmla="*/ 63101 w 159"/>
              <a:gd name="T1" fmla="*/ 0 h 159"/>
              <a:gd name="T2" fmla="*/ 127000 w 159"/>
              <a:gd name="T3" fmla="*/ 127000 h 159"/>
              <a:gd name="T4" fmla="*/ 0 w 159"/>
              <a:gd name="T5" fmla="*/ 127000 h 159"/>
              <a:gd name="T6" fmla="*/ 63101 w 159"/>
              <a:gd name="T7" fmla="*/ 0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59">
                <a:moveTo>
                  <a:pt x="79" y="0"/>
                </a:moveTo>
                <a:lnTo>
                  <a:pt x="159" y="159"/>
                </a:lnTo>
                <a:lnTo>
                  <a:pt x="0" y="15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2" name="Freeform 62"/>
          <p:cNvSpPr>
            <a:spLocks/>
          </p:cNvSpPr>
          <p:nvPr/>
        </p:nvSpPr>
        <p:spPr bwMode="auto">
          <a:xfrm>
            <a:off x="4011613" y="2754313"/>
            <a:ext cx="127000" cy="125412"/>
          </a:xfrm>
          <a:custGeom>
            <a:avLst/>
            <a:gdLst>
              <a:gd name="T0" fmla="*/ 63101 w 159"/>
              <a:gd name="T1" fmla="*/ 0 h 159"/>
              <a:gd name="T2" fmla="*/ 127000 w 159"/>
              <a:gd name="T3" fmla="*/ 125412 h 159"/>
              <a:gd name="T4" fmla="*/ 0 w 159"/>
              <a:gd name="T5" fmla="*/ 125412 h 159"/>
              <a:gd name="T6" fmla="*/ 63101 w 159"/>
              <a:gd name="T7" fmla="*/ 0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59">
                <a:moveTo>
                  <a:pt x="79" y="0"/>
                </a:moveTo>
                <a:lnTo>
                  <a:pt x="159" y="159"/>
                </a:lnTo>
                <a:lnTo>
                  <a:pt x="0" y="15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3" name="Freeform 63"/>
          <p:cNvSpPr>
            <a:spLocks/>
          </p:cNvSpPr>
          <p:nvPr/>
        </p:nvSpPr>
        <p:spPr bwMode="auto">
          <a:xfrm>
            <a:off x="4011613" y="2682875"/>
            <a:ext cx="127000" cy="127000"/>
          </a:xfrm>
          <a:custGeom>
            <a:avLst/>
            <a:gdLst>
              <a:gd name="T0" fmla="*/ 63101 w 159"/>
              <a:gd name="T1" fmla="*/ 0 h 159"/>
              <a:gd name="T2" fmla="*/ 127000 w 159"/>
              <a:gd name="T3" fmla="*/ 127000 h 159"/>
              <a:gd name="T4" fmla="*/ 0 w 159"/>
              <a:gd name="T5" fmla="*/ 127000 h 159"/>
              <a:gd name="T6" fmla="*/ 63101 w 159"/>
              <a:gd name="T7" fmla="*/ 0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59">
                <a:moveTo>
                  <a:pt x="79" y="0"/>
                </a:moveTo>
                <a:lnTo>
                  <a:pt x="159" y="159"/>
                </a:lnTo>
                <a:lnTo>
                  <a:pt x="0" y="15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4" name="Freeform 64"/>
          <p:cNvSpPr>
            <a:spLocks/>
          </p:cNvSpPr>
          <p:nvPr/>
        </p:nvSpPr>
        <p:spPr bwMode="auto">
          <a:xfrm>
            <a:off x="4011613" y="2462213"/>
            <a:ext cx="127000" cy="125412"/>
          </a:xfrm>
          <a:custGeom>
            <a:avLst/>
            <a:gdLst>
              <a:gd name="T0" fmla="*/ 63101 w 159"/>
              <a:gd name="T1" fmla="*/ 0 h 159"/>
              <a:gd name="T2" fmla="*/ 127000 w 159"/>
              <a:gd name="T3" fmla="*/ 125412 h 159"/>
              <a:gd name="T4" fmla="*/ 0 w 159"/>
              <a:gd name="T5" fmla="*/ 125412 h 159"/>
              <a:gd name="T6" fmla="*/ 63101 w 159"/>
              <a:gd name="T7" fmla="*/ 0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59">
                <a:moveTo>
                  <a:pt x="79" y="0"/>
                </a:moveTo>
                <a:lnTo>
                  <a:pt x="159" y="159"/>
                </a:lnTo>
                <a:lnTo>
                  <a:pt x="0" y="15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5" name="Freeform 65"/>
          <p:cNvSpPr>
            <a:spLocks/>
          </p:cNvSpPr>
          <p:nvPr/>
        </p:nvSpPr>
        <p:spPr bwMode="auto">
          <a:xfrm>
            <a:off x="4011613" y="2686050"/>
            <a:ext cx="127000" cy="125413"/>
          </a:xfrm>
          <a:custGeom>
            <a:avLst/>
            <a:gdLst>
              <a:gd name="T0" fmla="*/ 63101 w 159"/>
              <a:gd name="T1" fmla="*/ 0 h 159"/>
              <a:gd name="T2" fmla="*/ 127000 w 159"/>
              <a:gd name="T3" fmla="*/ 125413 h 159"/>
              <a:gd name="T4" fmla="*/ 0 w 159"/>
              <a:gd name="T5" fmla="*/ 125413 h 159"/>
              <a:gd name="T6" fmla="*/ 63101 w 159"/>
              <a:gd name="T7" fmla="*/ 0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59">
                <a:moveTo>
                  <a:pt x="79" y="0"/>
                </a:moveTo>
                <a:lnTo>
                  <a:pt x="159" y="159"/>
                </a:lnTo>
                <a:lnTo>
                  <a:pt x="0" y="159"/>
                </a:lnTo>
                <a:lnTo>
                  <a:pt x="79" y="0"/>
                </a:lnTo>
                <a:close/>
              </a:path>
            </a:pathLst>
          </a:custGeom>
          <a:solidFill>
            <a:srgbClr val="F20884"/>
          </a:solidFill>
          <a:ln w="9525">
            <a:solidFill>
              <a:srgbClr val="000000"/>
            </a:solidFill>
            <a:prstDash val="solid"/>
            <a:round/>
            <a:headEnd/>
            <a:tailEnd/>
          </a:ln>
        </p:spPr>
        <p:txBody>
          <a:bodyPr/>
          <a:lstStyle/>
          <a:p>
            <a:endParaRPr lang="en-US"/>
          </a:p>
        </p:txBody>
      </p:sp>
      <p:sp>
        <p:nvSpPr>
          <p:cNvPr id="15396" name="Rectangle 66"/>
          <p:cNvSpPr>
            <a:spLocks noChangeArrowheads="1"/>
          </p:cNvSpPr>
          <p:nvPr/>
        </p:nvSpPr>
        <p:spPr bwMode="auto">
          <a:xfrm>
            <a:off x="6435725" y="1333500"/>
            <a:ext cx="125413" cy="127000"/>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97" name="Rectangle 67"/>
          <p:cNvSpPr>
            <a:spLocks noChangeArrowheads="1"/>
          </p:cNvSpPr>
          <p:nvPr/>
        </p:nvSpPr>
        <p:spPr bwMode="auto">
          <a:xfrm>
            <a:off x="6435725" y="912813"/>
            <a:ext cx="125413" cy="125412"/>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98" name="Rectangle 68"/>
          <p:cNvSpPr>
            <a:spLocks noChangeArrowheads="1"/>
          </p:cNvSpPr>
          <p:nvPr/>
        </p:nvSpPr>
        <p:spPr bwMode="auto">
          <a:xfrm>
            <a:off x="6435725" y="1398588"/>
            <a:ext cx="125413" cy="127000"/>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399" name="Rectangle 69"/>
          <p:cNvSpPr>
            <a:spLocks noChangeArrowheads="1"/>
          </p:cNvSpPr>
          <p:nvPr/>
        </p:nvSpPr>
        <p:spPr bwMode="auto">
          <a:xfrm>
            <a:off x="6435725" y="1203325"/>
            <a:ext cx="125413" cy="127000"/>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400" name="Rectangle 70"/>
          <p:cNvSpPr>
            <a:spLocks noChangeArrowheads="1"/>
          </p:cNvSpPr>
          <p:nvPr/>
        </p:nvSpPr>
        <p:spPr bwMode="auto">
          <a:xfrm>
            <a:off x="6435725" y="1450975"/>
            <a:ext cx="125413" cy="125413"/>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401" name="Rectangle 71"/>
          <p:cNvSpPr>
            <a:spLocks noChangeArrowheads="1"/>
          </p:cNvSpPr>
          <p:nvPr/>
        </p:nvSpPr>
        <p:spPr bwMode="auto">
          <a:xfrm>
            <a:off x="6435725" y="1382713"/>
            <a:ext cx="125413" cy="125412"/>
          </a:xfrm>
          <a:prstGeom prst="rect">
            <a:avLst/>
          </a:prstGeom>
          <a:solidFill>
            <a:srgbClr val="F20884"/>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402" name="Freeform 72"/>
          <p:cNvSpPr>
            <a:spLocks/>
          </p:cNvSpPr>
          <p:nvPr/>
        </p:nvSpPr>
        <p:spPr bwMode="auto">
          <a:xfrm>
            <a:off x="6738938" y="398463"/>
            <a:ext cx="127000" cy="125412"/>
          </a:xfrm>
          <a:custGeom>
            <a:avLst/>
            <a:gdLst>
              <a:gd name="T0" fmla="*/ 63899 w 159"/>
              <a:gd name="T1" fmla="*/ 0 h 159"/>
              <a:gd name="T2" fmla="*/ 127000 w 159"/>
              <a:gd name="T3" fmla="*/ 62312 h 159"/>
              <a:gd name="T4" fmla="*/ 63899 w 159"/>
              <a:gd name="T5" fmla="*/ 125412 h 159"/>
              <a:gd name="T6" fmla="*/ 0 w 159"/>
              <a:gd name="T7" fmla="*/ 62312 h 159"/>
              <a:gd name="T8" fmla="*/ 63899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80" y="0"/>
                </a:moveTo>
                <a:lnTo>
                  <a:pt x="159" y="79"/>
                </a:lnTo>
                <a:lnTo>
                  <a:pt x="80" y="159"/>
                </a:lnTo>
                <a:lnTo>
                  <a:pt x="0" y="79"/>
                </a:lnTo>
                <a:lnTo>
                  <a:pt x="80" y="0"/>
                </a:lnTo>
                <a:close/>
              </a:path>
            </a:pathLst>
          </a:custGeom>
          <a:solidFill>
            <a:srgbClr val="F20884"/>
          </a:solidFill>
          <a:ln w="9525">
            <a:solidFill>
              <a:srgbClr val="000000"/>
            </a:solidFill>
            <a:prstDash val="solid"/>
            <a:round/>
            <a:headEnd/>
            <a:tailEnd/>
          </a:ln>
        </p:spPr>
        <p:txBody>
          <a:bodyPr/>
          <a:lstStyle/>
          <a:p>
            <a:endParaRPr lang="en-US"/>
          </a:p>
        </p:txBody>
      </p:sp>
      <p:sp>
        <p:nvSpPr>
          <p:cNvPr id="15403" name="Freeform 73"/>
          <p:cNvSpPr>
            <a:spLocks/>
          </p:cNvSpPr>
          <p:nvPr/>
        </p:nvSpPr>
        <p:spPr bwMode="auto">
          <a:xfrm>
            <a:off x="6738938" y="444500"/>
            <a:ext cx="127000" cy="127000"/>
          </a:xfrm>
          <a:custGeom>
            <a:avLst/>
            <a:gdLst>
              <a:gd name="T0" fmla="*/ 63899 w 159"/>
              <a:gd name="T1" fmla="*/ 0 h 159"/>
              <a:gd name="T2" fmla="*/ 127000 w 159"/>
              <a:gd name="T3" fmla="*/ 63101 h 159"/>
              <a:gd name="T4" fmla="*/ 63899 w 159"/>
              <a:gd name="T5" fmla="*/ 127000 h 159"/>
              <a:gd name="T6" fmla="*/ 0 w 159"/>
              <a:gd name="T7" fmla="*/ 63101 h 159"/>
              <a:gd name="T8" fmla="*/ 63899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80" y="0"/>
                </a:moveTo>
                <a:lnTo>
                  <a:pt x="159" y="79"/>
                </a:lnTo>
                <a:lnTo>
                  <a:pt x="80" y="159"/>
                </a:lnTo>
                <a:lnTo>
                  <a:pt x="0" y="79"/>
                </a:lnTo>
                <a:lnTo>
                  <a:pt x="80" y="0"/>
                </a:lnTo>
                <a:close/>
              </a:path>
            </a:pathLst>
          </a:custGeom>
          <a:solidFill>
            <a:srgbClr val="F20884"/>
          </a:solidFill>
          <a:ln w="9525">
            <a:solidFill>
              <a:srgbClr val="000000"/>
            </a:solidFill>
            <a:prstDash val="solid"/>
            <a:round/>
            <a:headEnd/>
            <a:tailEnd/>
          </a:ln>
        </p:spPr>
        <p:txBody>
          <a:bodyPr/>
          <a:lstStyle/>
          <a:p>
            <a:endParaRPr lang="en-US"/>
          </a:p>
        </p:txBody>
      </p:sp>
      <p:sp>
        <p:nvSpPr>
          <p:cNvPr id="15404" name="Freeform 74"/>
          <p:cNvSpPr>
            <a:spLocks/>
          </p:cNvSpPr>
          <p:nvPr/>
        </p:nvSpPr>
        <p:spPr bwMode="auto">
          <a:xfrm>
            <a:off x="6738938" y="315913"/>
            <a:ext cx="127000" cy="127000"/>
          </a:xfrm>
          <a:custGeom>
            <a:avLst/>
            <a:gdLst>
              <a:gd name="T0" fmla="*/ 63899 w 159"/>
              <a:gd name="T1" fmla="*/ 0 h 159"/>
              <a:gd name="T2" fmla="*/ 127000 w 159"/>
              <a:gd name="T3" fmla="*/ 63899 h 159"/>
              <a:gd name="T4" fmla="*/ 63899 w 159"/>
              <a:gd name="T5" fmla="*/ 127000 h 159"/>
              <a:gd name="T6" fmla="*/ 0 w 159"/>
              <a:gd name="T7" fmla="*/ 63899 h 159"/>
              <a:gd name="T8" fmla="*/ 63899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80" y="0"/>
                </a:moveTo>
                <a:lnTo>
                  <a:pt x="159" y="80"/>
                </a:lnTo>
                <a:lnTo>
                  <a:pt x="80" y="159"/>
                </a:lnTo>
                <a:lnTo>
                  <a:pt x="0" y="80"/>
                </a:lnTo>
                <a:lnTo>
                  <a:pt x="80" y="0"/>
                </a:lnTo>
                <a:close/>
              </a:path>
            </a:pathLst>
          </a:custGeom>
          <a:solidFill>
            <a:srgbClr val="F20884"/>
          </a:solidFill>
          <a:ln w="9525">
            <a:solidFill>
              <a:srgbClr val="000000"/>
            </a:solidFill>
            <a:prstDash val="solid"/>
            <a:round/>
            <a:headEnd/>
            <a:tailEnd/>
          </a:ln>
        </p:spPr>
        <p:txBody>
          <a:bodyPr/>
          <a:lstStyle/>
          <a:p>
            <a:endParaRPr lang="en-US"/>
          </a:p>
        </p:txBody>
      </p:sp>
      <p:sp>
        <p:nvSpPr>
          <p:cNvPr id="15405" name="Freeform 75"/>
          <p:cNvSpPr>
            <a:spLocks/>
          </p:cNvSpPr>
          <p:nvPr/>
        </p:nvSpPr>
        <p:spPr bwMode="auto">
          <a:xfrm>
            <a:off x="6738938" y="230188"/>
            <a:ext cx="127000" cy="127000"/>
          </a:xfrm>
          <a:custGeom>
            <a:avLst/>
            <a:gdLst>
              <a:gd name="T0" fmla="*/ 63899 w 159"/>
              <a:gd name="T1" fmla="*/ 0 h 159"/>
              <a:gd name="T2" fmla="*/ 127000 w 159"/>
              <a:gd name="T3" fmla="*/ 63899 h 159"/>
              <a:gd name="T4" fmla="*/ 63899 w 159"/>
              <a:gd name="T5" fmla="*/ 127000 h 159"/>
              <a:gd name="T6" fmla="*/ 0 w 159"/>
              <a:gd name="T7" fmla="*/ 63899 h 159"/>
              <a:gd name="T8" fmla="*/ 63899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80" y="0"/>
                </a:moveTo>
                <a:lnTo>
                  <a:pt x="159" y="80"/>
                </a:lnTo>
                <a:lnTo>
                  <a:pt x="80" y="159"/>
                </a:lnTo>
                <a:lnTo>
                  <a:pt x="0" y="80"/>
                </a:lnTo>
                <a:lnTo>
                  <a:pt x="80" y="0"/>
                </a:lnTo>
                <a:close/>
              </a:path>
            </a:pathLst>
          </a:custGeom>
          <a:solidFill>
            <a:srgbClr val="F20884"/>
          </a:solidFill>
          <a:ln w="9525">
            <a:solidFill>
              <a:srgbClr val="000000"/>
            </a:solidFill>
            <a:prstDash val="solid"/>
            <a:round/>
            <a:headEnd/>
            <a:tailEnd/>
          </a:ln>
        </p:spPr>
        <p:txBody>
          <a:bodyPr/>
          <a:lstStyle/>
          <a:p>
            <a:endParaRPr lang="en-US"/>
          </a:p>
        </p:txBody>
      </p:sp>
      <p:sp>
        <p:nvSpPr>
          <p:cNvPr id="15406" name="Freeform 76"/>
          <p:cNvSpPr>
            <a:spLocks/>
          </p:cNvSpPr>
          <p:nvPr/>
        </p:nvSpPr>
        <p:spPr bwMode="auto">
          <a:xfrm>
            <a:off x="6738938" y="295275"/>
            <a:ext cx="127000" cy="125413"/>
          </a:xfrm>
          <a:custGeom>
            <a:avLst/>
            <a:gdLst>
              <a:gd name="T0" fmla="*/ 63899 w 159"/>
              <a:gd name="T1" fmla="*/ 0 h 159"/>
              <a:gd name="T2" fmla="*/ 127000 w 159"/>
              <a:gd name="T3" fmla="*/ 63101 h 159"/>
              <a:gd name="T4" fmla="*/ 63899 w 159"/>
              <a:gd name="T5" fmla="*/ 125413 h 159"/>
              <a:gd name="T6" fmla="*/ 0 w 159"/>
              <a:gd name="T7" fmla="*/ 63101 h 159"/>
              <a:gd name="T8" fmla="*/ 63899 w 159"/>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159">
                <a:moveTo>
                  <a:pt x="80" y="0"/>
                </a:moveTo>
                <a:lnTo>
                  <a:pt x="159" y="80"/>
                </a:lnTo>
                <a:lnTo>
                  <a:pt x="80" y="159"/>
                </a:lnTo>
                <a:lnTo>
                  <a:pt x="0" y="80"/>
                </a:lnTo>
                <a:lnTo>
                  <a:pt x="80" y="0"/>
                </a:lnTo>
                <a:close/>
              </a:path>
            </a:pathLst>
          </a:custGeom>
          <a:solidFill>
            <a:srgbClr val="F20884"/>
          </a:solidFill>
          <a:ln w="9525">
            <a:solidFill>
              <a:srgbClr val="000000"/>
            </a:solidFill>
            <a:prstDash val="solid"/>
            <a:round/>
            <a:headEnd/>
            <a:tailEnd/>
          </a:ln>
        </p:spPr>
        <p:txBody>
          <a:bodyPr/>
          <a:lstStyle/>
          <a:p>
            <a:endParaRPr lang="en-US"/>
          </a:p>
        </p:txBody>
      </p:sp>
      <p:sp>
        <p:nvSpPr>
          <p:cNvPr id="15407" name="Rectangle 77"/>
          <p:cNvSpPr>
            <a:spLocks noChangeArrowheads="1"/>
          </p:cNvSpPr>
          <p:nvPr/>
        </p:nvSpPr>
        <p:spPr bwMode="auto">
          <a:xfrm>
            <a:off x="1274763" y="3916363"/>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-8</a:t>
            </a:r>
            <a:endParaRPr lang="en-US" altLang="en-US" b="1"/>
          </a:p>
        </p:txBody>
      </p:sp>
      <p:sp>
        <p:nvSpPr>
          <p:cNvPr id="15408" name="Rectangle 78"/>
          <p:cNvSpPr>
            <a:spLocks noChangeArrowheads="1"/>
          </p:cNvSpPr>
          <p:nvPr/>
        </p:nvSpPr>
        <p:spPr bwMode="auto">
          <a:xfrm>
            <a:off x="1274763" y="3451225"/>
            <a:ext cx="147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-7</a:t>
            </a:r>
            <a:endParaRPr lang="en-US" altLang="en-US" b="1"/>
          </a:p>
        </p:txBody>
      </p:sp>
      <p:sp>
        <p:nvSpPr>
          <p:cNvPr id="15409" name="Rectangle 79"/>
          <p:cNvSpPr>
            <a:spLocks noChangeArrowheads="1"/>
          </p:cNvSpPr>
          <p:nvPr/>
        </p:nvSpPr>
        <p:spPr bwMode="auto">
          <a:xfrm>
            <a:off x="1274763" y="2984500"/>
            <a:ext cx="147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-6</a:t>
            </a:r>
            <a:endParaRPr lang="en-US" altLang="en-US" b="1"/>
          </a:p>
        </p:txBody>
      </p:sp>
      <p:sp>
        <p:nvSpPr>
          <p:cNvPr id="15410" name="Rectangle 80"/>
          <p:cNvSpPr>
            <a:spLocks noChangeArrowheads="1"/>
          </p:cNvSpPr>
          <p:nvPr/>
        </p:nvSpPr>
        <p:spPr bwMode="auto">
          <a:xfrm>
            <a:off x="1274763" y="2519363"/>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-5</a:t>
            </a:r>
            <a:endParaRPr lang="en-US" altLang="en-US" b="1"/>
          </a:p>
        </p:txBody>
      </p:sp>
      <p:sp>
        <p:nvSpPr>
          <p:cNvPr id="15411" name="Rectangle 81"/>
          <p:cNvSpPr>
            <a:spLocks noChangeArrowheads="1"/>
          </p:cNvSpPr>
          <p:nvPr/>
        </p:nvSpPr>
        <p:spPr bwMode="auto">
          <a:xfrm>
            <a:off x="1274763" y="2052638"/>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-4</a:t>
            </a:r>
            <a:endParaRPr lang="en-US" altLang="en-US" b="1"/>
          </a:p>
        </p:txBody>
      </p:sp>
      <p:sp>
        <p:nvSpPr>
          <p:cNvPr id="15412" name="Rectangle 82"/>
          <p:cNvSpPr>
            <a:spLocks noChangeArrowheads="1"/>
          </p:cNvSpPr>
          <p:nvPr/>
        </p:nvSpPr>
        <p:spPr bwMode="auto">
          <a:xfrm>
            <a:off x="1274763" y="1585913"/>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-3</a:t>
            </a:r>
            <a:endParaRPr lang="en-US" altLang="en-US" b="1"/>
          </a:p>
        </p:txBody>
      </p:sp>
      <p:sp>
        <p:nvSpPr>
          <p:cNvPr id="15413" name="Rectangle 83"/>
          <p:cNvSpPr>
            <a:spLocks noChangeArrowheads="1"/>
          </p:cNvSpPr>
          <p:nvPr/>
        </p:nvSpPr>
        <p:spPr bwMode="auto">
          <a:xfrm>
            <a:off x="1274763" y="1120775"/>
            <a:ext cx="147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-2</a:t>
            </a:r>
            <a:endParaRPr lang="en-US" altLang="en-US" b="1"/>
          </a:p>
        </p:txBody>
      </p:sp>
      <p:sp>
        <p:nvSpPr>
          <p:cNvPr id="15414" name="Rectangle 84"/>
          <p:cNvSpPr>
            <a:spLocks noChangeArrowheads="1"/>
          </p:cNvSpPr>
          <p:nvPr/>
        </p:nvSpPr>
        <p:spPr bwMode="auto">
          <a:xfrm>
            <a:off x="1274763" y="654050"/>
            <a:ext cx="147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-1</a:t>
            </a:r>
            <a:endParaRPr lang="en-US" altLang="en-US" b="1"/>
          </a:p>
        </p:txBody>
      </p:sp>
      <p:sp>
        <p:nvSpPr>
          <p:cNvPr id="15415" name="Rectangle 85"/>
          <p:cNvSpPr>
            <a:spLocks noChangeArrowheads="1"/>
          </p:cNvSpPr>
          <p:nvPr/>
        </p:nvSpPr>
        <p:spPr bwMode="auto">
          <a:xfrm>
            <a:off x="1330325" y="18891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300" b="1">
                <a:solidFill>
                  <a:srgbClr val="000000"/>
                </a:solidFill>
              </a:rPr>
              <a:t>0</a:t>
            </a:r>
            <a:endParaRPr lang="en-US" altLang="en-US" b="1"/>
          </a:p>
        </p:txBody>
      </p:sp>
      <p:sp>
        <p:nvSpPr>
          <p:cNvPr id="15416" name="Rectangle 90"/>
          <p:cNvSpPr>
            <a:spLocks noChangeArrowheads="1"/>
          </p:cNvSpPr>
          <p:nvPr/>
        </p:nvSpPr>
        <p:spPr bwMode="auto">
          <a:xfrm>
            <a:off x="6938963" y="4195763"/>
            <a:ext cx="498475" cy="8429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417" name="Text Box 91"/>
          <p:cNvSpPr txBox="1">
            <a:spLocks noChangeArrowheads="1"/>
          </p:cNvSpPr>
          <p:nvPr/>
        </p:nvSpPr>
        <p:spPr bwMode="auto">
          <a:xfrm rot="-5400000">
            <a:off x="283369" y="2043906"/>
            <a:ext cx="1387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Symbol" pitchFamily="18" charset="2"/>
              </a:rPr>
              <a:t>d</a:t>
            </a:r>
            <a:r>
              <a:rPr lang="en-US" altLang="en-US" b="1" baseline="30000"/>
              <a:t>13</a:t>
            </a:r>
            <a:r>
              <a:rPr lang="en-US" altLang="en-US" b="1"/>
              <a:t>C</a:t>
            </a:r>
            <a:r>
              <a:rPr lang="en-US" altLang="en-US" b="1" baseline="-25000"/>
              <a:t>CO2</a:t>
            </a:r>
            <a:r>
              <a:rPr lang="en-US" altLang="en-US" b="1"/>
              <a:t> (</a:t>
            </a:r>
            <a:r>
              <a:rPr lang="en-US" altLang="en-US" b="1">
                <a:cs typeface="Arial" charset="0"/>
              </a:rPr>
              <a:t>‰)</a:t>
            </a:r>
          </a:p>
        </p:txBody>
      </p:sp>
      <p:grpSp>
        <p:nvGrpSpPr>
          <p:cNvPr id="15418" name="Group 92"/>
          <p:cNvGrpSpPr>
            <a:grpSpLocks/>
          </p:cNvGrpSpPr>
          <p:nvPr/>
        </p:nvGrpSpPr>
        <p:grpSpPr bwMode="auto">
          <a:xfrm>
            <a:off x="3860800" y="5800725"/>
            <a:ext cx="3217863" cy="457200"/>
            <a:chOff x="1052" y="4773"/>
            <a:chExt cx="2027" cy="288"/>
          </a:xfrm>
        </p:grpSpPr>
        <p:sp>
          <p:nvSpPr>
            <p:cNvPr id="15419" name="Text Box 93"/>
            <p:cNvSpPr txBox="1">
              <a:spLocks noChangeArrowheads="1"/>
            </p:cNvSpPr>
            <p:nvPr/>
          </p:nvSpPr>
          <p:spPr bwMode="auto">
            <a:xfrm>
              <a:off x="1052" y="4773"/>
              <a:ext cx="13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latin typeface="Comic Sans MS" pitchFamily="66" charset="0"/>
                </a:rPr>
                <a:t>closer to arc</a:t>
              </a:r>
            </a:p>
          </p:txBody>
        </p:sp>
        <p:sp>
          <p:nvSpPr>
            <p:cNvPr id="15420" name="Line 94"/>
            <p:cNvSpPr>
              <a:spLocks noChangeShapeType="1"/>
            </p:cNvSpPr>
            <p:nvPr/>
          </p:nvSpPr>
          <p:spPr bwMode="auto">
            <a:xfrm>
              <a:off x="2407" y="4921"/>
              <a:ext cx="672" cy="0"/>
            </a:xfrm>
            <a:prstGeom prst="line">
              <a:avLst/>
            </a:prstGeom>
            <a:noFill/>
            <a:ln w="317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9" y="85728"/>
            <a:ext cx="5428746" cy="66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86450" y="2518590"/>
            <a:ext cx="3110275" cy="707886"/>
          </a:xfrm>
          <a:prstGeom prst="rect">
            <a:avLst/>
          </a:prstGeom>
          <a:noFill/>
        </p:spPr>
        <p:txBody>
          <a:bodyPr wrap="none" rtlCol="0">
            <a:spAutoFit/>
          </a:bodyPr>
          <a:lstStyle/>
          <a:p>
            <a:r>
              <a:rPr lang="en-US" sz="2000" b="1" i="1" dirty="0" smtClean="0"/>
              <a:t>Lau Basin</a:t>
            </a:r>
          </a:p>
          <a:p>
            <a:r>
              <a:rPr lang="en-US" sz="2000" b="1" i="1" dirty="0" smtClean="0"/>
              <a:t>Endmember Vent Fluids</a:t>
            </a:r>
            <a:endParaRPr lang="en-US" sz="2000" b="1"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9"/>
          <p:cNvSpPr txBox="1">
            <a:spLocks noChangeArrowheads="1"/>
          </p:cNvSpPr>
          <p:nvPr/>
        </p:nvSpPr>
        <p:spPr bwMode="auto">
          <a:xfrm>
            <a:off x="5486400" y="990600"/>
            <a:ext cx="300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i="1"/>
              <a:t>Manus Basin</a:t>
            </a:r>
          </a:p>
        </p:txBody>
      </p:sp>
      <p:pic>
        <p:nvPicPr>
          <p:cNvPr id="19459" name="Picture 4" descr="193f0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76200"/>
            <a:ext cx="4881563" cy="3703638"/>
          </a:xfrm>
          <a:noFill/>
        </p:spPr>
      </p:pic>
      <p:pic>
        <p:nvPicPr>
          <p:cNvPr id="19460" name="Picture 6" descr="193f0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038600" y="3200400"/>
            <a:ext cx="4954588" cy="3465513"/>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AutoShape 2" descr="Inline image 1"/>
          <p:cNvSpPr>
            <a:spLocks noChangeAspect="1" noChangeArrowheads="1"/>
          </p:cNvSpPr>
          <p:nvPr/>
        </p:nvSpPr>
        <p:spPr bwMode="auto">
          <a:xfrm>
            <a:off x="155575" y="-1951038"/>
            <a:ext cx="542925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nline image 1"/>
          <p:cNvSpPr>
            <a:spLocks noChangeAspect="1" noChangeArrowheads="1"/>
          </p:cNvSpPr>
          <p:nvPr/>
        </p:nvSpPr>
        <p:spPr bwMode="auto">
          <a:xfrm>
            <a:off x="307975" y="-1798638"/>
            <a:ext cx="542925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nline image 1"/>
          <p:cNvSpPr>
            <a:spLocks noChangeAspect="1" noChangeArrowheads="1"/>
          </p:cNvSpPr>
          <p:nvPr/>
        </p:nvSpPr>
        <p:spPr bwMode="auto">
          <a:xfrm>
            <a:off x="460375" y="-1646238"/>
            <a:ext cx="542925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0"/>
            <a:ext cx="8973312" cy="6729984"/>
          </a:xfrm>
          <a:prstGeom prst="rect">
            <a:avLst/>
          </a:prstGeom>
        </p:spPr>
      </p:pic>
      <p:sp>
        <p:nvSpPr>
          <p:cNvPr id="10" name="Text Box 7"/>
          <p:cNvSpPr txBox="1">
            <a:spLocks noChangeArrowheads="1"/>
          </p:cNvSpPr>
          <p:nvPr/>
        </p:nvSpPr>
        <p:spPr bwMode="auto">
          <a:xfrm>
            <a:off x="2486025" y="87312"/>
            <a:ext cx="37544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i="1" dirty="0" smtClean="0">
                <a:solidFill>
                  <a:srgbClr val="FFFF00"/>
                </a:solidFill>
              </a:rPr>
              <a:t>Vienna Woods</a:t>
            </a:r>
            <a:endParaRPr lang="en-US" altLang="en-US" sz="2400" b="1" i="1" dirty="0">
              <a:solidFill>
                <a:srgbClr val="FFFF00"/>
              </a:solidFill>
            </a:endParaRPr>
          </a:p>
          <a:p>
            <a:pPr algn="ctr"/>
            <a:r>
              <a:rPr lang="en-US" altLang="en-US" sz="2400" b="1" i="1" dirty="0">
                <a:solidFill>
                  <a:srgbClr val="FFFF00"/>
                </a:solidFill>
              </a:rPr>
              <a:t>pH(25°C) = </a:t>
            </a:r>
            <a:r>
              <a:rPr lang="en-US" altLang="en-US" sz="2400" b="1" i="1" dirty="0" smtClean="0">
                <a:solidFill>
                  <a:srgbClr val="FFFF00"/>
                </a:solidFill>
              </a:rPr>
              <a:t>4.2</a:t>
            </a:r>
            <a:endParaRPr lang="en-US" altLang="en-US" sz="2400" b="1" i="1" dirty="0">
              <a:solidFill>
                <a:srgbClr val="FFFF00"/>
              </a:solidFill>
            </a:endParaRPr>
          </a:p>
          <a:p>
            <a:pPr algn="ctr"/>
            <a:r>
              <a:rPr lang="en-US" altLang="en-US" sz="2400" b="1" i="1" dirty="0">
                <a:solidFill>
                  <a:srgbClr val="FFFF00"/>
                </a:solidFill>
              </a:rPr>
              <a:t>T = </a:t>
            </a:r>
            <a:r>
              <a:rPr lang="en-US" altLang="en-US" sz="2400" b="1" i="1" dirty="0" smtClean="0">
                <a:solidFill>
                  <a:srgbClr val="FFFF00"/>
                </a:solidFill>
              </a:rPr>
              <a:t>285</a:t>
            </a:r>
            <a:r>
              <a:rPr lang="en-US" altLang="en-US" sz="2400" b="1" i="1" dirty="0" smtClean="0">
                <a:solidFill>
                  <a:srgbClr val="FFFF00"/>
                </a:solidFill>
                <a:cs typeface="Times New Roman" pitchFamily="18" charset="0"/>
              </a:rPr>
              <a:t>°C</a:t>
            </a:r>
            <a:endParaRPr lang="en-US" altLang="en-US" sz="2400" b="1" i="1" dirty="0">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1989138"/>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7" name="Freeform 3"/>
          <p:cNvSpPr>
            <a:spLocks/>
          </p:cNvSpPr>
          <p:nvPr/>
        </p:nvSpPr>
        <p:spPr bwMode="auto">
          <a:xfrm>
            <a:off x="-3175" y="1989138"/>
            <a:ext cx="9153525" cy="623887"/>
          </a:xfrm>
          <a:custGeom>
            <a:avLst/>
            <a:gdLst>
              <a:gd name="T0" fmla="*/ 0 w 5766"/>
              <a:gd name="T1" fmla="*/ 2147483647 h 393"/>
              <a:gd name="T2" fmla="*/ 2147483647 w 5766"/>
              <a:gd name="T3" fmla="*/ 0 h 393"/>
              <a:gd name="T4" fmla="*/ 2147483647 w 5766"/>
              <a:gd name="T5" fmla="*/ 2147483647 h 393"/>
              <a:gd name="T6" fmla="*/ 2147483647 w 5766"/>
              <a:gd name="T7" fmla="*/ 2147483647 h 393"/>
              <a:gd name="T8" fmla="*/ 2147483647 w 5766"/>
              <a:gd name="T9" fmla="*/ 2147483647 h 393"/>
              <a:gd name="T10" fmla="*/ 2147483647 w 5766"/>
              <a:gd name="T11" fmla="*/ 2147483647 h 393"/>
              <a:gd name="T12" fmla="*/ 2147483647 w 5766"/>
              <a:gd name="T13" fmla="*/ 2147483647 h 393"/>
              <a:gd name="T14" fmla="*/ 2147483647 w 5766"/>
              <a:gd name="T15" fmla="*/ 2147483647 h 393"/>
              <a:gd name="T16" fmla="*/ 0 w 5766"/>
              <a:gd name="T17" fmla="*/ 2147483647 h 393"/>
              <a:gd name="T18" fmla="*/ 0 w 5766"/>
              <a:gd name="T19" fmla="*/ 2147483647 h 3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6"/>
              <a:gd name="T31" fmla="*/ 0 h 393"/>
              <a:gd name="T32" fmla="*/ 5766 w 5766"/>
              <a:gd name="T33" fmla="*/ 393 h 3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6" h="393">
                <a:moveTo>
                  <a:pt x="0" y="4"/>
                </a:moveTo>
                <a:lnTo>
                  <a:pt x="5766" y="0"/>
                </a:lnTo>
                <a:lnTo>
                  <a:pt x="5766" y="393"/>
                </a:lnTo>
                <a:lnTo>
                  <a:pt x="2013" y="393"/>
                </a:lnTo>
                <a:lnTo>
                  <a:pt x="1605" y="256"/>
                </a:lnTo>
                <a:lnTo>
                  <a:pt x="1560" y="223"/>
                </a:lnTo>
                <a:lnTo>
                  <a:pt x="1514" y="228"/>
                </a:lnTo>
                <a:lnTo>
                  <a:pt x="1206" y="374"/>
                </a:lnTo>
                <a:lnTo>
                  <a:pt x="0" y="349"/>
                </a:lnTo>
                <a:lnTo>
                  <a:pt x="0" y="4"/>
                </a:lnTo>
                <a:close/>
              </a:path>
            </a:pathLst>
          </a:custGeom>
          <a:solidFill>
            <a:schemeClr val="accent1"/>
          </a:solidFill>
          <a:ln w="9525">
            <a:solidFill>
              <a:schemeClr val="accent1"/>
            </a:solidFill>
            <a:round/>
            <a:headEnd/>
            <a:tailEnd/>
          </a:ln>
        </p:spPr>
        <p:txBody>
          <a:bodyPr/>
          <a:lstStyle/>
          <a:p>
            <a:endParaRPr lang="en-US"/>
          </a:p>
        </p:txBody>
      </p:sp>
      <p:sp>
        <p:nvSpPr>
          <p:cNvPr id="6148" name="Freeform 4"/>
          <p:cNvSpPr>
            <a:spLocks/>
          </p:cNvSpPr>
          <p:nvPr/>
        </p:nvSpPr>
        <p:spPr bwMode="auto">
          <a:xfrm>
            <a:off x="3197225" y="2728913"/>
            <a:ext cx="5946775" cy="2452687"/>
          </a:xfrm>
          <a:custGeom>
            <a:avLst/>
            <a:gdLst>
              <a:gd name="T0" fmla="*/ 2147483647 w 3746"/>
              <a:gd name="T1" fmla="*/ 0 h 1545"/>
              <a:gd name="T2" fmla="*/ 2147483647 w 3746"/>
              <a:gd name="T3" fmla="*/ 2147483647 h 1545"/>
              <a:gd name="T4" fmla="*/ 2147483647 w 3746"/>
              <a:gd name="T5" fmla="*/ 2147483647 h 1545"/>
              <a:gd name="T6" fmla="*/ 2147483647 w 3746"/>
              <a:gd name="T7" fmla="*/ 2147483647 h 1545"/>
              <a:gd name="T8" fmla="*/ 2147483647 w 3746"/>
              <a:gd name="T9" fmla="*/ 2147483647 h 1545"/>
              <a:gd name="T10" fmla="*/ 2147483647 w 3746"/>
              <a:gd name="T11" fmla="*/ 2147483647 h 1545"/>
              <a:gd name="T12" fmla="*/ 0 w 3746"/>
              <a:gd name="T13" fmla="*/ 2147483647 h 1545"/>
              <a:gd name="T14" fmla="*/ 0 60000 65536"/>
              <a:gd name="T15" fmla="*/ 0 60000 65536"/>
              <a:gd name="T16" fmla="*/ 0 60000 65536"/>
              <a:gd name="T17" fmla="*/ 0 60000 65536"/>
              <a:gd name="T18" fmla="*/ 0 60000 65536"/>
              <a:gd name="T19" fmla="*/ 0 60000 65536"/>
              <a:gd name="T20" fmla="*/ 0 60000 65536"/>
              <a:gd name="T21" fmla="*/ 0 w 3746"/>
              <a:gd name="T22" fmla="*/ 0 h 1545"/>
              <a:gd name="T23" fmla="*/ 3746 w 3746"/>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6" h="1545">
                <a:moveTo>
                  <a:pt x="3746" y="0"/>
                </a:moveTo>
                <a:cubicBezTo>
                  <a:pt x="3539" y="1"/>
                  <a:pt x="2744" y="7"/>
                  <a:pt x="2496" y="9"/>
                </a:cubicBezTo>
                <a:cubicBezTo>
                  <a:pt x="2248" y="11"/>
                  <a:pt x="2333" y="0"/>
                  <a:pt x="2256" y="9"/>
                </a:cubicBezTo>
                <a:cubicBezTo>
                  <a:pt x="2179" y="18"/>
                  <a:pt x="2114" y="33"/>
                  <a:pt x="2034" y="65"/>
                </a:cubicBezTo>
                <a:cubicBezTo>
                  <a:pt x="1954" y="97"/>
                  <a:pt x="1939" y="90"/>
                  <a:pt x="1776" y="201"/>
                </a:cubicBezTo>
                <a:cubicBezTo>
                  <a:pt x="1613" y="312"/>
                  <a:pt x="1352" y="505"/>
                  <a:pt x="1056" y="729"/>
                </a:cubicBezTo>
                <a:cubicBezTo>
                  <a:pt x="760" y="953"/>
                  <a:pt x="380" y="1249"/>
                  <a:pt x="0" y="1545"/>
                </a:cubicBezTo>
              </a:path>
            </a:pathLst>
          </a:custGeom>
          <a:noFill/>
          <a:ln w="4445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9" name="Oval 5"/>
          <p:cNvSpPr>
            <a:spLocks noChangeAspect="1" noChangeArrowheads="1"/>
          </p:cNvSpPr>
          <p:nvPr/>
        </p:nvSpPr>
        <p:spPr bwMode="auto">
          <a:xfrm>
            <a:off x="2978150" y="4962525"/>
            <a:ext cx="438150" cy="438150"/>
          </a:xfrm>
          <a:prstGeom prst="ellipse">
            <a:avLst/>
          </a:prstGeom>
          <a:solidFill>
            <a:schemeClr val="bg2"/>
          </a:solidFill>
          <a:ln w="9525">
            <a:solidFill>
              <a:srgbClr val="80808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50" name="Freeform 6"/>
          <p:cNvSpPr>
            <a:spLocks/>
          </p:cNvSpPr>
          <p:nvPr/>
        </p:nvSpPr>
        <p:spPr bwMode="auto">
          <a:xfrm>
            <a:off x="2484438" y="2252663"/>
            <a:ext cx="3889375" cy="604837"/>
          </a:xfrm>
          <a:custGeom>
            <a:avLst/>
            <a:gdLst>
              <a:gd name="T0" fmla="*/ 2147483647 w 2450"/>
              <a:gd name="T1" fmla="*/ 2147483647 h 381"/>
              <a:gd name="T2" fmla="*/ 2147483647 w 2450"/>
              <a:gd name="T3" fmla="*/ 2147483647 h 381"/>
              <a:gd name="T4" fmla="*/ 2147483647 w 2450"/>
              <a:gd name="T5" fmla="*/ 2147483647 h 381"/>
              <a:gd name="T6" fmla="*/ 2147483647 w 2450"/>
              <a:gd name="T7" fmla="*/ 2147483647 h 381"/>
              <a:gd name="T8" fmla="*/ 2147483647 w 2450"/>
              <a:gd name="T9" fmla="*/ 2147483647 h 381"/>
              <a:gd name="T10" fmla="*/ 2147483647 w 2450"/>
              <a:gd name="T11" fmla="*/ 2147483647 h 381"/>
              <a:gd name="T12" fmla="*/ 2147483647 w 2450"/>
              <a:gd name="T13" fmla="*/ 2147483647 h 381"/>
              <a:gd name="T14" fmla="*/ 2147483647 w 2450"/>
              <a:gd name="T15" fmla="*/ 2147483647 h 381"/>
              <a:gd name="T16" fmla="*/ 2147483647 w 2450"/>
              <a:gd name="T17" fmla="*/ 2147483647 h 381"/>
              <a:gd name="T18" fmla="*/ 2147483647 w 2450"/>
              <a:gd name="T19" fmla="*/ 2147483647 h 381"/>
              <a:gd name="T20" fmla="*/ 2147483647 w 2450"/>
              <a:gd name="T21" fmla="*/ 2147483647 h 381"/>
              <a:gd name="T22" fmla="*/ 2147483647 w 2450"/>
              <a:gd name="T23" fmla="*/ 2147483647 h 381"/>
              <a:gd name="T24" fmla="*/ 2147483647 w 2450"/>
              <a:gd name="T25" fmla="*/ 2147483647 h 381"/>
              <a:gd name="T26" fmla="*/ 2147483647 w 2450"/>
              <a:gd name="T27" fmla="*/ 2147483647 h 381"/>
              <a:gd name="T28" fmla="*/ 2147483647 w 2450"/>
              <a:gd name="T29" fmla="*/ 2147483647 h 381"/>
              <a:gd name="T30" fmla="*/ 2147483647 w 2450"/>
              <a:gd name="T31" fmla="*/ 2147483647 h 381"/>
              <a:gd name="T32" fmla="*/ 2147483647 w 2450"/>
              <a:gd name="T33" fmla="*/ 2147483647 h 381"/>
              <a:gd name="T34" fmla="*/ 2147483647 w 2450"/>
              <a:gd name="T35" fmla="*/ 2147483647 h 381"/>
              <a:gd name="T36" fmla="*/ 2147483647 w 2450"/>
              <a:gd name="T37" fmla="*/ 2147483647 h 381"/>
              <a:gd name="T38" fmla="*/ 2147483647 w 2450"/>
              <a:gd name="T39" fmla="*/ 2147483647 h 3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0"/>
              <a:gd name="T61" fmla="*/ 0 h 381"/>
              <a:gd name="T62" fmla="*/ 2450 w 2450"/>
              <a:gd name="T63" fmla="*/ 381 h 3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0" h="381">
                <a:moveTo>
                  <a:pt x="2420" y="226"/>
                </a:moveTo>
                <a:cubicBezTo>
                  <a:pt x="2390" y="183"/>
                  <a:pt x="2153" y="136"/>
                  <a:pt x="2018" y="101"/>
                </a:cubicBezTo>
                <a:cubicBezTo>
                  <a:pt x="1883" y="66"/>
                  <a:pt x="1741" y="33"/>
                  <a:pt x="1609" y="18"/>
                </a:cubicBezTo>
                <a:cubicBezTo>
                  <a:pt x="1477" y="3"/>
                  <a:pt x="1387" y="12"/>
                  <a:pt x="1227" y="11"/>
                </a:cubicBezTo>
                <a:cubicBezTo>
                  <a:pt x="1067" y="10"/>
                  <a:pt x="770" y="11"/>
                  <a:pt x="651" y="11"/>
                </a:cubicBezTo>
                <a:cubicBezTo>
                  <a:pt x="532" y="11"/>
                  <a:pt x="555" y="0"/>
                  <a:pt x="512" y="11"/>
                </a:cubicBezTo>
                <a:cubicBezTo>
                  <a:pt x="469" y="22"/>
                  <a:pt x="442" y="69"/>
                  <a:pt x="394" y="80"/>
                </a:cubicBezTo>
                <a:cubicBezTo>
                  <a:pt x="346" y="91"/>
                  <a:pt x="264" y="79"/>
                  <a:pt x="221" y="80"/>
                </a:cubicBezTo>
                <a:cubicBezTo>
                  <a:pt x="178" y="81"/>
                  <a:pt x="172" y="91"/>
                  <a:pt x="137" y="87"/>
                </a:cubicBezTo>
                <a:cubicBezTo>
                  <a:pt x="102" y="83"/>
                  <a:pt x="26" y="46"/>
                  <a:pt x="13" y="57"/>
                </a:cubicBezTo>
                <a:cubicBezTo>
                  <a:pt x="0" y="68"/>
                  <a:pt x="38" y="128"/>
                  <a:pt x="61" y="156"/>
                </a:cubicBezTo>
                <a:cubicBezTo>
                  <a:pt x="84" y="184"/>
                  <a:pt x="114" y="205"/>
                  <a:pt x="151" y="226"/>
                </a:cubicBezTo>
                <a:cubicBezTo>
                  <a:pt x="188" y="247"/>
                  <a:pt x="243" y="272"/>
                  <a:pt x="283" y="281"/>
                </a:cubicBezTo>
                <a:cubicBezTo>
                  <a:pt x="323" y="290"/>
                  <a:pt x="355" y="275"/>
                  <a:pt x="394" y="281"/>
                </a:cubicBezTo>
                <a:cubicBezTo>
                  <a:pt x="433" y="287"/>
                  <a:pt x="477" y="303"/>
                  <a:pt x="519" y="316"/>
                </a:cubicBezTo>
                <a:cubicBezTo>
                  <a:pt x="561" y="329"/>
                  <a:pt x="525" y="350"/>
                  <a:pt x="644" y="358"/>
                </a:cubicBezTo>
                <a:cubicBezTo>
                  <a:pt x="763" y="366"/>
                  <a:pt x="1025" y="364"/>
                  <a:pt x="1234" y="365"/>
                </a:cubicBezTo>
                <a:cubicBezTo>
                  <a:pt x="1443" y="366"/>
                  <a:pt x="1739" y="366"/>
                  <a:pt x="1900" y="365"/>
                </a:cubicBezTo>
                <a:cubicBezTo>
                  <a:pt x="2061" y="364"/>
                  <a:pt x="2112" y="381"/>
                  <a:pt x="2198" y="358"/>
                </a:cubicBezTo>
                <a:cubicBezTo>
                  <a:pt x="2284" y="335"/>
                  <a:pt x="2450" y="269"/>
                  <a:pt x="2420" y="226"/>
                </a:cubicBezTo>
                <a:close/>
              </a:path>
            </a:pathLst>
          </a:custGeom>
          <a:solidFill>
            <a:srgbClr val="969696"/>
          </a:solidFill>
          <a:ln w="9525">
            <a:solidFill>
              <a:srgbClr val="969696"/>
            </a:solidFill>
            <a:round/>
            <a:headEnd/>
            <a:tailEnd/>
          </a:ln>
        </p:spPr>
        <p:txBody>
          <a:bodyPr/>
          <a:lstStyle/>
          <a:p>
            <a:endParaRPr lang="en-US"/>
          </a:p>
        </p:txBody>
      </p:sp>
      <p:sp>
        <p:nvSpPr>
          <p:cNvPr id="6151" name="Freeform 7"/>
          <p:cNvSpPr>
            <a:spLocks/>
          </p:cNvSpPr>
          <p:nvPr/>
        </p:nvSpPr>
        <p:spPr bwMode="auto">
          <a:xfrm>
            <a:off x="0" y="2332038"/>
            <a:ext cx="2541588" cy="515937"/>
          </a:xfrm>
          <a:custGeom>
            <a:avLst/>
            <a:gdLst>
              <a:gd name="T0" fmla="*/ 0 w 1601"/>
              <a:gd name="T1" fmla="*/ 2147483647 h 325"/>
              <a:gd name="T2" fmla="*/ 2147483647 w 1601"/>
              <a:gd name="T3" fmla="*/ 2147483647 h 325"/>
              <a:gd name="T4" fmla="*/ 2147483647 w 1601"/>
              <a:gd name="T5" fmla="*/ 2147483647 h 325"/>
              <a:gd name="T6" fmla="*/ 2147483647 w 1601"/>
              <a:gd name="T7" fmla="*/ 2147483647 h 325"/>
              <a:gd name="T8" fmla="*/ 2147483647 w 1601"/>
              <a:gd name="T9" fmla="*/ 2147483647 h 325"/>
              <a:gd name="T10" fmla="*/ 2147483647 w 1601"/>
              <a:gd name="T11" fmla="*/ 2147483647 h 325"/>
              <a:gd name="T12" fmla="*/ 2147483647 w 1601"/>
              <a:gd name="T13" fmla="*/ 2147483647 h 325"/>
              <a:gd name="T14" fmla="*/ 2147483647 w 1601"/>
              <a:gd name="T15" fmla="*/ 2147483647 h 325"/>
              <a:gd name="T16" fmla="*/ 2147483647 w 1601"/>
              <a:gd name="T17" fmla="*/ 2147483647 h 325"/>
              <a:gd name="T18" fmla="*/ 0 w 1601"/>
              <a:gd name="T19" fmla="*/ 2147483647 h 325"/>
              <a:gd name="T20" fmla="*/ 0 w 1601"/>
              <a:gd name="T21" fmla="*/ 2147483647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1"/>
              <a:gd name="T34" fmla="*/ 0 h 325"/>
              <a:gd name="T35" fmla="*/ 1601 w 1601"/>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1" h="325">
                <a:moveTo>
                  <a:pt x="0" y="113"/>
                </a:moveTo>
                <a:cubicBezTo>
                  <a:pt x="227" y="114"/>
                  <a:pt x="456" y="116"/>
                  <a:pt x="653" y="113"/>
                </a:cubicBezTo>
                <a:cubicBezTo>
                  <a:pt x="850" y="110"/>
                  <a:pt x="1034" y="110"/>
                  <a:pt x="1182" y="92"/>
                </a:cubicBezTo>
                <a:cubicBezTo>
                  <a:pt x="1330" y="74"/>
                  <a:pt x="1483" y="14"/>
                  <a:pt x="1542" y="7"/>
                </a:cubicBezTo>
                <a:cubicBezTo>
                  <a:pt x="1601" y="0"/>
                  <a:pt x="1541" y="37"/>
                  <a:pt x="1536" y="49"/>
                </a:cubicBezTo>
                <a:cubicBezTo>
                  <a:pt x="1531" y="61"/>
                  <a:pt x="1535" y="60"/>
                  <a:pt x="1514" y="79"/>
                </a:cubicBezTo>
                <a:cubicBezTo>
                  <a:pt x="1493" y="98"/>
                  <a:pt x="1442" y="139"/>
                  <a:pt x="1410" y="162"/>
                </a:cubicBezTo>
                <a:cubicBezTo>
                  <a:pt x="1377" y="185"/>
                  <a:pt x="1378" y="193"/>
                  <a:pt x="1317" y="217"/>
                </a:cubicBezTo>
                <a:cubicBezTo>
                  <a:pt x="1256" y="241"/>
                  <a:pt x="1257" y="291"/>
                  <a:pt x="1037" y="308"/>
                </a:cubicBezTo>
                <a:cubicBezTo>
                  <a:pt x="818" y="325"/>
                  <a:pt x="169" y="319"/>
                  <a:pt x="0" y="321"/>
                </a:cubicBezTo>
                <a:cubicBezTo>
                  <a:pt x="0" y="321"/>
                  <a:pt x="0" y="113"/>
                  <a:pt x="0" y="113"/>
                </a:cubicBezTo>
                <a:close/>
              </a:path>
            </a:pathLst>
          </a:custGeom>
          <a:solidFill>
            <a:srgbClr val="969696"/>
          </a:solidFill>
          <a:ln w="9525">
            <a:solidFill>
              <a:srgbClr val="969696"/>
            </a:solidFill>
            <a:round/>
            <a:headEnd/>
            <a:tailEnd/>
          </a:ln>
        </p:spPr>
        <p:txBody>
          <a:bodyPr/>
          <a:lstStyle/>
          <a:p>
            <a:endParaRPr lang="en-US"/>
          </a:p>
        </p:txBody>
      </p:sp>
      <p:sp>
        <p:nvSpPr>
          <p:cNvPr id="6152" name="Line 8"/>
          <p:cNvSpPr>
            <a:spLocks noChangeShapeType="1"/>
          </p:cNvSpPr>
          <p:nvPr/>
        </p:nvSpPr>
        <p:spPr bwMode="auto">
          <a:xfrm flipV="1">
            <a:off x="2647950" y="3349625"/>
            <a:ext cx="1012825"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Freeform 9"/>
          <p:cNvSpPr>
            <a:spLocks/>
          </p:cNvSpPr>
          <p:nvPr/>
        </p:nvSpPr>
        <p:spPr bwMode="auto">
          <a:xfrm>
            <a:off x="3892550" y="3205163"/>
            <a:ext cx="619125" cy="463550"/>
          </a:xfrm>
          <a:custGeom>
            <a:avLst/>
            <a:gdLst>
              <a:gd name="T0" fmla="*/ 0 w 390"/>
              <a:gd name="T1" fmla="*/ 2147483647 h 292"/>
              <a:gd name="T2" fmla="*/ 2147483647 w 390"/>
              <a:gd name="T3" fmla="*/ 0 h 292"/>
              <a:gd name="T4" fmla="*/ 2147483647 w 390"/>
              <a:gd name="T5" fmla="*/ 2147483647 h 292"/>
              <a:gd name="T6" fmla="*/ 2147483647 w 390"/>
              <a:gd name="T7" fmla="*/ 2147483647 h 292"/>
              <a:gd name="T8" fmla="*/ 2147483647 w 390"/>
              <a:gd name="T9" fmla="*/ 2147483647 h 292"/>
              <a:gd name="T10" fmla="*/ 0 60000 65536"/>
              <a:gd name="T11" fmla="*/ 0 60000 65536"/>
              <a:gd name="T12" fmla="*/ 0 60000 65536"/>
              <a:gd name="T13" fmla="*/ 0 60000 65536"/>
              <a:gd name="T14" fmla="*/ 0 60000 65536"/>
              <a:gd name="T15" fmla="*/ 0 w 390"/>
              <a:gd name="T16" fmla="*/ 0 h 292"/>
              <a:gd name="T17" fmla="*/ 390 w 390"/>
              <a:gd name="T18" fmla="*/ 292 h 292"/>
            </a:gdLst>
            <a:ahLst/>
            <a:cxnLst>
              <a:cxn ang="T10">
                <a:pos x="T0" y="T1"/>
              </a:cxn>
              <a:cxn ang="T11">
                <a:pos x="T2" y="T3"/>
              </a:cxn>
              <a:cxn ang="T12">
                <a:pos x="T4" y="T5"/>
              </a:cxn>
              <a:cxn ang="T13">
                <a:pos x="T6" y="T7"/>
              </a:cxn>
              <a:cxn ang="T14">
                <a:pos x="T8" y="T9"/>
              </a:cxn>
            </a:cxnLst>
            <a:rect l="T15" t="T16" r="T17" b="T18"/>
            <a:pathLst>
              <a:path w="390" h="292">
                <a:moveTo>
                  <a:pt x="0" y="77"/>
                </a:moveTo>
                <a:cubicBezTo>
                  <a:pt x="106" y="38"/>
                  <a:pt x="212" y="0"/>
                  <a:pt x="277" y="0"/>
                </a:cubicBezTo>
                <a:cubicBezTo>
                  <a:pt x="342" y="0"/>
                  <a:pt x="386" y="42"/>
                  <a:pt x="388" y="77"/>
                </a:cubicBezTo>
                <a:cubicBezTo>
                  <a:pt x="390" y="112"/>
                  <a:pt x="323" y="173"/>
                  <a:pt x="291" y="209"/>
                </a:cubicBezTo>
                <a:cubicBezTo>
                  <a:pt x="259" y="245"/>
                  <a:pt x="226" y="268"/>
                  <a:pt x="194" y="29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4" name="Line 10"/>
          <p:cNvSpPr>
            <a:spLocks noChangeShapeType="1"/>
          </p:cNvSpPr>
          <p:nvPr/>
        </p:nvSpPr>
        <p:spPr bwMode="auto">
          <a:xfrm flipH="1">
            <a:off x="3375025" y="3767138"/>
            <a:ext cx="715963" cy="50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5" name="Line 11"/>
          <p:cNvSpPr>
            <a:spLocks noChangeShapeType="1"/>
          </p:cNvSpPr>
          <p:nvPr/>
        </p:nvSpPr>
        <p:spPr bwMode="auto">
          <a:xfrm flipV="1">
            <a:off x="3462338" y="4340225"/>
            <a:ext cx="0" cy="231775"/>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6" name="Line 12"/>
          <p:cNvSpPr>
            <a:spLocks noChangeShapeType="1"/>
          </p:cNvSpPr>
          <p:nvPr/>
        </p:nvSpPr>
        <p:spPr bwMode="auto">
          <a:xfrm flipV="1">
            <a:off x="4425950" y="3592513"/>
            <a:ext cx="0" cy="231775"/>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7" name="Line 13"/>
          <p:cNvSpPr>
            <a:spLocks noChangeShapeType="1"/>
          </p:cNvSpPr>
          <p:nvPr/>
        </p:nvSpPr>
        <p:spPr bwMode="auto">
          <a:xfrm flipV="1">
            <a:off x="5145088" y="3067050"/>
            <a:ext cx="0" cy="231775"/>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8" name="Text Box 14"/>
          <p:cNvSpPr txBox="1">
            <a:spLocks noChangeArrowheads="1"/>
          </p:cNvSpPr>
          <p:nvPr/>
        </p:nvSpPr>
        <p:spPr bwMode="auto">
          <a:xfrm>
            <a:off x="2070100" y="4421188"/>
            <a:ext cx="1374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material transfer</a:t>
            </a:r>
          </a:p>
          <a:p>
            <a:pPr eaLnBrk="1" hangingPunct="1"/>
            <a:r>
              <a:rPr lang="en-US" altLang="en-US" sz="1200" b="1"/>
              <a:t>from slab</a:t>
            </a:r>
          </a:p>
        </p:txBody>
      </p:sp>
      <p:sp>
        <p:nvSpPr>
          <p:cNvPr id="6159" name="Text Box 15"/>
          <p:cNvSpPr txBox="1">
            <a:spLocks noChangeArrowheads="1"/>
          </p:cNvSpPr>
          <p:nvPr/>
        </p:nvSpPr>
        <p:spPr bwMode="auto">
          <a:xfrm rot="-2400000">
            <a:off x="4465638" y="380206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slab</a:t>
            </a:r>
          </a:p>
        </p:txBody>
      </p:sp>
      <p:sp>
        <p:nvSpPr>
          <p:cNvPr id="6160" name="Freeform 16"/>
          <p:cNvSpPr>
            <a:spLocks/>
          </p:cNvSpPr>
          <p:nvPr/>
        </p:nvSpPr>
        <p:spPr bwMode="auto">
          <a:xfrm>
            <a:off x="3829050" y="1908175"/>
            <a:ext cx="482600" cy="361950"/>
          </a:xfrm>
          <a:custGeom>
            <a:avLst/>
            <a:gdLst>
              <a:gd name="T0" fmla="*/ 0 w 194"/>
              <a:gd name="T1" fmla="*/ 2147483647 h 146"/>
              <a:gd name="T2" fmla="*/ 2147483647 w 194"/>
              <a:gd name="T3" fmla="*/ 0 h 146"/>
              <a:gd name="T4" fmla="*/ 2147483647 w 194"/>
              <a:gd name="T5" fmla="*/ 2147483647 h 146"/>
              <a:gd name="T6" fmla="*/ 0 w 194"/>
              <a:gd name="T7" fmla="*/ 2147483647 h 146"/>
              <a:gd name="T8" fmla="*/ 0 60000 65536"/>
              <a:gd name="T9" fmla="*/ 0 60000 65536"/>
              <a:gd name="T10" fmla="*/ 0 60000 65536"/>
              <a:gd name="T11" fmla="*/ 0 60000 65536"/>
              <a:gd name="T12" fmla="*/ 0 w 194"/>
              <a:gd name="T13" fmla="*/ 0 h 146"/>
              <a:gd name="T14" fmla="*/ 194 w 194"/>
              <a:gd name="T15" fmla="*/ 146 h 146"/>
            </a:gdLst>
            <a:ahLst/>
            <a:cxnLst>
              <a:cxn ang="T8">
                <a:pos x="T0" y="T1"/>
              </a:cxn>
              <a:cxn ang="T9">
                <a:pos x="T2" y="T3"/>
              </a:cxn>
              <a:cxn ang="T10">
                <a:pos x="T4" y="T5"/>
              </a:cxn>
              <a:cxn ang="T11">
                <a:pos x="T6" y="T7"/>
              </a:cxn>
            </a:cxnLst>
            <a:rect l="T12" t="T13" r="T14" b="T15"/>
            <a:pathLst>
              <a:path w="194" h="146">
                <a:moveTo>
                  <a:pt x="0" y="146"/>
                </a:moveTo>
                <a:lnTo>
                  <a:pt x="90" y="0"/>
                </a:lnTo>
                <a:lnTo>
                  <a:pt x="194" y="139"/>
                </a:lnTo>
                <a:lnTo>
                  <a:pt x="0" y="146"/>
                </a:lnTo>
                <a:close/>
              </a:path>
            </a:pathLst>
          </a:custGeom>
          <a:solidFill>
            <a:schemeClr val="tx2"/>
          </a:solidFill>
          <a:ln w="9525">
            <a:solidFill>
              <a:schemeClr val="tx2"/>
            </a:solidFill>
            <a:round/>
            <a:headEnd/>
            <a:tailEnd/>
          </a:ln>
        </p:spPr>
        <p:txBody>
          <a:bodyPr/>
          <a:lstStyle/>
          <a:p>
            <a:endParaRPr lang="en-US"/>
          </a:p>
        </p:txBody>
      </p:sp>
      <p:sp>
        <p:nvSpPr>
          <p:cNvPr id="6161" name="Text Box 17"/>
          <p:cNvSpPr txBox="1">
            <a:spLocks noChangeArrowheads="1"/>
          </p:cNvSpPr>
          <p:nvPr/>
        </p:nvSpPr>
        <p:spPr bwMode="auto">
          <a:xfrm>
            <a:off x="3465513" y="1295400"/>
            <a:ext cx="1223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Arc volcanism</a:t>
            </a:r>
          </a:p>
        </p:txBody>
      </p:sp>
      <p:sp>
        <p:nvSpPr>
          <p:cNvPr id="6162" name="Text Box 18"/>
          <p:cNvSpPr txBox="1">
            <a:spLocks noChangeArrowheads="1"/>
          </p:cNvSpPr>
          <p:nvPr/>
        </p:nvSpPr>
        <p:spPr bwMode="auto">
          <a:xfrm>
            <a:off x="2041525" y="1508125"/>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Back-arc</a:t>
            </a:r>
          </a:p>
          <a:p>
            <a:pPr eaLnBrk="1" hangingPunct="1"/>
            <a:r>
              <a:rPr lang="en-US" altLang="en-US" sz="1200" b="1"/>
              <a:t>spreading</a:t>
            </a:r>
          </a:p>
        </p:txBody>
      </p:sp>
      <p:sp>
        <p:nvSpPr>
          <p:cNvPr id="6163" name="Text Box 19"/>
          <p:cNvSpPr txBox="1">
            <a:spLocks noChangeArrowheads="1"/>
          </p:cNvSpPr>
          <p:nvPr/>
        </p:nvSpPr>
        <p:spPr bwMode="auto">
          <a:xfrm>
            <a:off x="2940050" y="3594100"/>
            <a:ext cx="1023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mantle flow</a:t>
            </a:r>
          </a:p>
        </p:txBody>
      </p:sp>
      <p:sp>
        <p:nvSpPr>
          <p:cNvPr id="6164" name="Oval 20"/>
          <p:cNvSpPr>
            <a:spLocks noChangeArrowheads="1"/>
          </p:cNvSpPr>
          <p:nvPr/>
        </p:nvSpPr>
        <p:spPr bwMode="auto">
          <a:xfrm>
            <a:off x="3937000" y="2500313"/>
            <a:ext cx="241300" cy="133350"/>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65" name="Freeform 21"/>
          <p:cNvSpPr>
            <a:spLocks/>
          </p:cNvSpPr>
          <p:nvPr/>
        </p:nvSpPr>
        <p:spPr bwMode="auto">
          <a:xfrm>
            <a:off x="4046538" y="2270125"/>
            <a:ext cx="80962" cy="1387475"/>
          </a:xfrm>
          <a:custGeom>
            <a:avLst/>
            <a:gdLst>
              <a:gd name="T0" fmla="*/ 2147483647 w 51"/>
              <a:gd name="T1" fmla="*/ 0 h 874"/>
              <a:gd name="T2" fmla="*/ 2147483647 w 51"/>
              <a:gd name="T3" fmla="*/ 2147483647 h 874"/>
              <a:gd name="T4" fmla="*/ 2147483647 w 51"/>
              <a:gd name="T5" fmla="*/ 2147483647 h 874"/>
              <a:gd name="T6" fmla="*/ 2147483647 w 51"/>
              <a:gd name="T7" fmla="*/ 2147483647 h 874"/>
              <a:gd name="T8" fmla="*/ 2147483647 w 51"/>
              <a:gd name="T9" fmla="*/ 2147483647 h 874"/>
              <a:gd name="T10" fmla="*/ 2147483647 w 51"/>
              <a:gd name="T11" fmla="*/ 2147483647 h 874"/>
              <a:gd name="T12" fmla="*/ 2147483647 w 51"/>
              <a:gd name="T13" fmla="*/ 2147483647 h 874"/>
              <a:gd name="T14" fmla="*/ 0 60000 65536"/>
              <a:gd name="T15" fmla="*/ 0 60000 65536"/>
              <a:gd name="T16" fmla="*/ 0 60000 65536"/>
              <a:gd name="T17" fmla="*/ 0 60000 65536"/>
              <a:gd name="T18" fmla="*/ 0 60000 65536"/>
              <a:gd name="T19" fmla="*/ 0 60000 65536"/>
              <a:gd name="T20" fmla="*/ 0 60000 65536"/>
              <a:gd name="T21" fmla="*/ 0 w 51"/>
              <a:gd name="T22" fmla="*/ 0 h 874"/>
              <a:gd name="T23" fmla="*/ 51 w 51"/>
              <a:gd name="T24" fmla="*/ 874 h 8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874">
                <a:moveTo>
                  <a:pt x="7" y="0"/>
                </a:moveTo>
                <a:cubicBezTo>
                  <a:pt x="15" y="74"/>
                  <a:pt x="32" y="140"/>
                  <a:pt x="7" y="215"/>
                </a:cubicBezTo>
                <a:cubicBezTo>
                  <a:pt x="12" y="304"/>
                  <a:pt x="0" y="430"/>
                  <a:pt x="28" y="513"/>
                </a:cubicBezTo>
                <a:cubicBezTo>
                  <a:pt x="32" y="601"/>
                  <a:pt x="25" y="644"/>
                  <a:pt x="49" y="714"/>
                </a:cubicBezTo>
                <a:cubicBezTo>
                  <a:pt x="47" y="753"/>
                  <a:pt x="51" y="794"/>
                  <a:pt x="42" y="832"/>
                </a:cubicBezTo>
                <a:cubicBezTo>
                  <a:pt x="40" y="839"/>
                  <a:pt x="27" y="834"/>
                  <a:pt x="21" y="839"/>
                </a:cubicBezTo>
                <a:cubicBezTo>
                  <a:pt x="4" y="852"/>
                  <a:pt x="7" y="858"/>
                  <a:pt x="7" y="874"/>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22"/>
          <p:cNvSpPr>
            <a:spLocks/>
          </p:cNvSpPr>
          <p:nvPr/>
        </p:nvSpPr>
        <p:spPr bwMode="auto">
          <a:xfrm>
            <a:off x="4113213" y="3349625"/>
            <a:ext cx="104775" cy="439738"/>
          </a:xfrm>
          <a:custGeom>
            <a:avLst/>
            <a:gdLst>
              <a:gd name="T0" fmla="*/ 0 w 66"/>
              <a:gd name="T1" fmla="*/ 0 h 277"/>
              <a:gd name="T2" fmla="*/ 2147483647 w 66"/>
              <a:gd name="T3" fmla="*/ 2147483647 h 277"/>
              <a:gd name="T4" fmla="*/ 2147483647 w 66"/>
              <a:gd name="T5" fmla="*/ 2147483647 h 277"/>
              <a:gd name="T6" fmla="*/ 2147483647 w 66"/>
              <a:gd name="T7" fmla="*/ 2147483647 h 277"/>
              <a:gd name="T8" fmla="*/ 0 60000 65536"/>
              <a:gd name="T9" fmla="*/ 0 60000 65536"/>
              <a:gd name="T10" fmla="*/ 0 60000 65536"/>
              <a:gd name="T11" fmla="*/ 0 60000 65536"/>
              <a:gd name="T12" fmla="*/ 0 w 66"/>
              <a:gd name="T13" fmla="*/ 0 h 277"/>
              <a:gd name="T14" fmla="*/ 66 w 66"/>
              <a:gd name="T15" fmla="*/ 277 h 277"/>
            </a:gdLst>
            <a:ahLst/>
            <a:cxnLst>
              <a:cxn ang="T8">
                <a:pos x="T0" y="T1"/>
              </a:cxn>
              <a:cxn ang="T9">
                <a:pos x="T2" y="T3"/>
              </a:cxn>
              <a:cxn ang="T10">
                <a:pos x="T4" y="T5"/>
              </a:cxn>
              <a:cxn ang="T11">
                <a:pos x="T6" y="T7"/>
              </a:cxn>
            </a:cxnLst>
            <a:rect l="T12" t="T13" r="T14" b="T15"/>
            <a:pathLst>
              <a:path w="66" h="277">
                <a:moveTo>
                  <a:pt x="0" y="0"/>
                </a:moveTo>
                <a:cubicBezTo>
                  <a:pt x="5" y="36"/>
                  <a:pt x="13" y="92"/>
                  <a:pt x="28" y="125"/>
                </a:cubicBezTo>
                <a:cubicBezTo>
                  <a:pt x="43" y="159"/>
                  <a:pt x="57" y="130"/>
                  <a:pt x="62" y="173"/>
                </a:cubicBezTo>
                <a:cubicBezTo>
                  <a:pt x="66" y="207"/>
                  <a:pt x="62" y="242"/>
                  <a:pt x="62" y="277"/>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7" name="Freeform 23"/>
          <p:cNvSpPr>
            <a:spLocks/>
          </p:cNvSpPr>
          <p:nvPr/>
        </p:nvSpPr>
        <p:spPr bwMode="auto">
          <a:xfrm>
            <a:off x="3870325" y="3151188"/>
            <a:ext cx="231775" cy="528637"/>
          </a:xfrm>
          <a:custGeom>
            <a:avLst/>
            <a:gdLst>
              <a:gd name="T0" fmla="*/ 2147483647 w 146"/>
              <a:gd name="T1" fmla="*/ 0 h 333"/>
              <a:gd name="T2" fmla="*/ 2147483647 w 146"/>
              <a:gd name="T3" fmla="*/ 2147483647 h 333"/>
              <a:gd name="T4" fmla="*/ 2147483647 w 146"/>
              <a:gd name="T5" fmla="*/ 2147483647 h 333"/>
              <a:gd name="T6" fmla="*/ 2147483647 w 146"/>
              <a:gd name="T7" fmla="*/ 2147483647 h 333"/>
              <a:gd name="T8" fmla="*/ 0 60000 65536"/>
              <a:gd name="T9" fmla="*/ 0 60000 65536"/>
              <a:gd name="T10" fmla="*/ 0 60000 65536"/>
              <a:gd name="T11" fmla="*/ 0 60000 65536"/>
              <a:gd name="T12" fmla="*/ 0 w 146"/>
              <a:gd name="T13" fmla="*/ 0 h 333"/>
              <a:gd name="T14" fmla="*/ 146 w 146"/>
              <a:gd name="T15" fmla="*/ 333 h 333"/>
            </a:gdLst>
            <a:ahLst/>
            <a:cxnLst>
              <a:cxn ang="T8">
                <a:pos x="T0" y="T1"/>
              </a:cxn>
              <a:cxn ang="T9">
                <a:pos x="T2" y="T3"/>
              </a:cxn>
              <a:cxn ang="T10">
                <a:pos x="T4" y="T5"/>
              </a:cxn>
              <a:cxn ang="T11">
                <a:pos x="T6" y="T7"/>
              </a:cxn>
            </a:cxnLst>
            <a:rect l="T12" t="T13" r="T14" b="T15"/>
            <a:pathLst>
              <a:path w="146" h="333">
                <a:moveTo>
                  <a:pt x="146" y="0"/>
                </a:moveTo>
                <a:cubicBezTo>
                  <a:pt x="122" y="36"/>
                  <a:pt x="90" y="62"/>
                  <a:pt x="49" y="76"/>
                </a:cubicBezTo>
                <a:cubicBezTo>
                  <a:pt x="0" y="150"/>
                  <a:pt x="41" y="80"/>
                  <a:pt x="28" y="284"/>
                </a:cubicBezTo>
                <a:cubicBezTo>
                  <a:pt x="27" y="301"/>
                  <a:pt x="14" y="333"/>
                  <a:pt x="14" y="333"/>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8" name="Freeform 24"/>
          <p:cNvSpPr>
            <a:spLocks/>
          </p:cNvSpPr>
          <p:nvPr/>
        </p:nvSpPr>
        <p:spPr bwMode="auto">
          <a:xfrm>
            <a:off x="3979863" y="3327400"/>
            <a:ext cx="111125" cy="319088"/>
          </a:xfrm>
          <a:custGeom>
            <a:avLst/>
            <a:gdLst>
              <a:gd name="T0" fmla="*/ 2147483647 w 70"/>
              <a:gd name="T1" fmla="*/ 0 h 201"/>
              <a:gd name="T2" fmla="*/ 2147483647 w 70"/>
              <a:gd name="T3" fmla="*/ 2147483647 h 201"/>
              <a:gd name="T4" fmla="*/ 0 w 70"/>
              <a:gd name="T5" fmla="*/ 2147483647 h 201"/>
              <a:gd name="T6" fmla="*/ 0 60000 65536"/>
              <a:gd name="T7" fmla="*/ 0 60000 65536"/>
              <a:gd name="T8" fmla="*/ 0 60000 65536"/>
              <a:gd name="T9" fmla="*/ 0 w 70"/>
              <a:gd name="T10" fmla="*/ 0 h 201"/>
              <a:gd name="T11" fmla="*/ 70 w 70"/>
              <a:gd name="T12" fmla="*/ 201 h 201"/>
            </a:gdLst>
            <a:ahLst/>
            <a:cxnLst>
              <a:cxn ang="T6">
                <a:pos x="T0" y="T1"/>
              </a:cxn>
              <a:cxn ang="T7">
                <a:pos x="T2" y="T3"/>
              </a:cxn>
              <a:cxn ang="T8">
                <a:pos x="T4" y="T5"/>
              </a:cxn>
            </a:cxnLst>
            <a:rect l="T9" t="T10" r="T11" b="T12"/>
            <a:pathLst>
              <a:path w="70" h="201">
                <a:moveTo>
                  <a:pt x="70" y="0"/>
                </a:moveTo>
                <a:cubicBezTo>
                  <a:pt x="21" y="33"/>
                  <a:pt x="38" y="14"/>
                  <a:pt x="14" y="48"/>
                </a:cubicBezTo>
                <a:cubicBezTo>
                  <a:pt x="9" y="103"/>
                  <a:pt x="0" y="148"/>
                  <a:pt x="0" y="201"/>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169" name="Group 25"/>
          <p:cNvGrpSpPr>
            <a:grpSpLocks/>
          </p:cNvGrpSpPr>
          <p:nvPr/>
        </p:nvGrpSpPr>
        <p:grpSpPr bwMode="auto">
          <a:xfrm>
            <a:off x="2316163" y="2413000"/>
            <a:ext cx="325437" cy="1177925"/>
            <a:chOff x="1221" y="1520"/>
            <a:chExt cx="205" cy="742"/>
          </a:xfrm>
        </p:grpSpPr>
        <p:sp>
          <p:nvSpPr>
            <p:cNvPr id="6183" name="Freeform 26"/>
            <p:cNvSpPr>
              <a:spLocks/>
            </p:cNvSpPr>
            <p:nvPr/>
          </p:nvSpPr>
          <p:spPr bwMode="auto">
            <a:xfrm>
              <a:off x="1294" y="1520"/>
              <a:ext cx="45" cy="479"/>
            </a:xfrm>
            <a:custGeom>
              <a:avLst/>
              <a:gdLst>
                <a:gd name="T0" fmla="*/ 38 w 45"/>
                <a:gd name="T1" fmla="*/ 0 h 479"/>
                <a:gd name="T2" fmla="*/ 45 w 45"/>
                <a:gd name="T3" fmla="*/ 479 h 479"/>
                <a:gd name="T4" fmla="*/ 0 60000 65536"/>
                <a:gd name="T5" fmla="*/ 0 60000 65536"/>
                <a:gd name="T6" fmla="*/ 0 w 45"/>
                <a:gd name="T7" fmla="*/ 0 h 479"/>
                <a:gd name="T8" fmla="*/ 45 w 45"/>
                <a:gd name="T9" fmla="*/ 479 h 479"/>
              </a:gdLst>
              <a:ahLst/>
              <a:cxnLst>
                <a:cxn ang="T4">
                  <a:pos x="T0" y="T1"/>
                </a:cxn>
                <a:cxn ang="T5">
                  <a:pos x="T2" y="T3"/>
                </a:cxn>
              </a:cxnLst>
              <a:rect l="T6" t="T7" r="T8" b="T9"/>
              <a:pathLst>
                <a:path w="45" h="479">
                  <a:moveTo>
                    <a:pt x="38" y="0"/>
                  </a:moveTo>
                  <a:cubicBezTo>
                    <a:pt x="0" y="154"/>
                    <a:pt x="45" y="321"/>
                    <a:pt x="45" y="47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4" name="Freeform 27"/>
            <p:cNvSpPr>
              <a:spLocks/>
            </p:cNvSpPr>
            <p:nvPr/>
          </p:nvSpPr>
          <p:spPr bwMode="auto">
            <a:xfrm>
              <a:off x="1339" y="1908"/>
              <a:ext cx="74" cy="261"/>
            </a:xfrm>
            <a:custGeom>
              <a:avLst/>
              <a:gdLst>
                <a:gd name="T0" fmla="*/ 0 w 74"/>
                <a:gd name="T1" fmla="*/ 0 h 261"/>
                <a:gd name="T2" fmla="*/ 14 w 74"/>
                <a:gd name="T3" fmla="*/ 105 h 261"/>
                <a:gd name="T4" fmla="*/ 35 w 74"/>
                <a:gd name="T5" fmla="*/ 118 h 261"/>
                <a:gd name="T6" fmla="*/ 56 w 74"/>
                <a:gd name="T7" fmla="*/ 229 h 261"/>
                <a:gd name="T8" fmla="*/ 70 w 74"/>
                <a:gd name="T9" fmla="*/ 250 h 261"/>
                <a:gd name="T10" fmla="*/ 0 60000 65536"/>
                <a:gd name="T11" fmla="*/ 0 60000 65536"/>
                <a:gd name="T12" fmla="*/ 0 60000 65536"/>
                <a:gd name="T13" fmla="*/ 0 60000 65536"/>
                <a:gd name="T14" fmla="*/ 0 60000 65536"/>
                <a:gd name="T15" fmla="*/ 0 w 74"/>
                <a:gd name="T16" fmla="*/ 0 h 261"/>
                <a:gd name="T17" fmla="*/ 74 w 74"/>
                <a:gd name="T18" fmla="*/ 261 h 261"/>
              </a:gdLst>
              <a:ahLst/>
              <a:cxnLst>
                <a:cxn ang="T10">
                  <a:pos x="T0" y="T1"/>
                </a:cxn>
                <a:cxn ang="T11">
                  <a:pos x="T2" y="T3"/>
                </a:cxn>
                <a:cxn ang="T12">
                  <a:pos x="T4" y="T5"/>
                </a:cxn>
                <a:cxn ang="T13">
                  <a:pos x="T6" y="T7"/>
                </a:cxn>
                <a:cxn ang="T14">
                  <a:pos x="T8" y="T9"/>
                </a:cxn>
              </a:cxnLst>
              <a:rect l="T15" t="T16" r="T17" b="T18"/>
              <a:pathLst>
                <a:path w="74" h="261">
                  <a:moveTo>
                    <a:pt x="0" y="0"/>
                  </a:moveTo>
                  <a:cubicBezTo>
                    <a:pt x="5" y="35"/>
                    <a:pt x="4" y="71"/>
                    <a:pt x="14" y="105"/>
                  </a:cubicBezTo>
                  <a:cubicBezTo>
                    <a:pt x="16" y="113"/>
                    <a:pt x="33" y="110"/>
                    <a:pt x="35" y="118"/>
                  </a:cubicBezTo>
                  <a:cubicBezTo>
                    <a:pt x="74" y="261"/>
                    <a:pt x="16" y="172"/>
                    <a:pt x="56" y="229"/>
                  </a:cubicBezTo>
                  <a:cubicBezTo>
                    <a:pt x="64" y="252"/>
                    <a:pt x="56" y="250"/>
                    <a:pt x="70" y="25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 name="Freeform 28"/>
            <p:cNvSpPr>
              <a:spLocks/>
            </p:cNvSpPr>
            <p:nvPr/>
          </p:nvSpPr>
          <p:spPr bwMode="auto">
            <a:xfrm>
              <a:off x="1292" y="2040"/>
              <a:ext cx="82" cy="195"/>
            </a:xfrm>
            <a:custGeom>
              <a:avLst/>
              <a:gdLst>
                <a:gd name="T0" fmla="*/ 82 w 82"/>
                <a:gd name="T1" fmla="*/ 0 h 195"/>
                <a:gd name="T2" fmla="*/ 13 w 82"/>
                <a:gd name="T3" fmla="*/ 91 h 195"/>
                <a:gd name="T4" fmla="*/ 6 w 82"/>
                <a:gd name="T5" fmla="*/ 195 h 195"/>
                <a:gd name="T6" fmla="*/ 0 60000 65536"/>
                <a:gd name="T7" fmla="*/ 0 60000 65536"/>
                <a:gd name="T8" fmla="*/ 0 60000 65536"/>
                <a:gd name="T9" fmla="*/ 0 w 82"/>
                <a:gd name="T10" fmla="*/ 0 h 195"/>
                <a:gd name="T11" fmla="*/ 82 w 82"/>
                <a:gd name="T12" fmla="*/ 195 h 195"/>
              </a:gdLst>
              <a:ahLst/>
              <a:cxnLst>
                <a:cxn ang="T6">
                  <a:pos x="T0" y="T1"/>
                </a:cxn>
                <a:cxn ang="T7">
                  <a:pos x="T2" y="T3"/>
                </a:cxn>
                <a:cxn ang="T8">
                  <a:pos x="T4" y="T5"/>
                </a:cxn>
              </a:cxnLst>
              <a:rect l="T9" t="T10" r="T11" b="T12"/>
              <a:pathLst>
                <a:path w="82" h="195">
                  <a:moveTo>
                    <a:pt x="82" y="0"/>
                  </a:moveTo>
                  <a:cubicBezTo>
                    <a:pt x="73" y="37"/>
                    <a:pt x="45" y="69"/>
                    <a:pt x="13" y="91"/>
                  </a:cubicBezTo>
                  <a:cubicBezTo>
                    <a:pt x="0" y="143"/>
                    <a:pt x="6" y="109"/>
                    <a:pt x="6" y="195"/>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6" name="Freeform 29"/>
            <p:cNvSpPr>
              <a:spLocks/>
            </p:cNvSpPr>
            <p:nvPr/>
          </p:nvSpPr>
          <p:spPr bwMode="auto">
            <a:xfrm>
              <a:off x="1221" y="1943"/>
              <a:ext cx="111" cy="319"/>
            </a:xfrm>
            <a:custGeom>
              <a:avLst/>
              <a:gdLst>
                <a:gd name="T0" fmla="*/ 111 w 111"/>
                <a:gd name="T1" fmla="*/ 0 h 319"/>
                <a:gd name="T2" fmla="*/ 63 w 111"/>
                <a:gd name="T3" fmla="*/ 28 h 319"/>
                <a:gd name="T4" fmla="*/ 35 w 111"/>
                <a:gd name="T5" fmla="*/ 70 h 319"/>
                <a:gd name="T6" fmla="*/ 28 w 111"/>
                <a:gd name="T7" fmla="*/ 292 h 319"/>
                <a:gd name="T8" fmla="*/ 7 w 111"/>
                <a:gd name="T9" fmla="*/ 305 h 319"/>
                <a:gd name="T10" fmla="*/ 0 w 111"/>
                <a:gd name="T11" fmla="*/ 319 h 319"/>
                <a:gd name="T12" fmla="*/ 0 60000 65536"/>
                <a:gd name="T13" fmla="*/ 0 60000 65536"/>
                <a:gd name="T14" fmla="*/ 0 60000 65536"/>
                <a:gd name="T15" fmla="*/ 0 60000 65536"/>
                <a:gd name="T16" fmla="*/ 0 60000 65536"/>
                <a:gd name="T17" fmla="*/ 0 60000 65536"/>
                <a:gd name="T18" fmla="*/ 0 w 111"/>
                <a:gd name="T19" fmla="*/ 0 h 319"/>
                <a:gd name="T20" fmla="*/ 111 w 111"/>
                <a:gd name="T21" fmla="*/ 319 h 319"/>
              </a:gdLst>
              <a:ahLst/>
              <a:cxnLst>
                <a:cxn ang="T12">
                  <a:pos x="T0" y="T1"/>
                </a:cxn>
                <a:cxn ang="T13">
                  <a:pos x="T2" y="T3"/>
                </a:cxn>
                <a:cxn ang="T14">
                  <a:pos x="T4" y="T5"/>
                </a:cxn>
                <a:cxn ang="T15">
                  <a:pos x="T6" y="T7"/>
                </a:cxn>
                <a:cxn ang="T16">
                  <a:pos x="T8" y="T9"/>
                </a:cxn>
                <a:cxn ang="T17">
                  <a:pos x="T10" y="T11"/>
                </a:cxn>
              </a:cxnLst>
              <a:rect l="T18" t="T19" r="T20" b="T21"/>
              <a:pathLst>
                <a:path w="111" h="319">
                  <a:moveTo>
                    <a:pt x="111" y="0"/>
                  </a:moveTo>
                  <a:cubicBezTo>
                    <a:pt x="104" y="4"/>
                    <a:pt x="70" y="20"/>
                    <a:pt x="63" y="28"/>
                  </a:cubicBezTo>
                  <a:cubicBezTo>
                    <a:pt x="52" y="41"/>
                    <a:pt x="35" y="70"/>
                    <a:pt x="35" y="70"/>
                  </a:cubicBezTo>
                  <a:cubicBezTo>
                    <a:pt x="33" y="144"/>
                    <a:pt x="37" y="218"/>
                    <a:pt x="28" y="292"/>
                  </a:cubicBezTo>
                  <a:cubicBezTo>
                    <a:pt x="27" y="300"/>
                    <a:pt x="13" y="299"/>
                    <a:pt x="7" y="305"/>
                  </a:cubicBezTo>
                  <a:cubicBezTo>
                    <a:pt x="3" y="309"/>
                    <a:pt x="2" y="314"/>
                    <a:pt x="0" y="31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7" name="Freeform 30"/>
            <p:cNvSpPr>
              <a:spLocks/>
            </p:cNvSpPr>
            <p:nvPr/>
          </p:nvSpPr>
          <p:spPr bwMode="auto">
            <a:xfrm>
              <a:off x="1263" y="1992"/>
              <a:ext cx="69" cy="270"/>
            </a:xfrm>
            <a:custGeom>
              <a:avLst/>
              <a:gdLst>
                <a:gd name="T0" fmla="*/ 69 w 69"/>
                <a:gd name="T1" fmla="*/ 0 h 270"/>
                <a:gd name="T2" fmla="*/ 0 w 69"/>
                <a:gd name="T3" fmla="*/ 41 h 270"/>
                <a:gd name="T4" fmla="*/ 14 w 69"/>
                <a:gd name="T5" fmla="*/ 270 h 270"/>
                <a:gd name="T6" fmla="*/ 0 60000 65536"/>
                <a:gd name="T7" fmla="*/ 0 60000 65536"/>
                <a:gd name="T8" fmla="*/ 0 60000 65536"/>
                <a:gd name="T9" fmla="*/ 0 w 69"/>
                <a:gd name="T10" fmla="*/ 0 h 270"/>
                <a:gd name="T11" fmla="*/ 69 w 69"/>
                <a:gd name="T12" fmla="*/ 270 h 270"/>
              </a:gdLst>
              <a:ahLst/>
              <a:cxnLst>
                <a:cxn ang="T6">
                  <a:pos x="T0" y="T1"/>
                </a:cxn>
                <a:cxn ang="T7">
                  <a:pos x="T2" y="T3"/>
                </a:cxn>
                <a:cxn ang="T8">
                  <a:pos x="T4" y="T5"/>
                </a:cxn>
              </a:cxnLst>
              <a:rect l="T9" t="T10" r="T11" b="T12"/>
              <a:pathLst>
                <a:path w="69" h="270">
                  <a:moveTo>
                    <a:pt x="69" y="0"/>
                  </a:moveTo>
                  <a:cubicBezTo>
                    <a:pt x="40" y="15"/>
                    <a:pt x="19" y="14"/>
                    <a:pt x="0" y="41"/>
                  </a:cubicBezTo>
                  <a:cubicBezTo>
                    <a:pt x="10" y="135"/>
                    <a:pt x="14" y="156"/>
                    <a:pt x="14" y="27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8" name="Freeform 31"/>
            <p:cNvSpPr>
              <a:spLocks/>
            </p:cNvSpPr>
            <p:nvPr/>
          </p:nvSpPr>
          <p:spPr bwMode="auto">
            <a:xfrm>
              <a:off x="1332" y="1811"/>
              <a:ext cx="94" cy="341"/>
            </a:xfrm>
            <a:custGeom>
              <a:avLst/>
              <a:gdLst>
                <a:gd name="T0" fmla="*/ 0 w 94"/>
                <a:gd name="T1" fmla="*/ 0 h 341"/>
                <a:gd name="T2" fmla="*/ 21 w 94"/>
                <a:gd name="T3" fmla="*/ 77 h 341"/>
                <a:gd name="T4" fmla="*/ 63 w 94"/>
                <a:gd name="T5" fmla="*/ 111 h 341"/>
                <a:gd name="T6" fmla="*/ 77 w 94"/>
                <a:gd name="T7" fmla="*/ 229 h 341"/>
                <a:gd name="T8" fmla="*/ 91 w 94"/>
                <a:gd name="T9" fmla="*/ 299 h 341"/>
                <a:gd name="T10" fmla="*/ 0 60000 65536"/>
                <a:gd name="T11" fmla="*/ 0 60000 65536"/>
                <a:gd name="T12" fmla="*/ 0 60000 65536"/>
                <a:gd name="T13" fmla="*/ 0 60000 65536"/>
                <a:gd name="T14" fmla="*/ 0 60000 65536"/>
                <a:gd name="T15" fmla="*/ 0 w 94"/>
                <a:gd name="T16" fmla="*/ 0 h 341"/>
                <a:gd name="T17" fmla="*/ 94 w 94"/>
                <a:gd name="T18" fmla="*/ 341 h 341"/>
              </a:gdLst>
              <a:ahLst/>
              <a:cxnLst>
                <a:cxn ang="T10">
                  <a:pos x="T0" y="T1"/>
                </a:cxn>
                <a:cxn ang="T11">
                  <a:pos x="T2" y="T3"/>
                </a:cxn>
                <a:cxn ang="T12">
                  <a:pos x="T4" y="T5"/>
                </a:cxn>
                <a:cxn ang="T13">
                  <a:pos x="T6" y="T7"/>
                </a:cxn>
                <a:cxn ang="T14">
                  <a:pos x="T8" y="T9"/>
                </a:cxn>
              </a:cxnLst>
              <a:rect l="T15" t="T16" r="T17" b="T18"/>
              <a:pathLst>
                <a:path w="94" h="341">
                  <a:moveTo>
                    <a:pt x="0" y="0"/>
                  </a:moveTo>
                  <a:cubicBezTo>
                    <a:pt x="5" y="18"/>
                    <a:pt x="11" y="62"/>
                    <a:pt x="21" y="77"/>
                  </a:cubicBezTo>
                  <a:cubicBezTo>
                    <a:pt x="31" y="92"/>
                    <a:pt x="50" y="98"/>
                    <a:pt x="63" y="111"/>
                  </a:cubicBezTo>
                  <a:cubicBezTo>
                    <a:pt x="84" y="173"/>
                    <a:pt x="54" y="79"/>
                    <a:pt x="77" y="229"/>
                  </a:cubicBezTo>
                  <a:cubicBezTo>
                    <a:pt x="94" y="341"/>
                    <a:pt x="91" y="217"/>
                    <a:pt x="91" y="29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0" name="Oval 32"/>
          <p:cNvSpPr>
            <a:spLocks noChangeArrowheads="1"/>
          </p:cNvSpPr>
          <p:nvPr/>
        </p:nvSpPr>
        <p:spPr bwMode="auto">
          <a:xfrm>
            <a:off x="2436813" y="2379663"/>
            <a:ext cx="88900" cy="88900"/>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71" name="Line 33"/>
          <p:cNvSpPr>
            <a:spLocks noChangeShapeType="1"/>
          </p:cNvSpPr>
          <p:nvPr/>
        </p:nvSpPr>
        <p:spPr bwMode="auto">
          <a:xfrm flipV="1">
            <a:off x="5791200" y="2433638"/>
            <a:ext cx="595313" cy="41751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72" name="Text Box 34"/>
          <p:cNvSpPr txBox="1">
            <a:spLocks noChangeArrowheads="1"/>
          </p:cNvSpPr>
          <p:nvPr/>
        </p:nvSpPr>
        <p:spPr bwMode="auto">
          <a:xfrm>
            <a:off x="6365875" y="2006600"/>
            <a:ext cx="1027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forearc</a:t>
            </a:r>
          </a:p>
          <a:p>
            <a:pPr eaLnBrk="1" hangingPunct="1"/>
            <a:r>
              <a:rPr lang="en-US" altLang="en-US" sz="1200" b="1"/>
              <a:t>fluid output</a:t>
            </a:r>
          </a:p>
        </p:txBody>
      </p:sp>
      <p:sp>
        <p:nvSpPr>
          <p:cNvPr id="6173" name="Text Box 35"/>
          <p:cNvSpPr txBox="1">
            <a:spLocks noChangeArrowheads="1"/>
          </p:cNvSpPr>
          <p:nvPr/>
        </p:nvSpPr>
        <p:spPr bwMode="auto">
          <a:xfrm>
            <a:off x="6710363" y="2601913"/>
            <a:ext cx="164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Oceanic lithosphere</a:t>
            </a:r>
          </a:p>
        </p:txBody>
      </p:sp>
      <p:sp>
        <p:nvSpPr>
          <p:cNvPr id="6174" name="Freeform 36"/>
          <p:cNvSpPr>
            <a:spLocks/>
          </p:cNvSpPr>
          <p:nvPr/>
        </p:nvSpPr>
        <p:spPr bwMode="auto">
          <a:xfrm>
            <a:off x="3001963" y="2511425"/>
            <a:ext cx="6127750" cy="2578100"/>
          </a:xfrm>
          <a:custGeom>
            <a:avLst/>
            <a:gdLst>
              <a:gd name="T0" fmla="*/ 2147483647 w 3860"/>
              <a:gd name="T1" fmla="*/ 0 h 1624"/>
              <a:gd name="T2" fmla="*/ 2147483647 w 3860"/>
              <a:gd name="T3" fmla="*/ 2147483647 h 1624"/>
              <a:gd name="T4" fmla="*/ 2147483647 w 3860"/>
              <a:gd name="T5" fmla="*/ 2147483647 h 1624"/>
              <a:gd name="T6" fmla="*/ 2147483647 w 3860"/>
              <a:gd name="T7" fmla="*/ 2147483647 h 1624"/>
              <a:gd name="T8" fmla="*/ 2147483647 w 3860"/>
              <a:gd name="T9" fmla="*/ 2147483647 h 1624"/>
              <a:gd name="T10" fmla="*/ 2147483647 w 3860"/>
              <a:gd name="T11" fmla="*/ 2147483647 h 1624"/>
              <a:gd name="T12" fmla="*/ 2147483647 w 3860"/>
              <a:gd name="T13" fmla="*/ 2147483647 h 1624"/>
              <a:gd name="T14" fmla="*/ 0 w 3860"/>
              <a:gd name="T15" fmla="*/ 2147483647 h 1624"/>
              <a:gd name="T16" fmla="*/ 0 60000 65536"/>
              <a:gd name="T17" fmla="*/ 0 60000 65536"/>
              <a:gd name="T18" fmla="*/ 0 60000 65536"/>
              <a:gd name="T19" fmla="*/ 0 60000 65536"/>
              <a:gd name="T20" fmla="*/ 0 60000 65536"/>
              <a:gd name="T21" fmla="*/ 0 60000 65536"/>
              <a:gd name="T22" fmla="*/ 0 60000 65536"/>
              <a:gd name="T23" fmla="*/ 0 60000 65536"/>
              <a:gd name="T24" fmla="*/ 0 w 3860"/>
              <a:gd name="T25" fmla="*/ 0 h 1624"/>
              <a:gd name="T26" fmla="*/ 3860 w 3860"/>
              <a:gd name="T27" fmla="*/ 1624 h 16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0" h="1624">
                <a:moveTo>
                  <a:pt x="3860" y="0"/>
                </a:moveTo>
                <a:cubicBezTo>
                  <a:pt x="3692" y="1"/>
                  <a:pt x="3090" y="6"/>
                  <a:pt x="2845" y="7"/>
                </a:cubicBezTo>
                <a:cubicBezTo>
                  <a:pt x="2600" y="8"/>
                  <a:pt x="2497" y="1"/>
                  <a:pt x="2387" y="7"/>
                </a:cubicBezTo>
                <a:cubicBezTo>
                  <a:pt x="2277" y="13"/>
                  <a:pt x="2258" y="17"/>
                  <a:pt x="2186" y="42"/>
                </a:cubicBezTo>
                <a:cubicBezTo>
                  <a:pt x="2114" y="67"/>
                  <a:pt x="2033" y="117"/>
                  <a:pt x="1957" y="160"/>
                </a:cubicBezTo>
                <a:cubicBezTo>
                  <a:pt x="1881" y="203"/>
                  <a:pt x="1882" y="193"/>
                  <a:pt x="1728" y="299"/>
                </a:cubicBezTo>
                <a:cubicBezTo>
                  <a:pt x="1574" y="405"/>
                  <a:pt x="1322" y="577"/>
                  <a:pt x="1034" y="798"/>
                </a:cubicBezTo>
                <a:cubicBezTo>
                  <a:pt x="746" y="1019"/>
                  <a:pt x="215" y="1452"/>
                  <a:pt x="0" y="1624"/>
                </a:cubicBez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5" name="Text Box 37"/>
          <p:cNvSpPr txBox="1">
            <a:spLocks noChangeArrowheads="1"/>
          </p:cNvSpPr>
          <p:nvPr/>
        </p:nvSpPr>
        <p:spPr bwMode="auto">
          <a:xfrm>
            <a:off x="7466013" y="2271713"/>
            <a:ext cx="852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sediment</a:t>
            </a:r>
          </a:p>
        </p:txBody>
      </p:sp>
      <p:sp>
        <p:nvSpPr>
          <p:cNvPr id="6176" name="Text Box 38"/>
          <p:cNvSpPr txBox="1">
            <a:spLocks noChangeArrowheads="1"/>
          </p:cNvSpPr>
          <p:nvPr/>
        </p:nvSpPr>
        <p:spPr bwMode="auto">
          <a:xfrm>
            <a:off x="1109663" y="2535238"/>
            <a:ext cx="55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crust</a:t>
            </a:r>
          </a:p>
        </p:txBody>
      </p:sp>
      <p:sp>
        <p:nvSpPr>
          <p:cNvPr id="6177" name="Text Box 39"/>
          <p:cNvSpPr txBox="1">
            <a:spLocks noChangeArrowheads="1"/>
          </p:cNvSpPr>
          <p:nvPr/>
        </p:nvSpPr>
        <p:spPr bwMode="auto">
          <a:xfrm>
            <a:off x="4368800" y="2435225"/>
            <a:ext cx="55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crust</a:t>
            </a:r>
          </a:p>
        </p:txBody>
      </p:sp>
      <p:sp>
        <p:nvSpPr>
          <p:cNvPr id="6178" name="Line 40"/>
          <p:cNvSpPr>
            <a:spLocks noChangeShapeType="1"/>
          </p:cNvSpPr>
          <p:nvPr/>
        </p:nvSpPr>
        <p:spPr bwMode="auto">
          <a:xfrm flipH="1">
            <a:off x="3724275" y="4181475"/>
            <a:ext cx="828675" cy="666750"/>
          </a:xfrm>
          <a:prstGeom prst="line">
            <a:avLst/>
          </a:prstGeom>
          <a:noFill/>
          <a:ln w="15875">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179" name="Freeform 41"/>
          <p:cNvSpPr>
            <a:spLocks/>
          </p:cNvSpPr>
          <p:nvPr/>
        </p:nvSpPr>
        <p:spPr bwMode="auto">
          <a:xfrm>
            <a:off x="2628900" y="2428875"/>
            <a:ext cx="400050" cy="161925"/>
          </a:xfrm>
          <a:custGeom>
            <a:avLst/>
            <a:gdLst>
              <a:gd name="T0" fmla="*/ 0 w 252"/>
              <a:gd name="T1" fmla="*/ 0 h 102"/>
              <a:gd name="T2" fmla="*/ 2147483647 w 252"/>
              <a:gd name="T3" fmla="*/ 2147483647 h 102"/>
              <a:gd name="T4" fmla="*/ 2147483647 w 252"/>
              <a:gd name="T5" fmla="*/ 2147483647 h 102"/>
              <a:gd name="T6" fmla="*/ 0 60000 65536"/>
              <a:gd name="T7" fmla="*/ 0 60000 65536"/>
              <a:gd name="T8" fmla="*/ 0 60000 65536"/>
              <a:gd name="T9" fmla="*/ 0 w 252"/>
              <a:gd name="T10" fmla="*/ 0 h 102"/>
              <a:gd name="T11" fmla="*/ 252 w 252"/>
              <a:gd name="T12" fmla="*/ 102 h 102"/>
            </a:gdLst>
            <a:ahLst/>
            <a:cxnLst>
              <a:cxn ang="T6">
                <a:pos x="T0" y="T1"/>
              </a:cxn>
              <a:cxn ang="T7">
                <a:pos x="T2" y="T3"/>
              </a:cxn>
              <a:cxn ang="T8">
                <a:pos x="T4" y="T5"/>
              </a:cxn>
            </a:cxnLst>
            <a:rect l="T9" t="T10" r="T11" b="T12"/>
            <a:pathLst>
              <a:path w="252" h="102">
                <a:moveTo>
                  <a:pt x="0" y="0"/>
                </a:moveTo>
                <a:cubicBezTo>
                  <a:pt x="27" y="27"/>
                  <a:pt x="54" y="55"/>
                  <a:pt x="96" y="72"/>
                </a:cubicBezTo>
                <a:cubicBezTo>
                  <a:pt x="138" y="89"/>
                  <a:pt x="195" y="95"/>
                  <a:pt x="252" y="1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0" name="Freeform 42"/>
          <p:cNvSpPr>
            <a:spLocks/>
          </p:cNvSpPr>
          <p:nvPr/>
        </p:nvSpPr>
        <p:spPr bwMode="auto">
          <a:xfrm flipH="1">
            <a:off x="1971675" y="2438400"/>
            <a:ext cx="400050" cy="161925"/>
          </a:xfrm>
          <a:custGeom>
            <a:avLst/>
            <a:gdLst>
              <a:gd name="T0" fmla="*/ 0 w 252"/>
              <a:gd name="T1" fmla="*/ 0 h 102"/>
              <a:gd name="T2" fmla="*/ 2147483647 w 252"/>
              <a:gd name="T3" fmla="*/ 2147483647 h 102"/>
              <a:gd name="T4" fmla="*/ 2147483647 w 252"/>
              <a:gd name="T5" fmla="*/ 2147483647 h 102"/>
              <a:gd name="T6" fmla="*/ 0 60000 65536"/>
              <a:gd name="T7" fmla="*/ 0 60000 65536"/>
              <a:gd name="T8" fmla="*/ 0 60000 65536"/>
              <a:gd name="T9" fmla="*/ 0 w 252"/>
              <a:gd name="T10" fmla="*/ 0 h 102"/>
              <a:gd name="T11" fmla="*/ 252 w 252"/>
              <a:gd name="T12" fmla="*/ 102 h 102"/>
            </a:gdLst>
            <a:ahLst/>
            <a:cxnLst>
              <a:cxn ang="T6">
                <a:pos x="T0" y="T1"/>
              </a:cxn>
              <a:cxn ang="T7">
                <a:pos x="T2" y="T3"/>
              </a:cxn>
              <a:cxn ang="T8">
                <a:pos x="T4" y="T5"/>
              </a:cxn>
            </a:cxnLst>
            <a:rect l="T9" t="T10" r="T11" b="T12"/>
            <a:pathLst>
              <a:path w="252" h="102">
                <a:moveTo>
                  <a:pt x="0" y="0"/>
                </a:moveTo>
                <a:cubicBezTo>
                  <a:pt x="27" y="27"/>
                  <a:pt x="54" y="55"/>
                  <a:pt x="96" y="72"/>
                </a:cubicBezTo>
                <a:cubicBezTo>
                  <a:pt x="138" y="89"/>
                  <a:pt x="195" y="95"/>
                  <a:pt x="252" y="1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Freeform 43"/>
          <p:cNvSpPr>
            <a:spLocks/>
          </p:cNvSpPr>
          <p:nvPr/>
        </p:nvSpPr>
        <p:spPr bwMode="auto">
          <a:xfrm>
            <a:off x="6038850" y="2738438"/>
            <a:ext cx="695325" cy="300037"/>
          </a:xfrm>
          <a:custGeom>
            <a:avLst/>
            <a:gdLst>
              <a:gd name="T0" fmla="*/ 2147483647 w 438"/>
              <a:gd name="T1" fmla="*/ 2147483647 h 189"/>
              <a:gd name="T2" fmla="*/ 2147483647 w 438"/>
              <a:gd name="T3" fmla="*/ 2147483647 h 189"/>
              <a:gd name="T4" fmla="*/ 2147483647 w 438"/>
              <a:gd name="T5" fmla="*/ 2147483647 h 189"/>
              <a:gd name="T6" fmla="*/ 0 w 438"/>
              <a:gd name="T7" fmla="*/ 2147483647 h 189"/>
              <a:gd name="T8" fmla="*/ 0 60000 65536"/>
              <a:gd name="T9" fmla="*/ 0 60000 65536"/>
              <a:gd name="T10" fmla="*/ 0 60000 65536"/>
              <a:gd name="T11" fmla="*/ 0 60000 65536"/>
              <a:gd name="T12" fmla="*/ 0 w 438"/>
              <a:gd name="T13" fmla="*/ 0 h 189"/>
              <a:gd name="T14" fmla="*/ 438 w 438"/>
              <a:gd name="T15" fmla="*/ 189 h 189"/>
            </a:gdLst>
            <a:ahLst/>
            <a:cxnLst>
              <a:cxn ang="T8">
                <a:pos x="T0" y="T1"/>
              </a:cxn>
              <a:cxn ang="T9">
                <a:pos x="T2" y="T3"/>
              </a:cxn>
              <a:cxn ang="T10">
                <a:pos x="T4" y="T5"/>
              </a:cxn>
              <a:cxn ang="T11">
                <a:pos x="T6" y="T7"/>
              </a:cxn>
            </a:cxnLst>
            <a:rect l="T12" t="T13" r="T14" b="T15"/>
            <a:pathLst>
              <a:path w="438" h="189">
                <a:moveTo>
                  <a:pt x="438" y="9"/>
                </a:moveTo>
                <a:cubicBezTo>
                  <a:pt x="395" y="4"/>
                  <a:pt x="352" y="0"/>
                  <a:pt x="312" y="9"/>
                </a:cubicBezTo>
                <a:cubicBezTo>
                  <a:pt x="272" y="18"/>
                  <a:pt x="250" y="33"/>
                  <a:pt x="198" y="63"/>
                </a:cubicBezTo>
                <a:cubicBezTo>
                  <a:pt x="146" y="93"/>
                  <a:pt x="73" y="141"/>
                  <a:pt x="0" y="189"/>
                </a:cubicBezTo>
              </a:path>
            </a:pathLst>
          </a:custGeom>
          <a:noFill/>
          <a:ln w="19050">
            <a:solidFill>
              <a:schemeClr val="tx1"/>
            </a:solidFill>
            <a:round/>
            <a:headEnd/>
            <a:tailEnd type="triangle" w="lg"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2" name="Freeform 44"/>
          <p:cNvSpPr>
            <a:spLocks/>
          </p:cNvSpPr>
          <p:nvPr/>
        </p:nvSpPr>
        <p:spPr bwMode="auto">
          <a:xfrm>
            <a:off x="3924300" y="1560513"/>
            <a:ext cx="298450" cy="344487"/>
          </a:xfrm>
          <a:custGeom>
            <a:avLst/>
            <a:gdLst>
              <a:gd name="T0" fmla="*/ 2147483647 w 188"/>
              <a:gd name="T1" fmla="*/ 2147483647 h 217"/>
              <a:gd name="T2" fmla="*/ 2147483647 w 188"/>
              <a:gd name="T3" fmla="*/ 2147483647 h 217"/>
              <a:gd name="T4" fmla="*/ 2147483647 w 188"/>
              <a:gd name="T5" fmla="*/ 2147483647 h 217"/>
              <a:gd name="T6" fmla="*/ 2147483647 w 188"/>
              <a:gd name="T7" fmla="*/ 2147483647 h 217"/>
              <a:gd name="T8" fmla="*/ 2147483647 w 188"/>
              <a:gd name="T9" fmla="*/ 2147483647 h 217"/>
              <a:gd name="T10" fmla="*/ 2147483647 w 188"/>
              <a:gd name="T11" fmla="*/ 2147483647 h 217"/>
              <a:gd name="T12" fmla="*/ 2147483647 w 188"/>
              <a:gd name="T13" fmla="*/ 2147483647 h 217"/>
              <a:gd name="T14" fmla="*/ 2147483647 w 188"/>
              <a:gd name="T15" fmla="*/ 2147483647 h 217"/>
              <a:gd name="T16" fmla="*/ 2147483647 w 188"/>
              <a:gd name="T17" fmla="*/ 2147483647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
              <a:gd name="T28" fmla="*/ 0 h 217"/>
              <a:gd name="T29" fmla="*/ 188 w 188"/>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 h="217">
                <a:moveTo>
                  <a:pt x="78" y="217"/>
                </a:moveTo>
                <a:cubicBezTo>
                  <a:pt x="74" y="217"/>
                  <a:pt x="72" y="172"/>
                  <a:pt x="60" y="151"/>
                </a:cubicBezTo>
                <a:cubicBezTo>
                  <a:pt x="48" y="130"/>
                  <a:pt x="12" y="114"/>
                  <a:pt x="6" y="91"/>
                </a:cubicBezTo>
                <a:cubicBezTo>
                  <a:pt x="0" y="68"/>
                  <a:pt x="4" y="26"/>
                  <a:pt x="24" y="13"/>
                </a:cubicBezTo>
                <a:cubicBezTo>
                  <a:pt x="44" y="0"/>
                  <a:pt x="99" y="5"/>
                  <a:pt x="126" y="13"/>
                </a:cubicBezTo>
                <a:cubicBezTo>
                  <a:pt x="153" y="21"/>
                  <a:pt x="188" y="44"/>
                  <a:pt x="186" y="61"/>
                </a:cubicBezTo>
                <a:cubicBezTo>
                  <a:pt x="184" y="78"/>
                  <a:pt x="131" y="100"/>
                  <a:pt x="114" y="115"/>
                </a:cubicBezTo>
                <a:cubicBezTo>
                  <a:pt x="97" y="130"/>
                  <a:pt x="90" y="135"/>
                  <a:pt x="84" y="151"/>
                </a:cubicBezTo>
                <a:cubicBezTo>
                  <a:pt x="78" y="167"/>
                  <a:pt x="82" y="217"/>
                  <a:pt x="78" y="217"/>
                </a:cubicBezTo>
                <a:close/>
              </a:path>
            </a:pathLst>
          </a:custGeom>
          <a:solidFill>
            <a:srgbClr val="C0C0C0"/>
          </a:solidFill>
          <a:ln w="9525">
            <a:solidFill>
              <a:srgbClr val="C0C0C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4" descr="Roman rui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9588"/>
          </a:xfrm>
          <a:noFill/>
        </p:spPr>
      </p:pic>
      <p:sp>
        <p:nvSpPr>
          <p:cNvPr id="22531" name="Text Box 7"/>
          <p:cNvSpPr txBox="1">
            <a:spLocks noChangeArrowheads="1"/>
          </p:cNvSpPr>
          <p:nvPr/>
        </p:nvSpPr>
        <p:spPr bwMode="auto">
          <a:xfrm>
            <a:off x="152400" y="4876800"/>
            <a:ext cx="3754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i="1" dirty="0">
                <a:solidFill>
                  <a:srgbClr val="FFFF00"/>
                </a:solidFill>
              </a:rPr>
              <a:t>Roman Ruins</a:t>
            </a:r>
          </a:p>
          <a:p>
            <a:pPr algn="ctr"/>
            <a:r>
              <a:rPr lang="en-US" altLang="en-US" sz="2400" b="1" i="1" dirty="0">
                <a:solidFill>
                  <a:srgbClr val="FFFF00"/>
                </a:solidFill>
              </a:rPr>
              <a:t>pH(25°C) = 2.4</a:t>
            </a:r>
          </a:p>
          <a:p>
            <a:pPr algn="ctr"/>
            <a:r>
              <a:rPr lang="en-US" altLang="en-US" sz="2400" b="1" i="1" dirty="0">
                <a:solidFill>
                  <a:srgbClr val="FFFF00"/>
                </a:solidFill>
              </a:rPr>
              <a:t>T = 280</a:t>
            </a:r>
            <a:r>
              <a:rPr lang="en-US" altLang="en-US" sz="2400" b="1" i="1" dirty="0">
                <a:solidFill>
                  <a:srgbClr val="FFFF00"/>
                </a:solidFill>
                <a:cs typeface="Times New Roman" pitchFamily="18" charset="0"/>
              </a:rPr>
              <a:t>°C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5" descr="2006_08_16_15_22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76200"/>
            <a:ext cx="8756650"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8"/>
          <p:cNvSpPr txBox="1">
            <a:spLocks noChangeArrowheads="1"/>
          </p:cNvSpPr>
          <p:nvPr/>
        </p:nvSpPr>
        <p:spPr bwMode="auto">
          <a:xfrm>
            <a:off x="5313363" y="4984750"/>
            <a:ext cx="37544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i="1">
                <a:solidFill>
                  <a:srgbClr val="FFFF00"/>
                </a:solidFill>
              </a:rPr>
              <a:t>North Su ‘Acid Spring’</a:t>
            </a:r>
          </a:p>
          <a:p>
            <a:pPr algn="ctr"/>
            <a:r>
              <a:rPr lang="en-US" altLang="en-US" sz="2400" b="1" i="1">
                <a:solidFill>
                  <a:srgbClr val="FFFF00"/>
                </a:solidFill>
              </a:rPr>
              <a:t>pH(25°C) = 0.9</a:t>
            </a:r>
          </a:p>
          <a:p>
            <a:pPr algn="ctr"/>
            <a:r>
              <a:rPr lang="en-US" altLang="en-US" sz="2400" b="1" i="1">
                <a:solidFill>
                  <a:srgbClr val="FFFF00"/>
                </a:solidFill>
              </a:rPr>
              <a:t>T = 215</a:t>
            </a:r>
            <a:r>
              <a:rPr lang="en-US" altLang="en-US" sz="2400" b="1" i="1">
                <a:solidFill>
                  <a:srgbClr val="FFFF00"/>
                </a:solidFill>
                <a:cs typeface="Times New Roman" pitchFamily="18" charset="0"/>
              </a:rPr>
              <a:t>°C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4" descr="2006_08_16_12_01_37"/>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 y="50800"/>
            <a:ext cx="8966200" cy="67246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6"/>
          <p:cNvSpPr txBox="1">
            <a:spLocks noChangeArrowheads="1"/>
          </p:cNvSpPr>
          <p:nvPr/>
        </p:nvSpPr>
        <p:spPr bwMode="auto">
          <a:xfrm>
            <a:off x="0" y="5734050"/>
            <a:ext cx="375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000" b="1" i="1">
                <a:solidFill>
                  <a:srgbClr val="FFFF00"/>
                </a:solidFill>
              </a:rPr>
              <a:t>North Su</a:t>
            </a:r>
            <a:endParaRPr lang="en-US" altLang="en-US" sz="4000" b="1" i="1">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l="35396" t="23576" r="27896" b="25519"/>
          <a:stretch>
            <a:fillRect/>
          </a:stretch>
        </p:blipFill>
        <p:spPr bwMode="auto">
          <a:xfrm>
            <a:off x="481013" y="257175"/>
            <a:ext cx="8255000" cy="66309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5" name="Text Box 6"/>
          <p:cNvSpPr txBox="1">
            <a:spLocks noChangeArrowheads="1"/>
          </p:cNvSpPr>
          <p:nvPr/>
        </p:nvSpPr>
        <p:spPr bwMode="auto">
          <a:xfrm>
            <a:off x="6438900" y="19208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solidFill>
                  <a:srgbClr val="FFFF00"/>
                </a:solidFill>
              </a:rPr>
              <a:t>North Su</a:t>
            </a:r>
          </a:p>
        </p:txBody>
      </p:sp>
      <p:sp>
        <p:nvSpPr>
          <p:cNvPr id="28676" name="Text Box 7"/>
          <p:cNvSpPr txBox="1">
            <a:spLocks noChangeArrowheads="1"/>
          </p:cNvSpPr>
          <p:nvPr/>
        </p:nvSpPr>
        <p:spPr bwMode="auto">
          <a:xfrm>
            <a:off x="2965450" y="2598738"/>
            <a:ext cx="118745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solidFill>
                  <a:srgbClr val="FFFF00"/>
                </a:solidFill>
              </a:rPr>
              <a:t>South Su</a:t>
            </a:r>
          </a:p>
        </p:txBody>
      </p:sp>
      <p:sp>
        <p:nvSpPr>
          <p:cNvPr id="28677" name="Rectangle 9"/>
          <p:cNvSpPr>
            <a:spLocks noChangeArrowheads="1"/>
          </p:cNvSpPr>
          <p:nvPr/>
        </p:nvSpPr>
        <p:spPr bwMode="auto">
          <a:xfrm>
            <a:off x="2738438" y="539750"/>
            <a:ext cx="1562100" cy="2112963"/>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678" name="Rectangle 10"/>
          <p:cNvSpPr>
            <a:spLocks noChangeArrowheads="1"/>
          </p:cNvSpPr>
          <p:nvPr/>
        </p:nvSpPr>
        <p:spPr bwMode="auto">
          <a:xfrm>
            <a:off x="3482975" y="0"/>
            <a:ext cx="1603375" cy="69532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679" name="Rectangle 13"/>
          <p:cNvSpPr>
            <a:spLocks noChangeArrowheads="1"/>
          </p:cNvSpPr>
          <p:nvPr/>
        </p:nvSpPr>
        <p:spPr bwMode="auto">
          <a:xfrm>
            <a:off x="4251325" y="2076450"/>
            <a:ext cx="552450" cy="341313"/>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680" name="Text Box 14"/>
          <p:cNvSpPr txBox="1">
            <a:spLocks noChangeArrowheads="1"/>
          </p:cNvSpPr>
          <p:nvPr/>
        </p:nvSpPr>
        <p:spPr bwMode="auto">
          <a:xfrm>
            <a:off x="428625" y="544513"/>
            <a:ext cx="308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SM2000 Bathymetry</a:t>
            </a:r>
          </a:p>
        </p:txBody>
      </p:sp>
      <p:sp>
        <p:nvSpPr>
          <p:cNvPr id="28681" name="TextBox 8"/>
          <p:cNvSpPr txBox="1">
            <a:spLocks noChangeArrowheads="1"/>
          </p:cNvSpPr>
          <p:nvPr/>
        </p:nvSpPr>
        <p:spPr bwMode="auto">
          <a:xfrm>
            <a:off x="7332663" y="6556375"/>
            <a:ext cx="1778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rPr>
              <a:t>(M. Tivey, unpubl. data)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9698"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73660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0"/>
          <p:cNvSpPr txBox="1">
            <a:spLocks noChangeArrowheads="1"/>
          </p:cNvSpPr>
          <p:nvPr/>
        </p:nvSpPr>
        <p:spPr bwMode="auto">
          <a:xfrm>
            <a:off x="6403975" y="1960563"/>
            <a:ext cx="79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t>Na/10</a:t>
            </a:r>
          </a:p>
        </p:txBody>
      </p:sp>
      <p:sp>
        <p:nvSpPr>
          <p:cNvPr id="29700" name="Text Box 11"/>
          <p:cNvSpPr txBox="1">
            <a:spLocks noChangeArrowheads="1"/>
          </p:cNvSpPr>
          <p:nvPr/>
        </p:nvSpPr>
        <p:spPr bwMode="auto">
          <a:xfrm>
            <a:off x="7416800" y="513873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t>K</a:t>
            </a:r>
          </a:p>
        </p:txBody>
      </p:sp>
      <p:sp>
        <p:nvSpPr>
          <p:cNvPr id="29701" name="Text Box 12"/>
          <p:cNvSpPr txBox="1">
            <a:spLocks noChangeArrowheads="1"/>
          </p:cNvSpPr>
          <p:nvPr/>
        </p:nvSpPr>
        <p:spPr bwMode="auto">
          <a:xfrm>
            <a:off x="6664325" y="4506913"/>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t>Ca</a:t>
            </a:r>
            <a:endParaRPr lang="en-US" altLang="en-US" b="1" i="1" baseline="30000"/>
          </a:p>
        </p:txBody>
      </p:sp>
      <p:sp>
        <p:nvSpPr>
          <p:cNvPr id="29702" name="Text Box 13"/>
          <p:cNvSpPr txBox="1">
            <a:spLocks noChangeArrowheads="1"/>
          </p:cNvSpPr>
          <p:nvPr/>
        </p:nvSpPr>
        <p:spPr bwMode="auto">
          <a:xfrm>
            <a:off x="2517775" y="568325"/>
            <a:ext cx="433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“Acid Springs” Manus Basin</a:t>
            </a:r>
          </a:p>
        </p:txBody>
      </p:sp>
      <p:sp>
        <p:nvSpPr>
          <p:cNvPr id="29703" name="Text Box 17"/>
          <p:cNvSpPr txBox="1">
            <a:spLocks noChangeArrowheads="1"/>
          </p:cNvSpPr>
          <p:nvPr/>
        </p:nvSpPr>
        <p:spPr bwMode="auto">
          <a:xfrm>
            <a:off x="1165225" y="5008563"/>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magmatic</a:t>
            </a:r>
          </a:p>
          <a:p>
            <a:pPr eaLnBrk="1" hangingPunct="1"/>
            <a:r>
              <a:rPr lang="en-US" altLang="en-US" sz="1200" b="1" i="1"/>
              <a:t>fluid</a:t>
            </a:r>
          </a:p>
        </p:txBody>
      </p:sp>
      <p:sp>
        <p:nvSpPr>
          <p:cNvPr id="29704" name="Text Box 21"/>
          <p:cNvSpPr txBox="1">
            <a:spLocks noChangeArrowheads="1"/>
          </p:cNvSpPr>
          <p:nvPr/>
        </p:nvSpPr>
        <p:spPr bwMode="auto">
          <a:xfrm>
            <a:off x="7524750" y="4548188"/>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29705" name="Text Box 22"/>
          <p:cNvSpPr txBox="1">
            <a:spLocks noChangeArrowheads="1"/>
          </p:cNvSpPr>
          <p:nvPr/>
        </p:nvSpPr>
        <p:spPr bwMode="auto">
          <a:xfrm>
            <a:off x="7524750" y="1693863"/>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29706" name="Text Box 24"/>
          <p:cNvSpPr txBox="1">
            <a:spLocks noChangeArrowheads="1"/>
          </p:cNvSpPr>
          <p:nvPr/>
        </p:nvSpPr>
        <p:spPr bwMode="auto">
          <a:xfrm>
            <a:off x="4581525" y="4021138"/>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30% magmatic fluid</a:t>
            </a:r>
          </a:p>
        </p:txBody>
      </p:sp>
      <p:sp>
        <p:nvSpPr>
          <p:cNvPr id="29707" name="Line 25"/>
          <p:cNvSpPr>
            <a:spLocks noChangeShapeType="1"/>
          </p:cNvSpPr>
          <p:nvPr/>
        </p:nvSpPr>
        <p:spPr bwMode="auto">
          <a:xfrm flipV="1">
            <a:off x="5524500" y="3251200"/>
            <a:ext cx="330200" cy="787400"/>
          </a:xfrm>
          <a:prstGeom prst="line">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9708" name="Line 26"/>
          <p:cNvSpPr>
            <a:spLocks noChangeShapeType="1"/>
          </p:cNvSpPr>
          <p:nvPr/>
        </p:nvSpPr>
        <p:spPr bwMode="auto">
          <a:xfrm>
            <a:off x="5499100" y="4318000"/>
            <a:ext cx="304800" cy="584200"/>
          </a:xfrm>
          <a:prstGeom prst="line">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9709" name="TextBox 12"/>
          <p:cNvSpPr txBox="1">
            <a:spLocks noChangeArrowheads="1"/>
          </p:cNvSpPr>
          <p:nvPr/>
        </p:nvSpPr>
        <p:spPr bwMode="auto">
          <a:xfrm>
            <a:off x="1701800" y="1676400"/>
            <a:ext cx="247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pH (25°C) = 0.9 to 1.4</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722"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 y="46672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7"/>
          <p:cNvSpPr txBox="1">
            <a:spLocks noChangeArrowheads="1"/>
          </p:cNvSpPr>
          <p:nvPr/>
        </p:nvSpPr>
        <p:spPr bwMode="auto">
          <a:xfrm>
            <a:off x="2517775" y="568325"/>
            <a:ext cx="433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“Acid Springs” Manus Basin</a:t>
            </a:r>
          </a:p>
        </p:txBody>
      </p:sp>
      <p:sp>
        <p:nvSpPr>
          <p:cNvPr id="30724" name="Text Box 9"/>
          <p:cNvSpPr txBox="1">
            <a:spLocks noChangeArrowheads="1"/>
          </p:cNvSpPr>
          <p:nvPr/>
        </p:nvSpPr>
        <p:spPr bwMode="auto">
          <a:xfrm>
            <a:off x="1862138" y="1447800"/>
            <a:ext cx="126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magmatic fluid</a:t>
            </a:r>
          </a:p>
        </p:txBody>
      </p:sp>
      <p:sp>
        <p:nvSpPr>
          <p:cNvPr id="30725" name="Text Box 10"/>
          <p:cNvSpPr txBox="1">
            <a:spLocks noChangeArrowheads="1"/>
          </p:cNvSpPr>
          <p:nvPr/>
        </p:nvSpPr>
        <p:spPr bwMode="auto">
          <a:xfrm>
            <a:off x="7499350" y="5189538"/>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30726" name="Text Box 20"/>
          <p:cNvSpPr txBox="1">
            <a:spLocks noChangeArrowheads="1"/>
          </p:cNvSpPr>
          <p:nvPr/>
        </p:nvSpPr>
        <p:spPr bwMode="auto">
          <a:xfrm>
            <a:off x="6602413" y="4445000"/>
            <a:ext cx="844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DESMOS</a:t>
            </a:r>
          </a:p>
        </p:txBody>
      </p:sp>
      <p:sp>
        <p:nvSpPr>
          <p:cNvPr id="30727" name="Text Box 21"/>
          <p:cNvSpPr txBox="1">
            <a:spLocks noChangeArrowheads="1"/>
          </p:cNvSpPr>
          <p:nvPr/>
        </p:nvSpPr>
        <p:spPr bwMode="auto">
          <a:xfrm>
            <a:off x="5656263" y="5162550"/>
            <a:ext cx="82867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North Su</a:t>
            </a:r>
          </a:p>
        </p:txBody>
      </p:sp>
      <p:sp>
        <p:nvSpPr>
          <p:cNvPr id="30728" name="AutoShape 22"/>
          <p:cNvSpPr>
            <a:spLocks noChangeAspect="1" noChangeArrowheads="1"/>
          </p:cNvSpPr>
          <p:nvPr/>
        </p:nvSpPr>
        <p:spPr bwMode="auto">
          <a:xfrm>
            <a:off x="7334250" y="5340350"/>
            <a:ext cx="209550" cy="214313"/>
          </a:xfrm>
          <a:prstGeom prst="octagon">
            <a:avLst>
              <a:gd name="adj" fmla="val 29287"/>
            </a:avLst>
          </a:prstGeom>
          <a:solidFill>
            <a:srgbClr val="00FF00"/>
          </a:solidFill>
          <a:ln w="9525">
            <a:solidFill>
              <a:srgbClr val="00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729" name="Rectangle 25"/>
          <p:cNvSpPr>
            <a:spLocks noChangeArrowheads="1"/>
          </p:cNvSpPr>
          <p:nvPr/>
        </p:nvSpPr>
        <p:spPr bwMode="auto">
          <a:xfrm>
            <a:off x="7061200" y="1358900"/>
            <a:ext cx="965200" cy="1028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730" name="Text Box 11"/>
          <p:cNvSpPr txBox="1">
            <a:spLocks noChangeArrowheads="1"/>
          </p:cNvSpPr>
          <p:nvPr/>
        </p:nvSpPr>
        <p:spPr bwMode="auto">
          <a:xfrm>
            <a:off x="6819900" y="1457325"/>
            <a:ext cx="1155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SO</a:t>
            </a:r>
            <a:r>
              <a:rPr lang="en-US" altLang="en-US" sz="3200" b="1" baseline="-25000"/>
              <a:t>4</a:t>
            </a:r>
            <a:r>
              <a:rPr lang="en-US" altLang="en-US" sz="3200" b="1" baseline="30000"/>
              <a:t>2-</a:t>
            </a:r>
          </a:p>
        </p:txBody>
      </p:sp>
      <p:sp>
        <p:nvSpPr>
          <p:cNvPr id="30731" name="AutoShape 18"/>
          <p:cNvSpPr>
            <a:spLocks noChangeArrowheads="1"/>
          </p:cNvSpPr>
          <p:nvPr/>
        </p:nvSpPr>
        <p:spPr bwMode="auto">
          <a:xfrm>
            <a:off x="4840288" y="2289175"/>
            <a:ext cx="3225800" cy="1181100"/>
          </a:xfrm>
          <a:prstGeom prst="roundRect">
            <a:avLst>
              <a:gd name="adj" fmla="val 16667"/>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732" name="Rectangle 17"/>
          <p:cNvSpPr>
            <a:spLocks noChangeArrowheads="1"/>
          </p:cNvSpPr>
          <p:nvPr/>
        </p:nvSpPr>
        <p:spPr bwMode="auto">
          <a:xfrm>
            <a:off x="4397375" y="2344738"/>
            <a:ext cx="41402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30000"/>
              </a:lnSpc>
              <a:spcAft>
                <a:spcPct val="30000"/>
              </a:spcAft>
            </a:pPr>
            <a:r>
              <a:rPr lang="en-US" altLang="en-US" sz="1400" b="1"/>
              <a:t>Magmatic SO</a:t>
            </a:r>
            <a:r>
              <a:rPr lang="en-US" altLang="en-US" sz="1400" b="1" baseline="-25000"/>
              <a:t>2 </a:t>
            </a:r>
            <a:r>
              <a:rPr lang="en-US" altLang="en-US" sz="1400" b="1"/>
              <a:t>Disproportionation</a:t>
            </a:r>
          </a:p>
          <a:p>
            <a:pPr algn="ctr" eaLnBrk="1" hangingPunct="1">
              <a:lnSpc>
                <a:spcPct val="130000"/>
              </a:lnSpc>
            </a:pPr>
            <a:r>
              <a:rPr lang="en-US" altLang="en-US" sz="1400"/>
              <a:t>4SO</a:t>
            </a:r>
            <a:r>
              <a:rPr lang="en-US" altLang="en-US" sz="1400" baseline="-25000"/>
              <a:t>2</a:t>
            </a:r>
            <a:r>
              <a:rPr lang="en-US" altLang="en-US" sz="1400"/>
              <a:t> + 4H</a:t>
            </a:r>
            <a:r>
              <a:rPr lang="en-US" altLang="en-US" sz="1400" baseline="-25000"/>
              <a:t>2</a:t>
            </a:r>
            <a:r>
              <a:rPr lang="en-US" altLang="en-US" sz="1400"/>
              <a:t>O = H</a:t>
            </a:r>
            <a:r>
              <a:rPr lang="en-US" altLang="en-US" sz="1400" baseline="-25000"/>
              <a:t>2</a:t>
            </a:r>
            <a:r>
              <a:rPr lang="en-US" altLang="en-US" sz="1400"/>
              <a:t>S + </a:t>
            </a:r>
            <a:r>
              <a:rPr lang="en-US" altLang="en-US" sz="1400" b="1">
                <a:solidFill>
                  <a:srgbClr val="FF0000"/>
                </a:solidFill>
              </a:rPr>
              <a:t>3H</a:t>
            </a:r>
            <a:r>
              <a:rPr lang="en-US" altLang="en-US" sz="1400" b="1" baseline="-25000">
                <a:solidFill>
                  <a:srgbClr val="FF0000"/>
                </a:solidFill>
              </a:rPr>
              <a:t>2</a:t>
            </a:r>
            <a:r>
              <a:rPr lang="en-US" altLang="en-US" sz="1400" b="1">
                <a:solidFill>
                  <a:srgbClr val="FF0000"/>
                </a:solidFill>
              </a:rPr>
              <a:t>SO</a:t>
            </a:r>
            <a:r>
              <a:rPr lang="en-US" altLang="en-US" sz="1400" b="1" baseline="-25000">
                <a:solidFill>
                  <a:srgbClr val="FF0000"/>
                </a:solidFill>
              </a:rPr>
              <a:t>4</a:t>
            </a:r>
          </a:p>
          <a:p>
            <a:pPr algn="ctr" eaLnBrk="1" hangingPunct="1">
              <a:lnSpc>
                <a:spcPct val="130000"/>
              </a:lnSpc>
            </a:pPr>
            <a:r>
              <a:rPr lang="en-US" altLang="en-US" sz="1400"/>
              <a:t>3SO</a:t>
            </a:r>
            <a:r>
              <a:rPr lang="en-US" altLang="en-US" sz="1400" baseline="-25000"/>
              <a:t>2</a:t>
            </a:r>
            <a:r>
              <a:rPr lang="en-US" altLang="en-US" sz="1400"/>
              <a:t> + 2H</a:t>
            </a:r>
            <a:r>
              <a:rPr lang="en-US" altLang="en-US" sz="1400" baseline="-25000"/>
              <a:t>2</a:t>
            </a:r>
            <a:r>
              <a:rPr lang="en-US" altLang="en-US" sz="1400"/>
              <a:t>O = S</a:t>
            </a:r>
            <a:r>
              <a:rPr lang="en-US" altLang="en-US" sz="1400" baseline="30000"/>
              <a:t>0</a:t>
            </a:r>
            <a:r>
              <a:rPr lang="en-US" altLang="en-US" sz="1400" baseline="-25000"/>
              <a:t>(s)</a:t>
            </a:r>
            <a:r>
              <a:rPr lang="en-US" altLang="en-US" sz="1400"/>
              <a:t> + </a:t>
            </a:r>
            <a:r>
              <a:rPr lang="en-US" altLang="en-US" sz="1400" b="1">
                <a:solidFill>
                  <a:srgbClr val="FF0000"/>
                </a:solidFill>
              </a:rPr>
              <a:t>2H</a:t>
            </a:r>
            <a:r>
              <a:rPr lang="en-US" altLang="en-US" sz="1400" b="1" baseline="-25000">
                <a:solidFill>
                  <a:srgbClr val="FF0000"/>
                </a:solidFill>
              </a:rPr>
              <a:t>2</a:t>
            </a:r>
            <a:r>
              <a:rPr lang="en-US" altLang="en-US" sz="1400" b="1">
                <a:solidFill>
                  <a:srgbClr val="FF0000"/>
                </a:solidFill>
              </a:rPr>
              <a:t>SO</a:t>
            </a:r>
            <a:r>
              <a:rPr lang="en-US" altLang="en-US" sz="1400" b="1" baseline="-25000">
                <a:solidFill>
                  <a:srgbClr val="FF0000"/>
                </a:solidFill>
              </a:rPr>
              <a:t>4</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74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50" y="81280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7"/>
          <p:cNvSpPr txBox="1">
            <a:spLocks noChangeArrowheads="1"/>
          </p:cNvSpPr>
          <p:nvPr/>
        </p:nvSpPr>
        <p:spPr bwMode="auto">
          <a:xfrm>
            <a:off x="2517775" y="568325"/>
            <a:ext cx="433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a:t>“Acid Springs” Manus Basin</a:t>
            </a:r>
          </a:p>
        </p:txBody>
      </p:sp>
      <p:sp>
        <p:nvSpPr>
          <p:cNvPr id="31748" name="Text Box 8"/>
          <p:cNvSpPr txBox="1">
            <a:spLocks noChangeArrowheads="1"/>
          </p:cNvSpPr>
          <p:nvPr/>
        </p:nvSpPr>
        <p:spPr bwMode="auto">
          <a:xfrm>
            <a:off x="7712075" y="4908550"/>
            <a:ext cx="679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Cl</a:t>
            </a:r>
            <a:r>
              <a:rPr lang="en-US" altLang="en-US" sz="3200" b="1" baseline="30000"/>
              <a:t>-</a:t>
            </a:r>
          </a:p>
        </p:txBody>
      </p:sp>
      <p:sp>
        <p:nvSpPr>
          <p:cNvPr id="31749" name="Text Box 9"/>
          <p:cNvSpPr txBox="1">
            <a:spLocks noChangeArrowheads="1"/>
          </p:cNvSpPr>
          <p:nvPr/>
        </p:nvSpPr>
        <p:spPr bwMode="auto">
          <a:xfrm>
            <a:off x="1289050" y="3968750"/>
            <a:ext cx="126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magmatic fluid</a:t>
            </a:r>
          </a:p>
        </p:txBody>
      </p:sp>
      <p:sp>
        <p:nvSpPr>
          <p:cNvPr id="31750" name="Text Box 11"/>
          <p:cNvSpPr txBox="1">
            <a:spLocks noChangeArrowheads="1"/>
          </p:cNvSpPr>
          <p:nvPr/>
        </p:nvSpPr>
        <p:spPr bwMode="auto">
          <a:xfrm>
            <a:off x="7839075" y="1522413"/>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3600" b="1" i="1" smtClean="0"/>
              <a:t>Magmatic Fluid Composition</a:t>
            </a:r>
          </a:p>
        </p:txBody>
      </p:sp>
      <p:sp>
        <p:nvSpPr>
          <p:cNvPr id="33795" name="Rectangle 3"/>
          <p:cNvSpPr>
            <a:spLocks noGrp="1" noChangeArrowheads="1"/>
          </p:cNvSpPr>
          <p:nvPr>
            <p:ph type="body" idx="1"/>
          </p:nvPr>
        </p:nvSpPr>
        <p:spPr/>
        <p:txBody>
          <a:bodyPr/>
          <a:lstStyle/>
          <a:p>
            <a:pPr algn="ctr">
              <a:lnSpc>
                <a:spcPct val="80000"/>
              </a:lnSpc>
              <a:buFontTx/>
              <a:buNone/>
            </a:pPr>
            <a:r>
              <a:rPr lang="en-US" altLang="en-US" sz="2800" b="1" smtClean="0"/>
              <a:t>H</a:t>
            </a:r>
            <a:r>
              <a:rPr lang="en-US" altLang="en-US" sz="2800" b="1" baseline="-25000" smtClean="0"/>
              <a:t>2</a:t>
            </a:r>
            <a:r>
              <a:rPr lang="en-US" altLang="en-US" sz="2800" b="1" smtClean="0"/>
              <a:t>0&gt;SO</a:t>
            </a:r>
            <a:r>
              <a:rPr lang="en-US" altLang="en-US" sz="2800" b="1" baseline="-25000" smtClean="0"/>
              <a:t>2</a:t>
            </a:r>
            <a:r>
              <a:rPr lang="en-US" altLang="en-US" sz="2800" b="1" smtClean="0"/>
              <a:t>&gt;CO</a:t>
            </a:r>
            <a:r>
              <a:rPr lang="en-US" altLang="en-US" sz="2800" b="1" baseline="-25000" smtClean="0"/>
              <a:t>2</a:t>
            </a:r>
            <a:r>
              <a:rPr lang="en-US" altLang="en-US" sz="2800" b="1" smtClean="0">
                <a:sym typeface="Symbol" pitchFamily="18" charset="2"/>
              </a:rPr>
              <a:t>Cl&gt;F</a:t>
            </a:r>
          </a:p>
          <a:p>
            <a:pPr algn="ctr">
              <a:lnSpc>
                <a:spcPct val="80000"/>
              </a:lnSpc>
              <a:buFontTx/>
              <a:buNone/>
            </a:pPr>
            <a:endParaRPr lang="en-US" altLang="en-US" sz="2800" b="1" smtClean="0">
              <a:sym typeface="Symbol" pitchFamily="18" charset="2"/>
            </a:endParaRPr>
          </a:p>
          <a:p>
            <a:pPr>
              <a:lnSpc>
                <a:spcPct val="80000"/>
              </a:lnSpc>
              <a:buFontTx/>
              <a:buNone/>
            </a:pPr>
            <a:r>
              <a:rPr lang="en-US" altLang="en-US" sz="2000" b="1" smtClean="0">
                <a:sym typeface="Symbol" pitchFamily="18" charset="2"/>
              </a:rPr>
              <a:t>		      </a:t>
            </a:r>
            <a:r>
              <a:rPr lang="en-US" altLang="en-US" sz="1400" b="1" u="sng" smtClean="0">
                <a:sym typeface="Symbol" pitchFamily="18" charset="2"/>
              </a:rPr>
              <a:t>conc. mmol/kg</a:t>
            </a:r>
          </a:p>
          <a:p>
            <a:pPr>
              <a:lnSpc>
                <a:spcPct val="80000"/>
              </a:lnSpc>
              <a:buFontTx/>
              <a:buNone/>
            </a:pPr>
            <a:r>
              <a:rPr lang="en-US" altLang="en-US" sz="2000" b="1" smtClean="0">
                <a:sym typeface="Symbol" pitchFamily="18" charset="2"/>
              </a:rPr>
              <a:t>SO</a:t>
            </a:r>
            <a:r>
              <a:rPr lang="en-US" altLang="en-US" sz="2000" b="1" baseline="-25000" smtClean="0">
                <a:sym typeface="Symbol" pitchFamily="18" charset="2"/>
              </a:rPr>
              <a:t>4</a:t>
            </a:r>
            <a:r>
              <a:rPr lang="en-US" altLang="en-US" sz="2000" b="1" smtClean="0">
                <a:sym typeface="Symbol" pitchFamily="18" charset="2"/>
              </a:rPr>
              <a:t>		446</a:t>
            </a:r>
            <a:endParaRPr lang="en-US" altLang="en-US" sz="2000" b="1" baseline="-25000" smtClean="0">
              <a:sym typeface="Symbol" pitchFamily="18" charset="2"/>
            </a:endParaRPr>
          </a:p>
          <a:p>
            <a:pPr>
              <a:lnSpc>
                <a:spcPct val="80000"/>
              </a:lnSpc>
              <a:buFontTx/>
              <a:buNone/>
            </a:pPr>
            <a:r>
              <a:rPr lang="en-US" altLang="en-US" sz="2000" b="1" smtClean="0">
                <a:sym typeface="Symbol" pitchFamily="18" charset="2"/>
              </a:rPr>
              <a:t>CO</a:t>
            </a:r>
            <a:r>
              <a:rPr lang="en-US" altLang="en-US" sz="2000" b="1" baseline="-25000" smtClean="0">
                <a:sym typeface="Symbol" pitchFamily="18" charset="2"/>
              </a:rPr>
              <a:t>2</a:t>
            </a:r>
            <a:r>
              <a:rPr lang="en-US" altLang="en-US" sz="2000" b="1" smtClean="0">
                <a:sym typeface="Symbol" pitchFamily="18" charset="2"/>
              </a:rPr>
              <a:t>		326</a:t>
            </a:r>
            <a:endParaRPr lang="en-US" altLang="en-US" sz="2000" b="1" baseline="-25000" smtClean="0">
              <a:sym typeface="Symbol" pitchFamily="18" charset="2"/>
            </a:endParaRPr>
          </a:p>
          <a:p>
            <a:pPr>
              <a:lnSpc>
                <a:spcPct val="80000"/>
              </a:lnSpc>
              <a:buFontTx/>
              <a:buNone/>
            </a:pPr>
            <a:r>
              <a:rPr lang="en-US" altLang="en-US" sz="2000" b="1" smtClean="0">
                <a:sym typeface="Symbol" pitchFamily="18" charset="2"/>
              </a:rPr>
              <a:t>Cl			152</a:t>
            </a:r>
          </a:p>
          <a:p>
            <a:pPr>
              <a:lnSpc>
                <a:spcPct val="80000"/>
              </a:lnSpc>
              <a:buFontTx/>
              <a:buNone/>
            </a:pPr>
            <a:r>
              <a:rPr lang="en-US" altLang="en-US" sz="2000" b="1" smtClean="0">
                <a:sym typeface="Symbol" pitchFamily="18" charset="2"/>
              </a:rPr>
              <a:t>F			0.26</a:t>
            </a:r>
          </a:p>
          <a:p>
            <a:pPr>
              <a:lnSpc>
                <a:spcPct val="80000"/>
              </a:lnSpc>
              <a:buFontTx/>
              <a:buNone/>
            </a:pPr>
            <a:r>
              <a:rPr lang="en-US" altLang="en-US" sz="2000" b="1" smtClean="0">
                <a:sym typeface="Symbol" pitchFamily="18" charset="2"/>
              </a:rPr>
              <a:t>Na		  	  0</a:t>
            </a:r>
          </a:p>
          <a:p>
            <a:pPr>
              <a:lnSpc>
                <a:spcPct val="80000"/>
              </a:lnSpc>
              <a:buFontTx/>
              <a:buNone/>
            </a:pPr>
            <a:r>
              <a:rPr lang="en-US" altLang="en-US" sz="2000" b="1" smtClean="0">
                <a:sym typeface="Symbol" pitchFamily="18" charset="2"/>
              </a:rPr>
              <a:t>K			  0</a:t>
            </a:r>
          </a:p>
          <a:p>
            <a:pPr>
              <a:lnSpc>
                <a:spcPct val="80000"/>
              </a:lnSpc>
              <a:buFontTx/>
              <a:buNone/>
            </a:pPr>
            <a:r>
              <a:rPr lang="en-US" altLang="en-US" sz="2000" b="1" smtClean="0">
                <a:sym typeface="Symbol" pitchFamily="18" charset="2"/>
              </a:rPr>
              <a:t>Ca		  	  0</a:t>
            </a:r>
          </a:p>
          <a:p>
            <a:pPr>
              <a:lnSpc>
                <a:spcPct val="80000"/>
              </a:lnSpc>
              <a:buFontTx/>
              <a:buNone/>
            </a:pPr>
            <a:endParaRPr lang="en-US" altLang="en-US" sz="2000" b="1" smtClean="0">
              <a:sym typeface="Symbol" pitchFamily="18" charset="2"/>
            </a:endParaRPr>
          </a:p>
          <a:p>
            <a:pPr>
              <a:lnSpc>
                <a:spcPct val="80000"/>
              </a:lnSpc>
              <a:buFontTx/>
              <a:buNone/>
            </a:pPr>
            <a:r>
              <a:rPr lang="en-US" altLang="en-US" sz="2000" b="1" smtClean="0">
                <a:sym typeface="Symbol" pitchFamily="18" charset="2"/>
              </a:rPr>
              <a:t>pH (25C)  0.05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Rounded Rectangle 1"/>
          <p:cNvSpPr/>
          <p:nvPr/>
        </p:nvSpPr>
        <p:spPr>
          <a:xfrm>
            <a:off x="1779588" y="793750"/>
            <a:ext cx="5584825" cy="51673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5" name="Text Box 84"/>
          <p:cNvSpPr txBox="1">
            <a:spLocks noChangeArrowheads="1"/>
          </p:cNvSpPr>
          <p:nvPr/>
        </p:nvSpPr>
        <p:spPr bwMode="auto">
          <a:xfrm>
            <a:off x="2406650" y="963613"/>
            <a:ext cx="433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“Acid Springs” Manus Basin</a:t>
            </a:r>
          </a:p>
        </p:txBody>
      </p:sp>
      <p:pic>
        <p:nvPicPr>
          <p:cNvPr id="389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17107"/>
          <a:stretch>
            <a:fillRect/>
          </a:stretch>
        </p:blipFill>
        <p:spPr bwMode="auto">
          <a:xfrm>
            <a:off x="2233613" y="1731963"/>
            <a:ext cx="4676775"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4" y="282575"/>
            <a:ext cx="8666163"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39856" y="750392"/>
            <a:ext cx="1114425" cy="933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62087" y="2724150"/>
            <a:ext cx="1881188" cy="2114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59728" y="756940"/>
            <a:ext cx="941283" cy="307777"/>
          </a:xfrm>
          <a:prstGeom prst="rect">
            <a:avLst/>
          </a:prstGeom>
          <a:noFill/>
        </p:spPr>
        <p:txBody>
          <a:bodyPr wrap="none" rtlCol="0">
            <a:spAutoFit/>
          </a:bodyPr>
          <a:lstStyle/>
          <a:p>
            <a:r>
              <a:rPr lang="en-US" sz="1400" i="1" dirty="0"/>
              <a:t>S</a:t>
            </a:r>
            <a:r>
              <a:rPr lang="en-US" sz="1400" i="1" dirty="0" smtClean="0"/>
              <a:t>eawater</a:t>
            </a:r>
            <a:endParaRPr lang="en-US" sz="1400" i="1" dirty="0"/>
          </a:p>
        </p:txBody>
      </p:sp>
      <p:sp>
        <p:nvSpPr>
          <p:cNvPr id="15" name="TextBox 14"/>
          <p:cNvSpPr txBox="1"/>
          <p:nvPr/>
        </p:nvSpPr>
        <p:spPr>
          <a:xfrm>
            <a:off x="5328069" y="2799517"/>
            <a:ext cx="963725" cy="307777"/>
          </a:xfrm>
          <a:prstGeom prst="rect">
            <a:avLst/>
          </a:prstGeom>
          <a:noFill/>
        </p:spPr>
        <p:txBody>
          <a:bodyPr wrap="none" rtlCol="0">
            <a:spAutoFit/>
          </a:bodyPr>
          <a:lstStyle/>
          <a:p>
            <a:r>
              <a:rPr lang="en-US" sz="1400" i="1" dirty="0" smtClean="0"/>
              <a:t>DESMOS</a:t>
            </a:r>
            <a:endParaRPr lang="en-US" sz="1400" i="1" dirty="0"/>
          </a:p>
        </p:txBody>
      </p:sp>
      <p:sp>
        <p:nvSpPr>
          <p:cNvPr id="16" name="TextBox 15"/>
          <p:cNvSpPr txBox="1"/>
          <p:nvPr/>
        </p:nvSpPr>
        <p:spPr>
          <a:xfrm>
            <a:off x="6400799" y="2460963"/>
            <a:ext cx="891591" cy="307777"/>
          </a:xfrm>
          <a:prstGeom prst="rect">
            <a:avLst/>
          </a:prstGeom>
          <a:noFill/>
        </p:spPr>
        <p:txBody>
          <a:bodyPr wrap="none" rtlCol="0">
            <a:spAutoFit/>
          </a:bodyPr>
          <a:lstStyle/>
          <a:p>
            <a:r>
              <a:rPr lang="en-US" sz="1400" i="1" dirty="0" smtClean="0"/>
              <a:t>North Su</a:t>
            </a:r>
            <a:endParaRPr lang="en-US" sz="1400" i="1" dirty="0"/>
          </a:p>
        </p:txBody>
      </p:sp>
      <p:sp>
        <p:nvSpPr>
          <p:cNvPr id="5" name="Isosceles Triangle 4"/>
          <p:cNvSpPr/>
          <p:nvPr/>
        </p:nvSpPr>
        <p:spPr>
          <a:xfrm>
            <a:off x="6229350" y="2480015"/>
            <a:ext cx="190500" cy="1608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875" y="234434"/>
            <a:ext cx="2109873" cy="461665"/>
          </a:xfrm>
          <a:prstGeom prst="rect">
            <a:avLst/>
          </a:prstGeom>
          <a:noFill/>
        </p:spPr>
        <p:txBody>
          <a:bodyPr wrap="none" rtlCol="0">
            <a:spAutoFit/>
          </a:bodyPr>
          <a:lstStyle/>
          <a:p>
            <a:r>
              <a:rPr lang="en-US" sz="2400" b="1" dirty="0" smtClean="0"/>
              <a:t>H</a:t>
            </a:r>
            <a:r>
              <a:rPr lang="en-US" sz="2400" b="1" baseline="-25000" dirty="0" smtClean="0"/>
              <a:t>2</a:t>
            </a:r>
            <a:r>
              <a:rPr lang="en-US" sz="2400" b="1" dirty="0" smtClean="0"/>
              <a:t>O Isotopes</a:t>
            </a:r>
            <a:endParaRPr lang="en-US" sz="2400" b="1" dirty="0"/>
          </a:p>
        </p:txBody>
      </p:sp>
      <p:sp>
        <p:nvSpPr>
          <p:cNvPr id="2" name="TextBox 1"/>
          <p:cNvSpPr txBox="1"/>
          <p:nvPr/>
        </p:nvSpPr>
        <p:spPr>
          <a:xfrm>
            <a:off x="5571886" y="2214742"/>
            <a:ext cx="1172116" cy="230832"/>
          </a:xfrm>
          <a:prstGeom prst="rect">
            <a:avLst/>
          </a:prstGeom>
          <a:noFill/>
        </p:spPr>
        <p:txBody>
          <a:bodyPr wrap="none" rtlCol="0">
            <a:spAutoFit/>
          </a:bodyPr>
          <a:lstStyle/>
          <a:p>
            <a:r>
              <a:rPr lang="en-US" sz="900" dirty="0" err="1" smtClean="0"/>
              <a:t>Giggenbach</a:t>
            </a:r>
            <a:r>
              <a:rPr lang="en-US" sz="900" dirty="0" smtClean="0"/>
              <a:t> (1992)</a:t>
            </a:r>
            <a:endParaRPr lang="en-US" sz="9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971192" y="1477963"/>
            <a:ext cx="7308850" cy="3636962"/>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 name="TextBox 2"/>
          <p:cNvSpPr txBox="1"/>
          <p:nvPr/>
        </p:nvSpPr>
        <p:spPr>
          <a:xfrm>
            <a:off x="1162050" y="2085975"/>
            <a:ext cx="7143302" cy="2677656"/>
          </a:xfrm>
          <a:prstGeom prst="rect">
            <a:avLst/>
          </a:prstGeom>
          <a:noFill/>
        </p:spPr>
        <p:txBody>
          <a:bodyPr wrap="none" rtlCol="0">
            <a:spAutoFit/>
          </a:bodyPr>
          <a:lstStyle/>
          <a:p>
            <a:r>
              <a:rPr lang="en-US" sz="2400" b="1" i="1" dirty="0" smtClean="0"/>
              <a:t>Arc &amp; Back-Arc Hydrothermal Activity:</a:t>
            </a:r>
          </a:p>
          <a:p>
            <a:r>
              <a:rPr lang="en-US" sz="2400" b="1" dirty="0"/>
              <a:t>	</a:t>
            </a:r>
            <a:endParaRPr lang="en-US" sz="2400" b="1" dirty="0" smtClean="0"/>
          </a:p>
          <a:p>
            <a:pPr marL="285750" indent="-285750">
              <a:buClr>
                <a:srgbClr val="FF0000"/>
              </a:buClr>
              <a:buFont typeface="Wingdings" panose="05000000000000000000" pitchFamily="2" charset="2"/>
              <a:buChar char="Ø"/>
            </a:pPr>
            <a:r>
              <a:rPr lang="en-US" sz="2400" b="1" dirty="0" smtClean="0"/>
              <a:t>Lithospheric cooling</a:t>
            </a:r>
          </a:p>
          <a:p>
            <a:pPr marL="285750" indent="-285750">
              <a:buClr>
                <a:srgbClr val="FF0000"/>
              </a:buClr>
              <a:buFont typeface="Wingdings" panose="05000000000000000000" pitchFamily="2" charset="2"/>
              <a:buChar char="Ø"/>
            </a:pPr>
            <a:r>
              <a:rPr lang="en-US" sz="2400" b="1" dirty="0" smtClean="0"/>
              <a:t>Ore formation</a:t>
            </a:r>
          </a:p>
          <a:p>
            <a:pPr marL="285750" indent="-285750">
              <a:buClr>
                <a:srgbClr val="FF0000"/>
              </a:buClr>
              <a:buFont typeface="Wingdings" panose="05000000000000000000" pitchFamily="2" charset="2"/>
              <a:buChar char="Ø"/>
            </a:pPr>
            <a:r>
              <a:rPr lang="en-US" sz="2400" b="1" dirty="0" smtClean="0"/>
              <a:t>Global hydrothermal fluxes</a:t>
            </a:r>
          </a:p>
          <a:p>
            <a:pPr marL="285750" indent="-285750">
              <a:buClr>
                <a:srgbClr val="FF0000"/>
              </a:buClr>
              <a:buFont typeface="Wingdings" panose="05000000000000000000" pitchFamily="2" charset="2"/>
              <a:buChar char="Ø"/>
            </a:pPr>
            <a:r>
              <a:rPr lang="en-US" sz="2400" b="1" dirty="0" smtClean="0"/>
              <a:t>Chemical energy to support vent ecosystems</a:t>
            </a:r>
          </a:p>
          <a:p>
            <a:pPr>
              <a:buClr>
                <a:srgbClr val="FF0000"/>
              </a:buClr>
            </a:pPr>
            <a:endParaRPr lang="en-US" sz="2400" b="1" dirty="0"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4188" y="1387475"/>
            <a:ext cx="5634037"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7"/>
          <p:cNvSpPr txBox="1">
            <a:spLocks noChangeArrowheads="1"/>
          </p:cNvSpPr>
          <p:nvPr/>
        </p:nvSpPr>
        <p:spPr bwMode="auto">
          <a:xfrm>
            <a:off x="3203575" y="927100"/>
            <a:ext cx="3348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t>“Acid Springs” Manus Basin</a:t>
            </a:r>
          </a:p>
        </p:txBody>
      </p:sp>
      <p:sp>
        <p:nvSpPr>
          <p:cNvPr id="4" name="Text Box 7"/>
          <p:cNvSpPr txBox="1">
            <a:spLocks noChangeArrowheads="1"/>
          </p:cNvSpPr>
          <p:nvPr/>
        </p:nvSpPr>
        <p:spPr bwMode="auto">
          <a:xfrm>
            <a:off x="3497646" y="1794763"/>
            <a:ext cx="18383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000" b="1" i="1" dirty="0" smtClean="0">
                <a:latin typeface="Arial" panose="020B0604020202020204" pitchFamily="34" charset="0"/>
                <a:cs typeface="Arial" panose="020B0604020202020204" pitchFamily="34" charset="0"/>
              </a:rPr>
              <a:t>Fumarole</a:t>
            </a:r>
            <a:r>
              <a:rPr lang="en-US" sz="1000" b="1" i="1" dirty="0">
                <a:latin typeface="Arial" panose="020B0604020202020204" pitchFamily="34" charset="0"/>
                <a:cs typeface="Arial" panose="020B0604020202020204" pitchFamily="34" charset="0"/>
              </a:rPr>
              <a:t>-like injections of </a:t>
            </a:r>
          </a:p>
          <a:p>
            <a:pPr>
              <a:defRPr/>
            </a:pPr>
            <a:r>
              <a:rPr lang="en-US" sz="1000" b="1" i="1" dirty="0">
                <a:latin typeface="Arial" panose="020B0604020202020204" pitchFamily="34" charset="0"/>
                <a:cs typeface="Arial" panose="020B0604020202020204" pitchFamily="34" charset="0"/>
              </a:rPr>
              <a:t>H</a:t>
            </a:r>
            <a:r>
              <a:rPr lang="en-US" sz="1000" b="1" i="1" baseline="-25000" dirty="0">
                <a:latin typeface="Arial" panose="020B0604020202020204" pitchFamily="34" charset="0"/>
                <a:cs typeface="Arial" panose="020B0604020202020204" pitchFamily="34" charset="0"/>
              </a:rPr>
              <a:t>2</a:t>
            </a:r>
            <a:r>
              <a:rPr lang="en-US" sz="1000" b="1" i="1" dirty="0">
                <a:latin typeface="Arial" panose="020B0604020202020204" pitchFamily="34" charset="0"/>
                <a:cs typeface="Arial" panose="020B0604020202020204" pitchFamily="34" charset="0"/>
              </a:rPr>
              <a:t>O </a:t>
            </a:r>
            <a:r>
              <a:rPr lang="en-US" sz="1000" b="1" i="1" dirty="0" smtClean="0">
                <a:latin typeface="Arial" panose="020B0604020202020204" pitchFamily="34" charset="0"/>
                <a:cs typeface="Arial" panose="020B0604020202020204" pitchFamily="34" charset="0"/>
              </a:rPr>
              <a:t>-</a:t>
            </a:r>
            <a:r>
              <a:rPr lang="en-US" sz="1000" b="1" i="1" dirty="0">
                <a:latin typeface="Arial" panose="020B0604020202020204" pitchFamily="34" charset="0"/>
                <a:cs typeface="Arial" panose="020B0604020202020204" pitchFamily="34" charset="0"/>
              </a:rPr>
              <a:t>rich magmatic </a:t>
            </a:r>
            <a:r>
              <a:rPr lang="en-US" sz="1000" b="1" i="1" dirty="0" smtClean="0">
                <a:latin typeface="Arial" panose="020B0604020202020204" pitchFamily="34" charset="0"/>
                <a:cs typeface="Arial" panose="020B0604020202020204" pitchFamily="34" charset="0"/>
              </a:rPr>
              <a:t>fluid </a:t>
            </a:r>
            <a:endParaRPr lang="en-US" sz="1000" b="1" i="1" dirty="0">
              <a:latin typeface="Arial" panose="020B0604020202020204" pitchFamily="34" charset="0"/>
              <a:cs typeface="Arial" panose="020B0604020202020204" pitchFamily="34" charset="0"/>
            </a:endParaRPr>
          </a:p>
          <a:p>
            <a:pPr>
              <a:defRPr/>
            </a:pPr>
            <a:r>
              <a:rPr lang="en-US" sz="1000" b="1" i="1" dirty="0">
                <a:latin typeface="Arial" panose="020B0604020202020204" pitchFamily="34" charset="0"/>
                <a:cs typeface="Arial" panose="020B0604020202020204" pitchFamily="34" charset="0"/>
              </a:rPr>
              <a:t>directly into </a:t>
            </a:r>
            <a:r>
              <a:rPr lang="en-US" sz="1000" b="1" i="1" dirty="0" smtClean="0">
                <a:latin typeface="Arial" panose="020B0604020202020204" pitchFamily="34" charset="0"/>
                <a:cs typeface="Arial" panose="020B0604020202020204" pitchFamily="34" charset="0"/>
              </a:rPr>
              <a:t>cold seawater</a:t>
            </a:r>
            <a:endParaRPr lang="en-US" sz="1000" b="1" i="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297204152"/>
              </p:ext>
            </p:extLst>
          </p:nvPr>
        </p:nvGraphicFramePr>
        <p:xfrm>
          <a:off x="1417430" y="1487261"/>
          <a:ext cx="5854700" cy="44926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846362" y="1462156"/>
            <a:ext cx="1027294" cy="738664"/>
          </a:xfrm>
          <a:prstGeom prst="rect">
            <a:avLst/>
          </a:prstGeom>
          <a:noFill/>
        </p:spPr>
        <p:txBody>
          <a:bodyPr wrap="none" rtlCol="0">
            <a:spAutoFit/>
          </a:bodyPr>
          <a:lstStyle/>
          <a:p>
            <a:pPr algn="ctr"/>
            <a:r>
              <a:rPr lang="en-US" sz="1400" dirty="0" err="1" smtClean="0">
                <a:latin typeface="Cambria Math"/>
                <a:cs typeface="Cambria Math"/>
              </a:rPr>
              <a:t>Gamo</a:t>
            </a:r>
            <a:r>
              <a:rPr lang="en-US" sz="1400" dirty="0" smtClean="0">
                <a:latin typeface="Cambria Math"/>
                <a:cs typeface="Cambria Math"/>
              </a:rPr>
              <a:t> et al. </a:t>
            </a:r>
          </a:p>
          <a:p>
            <a:pPr algn="ctr"/>
            <a:r>
              <a:rPr lang="en-US" sz="1400" dirty="0" smtClean="0">
                <a:latin typeface="Cambria Math"/>
                <a:cs typeface="Cambria Math"/>
              </a:rPr>
              <a:t>1997</a:t>
            </a:r>
          </a:p>
          <a:p>
            <a:pPr algn="ctr"/>
            <a:r>
              <a:rPr lang="en-US" sz="1400" i="1" dirty="0" smtClean="0">
                <a:latin typeface="Cambria Math"/>
                <a:cs typeface="Cambria Math"/>
              </a:rPr>
              <a:t>Geol.</a:t>
            </a:r>
            <a:endParaRPr lang="en-US" sz="1400" i="1" dirty="0">
              <a:latin typeface="Cambria Math"/>
              <a:cs typeface="Cambria Math"/>
            </a:endParaRPr>
          </a:p>
        </p:txBody>
      </p:sp>
      <p:sp>
        <p:nvSpPr>
          <p:cNvPr id="8" name="TextBox 7"/>
          <p:cNvSpPr txBox="1"/>
          <p:nvPr/>
        </p:nvSpPr>
        <p:spPr>
          <a:xfrm>
            <a:off x="3760505" y="1462156"/>
            <a:ext cx="970400" cy="738664"/>
          </a:xfrm>
          <a:prstGeom prst="rect">
            <a:avLst/>
          </a:prstGeom>
          <a:noFill/>
        </p:spPr>
        <p:txBody>
          <a:bodyPr wrap="none" rtlCol="0">
            <a:spAutoFit/>
          </a:bodyPr>
          <a:lstStyle/>
          <a:p>
            <a:pPr algn="ctr"/>
            <a:r>
              <a:rPr lang="en-US" sz="1400" dirty="0" err="1" smtClean="0">
                <a:latin typeface="Cambria Math"/>
                <a:cs typeface="Cambria Math"/>
              </a:rPr>
              <a:t>Gena</a:t>
            </a:r>
            <a:r>
              <a:rPr lang="en-US" sz="1400" dirty="0" smtClean="0">
                <a:latin typeface="Cambria Math"/>
                <a:cs typeface="Cambria Math"/>
              </a:rPr>
              <a:t> et al. </a:t>
            </a:r>
          </a:p>
          <a:p>
            <a:pPr algn="ctr"/>
            <a:r>
              <a:rPr lang="en-US" sz="1400" dirty="0" smtClean="0">
                <a:latin typeface="Cambria Math"/>
                <a:cs typeface="Cambria Math"/>
              </a:rPr>
              <a:t>2006 </a:t>
            </a:r>
          </a:p>
          <a:p>
            <a:pPr algn="ctr"/>
            <a:r>
              <a:rPr lang="en-US" sz="1400" i="1" dirty="0" smtClean="0">
                <a:latin typeface="Cambria Math"/>
                <a:cs typeface="Cambria Math"/>
              </a:rPr>
              <a:t>Res. Geol.</a:t>
            </a:r>
          </a:p>
        </p:txBody>
      </p:sp>
      <p:sp>
        <p:nvSpPr>
          <p:cNvPr id="9" name="TextBox 8"/>
          <p:cNvSpPr txBox="1"/>
          <p:nvPr/>
        </p:nvSpPr>
        <p:spPr>
          <a:xfrm>
            <a:off x="5173355" y="1554290"/>
            <a:ext cx="582311" cy="523220"/>
          </a:xfrm>
          <a:prstGeom prst="rect">
            <a:avLst/>
          </a:prstGeom>
          <a:noFill/>
        </p:spPr>
        <p:txBody>
          <a:bodyPr wrap="none" rtlCol="0">
            <a:spAutoFit/>
          </a:bodyPr>
          <a:lstStyle/>
          <a:p>
            <a:pPr algn="ctr"/>
            <a:r>
              <a:rPr lang="en-US" sz="1400" dirty="0" smtClean="0">
                <a:latin typeface="Cambria Math"/>
                <a:cs typeface="Cambria Math"/>
              </a:rPr>
              <a:t>2006</a:t>
            </a:r>
          </a:p>
          <a:p>
            <a:pPr algn="ctr"/>
            <a:r>
              <a:rPr lang="en-US" sz="1400" dirty="0" smtClean="0">
                <a:latin typeface="Cambria Math"/>
                <a:cs typeface="Cambria Math"/>
              </a:rPr>
              <a:t>data</a:t>
            </a:r>
          </a:p>
        </p:txBody>
      </p:sp>
      <p:sp>
        <p:nvSpPr>
          <p:cNvPr id="11" name="Text Box 7"/>
          <p:cNvSpPr txBox="1">
            <a:spLocks noChangeArrowheads="1"/>
          </p:cNvSpPr>
          <p:nvPr/>
        </p:nvSpPr>
        <p:spPr bwMode="auto">
          <a:xfrm>
            <a:off x="528837" y="273285"/>
            <a:ext cx="81022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dirty="0">
                <a:latin typeface="Cambria Math"/>
                <a:cs typeface="Cambria Math"/>
              </a:rPr>
              <a:t>T</a:t>
            </a:r>
            <a:r>
              <a:rPr lang="en-US" sz="2000" b="1" dirty="0" smtClean="0">
                <a:latin typeface="Cambria Math"/>
                <a:cs typeface="Cambria Math"/>
              </a:rPr>
              <a:t>emporal change in magmatic SO</a:t>
            </a:r>
            <a:r>
              <a:rPr lang="en-US" sz="2000" b="1" baseline="-25000" dirty="0" smtClean="0">
                <a:latin typeface="Cambria Math"/>
                <a:cs typeface="Cambria Math"/>
              </a:rPr>
              <a:t>2</a:t>
            </a:r>
            <a:r>
              <a:rPr lang="en-US" sz="2000" b="1" dirty="0" smtClean="0">
                <a:latin typeface="Cambria Math"/>
                <a:cs typeface="Cambria Math"/>
              </a:rPr>
              <a:t> at DESMOS White Smoker 1995-2006</a:t>
            </a:r>
            <a:endParaRPr lang="en-US" sz="2000" b="1" dirty="0">
              <a:latin typeface="Cambria Math"/>
              <a:cs typeface="Cambria Math"/>
            </a:endParaRPr>
          </a:p>
        </p:txBody>
      </p:sp>
      <p:sp>
        <p:nvSpPr>
          <p:cNvPr id="2" name="TextBox 1"/>
          <p:cNvSpPr txBox="1"/>
          <p:nvPr/>
        </p:nvSpPr>
        <p:spPr>
          <a:xfrm>
            <a:off x="5084178" y="4481287"/>
            <a:ext cx="556563" cy="369332"/>
          </a:xfrm>
          <a:prstGeom prst="rect">
            <a:avLst/>
          </a:prstGeom>
          <a:solidFill>
            <a:schemeClr val="bg1">
              <a:alpha val="54000"/>
            </a:schemeClr>
          </a:solidFill>
        </p:spPr>
        <p:txBody>
          <a:bodyPr wrap="none" rtlCol="0">
            <a:spAutoFit/>
          </a:bodyPr>
          <a:lstStyle/>
          <a:p>
            <a:r>
              <a:rPr lang="en-US" b="1" dirty="0" smtClean="0">
                <a:solidFill>
                  <a:schemeClr val="tx2"/>
                </a:solidFill>
                <a:latin typeface="Cambria Math"/>
                <a:cs typeface="Cambria Math"/>
              </a:rPr>
              <a:t>H</a:t>
            </a:r>
            <a:r>
              <a:rPr lang="en-US" b="1" baseline="-25000" dirty="0" smtClean="0">
                <a:solidFill>
                  <a:schemeClr val="tx2"/>
                </a:solidFill>
                <a:latin typeface="Cambria Math"/>
                <a:cs typeface="Cambria Math"/>
              </a:rPr>
              <a:t>2</a:t>
            </a:r>
            <a:r>
              <a:rPr lang="en-US" b="1" dirty="0" smtClean="0">
                <a:solidFill>
                  <a:schemeClr val="tx2"/>
                </a:solidFill>
                <a:latin typeface="Cambria Math"/>
                <a:cs typeface="Cambria Math"/>
              </a:rPr>
              <a:t>S</a:t>
            </a:r>
            <a:endParaRPr lang="en-US" b="1" dirty="0">
              <a:solidFill>
                <a:schemeClr val="tx2"/>
              </a:solidFill>
              <a:latin typeface="Cambria Math"/>
              <a:cs typeface="Cambria Math"/>
            </a:endParaRPr>
          </a:p>
        </p:txBody>
      </p:sp>
      <p:sp>
        <p:nvSpPr>
          <p:cNvPr id="12" name="TextBox 11"/>
          <p:cNvSpPr txBox="1"/>
          <p:nvPr/>
        </p:nvSpPr>
        <p:spPr>
          <a:xfrm>
            <a:off x="5173355" y="2577069"/>
            <a:ext cx="671979" cy="369332"/>
          </a:xfrm>
          <a:prstGeom prst="rect">
            <a:avLst/>
          </a:prstGeom>
          <a:solidFill>
            <a:schemeClr val="bg1">
              <a:alpha val="54000"/>
            </a:schemeClr>
          </a:solidFill>
        </p:spPr>
        <p:txBody>
          <a:bodyPr wrap="none" rtlCol="0">
            <a:spAutoFit/>
          </a:bodyPr>
          <a:lstStyle/>
          <a:p>
            <a:r>
              <a:rPr lang="en-US" b="1" dirty="0" smtClean="0">
                <a:solidFill>
                  <a:srgbClr val="800000"/>
                </a:solidFill>
                <a:latin typeface="Cambria Math"/>
                <a:cs typeface="Cambria Math"/>
              </a:rPr>
              <a:t>SO</a:t>
            </a:r>
            <a:r>
              <a:rPr lang="en-US" b="1" baseline="-25000" dirty="0" smtClean="0">
                <a:solidFill>
                  <a:srgbClr val="800000"/>
                </a:solidFill>
                <a:latin typeface="Cambria Math"/>
                <a:cs typeface="Cambria Math"/>
              </a:rPr>
              <a:t>4</a:t>
            </a:r>
            <a:r>
              <a:rPr lang="en-US" b="1" baseline="30000" dirty="0" smtClean="0">
                <a:solidFill>
                  <a:srgbClr val="800000"/>
                </a:solidFill>
                <a:latin typeface="Cambria Math"/>
                <a:cs typeface="Cambria Math"/>
              </a:rPr>
              <a:t>2-</a:t>
            </a:r>
            <a:endParaRPr lang="en-US" b="1" dirty="0">
              <a:solidFill>
                <a:srgbClr val="800000"/>
              </a:solidFill>
              <a:latin typeface="Cambria Math"/>
              <a:cs typeface="Cambria Math"/>
            </a:endParaRPr>
          </a:p>
        </p:txBody>
      </p:sp>
      <p:cxnSp>
        <p:nvCxnSpPr>
          <p:cNvPr id="13" name="Straight Connector 12"/>
          <p:cNvCxnSpPr/>
          <p:nvPr/>
        </p:nvCxnSpPr>
        <p:spPr>
          <a:xfrm>
            <a:off x="5640741" y="4562929"/>
            <a:ext cx="473402" cy="0"/>
          </a:xfrm>
          <a:prstGeom prst="line">
            <a:avLst/>
          </a:prstGeom>
          <a:ln w="19050">
            <a:solidFill>
              <a:schemeClr val="tx1"/>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19584" y="4220812"/>
            <a:ext cx="508861" cy="338554"/>
          </a:xfrm>
          <a:prstGeom prst="rect">
            <a:avLst/>
          </a:prstGeom>
          <a:noFill/>
        </p:spPr>
        <p:txBody>
          <a:bodyPr wrap="none" rtlCol="0">
            <a:spAutoFit/>
          </a:bodyPr>
          <a:lstStyle/>
          <a:p>
            <a:r>
              <a:rPr lang="en-US" sz="1600" i="1" dirty="0" smtClean="0"/>
              <a:t>SW</a:t>
            </a:r>
            <a:endParaRPr lang="en-US" sz="1600" i="1" dirty="0"/>
          </a:p>
        </p:txBody>
      </p:sp>
    </p:spTree>
    <p:extLst>
      <p:ext uri="{BB962C8B-B14F-4D97-AF65-F5344CB8AC3E}">
        <p14:creationId xmlns:p14="http://schemas.microsoft.com/office/powerpoint/2010/main" val="1247375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3604" b="22573"/>
          <a:stretch/>
        </p:blipFill>
        <p:spPr>
          <a:xfrm>
            <a:off x="72572" y="-1191801"/>
            <a:ext cx="6295640" cy="7911649"/>
          </a:xfrm>
          <a:prstGeom prst="rect">
            <a:avLst/>
          </a:prstGeom>
        </p:spPr>
      </p:pic>
      <p:sp>
        <p:nvSpPr>
          <p:cNvPr id="5" name="Text Box 7"/>
          <p:cNvSpPr txBox="1">
            <a:spLocks noChangeArrowheads="1"/>
          </p:cNvSpPr>
          <p:nvPr/>
        </p:nvSpPr>
        <p:spPr bwMode="auto">
          <a:xfrm>
            <a:off x="106525" y="273285"/>
            <a:ext cx="89468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dirty="0">
                <a:latin typeface="+mn-lt"/>
                <a:cs typeface="Cambria Math"/>
              </a:rPr>
              <a:t>T</a:t>
            </a:r>
            <a:r>
              <a:rPr lang="en-US" sz="2000" b="1" dirty="0" smtClean="0">
                <a:latin typeface="+mn-lt"/>
                <a:cs typeface="Cambria Math"/>
              </a:rPr>
              <a:t>emporal change in magmatic SO</a:t>
            </a:r>
            <a:r>
              <a:rPr lang="en-US" sz="2000" b="1" baseline="-25000" dirty="0" smtClean="0">
                <a:latin typeface="+mn-lt"/>
                <a:cs typeface="Cambria Math"/>
              </a:rPr>
              <a:t>2</a:t>
            </a:r>
            <a:r>
              <a:rPr lang="en-US" sz="2000" b="1" dirty="0" smtClean="0">
                <a:latin typeface="+mn-lt"/>
                <a:cs typeface="Cambria Math"/>
              </a:rPr>
              <a:t> at DESMOS White Smoker 1995-2006</a:t>
            </a:r>
            <a:endParaRPr lang="en-US" sz="2000" b="1" dirty="0">
              <a:latin typeface="+mn-lt"/>
              <a:cs typeface="Cambria Math"/>
            </a:endParaRPr>
          </a:p>
        </p:txBody>
      </p:sp>
      <p:sp>
        <p:nvSpPr>
          <p:cNvPr id="2" name="5-Point Star 1"/>
          <p:cNvSpPr/>
          <p:nvPr/>
        </p:nvSpPr>
        <p:spPr>
          <a:xfrm>
            <a:off x="2376715" y="1950357"/>
            <a:ext cx="299357" cy="299357"/>
          </a:xfrm>
          <a:prstGeom prst="star5">
            <a:avLst/>
          </a:prstGeom>
          <a:solidFill>
            <a:schemeClr val="tx2"/>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177973" y="1864175"/>
            <a:ext cx="299357" cy="299357"/>
          </a:xfrm>
          <a:prstGeom prst="star5">
            <a:avLst/>
          </a:prstGeom>
          <a:solidFill>
            <a:srgbClr val="8000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4423230" y="5744932"/>
            <a:ext cx="299357" cy="299357"/>
          </a:xfrm>
          <a:prstGeom prst="star5">
            <a:avLst/>
          </a:prstGeom>
          <a:solidFill>
            <a:srgbClr val="8000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602016" y="5862859"/>
            <a:ext cx="299357" cy="299357"/>
          </a:xfrm>
          <a:prstGeom prst="star5">
            <a:avLst/>
          </a:prstGeom>
          <a:solidFill>
            <a:schemeClr val="tx2"/>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7"/>
          <p:cNvSpPr txBox="1">
            <a:spLocks noChangeArrowheads="1"/>
          </p:cNvSpPr>
          <p:nvPr/>
        </p:nvSpPr>
        <p:spPr bwMode="auto">
          <a:xfrm>
            <a:off x="6397214" y="1084045"/>
            <a:ext cx="2511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i="1" dirty="0" smtClean="0">
                <a:solidFill>
                  <a:schemeClr val="tx2"/>
                </a:solidFill>
                <a:latin typeface="+mn-lt"/>
                <a:cs typeface="Cambria Math"/>
              </a:rPr>
              <a:t>Higher  </a:t>
            </a:r>
            <a:r>
              <a:rPr lang="en-US" sz="2000" b="1" dirty="0" smtClean="0">
                <a:solidFill>
                  <a:schemeClr val="tx2"/>
                </a:solidFill>
                <a:latin typeface="+mn-lt"/>
                <a:cs typeface="Cambria Math"/>
              </a:rPr>
              <a:t>SO</a:t>
            </a:r>
            <a:r>
              <a:rPr lang="en-US" sz="2000" b="1" baseline="-25000" dirty="0" smtClean="0">
                <a:solidFill>
                  <a:schemeClr val="tx2"/>
                </a:solidFill>
                <a:latin typeface="+mn-lt"/>
                <a:cs typeface="Cambria Math"/>
              </a:rPr>
              <a:t>2</a:t>
            </a:r>
            <a:r>
              <a:rPr lang="en-US" sz="2000" b="1" dirty="0" smtClean="0">
                <a:solidFill>
                  <a:schemeClr val="tx2"/>
                </a:solidFill>
                <a:latin typeface="+mn-lt"/>
                <a:cs typeface="Cambria Math"/>
              </a:rPr>
              <a:t> ….. </a:t>
            </a:r>
            <a:endParaRPr lang="en-US" sz="2000" b="1" dirty="0">
              <a:solidFill>
                <a:schemeClr val="tx2"/>
              </a:solidFill>
              <a:latin typeface="+mn-lt"/>
              <a:cs typeface="Cambria Math"/>
            </a:endParaRPr>
          </a:p>
        </p:txBody>
      </p:sp>
      <p:sp>
        <p:nvSpPr>
          <p:cNvPr id="10" name="Text Box 7"/>
          <p:cNvSpPr txBox="1">
            <a:spLocks noChangeArrowheads="1"/>
          </p:cNvSpPr>
          <p:nvPr/>
        </p:nvSpPr>
        <p:spPr bwMode="auto">
          <a:xfrm>
            <a:off x="6397214" y="4357016"/>
            <a:ext cx="251194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dirty="0" smtClean="0">
                <a:latin typeface="+mn-lt"/>
                <a:cs typeface="Cambria Math"/>
              </a:rPr>
              <a:t>➭SO</a:t>
            </a:r>
            <a:r>
              <a:rPr lang="en-US" sz="2000" b="1" baseline="-25000" dirty="0" smtClean="0">
                <a:latin typeface="+mn-lt"/>
                <a:cs typeface="Cambria Math"/>
              </a:rPr>
              <a:t>2</a:t>
            </a:r>
            <a:r>
              <a:rPr lang="en-US" sz="2000" b="1" dirty="0" smtClean="0">
                <a:latin typeface="+mn-lt"/>
                <a:cs typeface="Cambria Math"/>
              </a:rPr>
              <a:t> content of magmatic fluid at DESMOS steadily increased over a decade</a:t>
            </a:r>
            <a:endParaRPr lang="en-US" sz="2000" b="1" dirty="0">
              <a:latin typeface="+mn-lt"/>
              <a:cs typeface="Cambria Math"/>
            </a:endParaRPr>
          </a:p>
        </p:txBody>
      </p:sp>
      <p:pic>
        <p:nvPicPr>
          <p:cNvPr id="11" name="Picture 10"/>
          <p:cNvPicPr>
            <a:picLocks noChangeAspect="1"/>
          </p:cNvPicPr>
          <p:nvPr/>
        </p:nvPicPr>
        <p:blipFill rotWithShape="1">
          <a:blip r:embed="rId3"/>
          <a:srcRect l="47762" t="44629" r="-47762" b="-38384"/>
          <a:stretch/>
        </p:blipFill>
        <p:spPr>
          <a:xfrm>
            <a:off x="6667200" y="1632532"/>
            <a:ext cx="4294609" cy="1062000"/>
          </a:xfrm>
          <a:prstGeom prst="rect">
            <a:avLst/>
          </a:prstGeom>
        </p:spPr>
      </p:pic>
      <p:pic>
        <p:nvPicPr>
          <p:cNvPr id="12" name="Picture 11"/>
          <p:cNvPicPr>
            <a:picLocks noChangeAspect="1"/>
          </p:cNvPicPr>
          <p:nvPr/>
        </p:nvPicPr>
        <p:blipFill rotWithShape="1">
          <a:blip r:embed="rId3"/>
          <a:srcRect l="47783" t="-3051" r="-47791" b="6118"/>
          <a:stretch/>
        </p:blipFill>
        <p:spPr>
          <a:xfrm>
            <a:off x="6667200" y="3067200"/>
            <a:ext cx="4294800" cy="1098000"/>
          </a:xfrm>
          <a:prstGeom prst="rect">
            <a:avLst/>
          </a:prstGeom>
        </p:spPr>
      </p:pic>
      <p:sp>
        <p:nvSpPr>
          <p:cNvPr id="13" name="TextBox 12"/>
          <p:cNvSpPr txBox="1"/>
          <p:nvPr/>
        </p:nvSpPr>
        <p:spPr>
          <a:xfrm>
            <a:off x="6324712" y="1643225"/>
            <a:ext cx="415498" cy="369332"/>
          </a:xfrm>
          <a:prstGeom prst="rect">
            <a:avLst/>
          </a:prstGeom>
          <a:noFill/>
        </p:spPr>
        <p:txBody>
          <a:bodyPr wrap="none" rtlCol="0">
            <a:spAutoFit/>
          </a:bodyPr>
          <a:lstStyle/>
          <a:p>
            <a:r>
              <a:rPr lang="en-US" dirty="0" smtClean="0">
                <a:latin typeface="+mn-lt"/>
              </a:rPr>
              <a:t>➔</a:t>
            </a:r>
            <a:endParaRPr lang="en-US" dirty="0">
              <a:latin typeface="+mn-lt"/>
            </a:endParaRPr>
          </a:p>
        </p:txBody>
      </p:sp>
      <p:sp>
        <p:nvSpPr>
          <p:cNvPr id="14" name="TextBox 13"/>
          <p:cNvSpPr txBox="1"/>
          <p:nvPr/>
        </p:nvSpPr>
        <p:spPr>
          <a:xfrm>
            <a:off x="6269363" y="3138198"/>
            <a:ext cx="415498" cy="369332"/>
          </a:xfrm>
          <a:prstGeom prst="rect">
            <a:avLst/>
          </a:prstGeom>
          <a:noFill/>
        </p:spPr>
        <p:txBody>
          <a:bodyPr wrap="none" rtlCol="0">
            <a:spAutoFit/>
          </a:bodyPr>
          <a:lstStyle/>
          <a:p>
            <a:r>
              <a:rPr lang="en-US" dirty="0" smtClean="0">
                <a:latin typeface="+mn-lt"/>
              </a:rPr>
              <a:t>➔</a:t>
            </a:r>
            <a:endParaRPr lang="en-US" dirty="0">
              <a:latin typeface="+mn-lt"/>
            </a:endParaRPr>
          </a:p>
        </p:txBody>
      </p:sp>
      <p:sp>
        <p:nvSpPr>
          <p:cNvPr id="15" name="TextBox 14"/>
          <p:cNvSpPr txBox="1"/>
          <p:nvPr/>
        </p:nvSpPr>
        <p:spPr>
          <a:xfrm>
            <a:off x="6288428" y="3618984"/>
            <a:ext cx="415498" cy="369332"/>
          </a:xfrm>
          <a:prstGeom prst="rect">
            <a:avLst/>
          </a:prstGeom>
          <a:noFill/>
        </p:spPr>
        <p:txBody>
          <a:bodyPr wrap="none" rtlCol="0">
            <a:spAutoFit/>
          </a:bodyPr>
          <a:lstStyle/>
          <a:p>
            <a:r>
              <a:rPr lang="en-US" dirty="0" smtClean="0">
                <a:latin typeface="+mn-lt"/>
              </a:rPr>
              <a:t>➔</a:t>
            </a:r>
            <a:endParaRPr lang="en-US" dirty="0">
              <a:latin typeface="+mn-lt"/>
            </a:endParaRPr>
          </a:p>
        </p:txBody>
      </p:sp>
      <p:sp>
        <p:nvSpPr>
          <p:cNvPr id="16" name="Text Box 7"/>
          <p:cNvSpPr txBox="1">
            <a:spLocks noChangeArrowheads="1"/>
          </p:cNvSpPr>
          <p:nvPr/>
        </p:nvSpPr>
        <p:spPr bwMode="auto">
          <a:xfrm>
            <a:off x="6397214" y="2674266"/>
            <a:ext cx="2511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i="1" dirty="0" smtClean="0">
                <a:solidFill>
                  <a:srgbClr val="800000"/>
                </a:solidFill>
                <a:latin typeface="+mn-lt"/>
                <a:cs typeface="Cambria Math"/>
              </a:rPr>
              <a:t>Lower  </a:t>
            </a:r>
            <a:r>
              <a:rPr lang="en-US" sz="2000" b="1" dirty="0" smtClean="0">
                <a:solidFill>
                  <a:srgbClr val="800000"/>
                </a:solidFill>
                <a:latin typeface="+mn-lt"/>
                <a:cs typeface="Cambria Math"/>
              </a:rPr>
              <a:t>SO</a:t>
            </a:r>
            <a:r>
              <a:rPr lang="en-US" sz="2000" b="1" baseline="-25000" dirty="0" smtClean="0">
                <a:solidFill>
                  <a:srgbClr val="800000"/>
                </a:solidFill>
                <a:latin typeface="+mn-lt"/>
                <a:cs typeface="Cambria Math"/>
              </a:rPr>
              <a:t>2</a:t>
            </a:r>
            <a:r>
              <a:rPr lang="en-US" sz="2000" b="1" dirty="0" smtClean="0">
                <a:solidFill>
                  <a:srgbClr val="800000"/>
                </a:solidFill>
                <a:latin typeface="+mn-lt"/>
                <a:cs typeface="Cambria Math"/>
              </a:rPr>
              <a:t> …. </a:t>
            </a:r>
            <a:endParaRPr lang="en-US" sz="2000" b="1" dirty="0">
              <a:solidFill>
                <a:srgbClr val="800000"/>
              </a:solidFill>
              <a:latin typeface="+mn-lt"/>
              <a:cs typeface="Cambria Math"/>
            </a:endParaRPr>
          </a:p>
        </p:txBody>
      </p:sp>
    </p:spTree>
    <p:extLst>
      <p:ext uri="{BB962C8B-B14F-4D97-AF65-F5344CB8AC3E}">
        <p14:creationId xmlns:p14="http://schemas.microsoft.com/office/powerpoint/2010/main" val="2772167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7232650" y="5545138"/>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39939" name="Text Box 7"/>
          <p:cNvSpPr txBox="1">
            <a:spLocks noChangeArrowheads="1"/>
          </p:cNvSpPr>
          <p:nvPr/>
        </p:nvSpPr>
        <p:spPr bwMode="auto">
          <a:xfrm>
            <a:off x="7097713" y="4470400"/>
            <a:ext cx="844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DESMOS</a:t>
            </a:r>
          </a:p>
        </p:txBody>
      </p:sp>
      <p:sp>
        <p:nvSpPr>
          <p:cNvPr id="39940" name="Text Box 8"/>
          <p:cNvSpPr txBox="1">
            <a:spLocks noChangeArrowheads="1"/>
          </p:cNvSpPr>
          <p:nvPr/>
        </p:nvSpPr>
        <p:spPr bwMode="auto">
          <a:xfrm>
            <a:off x="5440363" y="5403850"/>
            <a:ext cx="82867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North Su</a:t>
            </a:r>
          </a:p>
        </p:txBody>
      </p:sp>
      <p:sp>
        <p:nvSpPr>
          <p:cNvPr id="39941" name="AutoShape 9"/>
          <p:cNvSpPr>
            <a:spLocks noChangeAspect="1" noChangeArrowheads="1"/>
          </p:cNvSpPr>
          <p:nvPr/>
        </p:nvSpPr>
        <p:spPr bwMode="auto">
          <a:xfrm>
            <a:off x="7105650" y="5695950"/>
            <a:ext cx="209550" cy="214313"/>
          </a:xfrm>
          <a:prstGeom prst="octagon">
            <a:avLst>
              <a:gd name="adj" fmla="val 29287"/>
            </a:avLst>
          </a:prstGeom>
          <a:solidFill>
            <a:srgbClr val="00FF00"/>
          </a:solidFill>
          <a:ln w="9525">
            <a:solidFill>
              <a:srgbClr val="00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9942" name="Text Box 10"/>
          <p:cNvSpPr txBox="1">
            <a:spLocks noChangeArrowheads="1"/>
          </p:cNvSpPr>
          <p:nvPr/>
        </p:nvSpPr>
        <p:spPr bwMode="auto">
          <a:xfrm>
            <a:off x="2441575" y="682625"/>
            <a:ext cx="433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“Acid Springs” Manus Basin</a:t>
            </a:r>
          </a:p>
        </p:txBody>
      </p:sp>
      <p:sp>
        <p:nvSpPr>
          <p:cNvPr id="39943" name="Line 11"/>
          <p:cNvSpPr>
            <a:spLocks noChangeShapeType="1"/>
          </p:cNvSpPr>
          <p:nvPr/>
        </p:nvSpPr>
        <p:spPr bwMode="auto">
          <a:xfrm flipH="1" flipV="1">
            <a:off x="6667500" y="1625600"/>
            <a:ext cx="114300" cy="6858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9944" name="Text Box 12"/>
          <p:cNvSpPr txBox="1">
            <a:spLocks noChangeArrowheads="1"/>
          </p:cNvSpPr>
          <p:nvPr/>
        </p:nvSpPr>
        <p:spPr bwMode="auto">
          <a:xfrm>
            <a:off x="6716713" y="176530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t>46 mmol/kg Al</a:t>
            </a:r>
            <a:r>
              <a:rPr lang="en-US" altLang="en-US" sz="1000" b="1" baseline="30000"/>
              <a:t>3+</a:t>
            </a:r>
          </a:p>
        </p:txBody>
      </p:sp>
      <p:sp>
        <p:nvSpPr>
          <p:cNvPr id="39945" name="Text Box 13"/>
          <p:cNvSpPr txBox="1">
            <a:spLocks noChangeArrowheads="1"/>
          </p:cNvSpPr>
          <p:nvPr/>
        </p:nvSpPr>
        <p:spPr bwMode="auto">
          <a:xfrm>
            <a:off x="1562100" y="5114925"/>
            <a:ext cx="893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Al</a:t>
            </a:r>
            <a:r>
              <a:rPr lang="en-US" altLang="en-US" sz="3200" b="1" baseline="30000"/>
              <a:t>3+</a:t>
            </a:r>
          </a:p>
        </p:txBody>
      </p:sp>
      <p:sp>
        <p:nvSpPr>
          <p:cNvPr id="39946" name="AutoShape 17"/>
          <p:cNvSpPr>
            <a:spLocks noChangeAspect="1" noChangeArrowheads="1" noTextEdit="1"/>
          </p:cNvSpPr>
          <p:nvPr/>
        </p:nvSpPr>
        <p:spPr bwMode="auto">
          <a:xfrm>
            <a:off x="234950" y="66675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7" name="Rectangle 19"/>
          <p:cNvSpPr>
            <a:spLocks noChangeArrowheads="1"/>
          </p:cNvSpPr>
          <p:nvPr/>
        </p:nvSpPr>
        <p:spPr bwMode="auto">
          <a:xfrm>
            <a:off x="1397000" y="1473200"/>
            <a:ext cx="6588125" cy="4348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9948" name="Rectangle 20"/>
          <p:cNvSpPr>
            <a:spLocks noChangeArrowheads="1"/>
          </p:cNvSpPr>
          <p:nvPr/>
        </p:nvSpPr>
        <p:spPr bwMode="auto">
          <a:xfrm>
            <a:off x="1397000" y="1473200"/>
            <a:ext cx="6588125" cy="4348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9949" name="Line 21"/>
          <p:cNvSpPr>
            <a:spLocks noChangeShapeType="1"/>
          </p:cNvSpPr>
          <p:nvPr/>
        </p:nvSpPr>
        <p:spPr bwMode="auto">
          <a:xfrm>
            <a:off x="1397000" y="1473200"/>
            <a:ext cx="0" cy="43481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0" name="Line 22"/>
          <p:cNvSpPr>
            <a:spLocks noChangeShapeType="1"/>
          </p:cNvSpPr>
          <p:nvPr/>
        </p:nvSpPr>
        <p:spPr bwMode="auto">
          <a:xfrm>
            <a:off x="1397000" y="58213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1" name="Line 23"/>
          <p:cNvSpPr>
            <a:spLocks noChangeShapeType="1"/>
          </p:cNvSpPr>
          <p:nvPr/>
        </p:nvSpPr>
        <p:spPr bwMode="auto">
          <a:xfrm>
            <a:off x="1397000" y="564832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2" name="Line 24"/>
          <p:cNvSpPr>
            <a:spLocks noChangeShapeType="1"/>
          </p:cNvSpPr>
          <p:nvPr/>
        </p:nvSpPr>
        <p:spPr bwMode="auto">
          <a:xfrm>
            <a:off x="1397000" y="54737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3" name="Line 25"/>
          <p:cNvSpPr>
            <a:spLocks noChangeShapeType="1"/>
          </p:cNvSpPr>
          <p:nvPr/>
        </p:nvSpPr>
        <p:spPr bwMode="auto">
          <a:xfrm>
            <a:off x="1397000" y="53006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4" name="Line 26"/>
          <p:cNvSpPr>
            <a:spLocks noChangeShapeType="1"/>
          </p:cNvSpPr>
          <p:nvPr/>
        </p:nvSpPr>
        <p:spPr bwMode="auto">
          <a:xfrm>
            <a:off x="1397000" y="51260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5" name="Line 27"/>
          <p:cNvSpPr>
            <a:spLocks noChangeShapeType="1"/>
          </p:cNvSpPr>
          <p:nvPr/>
        </p:nvSpPr>
        <p:spPr bwMode="auto">
          <a:xfrm>
            <a:off x="1397000" y="495141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6" name="Line 28"/>
          <p:cNvSpPr>
            <a:spLocks noChangeShapeType="1"/>
          </p:cNvSpPr>
          <p:nvPr/>
        </p:nvSpPr>
        <p:spPr bwMode="auto">
          <a:xfrm>
            <a:off x="1397000" y="47783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Line 29"/>
          <p:cNvSpPr>
            <a:spLocks noChangeShapeType="1"/>
          </p:cNvSpPr>
          <p:nvPr/>
        </p:nvSpPr>
        <p:spPr bwMode="auto">
          <a:xfrm>
            <a:off x="1397000" y="460375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8" name="Line 30"/>
          <p:cNvSpPr>
            <a:spLocks noChangeShapeType="1"/>
          </p:cNvSpPr>
          <p:nvPr/>
        </p:nvSpPr>
        <p:spPr bwMode="auto">
          <a:xfrm>
            <a:off x="1397000" y="443071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Line 31"/>
          <p:cNvSpPr>
            <a:spLocks noChangeShapeType="1"/>
          </p:cNvSpPr>
          <p:nvPr/>
        </p:nvSpPr>
        <p:spPr bwMode="auto">
          <a:xfrm>
            <a:off x="1397000" y="42576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0" name="Line 32"/>
          <p:cNvSpPr>
            <a:spLocks noChangeShapeType="1"/>
          </p:cNvSpPr>
          <p:nvPr/>
        </p:nvSpPr>
        <p:spPr bwMode="auto">
          <a:xfrm>
            <a:off x="1397000" y="40814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1" name="Line 33"/>
          <p:cNvSpPr>
            <a:spLocks noChangeShapeType="1"/>
          </p:cNvSpPr>
          <p:nvPr/>
        </p:nvSpPr>
        <p:spPr bwMode="auto">
          <a:xfrm>
            <a:off x="1397000" y="390842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2" name="Line 34"/>
          <p:cNvSpPr>
            <a:spLocks noChangeShapeType="1"/>
          </p:cNvSpPr>
          <p:nvPr/>
        </p:nvSpPr>
        <p:spPr bwMode="auto">
          <a:xfrm>
            <a:off x="1397000" y="37338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3" name="Line 35"/>
          <p:cNvSpPr>
            <a:spLocks noChangeShapeType="1"/>
          </p:cNvSpPr>
          <p:nvPr/>
        </p:nvSpPr>
        <p:spPr bwMode="auto">
          <a:xfrm>
            <a:off x="1397000" y="35607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4" name="Line 36"/>
          <p:cNvSpPr>
            <a:spLocks noChangeShapeType="1"/>
          </p:cNvSpPr>
          <p:nvPr/>
        </p:nvSpPr>
        <p:spPr bwMode="auto">
          <a:xfrm>
            <a:off x="1397000" y="33861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5" name="Line 37"/>
          <p:cNvSpPr>
            <a:spLocks noChangeShapeType="1"/>
          </p:cNvSpPr>
          <p:nvPr/>
        </p:nvSpPr>
        <p:spPr bwMode="auto">
          <a:xfrm>
            <a:off x="1397000" y="32131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6" name="Line 38"/>
          <p:cNvSpPr>
            <a:spLocks noChangeShapeType="1"/>
          </p:cNvSpPr>
          <p:nvPr/>
        </p:nvSpPr>
        <p:spPr bwMode="auto">
          <a:xfrm>
            <a:off x="1397000" y="30384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7" name="Line 39"/>
          <p:cNvSpPr>
            <a:spLocks noChangeShapeType="1"/>
          </p:cNvSpPr>
          <p:nvPr/>
        </p:nvSpPr>
        <p:spPr bwMode="auto">
          <a:xfrm>
            <a:off x="1397000" y="286385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8" name="Line 40"/>
          <p:cNvSpPr>
            <a:spLocks noChangeShapeType="1"/>
          </p:cNvSpPr>
          <p:nvPr/>
        </p:nvSpPr>
        <p:spPr bwMode="auto">
          <a:xfrm>
            <a:off x="1397000" y="269081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9" name="Line 41"/>
          <p:cNvSpPr>
            <a:spLocks noChangeShapeType="1"/>
          </p:cNvSpPr>
          <p:nvPr/>
        </p:nvSpPr>
        <p:spPr bwMode="auto">
          <a:xfrm>
            <a:off x="1397000" y="251618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0" name="Line 42"/>
          <p:cNvSpPr>
            <a:spLocks noChangeShapeType="1"/>
          </p:cNvSpPr>
          <p:nvPr/>
        </p:nvSpPr>
        <p:spPr bwMode="auto">
          <a:xfrm>
            <a:off x="1397000" y="234315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1" name="Line 43"/>
          <p:cNvSpPr>
            <a:spLocks noChangeShapeType="1"/>
          </p:cNvSpPr>
          <p:nvPr/>
        </p:nvSpPr>
        <p:spPr bwMode="auto">
          <a:xfrm>
            <a:off x="1397000" y="216852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2" name="Line 44"/>
          <p:cNvSpPr>
            <a:spLocks noChangeShapeType="1"/>
          </p:cNvSpPr>
          <p:nvPr/>
        </p:nvSpPr>
        <p:spPr bwMode="auto">
          <a:xfrm>
            <a:off x="1397000" y="19939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3" name="Line 45"/>
          <p:cNvSpPr>
            <a:spLocks noChangeShapeType="1"/>
          </p:cNvSpPr>
          <p:nvPr/>
        </p:nvSpPr>
        <p:spPr bwMode="auto">
          <a:xfrm>
            <a:off x="1397000" y="18208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4" name="Line 46"/>
          <p:cNvSpPr>
            <a:spLocks noChangeShapeType="1"/>
          </p:cNvSpPr>
          <p:nvPr/>
        </p:nvSpPr>
        <p:spPr bwMode="auto">
          <a:xfrm>
            <a:off x="1397000" y="16462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5" name="Line 47"/>
          <p:cNvSpPr>
            <a:spLocks noChangeShapeType="1"/>
          </p:cNvSpPr>
          <p:nvPr/>
        </p:nvSpPr>
        <p:spPr bwMode="auto">
          <a:xfrm>
            <a:off x="1397000" y="14732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6" name="Line 48"/>
          <p:cNvSpPr>
            <a:spLocks noChangeShapeType="1"/>
          </p:cNvSpPr>
          <p:nvPr/>
        </p:nvSpPr>
        <p:spPr bwMode="auto">
          <a:xfrm>
            <a:off x="1397000" y="5821363"/>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7" name="Line 49"/>
          <p:cNvSpPr>
            <a:spLocks noChangeShapeType="1"/>
          </p:cNvSpPr>
          <p:nvPr/>
        </p:nvSpPr>
        <p:spPr bwMode="auto">
          <a:xfrm>
            <a:off x="1397000" y="4951413"/>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8" name="Line 50"/>
          <p:cNvSpPr>
            <a:spLocks noChangeShapeType="1"/>
          </p:cNvSpPr>
          <p:nvPr/>
        </p:nvSpPr>
        <p:spPr bwMode="auto">
          <a:xfrm>
            <a:off x="1397000" y="4081463"/>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9" name="Line 51"/>
          <p:cNvSpPr>
            <a:spLocks noChangeShapeType="1"/>
          </p:cNvSpPr>
          <p:nvPr/>
        </p:nvSpPr>
        <p:spPr bwMode="auto">
          <a:xfrm>
            <a:off x="1397000" y="3213100"/>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0" name="Line 52"/>
          <p:cNvSpPr>
            <a:spLocks noChangeShapeType="1"/>
          </p:cNvSpPr>
          <p:nvPr/>
        </p:nvSpPr>
        <p:spPr bwMode="auto">
          <a:xfrm>
            <a:off x="1397000" y="2343150"/>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1" name="Line 53"/>
          <p:cNvSpPr>
            <a:spLocks noChangeShapeType="1"/>
          </p:cNvSpPr>
          <p:nvPr/>
        </p:nvSpPr>
        <p:spPr bwMode="auto">
          <a:xfrm>
            <a:off x="1397000" y="1473200"/>
            <a:ext cx="555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2" name="Line 54"/>
          <p:cNvSpPr>
            <a:spLocks noChangeShapeType="1"/>
          </p:cNvSpPr>
          <p:nvPr/>
        </p:nvSpPr>
        <p:spPr bwMode="auto">
          <a:xfrm>
            <a:off x="1397000" y="5821363"/>
            <a:ext cx="65881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3" name="Line 55"/>
          <p:cNvSpPr>
            <a:spLocks noChangeShapeType="1"/>
          </p:cNvSpPr>
          <p:nvPr/>
        </p:nvSpPr>
        <p:spPr bwMode="auto">
          <a:xfrm flipV="1">
            <a:off x="139700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4" name="Line 56"/>
          <p:cNvSpPr>
            <a:spLocks noChangeShapeType="1"/>
          </p:cNvSpPr>
          <p:nvPr/>
        </p:nvSpPr>
        <p:spPr bwMode="auto">
          <a:xfrm flipV="1">
            <a:off x="161766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5" name="Line 57"/>
          <p:cNvSpPr>
            <a:spLocks noChangeShapeType="1"/>
          </p:cNvSpPr>
          <p:nvPr/>
        </p:nvSpPr>
        <p:spPr bwMode="auto">
          <a:xfrm flipV="1">
            <a:off x="183673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6" name="Line 58"/>
          <p:cNvSpPr>
            <a:spLocks noChangeShapeType="1"/>
          </p:cNvSpPr>
          <p:nvPr/>
        </p:nvSpPr>
        <p:spPr bwMode="auto">
          <a:xfrm flipV="1">
            <a:off x="205581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7" name="Line 59"/>
          <p:cNvSpPr>
            <a:spLocks noChangeShapeType="1"/>
          </p:cNvSpPr>
          <p:nvPr/>
        </p:nvSpPr>
        <p:spPr bwMode="auto">
          <a:xfrm flipV="1">
            <a:off x="227488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8" name="Line 60"/>
          <p:cNvSpPr>
            <a:spLocks noChangeShapeType="1"/>
          </p:cNvSpPr>
          <p:nvPr/>
        </p:nvSpPr>
        <p:spPr bwMode="auto">
          <a:xfrm flipV="1">
            <a:off x="249713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9" name="Line 61"/>
          <p:cNvSpPr>
            <a:spLocks noChangeShapeType="1"/>
          </p:cNvSpPr>
          <p:nvPr/>
        </p:nvSpPr>
        <p:spPr bwMode="auto">
          <a:xfrm flipV="1">
            <a:off x="271621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0" name="Line 62"/>
          <p:cNvSpPr>
            <a:spLocks noChangeShapeType="1"/>
          </p:cNvSpPr>
          <p:nvPr/>
        </p:nvSpPr>
        <p:spPr bwMode="auto">
          <a:xfrm flipV="1">
            <a:off x="293528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1" name="Line 63"/>
          <p:cNvSpPr>
            <a:spLocks noChangeShapeType="1"/>
          </p:cNvSpPr>
          <p:nvPr/>
        </p:nvSpPr>
        <p:spPr bwMode="auto">
          <a:xfrm flipV="1">
            <a:off x="315436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2" name="Line 64"/>
          <p:cNvSpPr>
            <a:spLocks noChangeShapeType="1"/>
          </p:cNvSpPr>
          <p:nvPr/>
        </p:nvSpPr>
        <p:spPr bwMode="auto">
          <a:xfrm flipV="1">
            <a:off x="337343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3" name="Line 65"/>
          <p:cNvSpPr>
            <a:spLocks noChangeShapeType="1"/>
          </p:cNvSpPr>
          <p:nvPr/>
        </p:nvSpPr>
        <p:spPr bwMode="auto">
          <a:xfrm flipV="1">
            <a:off x="359410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4" name="Line 66"/>
          <p:cNvSpPr>
            <a:spLocks noChangeShapeType="1"/>
          </p:cNvSpPr>
          <p:nvPr/>
        </p:nvSpPr>
        <p:spPr bwMode="auto">
          <a:xfrm flipV="1">
            <a:off x="381317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5" name="Line 67"/>
          <p:cNvSpPr>
            <a:spLocks noChangeShapeType="1"/>
          </p:cNvSpPr>
          <p:nvPr/>
        </p:nvSpPr>
        <p:spPr bwMode="auto">
          <a:xfrm flipV="1">
            <a:off x="403225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6" name="Line 68"/>
          <p:cNvSpPr>
            <a:spLocks noChangeShapeType="1"/>
          </p:cNvSpPr>
          <p:nvPr/>
        </p:nvSpPr>
        <p:spPr bwMode="auto">
          <a:xfrm flipV="1">
            <a:off x="425132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7" name="Line 69"/>
          <p:cNvSpPr>
            <a:spLocks noChangeShapeType="1"/>
          </p:cNvSpPr>
          <p:nvPr/>
        </p:nvSpPr>
        <p:spPr bwMode="auto">
          <a:xfrm flipV="1">
            <a:off x="447198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8" name="Line 70"/>
          <p:cNvSpPr>
            <a:spLocks noChangeShapeType="1"/>
          </p:cNvSpPr>
          <p:nvPr/>
        </p:nvSpPr>
        <p:spPr bwMode="auto">
          <a:xfrm flipV="1">
            <a:off x="469106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9" name="Line 71"/>
          <p:cNvSpPr>
            <a:spLocks noChangeShapeType="1"/>
          </p:cNvSpPr>
          <p:nvPr/>
        </p:nvSpPr>
        <p:spPr bwMode="auto">
          <a:xfrm flipV="1">
            <a:off x="491172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0" name="Line 72"/>
          <p:cNvSpPr>
            <a:spLocks noChangeShapeType="1"/>
          </p:cNvSpPr>
          <p:nvPr/>
        </p:nvSpPr>
        <p:spPr bwMode="auto">
          <a:xfrm flipV="1">
            <a:off x="513080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1" name="Line 73"/>
          <p:cNvSpPr>
            <a:spLocks noChangeShapeType="1"/>
          </p:cNvSpPr>
          <p:nvPr/>
        </p:nvSpPr>
        <p:spPr bwMode="auto">
          <a:xfrm flipV="1">
            <a:off x="534987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2" name="Line 74"/>
          <p:cNvSpPr>
            <a:spLocks noChangeShapeType="1"/>
          </p:cNvSpPr>
          <p:nvPr/>
        </p:nvSpPr>
        <p:spPr bwMode="auto">
          <a:xfrm flipV="1">
            <a:off x="557053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3" name="Line 75"/>
          <p:cNvSpPr>
            <a:spLocks noChangeShapeType="1"/>
          </p:cNvSpPr>
          <p:nvPr/>
        </p:nvSpPr>
        <p:spPr bwMode="auto">
          <a:xfrm flipV="1">
            <a:off x="578961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4" name="Line 76"/>
          <p:cNvSpPr>
            <a:spLocks noChangeShapeType="1"/>
          </p:cNvSpPr>
          <p:nvPr/>
        </p:nvSpPr>
        <p:spPr bwMode="auto">
          <a:xfrm flipV="1">
            <a:off x="600868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5" name="Line 77"/>
          <p:cNvSpPr>
            <a:spLocks noChangeShapeType="1"/>
          </p:cNvSpPr>
          <p:nvPr/>
        </p:nvSpPr>
        <p:spPr bwMode="auto">
          <a:xfrm flipV="1">
            <a:off x="6227763"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6" name="Line 78"/>
          <p:cNvSpPr>
            <a:spLocks noChangeShapeType="1"/>
          </p:cNvSpPr>
          <p:nvPr/>
        </p:nvSpPr>
        <p:spPr bwMode="auto">
          <a:xfrm flipV="1">
            <a:off x="644842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7" name="Line 79"/>
          <p:cNvSpPr>
            <a:spLocks noChangeShapeType="1"/>
          </p:cNvSpPr>
          <p:nvPr/>
        </p:nvSpPr>
        <p:spPr bwMode="auto">
          <a:xfrm flipV="1">
            <a:off x="666750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8" name="Line 80"/>
          <p:cNvSpPr>
            <a:spLocks noChangeShapeType="1"/>
          </p:cNvSpPr>
          <p:nvPr/>
        </p:nvSpPr>
        <p:spPr bwMode="auto">
          <a:xfrm flipV="1">
            <a:off x="688657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9" name="Line 81"/>
          <p:cNvSpPr>
            <a:spLocks noChangeShapeType="1"/>
          </p:cNvSpPr>
          <p:nvPr/>
        </p:nvSpPr>
        <p:spPr bwMode="auto">
          <a:xfrm flipV="1">
            <a:off x="7107238"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0" name="Line 82"/>
          <p:cNvSpPr>
            <a:spLocks noChangeShapeType="1"/>
          </p:cNvSpPr>
          <p:nvPr/>
        </p:nvSpPr>
        <p:spPr bwMode="auto">
          <a:xfrm flipV="1">
            <a:off x="732790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1" name="Line 83"/>
          <p:cNvSpPr>
            <a:spLocks noChangeShapeType="1"/>
          </p:cNvSpPr>
          <p:nvPr/>
        </p:nvSpPr>
        <p:spPr bwMode="auto">
          <a:xfrm flipV="1">
            <a:off x="754697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2" name="Line 84"/>
          <p:cNvSpPr>
            <a:spLocks noChangeShapeType="1"/>
          </p:cNvSpPr>
          <p:nvPr/>
        </p:nvSpPr>
        <p:spPr bwMode="auto">
          <a:xfrm flipV="1">
            <a:off x="7766050"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3" name="Line 85"/>
          <p:cNvSpPr>
            <a:spLocks noChangeShapeType="1"/>
          </p:cNvSpPr>
          <p:nvPr/>
        </p:nvSpPr>
        <p:spPr bwMode="auto">
          <a:xfrm flipV="1">
            <a:off x="7985125" y="5780088"/>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4" name="Line 86"/>
          <p:cNvSpPr>
            <a:spLocks noChangeShapeType="1"/>
          </p:cNvSpPr>
          <p:nvPr/>
        </p:nvSpPr>
        <p:spPr bwMode="auto">
          <a:xfrm flipV="1">
            <a:off x="1397000"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5" name="Line 87"/>
          <p:cNvSpPr>
            <a:spLocks noChangeShapeType="1"/>
          </p:cNvSpPr>
          <p:nvPr/>
        </p:nvSpPr>
        <p:spPr bwMode="auto">
          <a:xfrm flipV="1">
            <a:off x="2497138"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6" name="Line 88"/>
          <p:cNvSpPr>
            <a:spLocks noChangeShapeType="1"/>
          </p:cNvSpPr>
          <p:nvPr/>
        </p:nvSpPr>
        <p:spPr bwMode="auto">
          <a:xfrm flipV="1">
            <a:off x="3594100"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7" name="Line 89"/>
          <p:cNvSpPr>
            <a:spLocks noChangeShapeType="1"/>
          </p:cNvSpPr>
          <p:nvPr/>
        </p:nvSpPr>
        <p:spPr bwMode="auto">
          <a:xfrm flipV="1">
            <a:off x="4692650"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8" name="Line 90"/>
          <p:cNvSpPr>
            <a:spLocks noChangeShapeType="1"/>
          </p:cNvSpPr>
          <p:nvPr/>
        </p:nvSpPr>
        <p:spPr bwMode="auto">
          <a:xfrm flipV="1">
            <a:off x="5789613"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9" name="Line 91"/>
          <p:cNvSpPr>
            <a:spLocks noChangeShapeType="1"/>
          </p:cNvSpPr>
          <p:nvPr/>
        </p:nvSpPr>
        <p:spPr bwMode="auto">
          <a:xfrm flipV="1">
            <a:off x="6888163"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0" name="Line 92"/>
          <p:cNvSpPr>
            <a:spLocks noChangeShapeType="1"/>
          </p:cNvSpPr>
          <p:nvPr/>
        </p:nvSpPr>
        <p:spPr bwMode="auto">
          <a:xfrm flipV="1">
            <a:off x="7985125" y="5767388"/>
            <a:ext cx="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1" name="Freeform 93"/>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2" name="Freeform 94"/>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3" name="Freeform 95"/>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4" name="Freeform 96"/>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5" name="Freeform 97"/>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6" name="Freeform 98"/>
          <p:cNvSpPr>
            <a:spLocks/>
          </p:cNvSpPr>
          <p:nvPr/>
        </p:nvSpPr>
        <p:spPr bwMode="auto">
          <a:xfrm>
            <a:off x="7140575" y="5745163"/>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7" name="Freeform 99"/>
          <p:cNvSpPr>
            <a:spLocks/>
          </p:cNvSpPr>
          <p:nvPr/>
        </p:nvSpPr>
        <p:spPr bwMode="auto">
          <a:xfrm>
            <a:off x="6794500" y="5581650"/>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8" name="Freeform 100"/>
          <p:cNvSpPr>
            <a:spLocks/>
          </p:cNvSpPr>
          <p:nvPr/>
        </p:nvSpPr>
        <p:spPr bwMode="auto">
          <a:xfrm>
            <a:off x="6702425" y="5500688"/>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29" name="Freeform 101"/>
          <p:cNvSpPr>
            <a:spLocks/>
          </p:cNvSpPr>
          <p:nvPr/>
        </p:nvSpPr>
        <p:spPr bwMode="auto">
          <a:xfrm>
            <a:off x="6740525" y="5578475"/>
            <a:ext cx="152400" cy="152400"/>
          </a:xfrm>
          <a:custGeom>
            <a:avLst/>
            <a:gdLst>
              <a:gd name="T0" fmla="*/ 120967500 w 96"/>
              <a:gd name="T1" fmla="*/ 0 h 96"/>
              <a:gd name="T2" fmla="*/ 241935000 w 96"/>
              <a:gd name="T3" fmla="*/ 241935000 h 96"/>
              <a:gd name="T4" fmla="*/ 0 w 96"/>
              <a:gd name="T5" fmla="*/ 241935000 h 96"/>
              <a:gd name="T6" fmla="*/ 120967500 w 96"/>
              <a:gd name="T7" fmla="*/ 0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48" y="0"/>
                </a:moveTo>
                <a:lnTo>
                  <a:pt x="96" y="96"/>
                </a:lnTo>
                <a:lnTo>
                  <a:pt x="0" y="96"/>
                </a:lnTo>
                <a:lnTo>
                  <a:pt x="48" y="0"/>
                </a:lnTo>
                <a:close/>
              </a:path>
            </a:pathLst>
          </a:custGeom>
          <a:solidFill>
            <a:srgbClr val="0000FF"/>
          </a:solidFill>
          <a:ln w="12700">
            <a:solidFill>
              <a:srgbClr val="0000FF"/>
            </a:solidFill>
            <a:prstDash val="solid"/>
            <a:round/>
            <a:headEnd/>
            <a:tailEnd/>
          </a:ln>
        </p:spPr>
        <p:txBody>
          <a:bodyPr/>
          <a:lstStyle/>
          <a:p>
            <a:endParaRPr lang="en-US"/>
          </a:p>
        </p:txBody>
      </p:sp>
      <p:sp>
        <p:nvSpPr>
          <p:cNvPr id="40030" name="Oval 102"/>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1" name="Oval 103"/>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2" name="Oval 104"/>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3" name="Oval 105"/>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4" name="Oval 106"/>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5" name="Oval 107"/>
          <p:cNvSpPr>
            <a:spLocks noChangeArrowheads="1"/>
          </p:cNvSpPr>
          <p:nvPr/>
        </p:nvSpPr>
        <p:spPr bwMode="auto">
          <a:xfrm>
            <a:off x="7140575" y="5745163"/>
            <a:ext cx="150813" cy="150812"/>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6" name="Oval 108"/>
          <p:cNvSpPr>
            <a:spLocks noChangeArrowheads="1"/>
          </p:cNvSpPr>
          <p:nvPr/>
        </p:nvSpPr>
        <p:spPr bwMode="auto">
          <a:xfrm>
            <a:off x="5583238" y="4705350"/>
            <a:ext cx="150812" cy="150813"/>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7" name="Oval 109"/>
          <p:cNvSpPr>
            <a:spLocks noChangeArrowheads="1"/>
          </p:cNvSpPr>
          <p:nvPr/>
        </p:nvSpPr>
        <p:spPr bwMode="auto">
          <a:xfrm>
            <a:off x="5818188" y="4838700"/>
            <a:ext cx="150812" cy="150813"/>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8" name="Oval 110"/>
          <p:cNvSpPr>
            <a:spLocks noChangeArrowheads="1"/>
          </p:cNvSpPr>
          <p:nvPr/>
        </p:nvSpPr>
        <p:spPr bwMode="auto">
          <a:xfrm>
            <a:off x="5810250" y="4873625"/>
            <a:ext cx="150813" cy="150813"/>
          </a:xfrm>
          <a:prstGeom prst="ellipse">
            <a:avLst/>
          </a:prstGeom>
          <a:solidFill>
            <a:srgbClr val="0000FF"/>
          </a:solidFill>
          <a:ln w="12700">
            <a:solidFill>
              <a:srgbClr val="0000FF"/>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39" name="Rectangle 111"/>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0" name="Rectangle 112"/>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1" name="Rectangle 113"/>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2" name="Rectangle 114"/>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3" name="Rectangle 115"/>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4" name="Rectangle 116"/>
          <p:cNvSpPr>
            <a:spLocks noChangeArrowheads="1"/>
          </p:cNvSpPr>
          <p:nvPr/>
        </p:nvSpPr>
        <p:spPr bwMode="auto">
          <a:xfrm>
            <a:off x="7146925" y="5751513"/>
            <a:ext cx="139700" cy="139700"/>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5" name="Rectangle 117"/>
          <p:cNvSpPr>
            <a:spLocks noChangeArrowheads="1"/>
          </p:cNvSpPr>
          <p:nvPr/>
        </p:nvSpPr>
        <p:spPr bwMode="auto">
          <a:xfrm>
            <a:off x="6375400" y="5241925"/>
            <a:ext cx="138113" cy="138113"/>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6" name="Rectangle 118"/>
          <p:cNvSpPr>
            <a:spLocks noChangeArrowheads="1"/>
          </p:cNvSpPr>
          <p:nvPr/>
        </p:nvSpPr>
        <p:spPr bwMode="auto">
          <a:xfrm>
            <a:off x="6399213" y="5265738"/>
            <a:ext cx="138112" cy="138112"/>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7" name="Rectangle 119"/>
          <p:cNvSpPr>
            <a:spLocks noChangeArrowheads="1"/>
          </p:cNvSpPr>
          <p:nvPr/>
        </p:nvSpPr>
        <p:spPr bwMode="auto">
          <a:xfrm>
            <a:off x="6932613" y="5603875"/>
            <a:ext cx="138112" cy="138113"/>
          </a:xfrm>
          <a:prstGeom prst="rect">
            <a:avLst/>
          </a:prstGeom>
          <a:solidFill>
            <a:srgbClr val="FF0000"/>
          </a:solidFill>
          <a:ln w="12700">
            <a:solidFill>
              <a:srgbClr val="FF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048" name="Freeform 120"/>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49" name="Freeform 121"/>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0" name="Freeform 122"/>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1" name="Freeform 123"/>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2" name="Freeform 124"/>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3" name="Freeform 125"/>
          <p:cNvSpPr>
            <a:spLocks/>
          </p:cNvSpPr>
          <p:nvPr/>
        </p:nvSpPr>
        <p:spPr bwMode="auto">
          <a:xfrm>
            <a:off x="7140575" y="574516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4" name="Freeform 126"/>
          <p:cNvSpPr>
            <a:spLocks/>
          </p:cNvSpPr>
          <p:nvPr/>
        </p:nvSpPr>
        <p:spPr bwMode="auto">
          <a:xfrm>
            <a:off x="6867525" y="4090988"/>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5" name="Freeform 127"/>
          <p:cNvSpPr>
            <a:spLocks/>
          </p:cNvSpPr>
          <p:nvPr/>
        </p:nvSpPr>
        <p:spPr bwMode="auto">
          <a:xfrm>
            <a:off x="6859588" y="4087813"/>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6" name="Freeform 128"/>
          <p:cNvSpPr>
            <a:spLocks/>
          </p:cNvSpPr>
          <p:nvPr/>
        </p:nvSpPr>
        <p:spPr bwMode="auto">
          <a:xfrm>
            <a:off x="6878638" y="4090988"/>
            <a:ext cx="152400" cy="152400"/>
          </a:xfrm>
          <a:custGeom>
            <a:avLst/>
            <a:gdLst>
              <a:gd name="T0" fmla="*/ 120967500 w 96"/>
              <a:gd name="T1" fmla="*/ 0 h 96"/>
              <a:gd name="T2" fmla="*/ 241935000 w 96"/>
              <a:gd name="T3" fmla="*/ 120967500 h 96"/>
              <a:gd name="T4" fmla="*/ 120967500 w 96"/>
              <a:gd name="T5" fmla="*/ 241935000 h 96"/>
              <a:gd name="T6" fmla="*/ 0 w 96"/>
              <a:gd name="T7" fmla="*/ 120967500 h 96"/>
              <a:gd name="T8" fmla="*/ 120967500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FF0000"/>
          </a:solidFill>
          <a:ln w="12700">
            <a:solidFill>
              <a:srgbClr val="FF0000"/>
            </a:solidFill>
            <a:prstDash val="solid"/>
            <a:round/>
            <a:headEnd/>
            <a:tailEnd/>
          </a:ln>
        </p:spPr>
        <p:txBody>
          <a:bodyPr/>
          <a:lstStyle/>
          <a:p>
            <a:endParaRPr lang="en-US"/>
          </a:p>
        </p:txBody>
      </p:sp>
      <p:sp>
        <p:nvSpPr>
          <p:cNvPr id="40057" name="Line 129"/>
          <p:cNvSpPr>
            <a:spLocks noChangeShapeType="1"/>
          </p:cNvSpPr>
          <p:nvPr/>
        </p:nvSpPr>
        <p:spPr bwMode="auto">
          <a:xfrm>
            <a:off x="1397000" y="2957513"/>
            <a:ext cx="5819775" cy="2863850"/>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058" name="Line 130"/>
          <p:cNvSpPr>
            <a:spLocks noChangeShapeType="1"/>
          </p:cNvSpPr>
          <p:nvPr/>
        </p:nvSpPr>
        <p:spPr bwMode="auto">
          <a:xfrm>
            <a:off x="1397000" y="1924050"/>
            <a:ext cx="5819775" cy="3897313"/>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059" name="Line 131"/>
          <p:cNvSpPr>
            <a:spLocks noChangeShapeType="1"/>
          </p:cNvSpPr>
          <p:nvPr/>
        </p:nvSpPr>
        <p:spPr bwMode="auto">
          <a:xfrm>
            <a:off x="6500813" y="1473200"/>
            <a:ext cx="715962" cy="4346575"/>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060" name="Line 132"/>
          <p:cNvSpPr>
            <a:spLocks noChangeShapeType="1"/>
          </p:cNvSpPr>
          <p:nvPr/>
        </p:nvSpPr>
        <p:spPr bwMode="auto">
          <a:xfrm>
            <a:off x="1397000" y="2001838"/>
            <a:ext cx="5819775" cy="3819525"/>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061" name="Rectangle 133"/>
          <p:cNvSpPr>
            <a:spLocks noChangeArrowheads="1"/>
          </p:cNvSpPr>
          <p:nvPr/>
        </p:nvSpPr>
        <p:spPr bwMode="auto">
          <a:xfrm>
            <a:off x="1163638" y="57197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0</a:t>
            </a:r>
            <a:endParaRPr lang="en-US" altLang="en-US"/>
          </a:p>
        </p:txBody>
      </p:sp>
      <p:sp>
        <p:nvSpPr>
          <p:cNvPr id="40062" name="Rectangle 134"/>
          <p:cNvSpPr>
            <a:spLocks noChangeArrowheads="1"/>
          </p:cNvSpPr>
          <p:nvPr/>
        </p:nvSpPr>
        <p:spPr bwMode="auto">
          <a:xfrm>
            <a:off x="865188" y="4849813"/>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1000</a:t>
            </a:r>
            <a:endParaRPr lang="en-US" altLang="en-US"/>
          </a:p>
        </p:txBody>
      </p:sp>
      <p:sp>
        <p:nvSpPr>
          <p:cNvPr id="40063" name="Rectangle 135"/>
          <p:cNvSpPr>
            <a:spLocks noChangeArrowheads="1"/>
          </p:cNvSpPr>
          <p:nvPr/>
        </p:nvSpPr>
        <p:spPr bwMode="auto">
          <a:xfrm>
            <a:off x="865188" y="3979863"/>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2000</a:t>
            </a:r>
            <a:endParaRPr lang="en-US" altLang="en-US"/>
          </a:p>
        </p:txBody>
      </p:sp>
      <p:sp>
        <p:nvSpPr>
          <p:cNvPr id="40064" name="Rectangle 136"/>
          <p:cNvSpPr>
            <a:spLocks noChangeArrowheads="1"/>
          </p:cNvSpPr>
          <p:nvPr/>
        </p:nvSpPr>
        <p:spPr bwMode="auto">
          <a:xfrm>
            <a:off x="865188" y="3111500"/>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3000</a:t>
            </a:r>
            <a:endParaRPr lang="en-US" altLang="en-US"/>
          </a:p>
        </p:txBody>
      </p:sp>
      <p:sp>
        <p:nvSpPr>
          <p:cNvPr id="40065" name="Rectangle 137"/>
          <p:cNvSpPr>
            <a:spLocks noChangeArrowheads="1"/>
          </p:cNvSpPr>
          <p:nvPr/>
        </p:nvSpPr>
        <p:spPr bwMode="auto">
          <a:xfrm>
            <a:off x="865188" y="2241550"/>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4000</a:t>
            </a:r>
            <a:endParaRPr lang="en-US" altLang="en-US"/>
          </a:p>
        </p:txBody>
      </p:sp>
      <p:sp>
        <p:nvSpPr>
          <p:cNvPr id="40066" name="Rectangle 138"/>
          <p:cNvSpPr>
            <a:spLocks noChangeArrowheads="1"/>
          </p:cNvSpPr>
          <p:nvPr/>
        </p:nvSpPr>
        <p:spPr bwMode="auto">
          <a:xfrm>
            <a:off x="865188" y="1370013"/>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5000</a:t>
            </a:r>
            <a:endParaRPr lang="en-US" altLang="en-US"/>
          </a:p>
        </p:txBody>
      </p:sp>
      <p:sp>
        <p:nvSpPr>
          <p:cNvPr id="40067" name="Rectangle 139"/>
          <p:cNvSpPr>
            <a:spLocks noChangeArrowheads="1"/>
          </p:cNvSpPr>
          <p:nvPr/>
        </p:nvSpPr>
        <p:spPr bwMode="auto">
          <a:xfrm>
            <a:off x="1349375" y="5976938"/>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0</a:t>
            </a:r>
            <a:endParaRPr lang="en-US" altLang="en-US"/>
          </a:p>
        </p:txBody>
      </p:sp>
      <p:sp>
        <p:nvSpPr>
          <p:cNvPr id="40068" name="Rectangle 140"/>
          <p:cNvSpPr>
            <a:spLocks noChangeArrowheads="1"/>
          </p:cNvSpPr>
          <p:nvPr/>
        </p:nvSpPr>
        <p:spPr bwMode="auto">
          <a:xfrm>
            <a:off x="2397125"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10</a:t>
            </a:r>
            <a:endParaRPr lang="en-US" altLang="en-US"/>
          </a:p>
        </p:txBody>
      </p:sp>
      <p:sp>
        <p:nvSpPr>
          <p:cNvPr id="40069" name="Rectangle 141"/>
          <p:cNvSpPr>
            <a:spLocks noChangeArrowheads="1"/>
          </p:cNvSpPr>
          <p:nvPr/>
        </p:nvSpPr>
        <p:spPr bwMode="auto">
          <a:xfrm>
            <a:off x="3494088"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20</a:t>
            </a:r>
            <a:endParaRPr lang="en-US" altLang="en-US"/>
          </a:p>
        </p:txBody>
      </p:sp>
      <p:sp>
        <p:nvSpPr>
          <p:cNvPr id="40070" name="Rectangle 142"/>
          <p:cNvSpPr>
            <a:spLocks noChangeArrowheads="1"/>
          </p:cNvSpPr>
          <p:nvPr/>
        </p:nvSpPr>
        <p:spPr bwMode="auto">
          <a:xfrm>
            <a:off x="4592638"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30</a:t>
            </a:r>
            <a:endParaRPr lang="en-US" altLang="en-US"/>
          </a:p>
        </p:txBody>
      </p:sp>
      <p:sp>
        <p:nvSpPr>
          <p:cNvPr id="40071" name="Rectangle 143"/>
          <p:cNvSpPr>
            <a:spLocks noChangeArrowheads="1"/>
          </p:cNvSpPr>
          <p:nvPr/>
        </p:nvSpPr>
        <p:spPr bwMode="auto">
          <a:xfrm>
            <a:off x="5691188"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40</a:t>
            </a:r>
            <a:endParaRPr lang="en-US" altLang="en-US"/>
          </a:p>
        </p:txBody>
      </p:sp>
      <p:sp>
        <p:nvSpPr>
          <p:cNvPr id="40072" name="Rectangle 144"/>
          <p:cNvSpPr>
            <a:spLocks noChangeArrowheads="1"/>
          </p:cNvSpPr>
          <p:nvPr/>
        </p:nvSpPr>
        <p:spPr bwMode="auto">
          <a:xfrm>
            <a:off x="6789738"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50</a:t>
            </a:r>
            <a:endParaRPr lang="en-US" altLang="en-US"/>
          </a:p>
        </p:txBody>
      </p:sp>
      <p:sp>
        <p:nvSpPr>
          <p:cNvPr id="40073" name="Rectangle 145"/>
          <p:cNvSpPr>
            <a:spLocks noChangeArrowheads="1"/>
          </p:cNvSpPr>
          <p:nvPr/>
        </p:nvSpPr>
        <p:spPr bwMode="auto">
          <a:xfrm>
            <a:off x="7886700" y="59769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rPr>
              <a:t>60</a:t>
            </a:r>
            <a:endParaRPr lang="en-US" altLang="en-US"/>
          </a:p>
        </p:txBody>
      </p:sp>
      <p:sp>
        <p:nvSpPr>
          <p:cNvPr id="40074" name="Rectangle 146"/>
          <p:cNvSpPr>
            <a:spLocks noChangeArrowheads="1"/>
          </p:cNvSpPr>
          <p:nvPr/>
        </p:nvSpPr>
        <p:spPr bwMode="auto">
          <a:xfrm>
            <a:off x="3946525" y="6219825"/>
            <a:ext cx="1485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Mg (mmol/kg)</a:t>
            </a:r>
            <a:endParaRPr lang="en-US" altLang="en-US"/>
          </a:p>
        </p:txBody>
      </p:sp>
      <p:sp>
        <p:nvSpPr>
          <p:cNvPr id="40075" name="Rectangle 147"/>
          <p:cNvSpPr>
            <a:spLocks noChangeArrowheads="1"/>
          </p:cNvSpPr>
          <p:nvPr/>
        </p:nvSpPr>
        <p:spPr bwMode="auto">
          <a:xfrm rot="-5400000">
            <a:off x="-99218" y="3507581"/>
            <a:ext cx="1320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Al (umol/kg)</a:t>
            </a:r>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8"/>
          <p:cNvGrpSpPr>
            <a:grpSpLocks/>
          </p:cNvGrpSpPr>
          <p:nvPr/>
        </p:nvGrpSpPr>
        <p:grpSpPr bwMode="auto">
          <a:xfrm>
            <a:off x="1625600" y="842963"/>
            <a:ext cx="6286502" cy="5940425"/>
            <a:chOff x="1078" y="243"/>
            <a:chExt cx="3960" cy="3742"/>
          </a:xfrm>
        </p:grpSpPr>
        <p:pic>
          <p:nvPicPr>
            <p:cNvPr id="20483" name="Picture 4" descr="1055_001"/>
            <p:cNvPicPr>
              <a:picLocks noChangeAspect="1" noChangeArrowheads="1"/>
            </p:cNvPicPr>
            <p:nvPr/>
          </p:nvPicPr>
          <p:blipFill>
            <a:blip r:embed="rId3" cstate="print">
              <a:extLst>
                <a:ext uri="{28A0092B-C50C-407E-A947-70E740481C1C}">
                  <a14:useLocalDpi xmlns:a14="http://schemas.microsoft.com/office/drawing/2010/main" val="0"/>
                </a:ext>
              </a:extLst>
            </a:blip>
            <a:srcRect l="10941" t="23546" r="61647" b="56273"/>
            <a:stretch>
              <a:fillRect/>
            </a:stretch>
          </p:blipFill>
          <p:spPr bwMode="auto">
            <a:xfrm>
              <a:off x="1283" y="649"/>
              <a:ext cx="3340" cy="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078" y="243"/>
              <a:ext cx="387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t>PACMANUS Alteration </a:t>
              </a:r>
              <a:r>
                <a:rPr lang="en-US" altLang="en-US" sz="2000" dirty="0" smtClean="0"/>
                <a:t>Assemblages (ODP Leg 193)</a:t>
              </a:r>
              <a:endParaRPr lang="en-US" altLang="en-US" sz="2000" dirty="0"/>
            </a:p>
          </p:txBody>
        </p:sp>
        <p:sp>
          <p:nvSpPr>
            <p:cNvPr id="20485" name="Rectangle 7"/>
            <p:cNvSpPr>
              <a:spLocks noChangeArrowheads="1"/>
            </p:cNvSpPr>
            <p:nvPr/>
          </p:nvSpPr>
          <p:spPr bwMode="auto">
            <a:xfrm>
              <a:off x="1152" y="3098"/>
              <a:ext cx="3886" cy="887"/>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extLst>
      <p:ext uri="{BB962C8B-B14F-4D97-AF65-F5344CB8AC3E}">
        <p14:creationId xmlns:p14="http://schemas.microsoft.com/office/powerpoint/2010/main" val="3559614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971192" y="1477963"/>
            <a:ext cx="7308850" cy="3636962"/>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 name="TextBox 2"/>
          <p:cNvSpPr txBox="1"/>
          <p:nvPr/>
        </p:nvSpPr>
        <p:spPr>
          <a:xfrm>
            <a:off x="1476375" y="1971675"/>
            <a:ext cx="6647974" cy="2585323"/>
          </a:xfrm>
          <a:prstGeom prst="rect">
            <a:avLst/>
          </a:prstGeom>
          <a:noFill/>
        </p:spPr>
        <p:txBody>
          <a:bodyPr wrap="none" rtlCol="0">
            <a:spAutoFit/>
          </a:bodyPr>
          <a:lstStyle/>
          <a:p>
            <a:r>
              <a:rPr lang="en-US" b="1" dirty="0"/>
              <a:t>D</a:t>
            </a:r>
            <a:r>
              <a:rPr lang="en-US" b="1" dirty="0" smtClean="0"/>
              <a:t>ESMOS &amp; North Su Acid-Sulfate Fluid Chemistry</a:t>
            </a:r>
          </a:p>
          <a:p>
            <a:endParaRPr lang="en-US" u="sng" dirty="0" smtClean="0"/>
          </a:p>
          <a:p>
            <a:r>
              <a:rPr lang="en-US" u="sng" dirty="0"/>
              <a:t>s</a:t>
            </a:r>
            <a:r>
              <a:rPr lang="en-US" u="sng" dirty="0" smtClean="0"/>
              <a:t>pecies</a:t>
            </a:r>
            <a:r>
              <a:rPr lang="en-US" dirty="0" smtClean="0"/>
              <a:t>		</a:t>
            </a:r>
            <a:r>
              <a:rPr lang="en-US" u="sng" dirty="0"/>
              <a:t>c</a:t>
            </a:r>
            <a:r>
              <a:rPr lang="en-US" u="sng" dirty="0" smtClean="0"/>
              <a:t>onc. (</a:t>
            </a:r>
            <a:r>
              <a:rPr lang="en-US" u="sng" dirty="0" err="1" smtClean="0"/>
              <a:t>mmol</a:t>
            </a:r>
            <a:r>
              <a:rPr lang="en-US" u="sng" dirty="0" smtClean="0"/>
              <a:t>/kg)</a:t>
            </a:r>
            <a:endParaRPr lang="en-US" u="sng" dirty="0"/>
          </a:p>
          <a:p>
            <a:r>
              <a:rPr lang="en-US" dirty="0" smtClean="0"/>
              <a:t>SiO</a:t>
            </a:r>
            <a:r>
              <a:rPr lang="en-US" baseline="-25000" dirty="0" smtClean="0"/>
              <a:t>2</a:t>
            </a:r>
            <a:r>
              <a:rPr lang="en-US" dirty="0" smtClean="0"/>
              <a:t>	</a:t>
            </a:r>
            <a:r>
              <a:rPr lang="en-US" dirty="0"/>
              <a:t>	</a:t>
            </a:r>
            <a:r>
              <a:rPr lang="en-US" dirty="0" smtClean="0"/>
              <a:t>    3 – 10</a:t>
            </a:r>
          </a:p>
          <a:p>
            <a:r>
              <a:rPr lang="en-US" dirty="0" smtClean="0"/>
              <a:t>Al		    0.2 – 1.6</a:t>
            </a:r>
          </a:p>
          <a:p>
            <a:r>
              <a:rPr lang="en-US" dirty="0" smtClean="0"/>
              <a:t>Fe 		    1 – 12</a:t>
            </a:r>
          </a:p>
          <a:p>
            <a:r>
              <a:rPr lang="en-US" dirty="0" err="1" smtClean="0"/>
              <a:t>Mn</a:t>
            </a:r>
            <a:r>
              <a:rPr lang="en-US" dirty="0" smtClean="0"/>
              <a:t>		    0.020 – 0.080</a:t>
            </a:r>
          </a:p>
          <a:p>
            <a:endParaRPr lang="en-US" dirty="0" smtClean="0"/>
          </a:p>
          <a:p>
            <a:r>
              <a:rPr lang="en-US" dirty="0"/>
              <a:t>v</a:t>
            </a:r>
            <a:r>
              <a:rPr lang="en-US" dirty="0" smtClean="0"/>
              <a:t>ery low abundances of mobile trace elements (Li, </a:t>
            </a:r>
            <a:r>
              <a:rPr lang="en-US" dirty="0" err="1" smtClean="0"/>
              <a:t>Rb</a:t>
            </a:r>
            <a:r>
              <a:rPr lang="en-US" dirty="0" smtClean="0"/>
              <a:t>, Cs)	</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741363" y="1184275"/>
            <a:ext cx="7405687" cy="5614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1987" name="Rectangle 3"/>
          <p:cNvSpPr>
            <a:spLocks noChangeArrowheads="1"/>
          </p:cNvSpPr>
          <p:nvPr/>
        </p:nvSpPr>
        <p:spPr bwMode="auto">
          <a:xfrm>
            <a:off x="477838" y="374650"/>
            <a:ext cx="86407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a:solidFill>
                  <a:schemeClr val="tx2"/>
                </a:solidFill>
              </a:rPr>
              <a:t>DESMOS/North Su Hot-Springs</a:t>
            </a:r>
          </a:p>
        </p:txBody>
      </p:sp>
      <p:sp>
        <p:nvSpPr>
          <p:cNvPr id="41988" name="AutoShape 4"/>
          <p:cNvSpPr>
            <a:spLocks noChangeAspect="1" noChangeArrowheads="1" noTextEdit="1"/>
          </p:cNvSpPr>
          <p:nvPr/>
        </p:nvSpPr>
        <p:spPr bwMode="auto">
          <a:xfrm>
            <a:off x="468313" y="981075"/>
            <a:ext cx="7848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9" name="Rectangle 7"/>
          <p:cNvSpPr>
            <a:spLocks noChangeArrowheads="1"/>
          </p:cNvSpPr>
          <p:nvPr/>
        </p:nvSpPr>
        <p:spPr bwMode="auto">
          <a:xfrm>
            <a:off x="1735138" y="61388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41990" name="Rectangle 8"/>
          <p:cNvSpPr>
            <a:spLocks noChangeArrowheads="1"/>
          </p:cNvSpPr>
          <p:nvPr/>
        </p:nvSpPr>
        <p:spPr bwMode="auto">
          <a:xfrm>
            <a:off x="2744788" y="61388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41991" name="Rectangle 9"/>
          <p:cNvSpPr>
            <a:spLocks noChangeArrowheads="1"/>
          </p:cNvSpPr>
          <p:nvPr/>
        </p:nvSpPr>
        <p:spPr bwMode="auto">
          <a:xfrm>
            <a:off x="3754438" y="61388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41992" name="Rectangle 10"/>
          <p:cNvSpPr>
            <a:spLocks noChangeArrowheads="1"/>
          </p:cNvSpPr>
          <p:nvPr/>
        </p:nvSpPr>
        <p:spPr bwMode="auto">
          <a:xfrm>
            <a:off x="4767263" y="61388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6</a:t>
            </a:r>
            <a:endParaRPr lang="en-US" altLang="en-US"/>
          </a:p>
        </p:txBody>
      </p:sp>
      <p:sp>
        <p:nvSpPr>
          <p:cNvPr id="41993" name="Rectangle 11"/>
          <p:cNvSpPr>
            <a:spLocks noChangeArrowheads="1"/>
          </p:cNvSpPr>
          <p:nvPr/>
        </p:nvSpPr>
        <p:spPr bwMode="auto">
          <a:xfrm>
            <a:off x="5776913" y="61388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8</a:t>
            </a:r>
            <a:endParaRPr lang="en-US" altLang="en-US"/>
          </a:p>
        </p:txBody>
      </p:sp>
      <p:sp>
        <p:nvSpPr>
          <p:cNvPr id="41994" name="Rectangle 12"/>
          <p:cNvSpPr>
            <a:spLocks noChangeArrowheads="1"/>
          </p:cNvSpPr>
          <p:nvPr/>
        </p:nvSpPr>
        <p:spPr bwMode="auto">
          <a:xfrm>
            <a:off x="6742113" y="61388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41995" name="Rectangle 13"/>
          <p:cNvSpPr>
            <a:spLocks noChangeArrowheads="1"/>
          </p:cNvSpPr>
          <p:nvPr/>
        </p:nvSpPr>
        <p:spPr bwMode="auto">
          <a:xfrm>
            <a:off x="1846263" y="57705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41996" name="Rectangle 14"/>
          <p:cNvSpPr>
            <a:spLocks noChangeArrowheads="1"/>
          </p:cNvSpPr>
          <p:nvPr/>
        </p:nvSpPr>
        <p:spPr bwMode="auto">
          <a:xfrm>
            <a:off x="1846263" y="496411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41997" name="Rectangle 15"/>
          <p:cNvSpPr>
            <a:spLocks noChangeArrowheads="1"/>
          </p:cNvSpPr>
          <p:nvPr/>
        </p:nvSpPr>
        <p:spPr bwMode="auto">
          <a:xfrm>
            <a:off x="1846263" y="41592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41998" name="Rectangle 16"/>
          <p:cNvSpPr>
            <a:spLocks noChangeArrowheads="1"/>
          </p:cNvSpPr>
          <p:nvPr/>
        </p:nvSpPr>
        <p:spPr bwMode="auto">
          <a:xfrm>
            <a:off x="1846263" y="335121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6</a:t>
            </a:r>
            <a:endParaRPr lang="en-US" altLang="en-US"/>
          </a:p>
        </p:txBody>
      </p:sp>
      <p:sp>
        <p:nvSpPr>
          <p:cNvPr id="41999" name="Rectangle 17"/>
          <p:cNvSpPr>
            <a:spLocks noChangeArrowheads="1"/>
          </p:cNvSpPr>
          <p:nvPr/>
        </p:nvSpPr>
        <p:spPr bwMode="auto">
          <a:xfrm>
            <a:off x="1846263" y="25447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8</a:t>
            </a:r>
            <a:endParaRPr lang="en-US" altLang="en-US"/>
          </a:p>
        </p:txBody>
      </p:sp>
      <p:sp>
        <p:nvSpPr>
          <p:cNvPr id="42000" name="Rectangle 18"/>
          <p:cNvSpPr>
            <a:spLocks noChangeArrowheads="1"/>
          </p:cNvSpPr>
          <p:nvPr/>
        </p:nvSpPr>
        <p:spPr bwMode="auto">
          <a:xfrm>
            <a:off x="1757363" y="1738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42001" name="Line 19"/>
          <p:cNvSpPr>
            <a:spLocks noChangeShapeType="1"/>
          </p:cNvSpPr>
          <p:nvPr/>
        </p:nvSpPr>
        <p:spPr bwMode="auto">
          <a:xfrm flipV="1">
            <a:off x="2068513"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2" name="Line 20"/>
          <p:cNvSpPr>
            <a:spLocks noChangeShapeType="1"/>
          </p:cNvSpPr>
          <p:nvPr/>
        </p:nvSpPr>
        <p:spPr bwMode="auto">
          <a:xfrm flipV="1">
            <a:off x="2574925" y="5868988"/>
            <a:ext cx="1588" cy="396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3" name="Line 21"/>
          <p:cNvSpPr>
            <a:spLocks noChangeShapeType="1"/>
          </p:cNvSpPr>
          <p:nvPr/>
        </p:nvSpPr>
        <p:spPr bwMode="auto">
          <a:xfrm flipV="1">
            <a:off x="3078163"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4" name="Line 22"/>
          <p:cNvSpPr>
            <a:spLocks noChangeShapeType="1"/>
          </p:cNvSpPr>
          <p:nvPr/>
        </p:nvSpPr>
        <p:spPr bwMode="auto">
          <a:xfrm flipV="1">
            <a:off x="3584575" y="5868988"/>
            <a:ext cx="1588" cy="396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5" name="Line 23"/>
          <p:cNvSpPr>
            <a:spLocks noChangeShapeType="1"/>
          </p:cNvSpPr>
          <p:nvPr/>
        </p:nvSpPr>
        <p:spPr bwMode="auto">
          <a:xfrm flipV="1">
            <a:off x="4087813"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6" name="Line 24"/>
          <p:cNvSpPr>
            <a:spLocks noChangeShapeType="1"/>
          </p:cNvSpPr>
          <p:nvPr/>
        </p:nvSpPr>
        <p:spPr bwMode="auto">
          <a:xfrm flipV="1">
            <a:off x="4594225" y="5868988"/>
            <a:ext cx="1588" cy="396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7" name="Line 25"/>
          <p:cNvSpPr>
            <a:spLocks noChangeShapeType="1"/>
          </p:cNvSpPr>
          <p:nvPr/>
        </p:nvSpPr>
        <p:spPr bwMode="auto">
          <a:xfrm flipV="1">
            <a:off x="5100638"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8" name="Line 26"/>
          <p:cNvSpPr>
            <a:spLocks noChangeShapeType="1"/>
          </p:cNvSpPr>
          <p:nvPr/>
        </p:nvSpPr>
        <p:spPr bwMode="auto">
          <a:xfrm flipV="1">
            <a:off x="5603875" y="5868988"/>
            <a:ext cx="1588" cy="396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9" name="Line 27"/>
          <p:cNvSpPr>
            <a:spLocks noChangeShapeType="1"/>
          </p:cNvSpPr>
          <p:nvPr/>
        </p:nvSpPr>
        <p:spPr bwMode="auto">
          <a:xfrm flipV="1">
            <a:off x="6110288"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0" name="Line 28"/>
          <p:cNvSpPr>
            <a:spLocks noChangeShapeType="1"/>
          </p:cNvSpPr>
          <p:nvPr/>
        </p:nvSpPr>
        <p:spPr bwMode="auto">
          <a:xfrm flipV="1">
            <a:off x="6613525" y="5868988"/>
            <a:ext cx="1588" cy="396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1" name="Line 29"/>
          <p:cNvSpPr>
            <a:spLocks noChangeShapeType="1"/>
          </p:cNvSpPr>
          <p:nvPr/>
        </p:nvSpPr>
        <p:spPr bwMode="auto">
          <a:xfrm flipV="1">
            <a:off x="7119938" y="5868988"/>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2" name="Line 30"/>
          <p:cNvSpPr>
            <a:spLocks noChangeShapeType="1"/>
          </p:cNvSpPr>
          <p:nvPr/>
        </p:nvSpPr>
        <p:spPr bwMode="auto">
          <a:xfrm>
            <a:off x="2068513" y="5868988"/>
            <a:ext cx="505142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Line 31"/>
          <p:cNvSpPr>
            <a:spLocks noChangeShapeType="1"/>
          </p:cNvSpPr>
          <p:nvPr/>
        </p:nvSpPr>
        <p:spPr bwMode="auto">
          <a:xfrm>
            <a:off x="1989138" y="586898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4" name="Line 33"/>
          <p:cNvSpPr>
            <a:spLocks noChangeShapeType="1"/>
          </p:cNvSpPr>
          <p:nvPr/>
        </p:nvSpPr>
        <p:spPr bwMode="auto">
          <a:xfrm>
            <a:off x="1989138" y="506253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5" name="Line 34"/>
          <p:cNvSpPr>
            <a:spLocks noChangeShapeType="1"/>
          </p:cNvSpPr>
          <p:nvPr/>
        </p:nvSpPr>
        <p:spPr bwMode="auto">
          <a:xfrm>
            <a:off x="2028825" y="4660900"/>
            <a:ext cx="39688"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6" name="Line 35"/>
          <p:cNvSpPr>
            <a:spLocks noChangeShapeType="1"/>
          </p:cNvSpPr>
          <p:nvPr/>
        </p:nvSpPr>
        <p:spPr bwMode="auto">
          <a:xfrm>
            <a:off x="1989138" y="4257675"/>
            <a:ext cx="79375"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7" name="Line 36"/>
          <p:cNvSpPr>
            <a:spLocks noChangeShapeType="1"/>
          </p:cNvSpPr>
          <p:nvPr/>
        </p:nvSpPr>
        <p:spPr bwMode="auto">
          <a:xfrm>
            <a:off x="2028825" y="3854450"/>
            <a:ext cx="39688"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8" name="Line 37"/>
          <p:cNvSpPr>
            <a:spLocks noChangeShapeType="1"/>
          </p:cNvSpPr>
          <p:nvPr/>
        </p:nvSpPr>
        <p:spPr bwMode="auto">
          <a:xfrm>
            <a:off x="1989138" y="344963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9" name="Line 38"/>
          <p:cNvSpPr>
            <a:spLocks noChangeShapeType="1"/>
          </p:cNvSpPr>
          <p:nvPr/>
        </p:nvSpPr>
        <p:spPr bwMode="auto">
          <a:xfrm>
            <a:off x="2028825" y="3046413"/>
            <a:ext cx="39688"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0" name="Line 39"/>
          <p:cNvSpPr>
            <a:spLocks noChangeShapeType="1"/>
          </p:cNvSpPr>
          <p:nvPr/>
        </p:nvSpPr>
        <p:spPr bwMode="auto">
          <a:xfrm>
            <a:off x="1989138" y="264318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1" name="Line 40"/>
          <p:cNvSpPr>
            <a:spLocks noChangeShapeType="1"/>
          </p:cNvSpPr>
          <p:nvPr/>
        </p:nvSpPr>
        <p:spPr bwMode="auto">
          <a:xfrm>
            <a:off x="2028825" y="2239963"/>
            <a:ext cx="39688"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2" name="Line 41"/>
          <p:cNvSpPr>
            <a:spLocks noChangeShapeType="1"/>
          </p:cNvSpPr>
          <p:nvPr/>
        </p:nvSpPr>
        <p:spPr bwMode="auto">
          <a:xfrm>
            <a:off x="1989138" y="1838325"/>
            <a:ext cx="79375"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3" name="Line 42"/>
          <p:cNvSpPr>
            <a:spLocks noChangeShapeType="1"/>
          </p:cNvSpPr>
          <p:nvPr/>
        </p:nvSpPr>
        <p:spPr bwMode="auto">
          <a:xfrm flipV="1">
            <a:off x="2068513" y="1838325"/>
            <a:ext cx="1587" cy="403066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4" name="Rectangle 43"/>
          <p:cNvSpPr>
            <a:spLocks noChangeArrowheads="1"/>
          </p:cNvSpPr>
          <p:nvPr/>
        </p:nvSpPr>
        <p:spPr bwMode="auto">
          <a:xfrm>
            <a:off x="6530975" y="3836988"/>
            <a:ext cx="306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SW</a:t>
            </a:r>
            <a:endParaRPr lang="en-US" altLang="en-US"/>
          </a:p>
        </p:txBody>
      </p:sp>
      <p:sp>
        <p:nvSpPr>
          <p:cNvPr id="42025" name="Rectangle 44"/>
          <p:cNvSpPr>
            <a:spLocks noChangeArrowheads="1"/>
          </p:cNvSpPr>
          <p:nvPr/>
        </p:nvSpPr>
        <p:spPr bwMode="auto">
          <a:xfrm>
            <a:off x="7102475" y="4475163"/>
            <a:ext cx="306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SW</a:t>
            </a:r>
            <a:endParaRPr lang="en-US" altLang="en-US"/>
          </a:p>
        </p:txBody>
      </p:sp>
      <p:sp>
        <p:nvSpPr>
          <p:cNvPr id="42026" name="Rectangle 49"/>
          <p:cNvSpPr>
            <a:spLocks noChangeArrowheads="1"/>
          </p:cNvSpPr>
          <p:nvPr/>
        </p:nvSpPr>
        <p:spPr bwMode="auto">
          <a:xfrm>
            <a:off x="2441575" y="2725738"/>
            <a:ext cx="1139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t>North Su #4</a:t>
            </a:r>
            <a:endParaRPr lang="en-US" altLang="en-US" sz="1600"/>
          </a:p>
        </p:txBody>
      </p:sp>
      <p:sp>
        <p:nvSpPr>
          <p:cNvPr id="42027" name="Rectangle 50"/>
          <p:cNvSpPr>
            <a:spLocks noChangeArrowheads="1"/>
          </p:cNvSpPr>
          <p:nvPr/>
        </p:nvSpPr>
        <p:spPr bwMode="auto">
          <a:xfrm>
            <a:off x="2441575" y="2963863"/>
            <a:ext cx="10144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t>    pH = 1.5</a:t>
            </a:r>
            <a:endParaRPr lang="en-US" altLang="en-US" sz="1600"/>
          </a:p>
        </p:txBody>
      </p:sp>
      <p:sp>
        <p:nvSpPr>
          <p:cNvPr id="42028" name="Rectangle 51"/>
          <p:cNvSpPr>
            <a:spLocks noChangeArrowheads="1"/>
          </p:cNvSpPr>
          <p:nvPr/>
        </p:nvSpPr>
        <p:spPr bwMode="auto">
          <a:xfrm>
            <a:off x="6307138" y="3333750"/>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42029" name="Rectangle 52"/>
          <p:cNvSpPr>
            <a:spLocks noChangeArrowheads="1"/>
          </p:cNvSpPr>
          <p:nvPr/>
        </p:nvSpPr>
        <p:spPr bwMode="auto">
          <a:xfrm>
            <a:off x="6573838" y="333375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2030" name="Rectangle 53"/>
          <p:cNvSpPr>
            <a:spLocks noChangeArrowheads="1"/>
          </p:cNvSpPr>
          <p:nvPr/>
        </p:nvSpPr>
        <p:spPr bwMode="auto">
          <a:xfrm>
            <a:off x="6627813" y="333057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2031" name="Rectangle 54"/>
          <p:cNvSpPr>
            <a:spLocks noChangeArrowheads="1"/>
          </p:cNvSpPr>
          <p:nvPr/>
        </p:nvSpPr>
        <p:spPr bwMode="auto">
          <a:xfrm>
            <a:off x="6789738" y="3333750"/>
            <a:ext cx="140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Acid Springs</a:t>
            </a:r>
            <a:endParaRPr lang="en-US" altLang="en-US">
              <a:solidFill>
                <a:srgbClr val="FF0000"/>
              </a:solidFill>
            </a:endParaRPr>
          </a:p>
        </p:txBody>
      </p:sp>
      <p:sp>
        <p:nvSpPr>
          <p:cNvPr id="42032" name="Rectangle 55"/>
          <p:cNvSpPr>
            <a:spLocks noChangeArrowheads="1"/>
          </p:cNvSpPr>
          <p:nvPr/>
        </p:nvSpPr>
        <p:spPr bwMode="auto">
          <a:xfrm>
            <a:off x="6307138" y="3573463"/>
            <a:ext cx="723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2033" name="Rectangle 56"/>
          <p:cNvSpPr>
            <a:spLocks noChangeArrowheads="1"/>
          </p:cNvSpPr>
          <p:nvPr/>
        </p:nvSpPr>
        <p:spPr bwMode="auto">
          <a:xfrm>
            <a:off x="6950075" y="3576638"/>
            <a:ext cx="100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pH = 0.87</a:t>
            </a:r>
            <a:endParaRPr lang="en-US" altLang="en-US">
              <a:solidFill>
                <a:srgbClr val="FF0000"/>
              </a:solidFill>
            </a:endParaRPr>
          </a:p>
        </p:txBody>
      </p:sp>
      <p:sp>
        <p:nvSpPr>
          <p:cNvPr id="42034" name="Freeform 61"/>
          <p:cNvSpPr>
            <a:spLocks/>
          </p:cNvSpPr>
          <p:nvPr/>
        </p:nvSpPr>
        <p:spPr bwMode="auto">
          <a:xfrm>
            <a:off x="847725" y="2800350"/>
            <a:ext cx="6986588" cy="2851150"/>
          </a:xfrm>
          <a:custGeom>
            <a:avLst/>
            <a:gdLst>
              <a:gd name="T0" fmla="*/ 2147483647 w 4401"/>
              <a:gd name="T1" fmla="*/ 2147483647 h 1796"/>
              <a:gd name="T2" fmla="*/ 2147483647 w 4401"/>
              <a:gd name="T3" fmla="*/ 2147483647 h 1796"/>
              <a:gd name="T4" fmla="*/ 2147483647 w 4401"/>
              <a:gd name="T5" fmla="*/ 2147483647 h 1796"/>
              <a:gd name="T6" fmla="*/ 2147483647 w 4401"/>
              <a:gd name="T7" fmla="*/ 2147483647 h 1796"/>
              <a:gd name="T8" fmla="*/ 2147483647 w 4401"/>
              <a:gd name="T9" fmla="*/ 2147483647 h 1796"/>
              <a:gd name="T10" fmla="*/ 2147483647 w 4401"/>
              <a:gd name="T11" fmla="*/ 2147483647 h 1796"/>
              <a:gd name="T12" fmla="*/ 2147483647 w 4401"/>
              <a:gd name="T13" fmla="*/ 2147483647 h 1796"/>
              <a:gd name="T14" fmla="*/ 2147483647 w 4401"/>
              <a:gd name="T15" fmla="*/ 2147483647 h 1796"/>
              <a:gd name="T16" fmla="*/ 2147483647 w 4401"/>
              <a:gd name="T17" fmla="*/ 2147483647 h 1796"/>
              <a:gd name="T18" fmla="*/ 2147483647 w 4401"/>
              <a:gd name="T19" fmla="*/ 2147483647 h 1796"/>
              <a:gd name="T20" fmla="*/ 2147483647 w 4401"/>
              <a:gd name="T21" fmla="*/ 2147483647 h 1796"/>
              <a:gd name="T22" fmla="*/ 2147483647 w 4401"/>
              <a:gd name="T23" fmla="*/ 2147483647 h 1796"/>
              <a:gd name="T24" fmla="*/ 2147483647 w 4401"/>
              <a:gd name="T25" fmla="*/ 2147483647 h 1796"/>
              <a:gd name="T26" fmla="*/ 2147483647 w 4401"/>
              <a:gd name="T27" fmla="*/ 2147483647 h 1796"/>
              <a:gd name="T28" fmla="*/ 2147483647 w 4401"/>
              <a:gd name="T29" fmla="*/ 2147483647 h 1796"/>
              <a:gd name="T30" fmla="*/ 2147483647 w 4401"/>
              <a:gd name="T31" fmla="*/ 2147483647 h 1796"/>
              <a:gd name="T32" fmla="*/ 2147483647 w 4401"/>
              <a:gd name="T33" fmla="*/ 2147483647 h 1796"/>
              <a:gd name="T34" fmla="*/ 2147483647 w 4401"/>
              <a:gd name="T35" fmla="*/ 2147483647 h 1796"/>
              <a:gd name="T36" fmla="*/ 2147483647 w 4401"/>
              <a:gd name="T37" fmla="*/ 2147483647 h 1796"/>
              <a:gd name="T38" fmla="*/ 2147483647 w 4401"/>
              <a:gd name="T39" fmla="*/ 2147483647 h 1796"/>
              <a:gd name="T40" fmla="*/ 2147483647 w 4401"/>
              <a:gd name="T41" fmla="*/ 2147483647 h 1796"/>
              <a:gd name="T42" fmla="*/ 2147483647 w 4401"/>
              <a:gd name="T43" fmla="*/ 2147483647 h 1796"/>
              <a:gd name="T44" fmla="*/ 2147483647 w 4401"/>
              <a:gd name="T45" fmla="*/ 2147483647 h 1796"/>
              <a:gd name="T46" fmla="*/ 2147483647 w 4401"/>
              <a:gd name="T47" fmla="*/ 2147483647 h 1796"/>
              <a:gd name="T48" fmla="*/ 2147483647 w 4401"/>
              <a:gd name="T49" fmla="*/ 2147483647 h 1796"/>
              <a:gd name="T50" fmla="*/ 2147483647 w 4401"/>
              <a:gd name="T51" fmla="*/ 2147483647 h 1796"/>
              <a:gd name="T52" fmla="*/ 2147483647 w 4401"/>
              <a:gd name="T53" fmla="*/ 2147483647 h 1796"/>
              <a:gd name="T54" fmla="*/ 2147483647 w 4401"/>
              <a:gd name="T55" fmla="*/ 2147483647 h 1796"/>
              <a:gd name="T56" fmla="*/ 2147483647 w 4401"/>
              <a:gd name="T57" fmla="*/ 2147483647 h 1796"/>
              <a:gd name="T58" fmla="*/ 2147483647 w 4401"/>
              <a:gd name="T59" fmla="*/ 2147483647 h 1796"/>
              <a:gd name="T60" fmla="*/ 2147483647 w 4401"/>
              <a:gd name="T61" fmla="*/ 2147483647 h 1796"/>
              <a:gd name="T62" fmla="*/ 2147483647 w 4401"/>
              <a:gd name="T63" fmla="*/ 0 h 1796"/>
              <a:gd name="T64" fmla="*/ 2147483647 w 4401"/>
              <a:gd name="T65" fmla="*/ 0 h 1796"/>
              <a:gd name="T66" fmla="*/ 2147483647 w 4401"/>
              <a:gd name="T67" fmla="*/ 0 h 1796"/>
              <a:gd name="T68" fmla="*/ 2147483647 w 4401"/>
              <a:gd name="T69" fmla="*/ 2147483647 h 1796"/>
              <a:gd name="T70" fmla="*/ 2147483647 w 4401"/>
              <a:gd name="T71" fmla="*/ 2147483647 h 1796"/>
              <a:gd name="T72" fmla="*/ 2147483647 w 4401"/>
              <a:gd name="T73" fmla="*/ 2147483647 h 1796"/>
              <a:gd name="T74" fmla="*/ 2147483647 w 4401"/>
              <a:gd name="T75" fmla="*/ 2147483647 h 1796"/>
              <a:gd name="T76" fmla="*/ 2147483647 w 4401"/>
              <a:gd name="T77" fmla="*/ 2147483647 h 1796"/>
              <a:gd name="T78" fmla="*/ 2147483647 w 4401"/>
              <a:gd name="T79" fmla="*/ 2147483647 h 1796"/>
              <a:gd name="T80" fmla="*/ 2147483647 w 4401"/>
              <a:gd name="T81" fmla="*/ 2147483647 h 1796"/>
              <a:gd name="T82" fmla="*/ 2147483647 w 4401"/>
              <a:gd name="T83" fmla="*/ 2147483647 h 1796"/>
              <a:gd name="T84" fmla="*/ 2147483647 w 4401"/>
              <a:gd name="T85" fmla="*/ 2147483647 h 1796"/>
              <a:gd name="T86" fmla="*/ 2147483647 w 4401"/>
              <a:gd name="T87" fmla="*/ 2147483647 h 1796"/>
              <a:gd name="T88" fmla="*/ 2147483647 w 4401"/>
              <a:gd name="T89" fmla="*/ 2147483647 h 1796"/>
              <a:gd name="T90" fmla="*/ 2147483647 w 4401"/>
              <a:gd name="T91" fmla="*/ 2147483647 h 1796"/>
              <a:gd name="T92" fmla="*/ 2147483647 w 4401"/>
              <a:gd name="T93" fmla="*/ 2147483647 h 1796"/>
              <a:gd name="T94" fmla="*/ 2147483647 w 4401"/>
              <a:gd name="T95" fmla="*/ 2147483647 h 1796"/>
              <a:gd name="T96" fmla="*/ 2147483647 w 4401"/>
              <a:gd name="T97" fmla="*/ 2147483647 h 1796"/>
              <a:gd name="T98" fmla="*/ 2147483647 w 4401"/>
              <a:gd name="T99" fmla="*/ 2147483647 h 1796"/>
              <a:gd name="T100" fmla="*/ 2147483647 w 4401"/>
              <a:gd name="T101" fmla="*/ 2147483647 h 1796"/>
              <a:gd name="T102" fmla="*/ 2147483647 w 4401"/>
              <a:gd name="T103" fmla="*/ 2147483647 h 1796"/>
              <a:gd name="T104" fmla="*/ 2147483647 w 4401"/>
              <a:gd name="T105" fmla="*/ 2147483647 h 1796"/>
              <a:gd name="T106" fmla="*/ 2147483647 w 4401"/>
              <a:gd name="T107" fmla="*/ 2147483647 h 1796"/>
              <a:gd name="T108" fmla="*/ 2147483647 w 4401"/>
              <a:gd name="T109" fmla="*/ 2147483647 h 1796"/>
              <a:gd name="T110" fmla="*/ 2147483647 w 4401"/>
              <a:gd name="T111" fmla="*/ 2147483647 h 1796"/>
              <a:gd name="T112" fmla="*/ 2147483647 w 4401"/>
              <a:gd name="T113" fmla="*/ 2147483647 h 1796"/>
              <a:gd name="T114" fmla="*/ 2147483647 w 4401"/>
              <a:gd name="T115" fmla="*/ 2147483647 h 1796"/>
              <a:gd name="T116" fmla="*/ 2147483647 w 4401"/>
              <a:gd name="T117" fmla="*/ 2147483647 h 1796"/>
              <a:gd name="T118" fmla="*/ 2147483647 w 4401"/>
              <a:gd name="T119" fmla="*/ 2147483647 h 1796"/>
              <a:gd name="T120" fmla="*/ 2147483647 w 4401"/>
              <a:gd name="T121" fmla="*/ 2147483647 h 17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01"/>
              <a:gd name="T184" fmla="*/ 0 h 1796"/>
              <a:gd name="T185" fmla="*/ 4401 w 4401"/>
              <a:gd name="T186" fmla="*/ 1796 h 17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01" h="1796">
                <a:moveTo>
                  <a:pt x="0" y="1707"/>
                </a:moveTo>
                <a:lnTo>
                  <a:pt x="14" y="1662"/>
                </a:lnTo>
                <a:lnTo>
                  <a:pt x="53" y="1631"/>
                </a:lnTo>
                <a:lnTo>
                  <a:pt x="86" y="1590"/>
                </a:lnTo>
                <a:lnTo>
                  <a:pt x="112" y="1551"/>
                </a:lnTo>
                <a:lnTo>
                  <a:pt x="144" y="1519"/>
                </a:lnTo>
                <a:lnTo>
                  <a:pt x="171" y="1479"/>
                </a:lnTo>
                <a:lnTo>
                  <a:pt x="203" y="1434"/>
                </a:lnTo>
                <a:lnTo>
                  <a:pt x="243" y="1404"/>
                </a:lnTo>
                <a:lnTo>
                  <a:pt x="284" y="1376"/>
                </a:lnTo>
                <a:lnTo>
                  <a:pt x="328" y="1345"/>
                </a:lnTo>
                <a:lnTo>
                  <a:pt x="374" y="1322"/>
                </a:lnTo>
                <a:lnTo>
                  <a:pt x="424" y="1300"/>
                </a:lnTo>
                <a:lnTo>
                  <a:pt x="463" y="1274"/>
                </a:lnTo>
                <a:lnTo>
                  <a:pt x="513" y="1250"/>
                </a:lnTo>
                <a:lnTo>
                  <a:pt x="550" y="1220"/>
                </a:lnTo>
                <a:lnTo>
                  <a:pt x="590" y="1189"/>
                </a:lnTo>
                <a:lnTo>
                  <a:pt x="625" y="1161"/>
                </a:lnTo>
                <a:lnTo>
                  <a:pt x="666" y="1126"/>
                </a:lnTo>
                <a:lnTo>
                  <a:pt x="706" y="1099"/>
                </a:lnTo>
                <a:lnTo>
                  <a:pt x="742" y="1073"/>
                </a:lnTo>
                <a:lnTo>
                  <a:pt x="779" y="1046"/>
                </a:lnTo>
                <a:lnTo>
                  <a:pt x="819" y="1023"/>
                </a:lnTo>
                <a:lnTo>
                  <a:pt x="860" y="1001"/>
                </a:lnTo>
                <a:lnTo>
                  <a:pt x="901" y="975"/>
                </a:lnTo>
                <a:lnTo>
                  <a:pt x="950" y="943"/>
                </a:lnTo>
                <a:lnTo>
                  <a:pt x="986" y="916"/>
                </a:lnTo>
                <a:lnTo>
                  <a:pt x="1022" y="880"/>
                </a:lnTo>
                <a:lnTo>
                  <a:pt x="1050" y="845"/>
                </a:lnTo>
                <a:lnTo>
                  <a:pt x="1085" y="808"/>
                </a:lnTo>
                <a:lnTo>
                  <a:pt x="1117" y="773"/>
                </a:lnTo>
                <a:lnTo>
                  <a:pt x="1152" y="746"/>
                </a:lnTo>
                <a:lnTo>
                  <a:pt x="1183" y="715"/>
                </a:lnTo>
                <a:lnTo>
                  <a:pt x="1211" y="674"/>
                </a:lnTo>
                <a:lnTo>
                  <a:pt x="1242" y="644"/>
                </a:lnTo>
                <a:lnTo>
                  <a:pt x="1283" y="617"/>
                </a:lnTo>
                <a:lnTo>
                  <a:pt x="1323" y="585"/>
                </a:lnTo>
                <a:lnTo>
                  <a:pt x="1360" y="555"/>
                </a:lnTo>
                <a:lnTo>
                  <a:pt x="1399" y="531"/>
                </a:lnTo>
                <a:lnTo>
                  <a:pt x="1440" y="509"/>
                </a:lnTo>
                <a:lnTo>
                  <a:pt x="1476" y="483"/>
                </a:lnTo>
                <a:lnTo>
                  <a:pt x="1499" y="442"/>
                </a:lnTo>
                <a:lnTo>
                  <a:pt x="1534" y="412"/>
                </a:lnTo>
                <a:lnTo>
                  <a:pt x="1576" y="388"/>
                </a:lnTo>
                <a:lnTo>
                  <a:pt x="1625" y="367"/>
                </a:lnTo>
                <a:lnTo>
                  <a:pt x="1665" y="349"/>
                </a:lnTo>
                <a:lnTo>
                  <a:pt x="1706" y="327"/>
                </a:lnTo>
                <a:lnTo>
                  <a:pt x="1750" y="299"/>
                </a:lnTo>
                <a:lnTo>
                  <a:pt x="1764" y="256"/>
                </a:lnTo>
                <a:lnTo>
                  <a:pt x="1774" y="210"/>
                </a:lnTo>
                <a:lnTo>
                  <a:pt x="1805" y="180"/>
                </a:lnTo>
                <a:lnTo>
                  <a:pt x="1840" y="152"/>
                </a:lnTo>
                <a:lnTo>
                  <a:pt x="1886" y="135"/>
                </a:lnTo>
                <a:lnTo>
                  <a:pt x="1927" y="117"/>
                </a:lnTo>
                <a:lnTo>
                  <a:pt x="1971" y="94"/>
                </a:lnTo>
                <a:lnTo>
                  <a:pt x="2012" y="76"/>
                </a:lnTo>
                <a:lnTo>
                  <a:pt x="2052" y="59"/>
                </a:lnTo>
                <a:lnTo>
                  <a:pt x="2093" y="41"/>
                </a:lnTo>
                <a:lnTo>
                  <a:pt x="2138" y="27"/>
                </a:lnTo>
                <a:lnTo>
                  <a:pt x="2191" y="18"/>
                </a:lnTo>
                <a:lnTo>
                  <a:pt x="2250" y="14"/>
                </a:lnTo>
                <a:lnTo>
                  <a:pt x="2295" y="9"/>
                </a:lnTo>
                <a:lnTo>
                  <a:pt x="2344" y="5"/>
                </a:lnTo>
                <a:lnTo>
                  <a:pt x="2389" y="0"/>
                </a:lnTo>
                <a:lnTo>
                  <a:pt x="2435" y="0"/>
                </a:lnTo>
                <a:lnTo>
                  <a:pt x="2484" y="0"/>
                </a:lnTo>
                <a:lnTo>
                  <a:pt x="2529" y="0"/>
                </a:lnTo>
                <a:lnTo>
                  <a:pt x="2575" y="0"/>
                </a:lnTo>
                <a:lnTo>
                  <a:pt x="2627" y="5"/>
                </a:lnTo>
                <a:lnTo>
                  <a:pt x="2677" y="18"/>
                </a:lnTo>
                <a:lnTo>
                  <a:pt x="2727" y="22"/>
                </a:lnTo>
                <a:lnTo>
                  <a:pt x="2771" y="22"/>
                </a:lnTo>
                <a:lnTo>
                  <a:pt x="2813" y="46"/>
                </a:lnTo>
                <a:lnTo>
                  <a:pt x="2852" y="62"/>
                </a:lnTo>
                <a:lnTo>
                  <a:pt x="2898" y="85"/>
                </a:lnTo>
                <a:lnTo>
                  <a:pt x="2929" y="117"/>
                </a:lnTo>
                <a:lnTo>
                  <a:pt x="2965" y="148"/>
                </a:lnTo>
                <a:lnTo>
                  <a:pt x="3001" y="180"/>
                </a:lnTo>
                <a:lnTo>
                  <a:pt x="3046" y="206"/>
                </a:lnTo>
                <a:lnTo>
                  <a:pt x="3087" y="232"/>
                </a:lnTo>
                <a:lnTo>
                  <a:pt x="3123" y="260"/>
                </a:lnTo>
                <a:lnTo>
                  <a:pt x="3164" y="295"/>
                </a:lnTo>
                <a:lnTo>
                  <a:pt x="3190" y="332"/>
                </a:lnTo>
                <a:lnTo>
                  <a:pt x="3221" y="371"/>
                </a:lnTo>
                <a:lnTo>
                  <a:pt x="3258" y="412"/>
                </a:lnTo>
                <a:lnTo>
                  <a:pt x="3289" y="447"/>
                </a:lnTo>
                <a:lnTo>
                  <a:pt x="3325" y="488"/>
                </a:lnTo>
                <a:lnTo>
                  <a:pt x="3356" y="523"/>
                </a:lnTo>
                <a:lnTo>
                  <a:pt x="3393" y="568"/>
                </a:lnTo>
                <a:lnTo>
                  <a:pt x="3424" y="598"/>
                </a:lnTo>
                <a:lnTo>
                  <a:pt x="3456" y="631"/>
                </a:lnTo>
                <a:lnTo>
                  <a:pt x="3487" y="666"/>
                </a:lnTo>
                <a:lnTo>
                  <a:pt x="3519" y="698"/>
                </a:lnTo>
                <a:lnTo>
                  <a:pt x="3546" y="733"/>
                </a:lnTo>
                <a:lnTo>
                  <a:pt x="3577" y="769"/>
                </a:lnTo>
                <a:lnTo>
                  <a:pt x="3609" y="808"/>
                </a:lnTo>
                <a:lnTo>
                  <a:pt x="3644" y="849"/>
                </a:lnTo>
                <a:lnTo>
                  <a:pt x="3677" y="884"/>
                </a:lnTo>
                <a:lnTo>
                  <a:pt x="3712" y="925"/>
                </a:lnTo>
                <a:lnTo>
                  <a:pt x="3740" y="965"/>
                </a:lnTo>
                <a:lnTo>
                  <a:pt x="3771" y="997"/>
                </a:lnTo>
                <a:lnTo>
                  <a:pt x="3801" y="1036"/>
                </a:lnTo>
                <a:lnTo>
                  <a:pt x="3829" y="1077"/>
                </a:lnTo>
                <a:lnTo>
                  <a:pt x="3856" y="1122"/>
                </a:lnTo>
                <a:lnTo>
                  <a:pt x="3884" y="1161"/>
                </a:lnTo>
                <a:lnTo>
                  <a:pt x="3910" y="1202"/>
                </a:lnTo>
                <a:lnTo>
                  <a:pt x="3932" y="1242"/>
                </a:lnTo>
                <a:lnTo>
                  <a:pt x="3954" y="1283"/>
                </a:lnTo>
                <a:lnTo>
                  <a:pt x="3987" y="1322"/>
                </a:lnTo>
                <a:lnTo>
                  <a:pt x="4013" y="1363"/>
                </a:lnTo>
                <a:lnTo>
                  <a:pt x="4045" y="1393"/>
                </a:lnTo>
                <a:lnTo>
                  <a:pt x="4085" y="1417"/>
                </a:lnTo>
                <a:lnTo>
                  <a:pt x="4126" y="1434"/>
                </a:lnTo>
                <a:lnTo>
                  <a:pt x="4161" y="1460"/>
                </a:lnTo>
                <a:lnTo>
                  <a:pt x="4185" y="1506"/>
                </a:lnTo>
                <a:lnTo>
                  <a:pt x="4203" y="1547"/>
                </a:lnTo>
                <a:lnTo>
                  <a:pt x="4220" y="1586"/>
                </a:lnTo>
                <a:lnTo>
                  <a:pt x="4248" y="1631"/>
                </a:lnTo>
                <a:lnTo>
                  <a:pt x="4279" y="1662"/>
                </a:lnTo>
                <a:lnTo>
                  <a:pt x="4305" y="1698"/>
                </a:lnTo>
                <a:lnTo>
                  <a:pt x="4338" y="1729"/>
                </a:lnTo>
                <a:lnTo>
                  <a:pt x="4373" y="1759"/>
                </a:lnTo>
                <a:lnTo>
                  <a:pt x="4401" y="1796"/>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35" name="Freeform 62"/>
          <p:cNvSpPr>
            <a:spLocks/>
          </p:cNvSpPr>
          <p:nvPr/>
        </p:nvSpPr>
        <p:spPr bwMode="auto">
          <a:xfrm>
            <a:off x="3221038" y="5105400"/>
            <a:ext cx="2614612" cy="1335088"/>
          </a:xfrm>
          <a:custGeom>
            <a:avLst/>
            <a:gdLst>
              <a:gd name="T0" fmla="*/ 2147483647 w 1647"/>
              <a:gd name="T1" fmla="*/ 2147483647 h 841"/>
              <a:gd name="T2" fmla="*/ 2147483647 w 1647"/>
              <a:gd name="T3" fmla="*/ 2147483647 h 841"/>
              <a:gd name="T4" fmla="*/ 2147483647 w 1647"/>
              <a:gd name="T5" fmla="*/ 2147483647 h 841"/>
              <a:gd name="T6" fmla="*/ 2147483647 w 1647"/>
              <a:gd name="T7" fmla="*/ 2147483647 h 841"/>
              <a:gd name="T8" fmla="*/ 2147483647 w 1647"/>
              <a:gd name="T9" fmla="*/ 2147483647 h 841"/>
              <a:gd name="T10" fmla="*/ 2147483647 w 1647"/>
              <a:gd name="T11" fmla="*/ 2147483647 h 841"/>
              <a:gd name="T12" fmla="*/ 2147483647 w 1647"/>
              <a:gd name="T13" fmla="*/ 2147483647 h 841"/>
              <a:gd name="T14" fmla="*/ 2147483647 w 1647"/>
              <a:gd name="T15" fmla="*/ 2147483647 h 841"/>
              <a:gd name="T16" fmla="*/ 2147483647 w 1647"/>
              <a:gd name="T17" fmla="*/ 2147483647 h 841"/>
              <a:gd name="T18" fmla="*/ 2147483647 w 1647"/>
              <a:gd name="T19" fmla="*/ 2147483647 h 841"/>
              <a:gd name="T20" fmla="*/ 2147483647 w 1647"/>
              <a:gd name="T21" fmla="*/ 2147483647 h 841"/>
              <a:gd name="T22" fmla="*/ 2147483647 w 1647"/>
              <a:gd name="T23" fmla="*/ 2147483647 h 841"/>
              <a:gd name="T24" fmla="*/ 2147483647 w 1647"/>
              <a:gd name="T25" fmla="*/ 0 h 841"/>
              <a:gd name="T26" fmla="*/ 2147483647 w 1647"/>
              <a:gd name="T27" fmla="*/ 2147483647 h 841"/>
              <a:gd name="T28" fmla="*/ 2147483647 w 1647"/>
              <a:gd name="T29" fmla="*/ 2147483647 h 841"/>
              <a:gd name="T30" fmla="*/ 2147483647 w 1647"/>
              <a:gd name="T31" fmla="*/ 2147483647 h 841"/>
              <a:gd name="T32" fmla="*/ 2147483647 w 1647"/>
              <a:gd name="T33" fmla="*/ 2147483647 h 841"/>
              <a:gd name="T34" fmla="*/ 2147483647 w 1647"/>
              <a:gd name="T35" fmla="*/ 2147483647 h 841"/>
              <a:gd name="T36" fmla="*/ 2147483647 w 1647"/>
              <a:gd name="T37" fmla="*/ 2147483647 h 841"/>
              <a:gd name="T38" fmla="*/ 2147483647 w 1647"/>
              <a:gd name="T39" fmla="*/ 2147483647 h 841"/>
              <a:gd name="T40" fmla="*/ 2147483647 w 1647"/>
              <a:gd name="T41" fmla="*/ 2147483647 h 841"/>
              <a:gd name="T42" fmla="*/ 2147483647 w 1647"/>
              <a:gd name="T43" fmla="*/ 2147483647 h 841"/>
              <a:gd name="T44" fmla="*/ 2147483647 w 1647"/>
              <a:gd name="T45" fmla="*/ 2147483647 h 841"/>
              <a:gd name="T46" fmla="*/ 2147483647 w 1647"/>
              <a:gd name="T47" fmla="*/ 2147483647 h 841"/>
              <a:gd name="T48" fmla="*/ 0 w 1647"/>
              <a:gd name="T49" fmla="*/ 2147483647 h 841"/>
              <a:gd name="T50" fmla="*/ 2147483647 w 1647"/>
              <a:gd name="T51" fmla="*/ 2147483647 h 841"/>
              <a:gd name="T52" fmla="*/ 2147483647 w 1647"/>
              <a:gd name="T53" fmla="*/ 2147483647 h 841"/>
              <a:gd name="T54" fmla="*/ 2147483647 w 1647"/>
              <a:gd name="T55" fmla="*/ 2147483647 h 841"/>
              <a:gd name="T56" fmla="*/ 2147483647 w 1647"/>
              <a:gd name="T57" fmla="*/ 2147483647 h 841"/>
              <a:gd name="T58" fmla="*/ 2147483647 w 1647"/>
              <a:gd name="T59" fmla="*/ 2147483647 h 841"/>
              <a:gd name="T60" fmla="*/ 2147483647 w 1647"/>
              <a:gd name="T61" fmla="*/ 2147483647 h 841"/>
              <a:gd name="T62" fmla="*/ 2147483647 w 1647"/>
              <a:gd name="T63" fmla="*/ 2147483647 h 841"/>
              <a:gd name="T64" fmla="*/ 2147483647 w 1647"/>
              <a:gd name="T65" fmla="*/ 2147483647 h 841"/>
              <a:gd name="T66" fmla="*/ 2147483647 w 1647"/>
              <a:gd name="T67" fmla="*/ 2147483647 h 841"/>
              <a:gd name="T68" fmla="*/ 2147483647 w 1647"/>
              <a:gd name="T69" fmla="*/ 2147483647 h 841"/>
              <a:gd name="T70" fmla="*/ 2147483647 w 1647"/>
              <a:gd name="T71" fmla="*/ 2147483647 h 841"/>
              <a:gd name="T72" fmla="*/ 2147483647 w 1647"/>
              <a:gd name="T73" fmla="*/ 2147483647 h 841"/>
              <a:gd name="T74" fmla="*/ 2147483647 w 1647"/>
              <a:gd name="T75" fmla="*/ 2147483647 h 841"/>
              <a:gd name="T76" fmla="*/ 2147483647 w 1647"/>
              <a:gd name="T77" fmla="*/ 2147483647 h 841"/>
              <a:gd name="T78" fmla="*/ 2147483647 w 1647"/>
              <a:gd name="T79" fmla="*/ 2147483647 h 841"/>
              <a:gd name="T80" fmla="*/ 2147483647 w 1647"/>
              <a:gd name="T81" fmla="*/ 2147483647 h 841"/>
              <a:gd name="T82" fmla="*/ 2147483647 w 1647"/>
              <a:gd name="T83" fmla="*/ 2147483647 h 841"/>
              <a:gd name="T84" fmla="*/ 2147483647 w 1647"/>
              <a:gd name="T85" fmla="*/ 2147483647 h 841"/>
              <a:gd name="T86" fmla="*/ 2147483647 w 1647"/>
              <a:gd name="T87" fmla="*/ 2147483647 h 841"/>
              <a:gd name="T88" fmla="*/ 2147483647 w 1647"/>
              <a:gd name="T89" fmla="*/ 2147483647 h 841"/>
              <a:gd name="T90" fmla="*/ 2147483647 w 1647"/>
              <a:gd name="T91" fmla="*/ 2147483647 h 841"/>
              <a:gd name="T92" fmla="*/ 2147483647 w 1647"/>
              <a:gd name="T93" fmla="*/ 2147483647 h 841"/>
              <a:gd name="T94" fmla="*/ 2147483647 w 1647"/>
              <a:gd name="T95" fmla="*/ 2147483647 h 841"/>
              <a:gd name="T96" fmla="*/ 2147483647 w 1647"/>
              <a:gd name="T97" fmla="*/ 2147483647 h 841"/>
              <a:gd name="T98" fmla="*/ 2147483647 w 1647"/>
              <a:gd name="T99" fmla="*/ 2147483647 h 8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7"/>
              <a:gd name="T151" fmla="*/ 0 h 841"/>
              <a:gd name="T152" fmla="*/ 1647 w 1647"/>
              <a:gd name="T153" fmla="*/ 841 h 8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7" h="841">
                <a:moveTo>
                  <a:pt x="1647" y="408"/>
                </a:moveTo>
                <a:lnTo>
                  <a:pt x="1644" y="382"/>
                </a:lnTo>
                <a:lnTo>
                  <a:pt x="1636" y="356"/>
                </a:lnTo>
                <a:lnTo>
                  <a:pt x="1628" y="329"/>
                </a:lnTo>
                <a:lnTo>
                  <a:pt x="1614" y="303"/>
                </a:lnTo>
                <a:lnTo>
                  <a:pt x="1598" y="278"/>
                </a:lnTo>
                <a:lnTo>
                  <a:pt x="1579" y="254"/>
                </a:lnTo>
                <a:lnTo>
                  <a:pt x="1557" y="230"/>
                </a:lnTo>
                <a:lnTo>
                  <a:pt x="1532" y="207"/>
                </a:lnTo>
                <a:lnTo>
                  <a:pt x="1504" y="184"/>
                </a:lnTo>
                <a:lnTo>
                  <a:pt x="1473" y="163"/>
                </a:lnTo>
                <a:lnTo>
                  <a:pt x="1441" y="143"/>
                </a:lnTo>
                <a:lnTo>
                  <a:pt x="1406" y="124"/>
                </a:lnTo>
                <a:lnTo>
                  <a:pt x="1368" y="105"/>
                </a:lnTo>
                <a:lnTo>
                  <a:pt x="1328" y="89"/>
                </a:lnTo>
                <a:lnTo>
                  <a:pt x="1287" y="73"/>
                </a:lnTo>
                <a:lnTo>
                  <a:pt x="1243" y="58"/>
                </a:lnTo>
                <a:lnTo>
                  <a:pt x="1197" y="45"/>
                </a:lnTo>
                <a:lnTo>
                  <a:pt x="1150" y="35"/>
                </a:lnTo>
                <a:lnTo>
                  <a:pt x="1102" y="25"/>
                </a:lnTo>
                <a:lnTo>
                  <a:pt x="1053" y="16"/>
                </a:lnTo>
                <a:lnTo>
                  <a:pt x="1003" y="10"/>
                </a:lnTo>
                <a:lnTo>
                  <a:pt x="952" y="6"/>
                </a:lnTo>
                <a:lnTo>
                  <a:pt x="900" y="1"/>
                </a:lnTo>
                <a:lnTo>
                  <a:pt x="849" y="0"/>
                </a:lnTo>
                <a:lnTo>
                  <a:pt x="798" y="0"/>
                </a:lnTo>
                <a:lnTo>
                  <a:pt x="746" y="1"/>
                </a:lnTo>
                <a:lnTo>
                  <a:pt x="695" y="6"/>
                </a:lnTo>
                <a:lnTo>
                  <a:pt x="643" y="10"/>
                </a:lnTo>
                <a:lnTo>
                  <a:pt x="593" y="16"/>
                </a:lnTo>
                <a:lnTo>
                  <a:pt x="545" y="25"/>
                </a:lnTo>
                <a:lnTo>
                  <a:pt x="496" y="35"/>
                </a:lnTo>
                <a:lnTo>
                  <a:pt x="449" y="45"/>
                </a:lnTo>
                <a:lnTo>
                  <a:pt x="404" y="58"/>
                </a:lnTo>
                <a:lnTo>
                  <a:pt x="360" y="73"/>
                </a:lnTo>
                <a:lnTo>
                  <a:pt x="319" y="89"/>
                </a:lnTo>
                <a:lnTo>
                  <a:pt x="279" y="105"/>
                </a:lnTo>
                <a:lnTo>
                  <a:pt x="241" y="124"/>
                </a:lnTo>
                <a:lnTo>
                  <a:pt x="205" y="143"/>
                </a:lnTo>
                <a:lnTo>
                  <a:pt x="173" y="163"/>
                </a:lnTo>
                <a:lnTo>
                  <a:pt x="142" y="184"/>
                </a:lnTo>
                <a:lnTo>
                  <a:pt x="114" y="207"/>
                </a:lnTo>
                <a:lnTo>
                  <a:pt x="89" y="230"/>
                </a:lnTo>
                <a:lnTo>
                  <a:pt x="67" y="254"/>
                </a:lnTo>
                <a:lnTo>
                  <a:pt x="48" y="278"/>
                </a:lnTo>
                <a:lnTo>
                  <a:pt x="32" y="303"/>
                </a:lnTo>
                <a:lnTo>
                  <a:pt x="19" y="329"/>
                </a:lnTo>
                <a:lnTo>
                  <a:pt x="10" y="356"/>
                </a:lnTo>
                <a:lnTo>
                  <a:pt x="3" y="382"/>
                </a:lnTo>
                <a:lnTo>
                  <a:pt x="0" y="408"/>
                </a:lnTo>
                <a:lnTo>
                  <a:pt x="0" y="434"/>
                </a:lnTo>
                <a:lnTo>
                  <a:pt x="3" y="461"/>
                </a:lnTo>
                <a:lnTo>
                  <a:pt x="10" y="487"/>
                </a:lnTo>
                <a:lnTo>
                  <a:pt x="19" y="513"/>
                </a:lnTo>
                <a:lnTo>
                  <a:pt x="32" y="538"/>
                </a:lnTo>
                <a:lnTo>
                  <a:pt x="48" y="564"/>
                </a:lnTo>
                <a:lnTo>
                  <a:pt x="67" y="588"/>
                </a:lnTo>
                <a:lnTo>
                  <a:pt x="89" y="612"/>
                </a:lnTo>
                <a:lnTo>
                  <a:pt x="114" y="636"/>
                </a:lnTo>
                <a:lnTo>
                  <a:pt x="142" y="658"/>
                </a:lnTo>
                <a:lnTo>
                  <a:pt x="173" y="679"/>
                </a:lnTo>
                <a:lnTo>
                  <a:pt x="205" y="700"/>
                </a:lnTo>
                <a:lnTo>
                  <a:pt x="241" y="719"/>
                </a:lnTo>
                <a:lnTo>
                  <a:pt x="279" y="736"/>
                </a:lnTo>
                <a:lnTo>
                  <a:pt x="319" y="754"/>
                </a:lnTo>
                <a:lnTo>
                  <a:pt x="360" y="770"/>
                </a:lnTo>
                <a:lnTo>
                  <a:pt x="404" y="783"/>
                </a:lnTo>
                <a:lnTo>
                  <a:pt x="449" y="796"/>
                </a:lnTo>
                <a:lnTo>
                  <a:pt x="496" y="808"/>
                </a:lnTo>
                <a:lnTo>
                  <a:pt x="545" y="817"/>
                </a:lnTo>
                <a:lnTo>
                  <a:pt x="593" y="825"/>
                </a:lnTo>
                <a:lnTo>
                  <a:pt x="643" y="833"/>
                </a:lnTo>
                <a:lnTo>
                  <a:pt x="695" y="837"/>
                </a:lnTo>
                <a:lnTo>
                  <a:pt x="746" y="840"/>
                </a:lnTo>
                <a:lnTo>
                  <a:pt x="798" y="841"/>
                </a:lnTo>
                <a:lnTo>
                  <a:pt x="849" y="841"/>
                </a:lnTo>
                <a:lnTo>
                  <a:pt x="900" y="840"/>
                </a:lnTo>
                <a:lnTo>
                  <a:pt x="952" y="837"/>
                </a:lnTo>
                <a:lnTo>
                  <a:pt x="1003" y="833"/>
                </a:lnTo>
                <a:lnTo>
                  <a:pt x="1053" y="825"/>
                </a:lnTo>
                <a:lnTo>
                  <a:pt x="1102" y="817"/>
                </a:lnTo>
                <a:lnTo>
                  <a:pt x="1150" y="808"/>
                </a:lnTo>
                <a:lnTo>
                  <a:pt x="1197" y="796"/>
                </a:lnTo>
                <a:lnTo>
                  <a:pt x="1243" y="783"/>
                </a:lnTo>
                <a:lnTo>
                  <a:pt x="1287" y="770"/>
                </a:lnTo>
                <a:lnTo>
                  <a:pt x="1328" y="754"/>
                </a:lnTo>
                <a:lnTo>
                  <a:pt x="1368" y="736"/>
                </a:lnTo>
                <a:lnTo>
                  <a:pt x="1406" y="719"/>
                </a:lnTo>
                <a:lnTo>
                  <a:pt x="1441" y="700"/>
                </a:lnTo>
                <a:lnTo>
                  <a:pt x="1473" y="679"/>
                </a:lnTo>
                <a:lnTo>
                  <a:pt x="1504" y="658"/>
                </a:lnTo>
                <a:lnTo>
                  <a:pt x="1532" y="636"/>
                </a:lnTo>
                <a:lnTo>
                  <a:pt x="1557" y="612"/>
                </a:lnTo>
                <a:lnTo>
                  <a:pt x="1579" y="588"/>
                </a:lnTo>
                <a:lnTo>
                  <a:pt x="1598" y="564"/>
                </a:lnTo>
                <a:lnTo>
                  <a:pt x="1614" y="538"/>
                </a:lnTo>
                <a:lnTo>
                  <a:pt x="1628" y="513"/>
                </a:lnTo>
                <a:lnTo>
                  <a:pt x="1636" y="487"/>
                </a:lnTo>
                <a:lnTo>
                  <a:pt x="1644" y="461"/>
                </a:lnTo>
                <a:lnTo>
                  <a:pt x="1647" y="434"/>
                </a:lnTo>
                <a:lnTo>
                  <a:pt x="1647" y="408"/>
                </a:lnTo>
                <a:close/>
              </a:path>
            </a:pathLst>
          </a:custGeom>
          <a:solidFill>
            <a:srgbClr val="C0C0C0"/>
          </a:solidFill>
          <a:ln w="11113">
            <a:solidFill>
              <a:srgbClr val="000000"/>
            </a:solidFill>
            <a:prstDash val="solid"/>
            <a:round/>
            <a:headEnd/>
            <a:tailEnd/>
          </a:ln>
        </p:spPr>
        <p:txBody>
          <a:bodyPr/>
          <a:lstStyle/>
          <a:p>
            <a:endParaRPr lang="en-US"/>
          </a:p>
        </p:txBody>
      </p:sp>
      <p:sp>
        <p:nvSpPr>
          <p:cNvPr id="42036" name="Rectangle 63"/>
          <p:cNvSpPr>
            <a:spLocks noChangeArrowheads="1"/>
          </p:cNvSpPr>
          <p:nvPr/>
        </p:nvSpPr>
        <p:spPr bwMode="auto">
          <a:xfrm>
            <a:off x="3705225" y="568007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2037" name="Rectangle 64"/>
          <p:cNvSpPr>
            <a:spLocks noChangeArrowheads="1"/>
          </p:cNvSpPr>
          <p:nvPr/>
        </p:nvSpPr>
        <p:spPr bwMode="auto">
          <a:xfrm>
            <a:off x="3867150" y="5676900"/>
            <a:ext cx="13827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Heat Source</a:t>
            </a:r>
            <a:endParaRPr lang="en-US" altLang="en-US"/>
          </a:p>
        </p:txBody>
      </p:sp>
      <p:sp>
        <p:nvSpPr>
          <p:cNvPr id="42038" name="Rectangle 65"/>
          <p:cNvSpPr>
            <a:spLocks noChangeArrowheads="1"/>
          </p:cNvSpPr>
          <p:nvPr/>
        </p:nvSpPr>
        <p:spPr bwMode="auto">
          <a:xfrm>
            <a:off x="3705225" y="5919788"/>
            <a:ext cx="18732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Magma Chamber?</a:t>
            </a:r>
            <a:endParaRPr lang="en-US" altLang="en-US"/>
          </a:p>
        </p:txBody>
      </p:sp>
      <p:sp>
        <p:nvSpPr>
          <p:cNvPr id="42039" name="Freeform 66"/>
          <p:cNvSpPr>
            <a:spLocks/>
          </p:cNvSpPr>
          <p:nvPr/>
        </p:nvSpPr>
        <p:spPr bwMode="auto">
          <a:xfrm>
            <a:off x="4414838" y="2420938"/>
            <a:ext cx="111125" cy="403225"/>
          </a:xfrm>
          <a:custGeom>
            <a:avLst/>
            <a:gdLst>
              <a:gd name="T0" fmla="*/ 0 w 70"/>
              <a:gd name="T1" fmla="*/ 2147483647 h 254"/>
              <a:gd name="T2" fmla="*/ 2147483647 w 70"/>
              <a:gd name="T3" fmla="*/ 2147483647 h 254"/>
              <a:gd name="T4" fmla="*/ 2147483647 w 70"/>
              <a:gd name="T5" fmla="*/ 0 h 254"/>
              <a:gd name="T6" fmla="*/ 0 w 70"/>
              <a:gd name="T7" fmla="*/ 2147483647 h 254"/>
              <a:gd name="T8" fmla="*/ 0 60000 65536"/>
              <a:gd name="T9" fmla="*/ 0 60000 65536"/>
              <a:gd name="T10" fmla="*/ 0 60000 65536"/>
              <a:gd name="T11" fmla="*/ 0 60000 65536"/>
              <a:gd name="T12" fmla="*/ 0 w 70"/>
              <a:gd name="T13" fmla="*/ 0 h 254"/>
              <a:gd name="T14" fmla="*/ 70 w 70"/>
              <a:gd name="T15" fmla="*/ 254 h 254"/>
            </a:gdLst>
            <a:ahLst/>
            <a:cxnLst>
              <a:cxn ang="T8">
                <a:pos x="T0" y="T1"/>
              </a:cxn>
              <a:cxn ang="T9">
                <a:pos x="T2" y="T3"/>
              </a:cxn>
              <a:cxn ang="T10">
                <a:pos x="T4" y="T5"/>
              </a:cxn>
              <a:cxn ang="T11">
                <a:pos x="T6" y="T7"/>
              </a:cxn>
            </a:cxnLst>
            <a:rect l="T12" t="T13" r="T14" b="T15"/>
            <a:pathLst>
              <a:path w="70" h="254">
                <a:moveTo>
                  <a:pt x="0" y="254"/>
                </a:moveTo>
                <a:lnTo>
                  <a:pt x="70" y="247"/>
                </a:lnTo>
                <a:lnTo>
                  <a:pt x="35" y="0"/>
                </a:lnTo>
                <a:lnTo>
                  <a:pt x="0" y="254"/>
                </a:lnTo>
                <a:close/>
              </a:path>
            </a:pathLst>
          </a:custGeom>
          <a:solidFill>
            <a:srgbClr val="808080"/>
          </a:solidFill>
          <a:ln w="11113">
            <a:solidFill>
              <a:srgbClr val="000000"/>
            </a:solidFill>
            <a:prstDash val="solid"/>
            <a:round/>
            <a:headEnd/>
            <a:tailEnd/>
          </a:ln>
        </p:spPr>
        <p:txBody>
          <a:bodyPr/>
          <a:lstStyle/>
          <a:p>
            <a:endParaRPr lang="en-US"/>
          </a:p>
        </p:txBody>
      </p:sp>
      <p:sp>
        <p:nvSpPr>
          <p:cNvPr id="42040" name="Freeform 67"/>
          <p:cNvSpPr>
            <a:spLocks/>
          </p:cNvSpPr>
          <p:nvPr/>
        </p:nvSpPr>
        <p:spPr bwMode="auto">
          <a:xfrm>
            <a:off x="4540250" y="2471738"/>
            <a:ext cx="87313" cy="333375"/>
          </a:xfrm>
          <a:custGeom>
            <a:avLst/>
            <a:gdLst>
              <a:gd name="T0" fmla="*/ 0 w 55"/>
              <a:gd name="T1" fmla="*/ 2147483647 h 210"/>
              <a:gd name="T2" fmla="*/ 2147483647 w 55"/>
              <a:gd name="T3" fmla="*/ 2147483647 h 210"/>
              <a:gd name="T4" fmla="*/ 2147483647 w 55"/>
              <a:gd name="T5" fmla="*/ 0 h 210"/>
              <a:gd name="T6" fmla="*/ 0 w 55"/>
              <a:gd name="T7" fmla="*/ 2147483647 h 210"/>
              <a:gd name="T8" fmla="*/ 0 60000 65536"/>
              <a:gd name="T9" fmla="*/ 0 60000 65536"/>
              <a:gd name="T10" fmla="*/ 0 60000 65536"/>
              <a:gd name="T11" fmla="*/ 0 60000 65536"/>
              <a:gd name="T12" fmla="*/ 0 w 55"/>
              <a:gd name="T13" fmla="*/ 0 h 210"/>
              <a:gd name="T14" fmla="*/ 55 w 55"/>
              <a:gd name="T15" fmla="*/ 210 h 210"/>
            </a:gdLst>
            <a:ahLst/>
            <a:cxnLst>
              <a:cxn ang="T8">
                <a:pos x="T0" y="T1"/>
              </a:cxn>
              <a:cxn ang="T9">
                <a:pos x="T2" y="T3"/>
              </a:cxn>
              <a:cxn ang="T10">
                <a:pos x="T4" y="T5"/>
              </a:cxn>
              <a:cxn ang="T11">
                <a:pos x="T6" y="T7"/>
              </a:cxn>
            </a:cxnLst>
            <a:rect l="T12" t="T13" r="T14" b="T15"/>
            <a:pathLst>
              <a:path w="55" h="210">
                <a:moveTo>
                  <a:pt x="0" y="210"/>
                </a:moveTo>
                <a:lnTo>
                  <a:pt x="55" y="209"/>
                </a:lnTo>
                <a:lnTo>
                  <a:pt x="24" y="0"/>
                </a:lnTo>
                <a:lnTo>
                  <a:pt x="0" y="210"/>
                </a:lnTo>
                <a:close/>
              </a:path>
            </a:pathLst>
          </a:custGeom>
          <a:solidFill>
            <a:srgbClr val="808080"/>
          </a:solidFill>
          <a:ln w="11113">
            <a:solidFill>
              <a:srgbClr val="000000"/>
            </a:solidFill>
            <a:prstDash val="solid"/>
            <a:round/>
            <a:headEnd/>
            <a:tailEnd/>
          </a:ln>
        </p:spPr>
        <p:txBody>
          <a:bodyPr/>
          <a:lstStyle/>
          <a:p>
            <a:endParaRPr lang="en-US"/>
          </a:p>
        </p:txBody>
      </p:sp>
      <p:sp>
        <p:nvSpPr>
          <p:cNvPr id="42041" name="Freeform 68"/>
          <p:cNvSpPr>
            <a:spLocks/>
          </p:cNvSpPr>
          <p:nvPr/>
        </p:nvSpPr>
        <p:spPr bwMode="auto">
          <a:xfrm>
            <a:off x="4648200" y="2386013"/>
            <a:ext cx="71438" cy="412750"/>
          </a:xfrm>
          <a:custGeom>
            <a:avLst/>
            <a:gdLst>
              <a:gd name="T0" fmla="*/ 0 w 45"/>
              <a:gd name="T1" fmla="*/ 2147483647 h 260"/>
              <a:gd name="T2" fmla="*/ 2147483647 w 45"/>
              <a:gd name="T3" fmla="*/ 2147483647 h 260"/>
              <a:gd name="T4" fmla="*/ 2147483647 w 45"/>
              <a:gd name="T5" fmla="*/ 0 h 260"/>
              <a:gd name="T6" fmla="*/ 2147483647 w 45"/>
              <a:gd name="T7" fmla="*/ 0 h 260"/>
              <a:gd name="T8" fmla="*/ 2147483647 w 45"/>
              <a:gd name="T9" fmla="*/ 0 h 260"/>
              <a:gd name="T10" fmla="*/ 0 w 45"/>
              <a:gd name="T11" fmla="*/ 2147483647 h 260"/>
              <a:gd name="T12" fmla="*/ 0 60000 65536"/>
              <a:gd name="T13" fmla="*/ 0 60000 65536"/>
              <a:gd name="T14" fmla="*/ 0 60000 65536"/>
              <a:gd name="T15" fmla="*/ 0 60000 65536"/>
              <a:gd name="T16" fmla="*/ 0 60000 65536"/>
              <a:gd name="T17" fmla="*/ 0 60000 65536"/>
              <a:gd name="T18" fmla="*/ 0 w 45"/>
              <a:gd name="T19" fmla="*/ 0 h 260"/>
              <a:gd name="T20" fmla="*/ 45 w 45"/>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45" h="260">
                <a:moveTo>
                  <a:pt x="0" y="260"/>
                </a:moveTo>
                <a:lnTo>
                  <a:pt x="45" y="260"/>
                </a:lnTo>
                <a:lnTo>
                  <a:pt x="6" y="0"/>
                </a:lnTo>
                <a:lnTo>
                  <a:pt x="7" y="0"/>
                </a:lnTo>
                <a:lnTo>
                  <a:pt x="0" y="260"/>
                </a:lnTo>
                <a:close/>
              </a:path>
            </a:pathLst>
          </a:custGeom>
          <a:solidFill>
            <a:srgbClr val="808080"/>
          </a:solidFill>
          <a:ln w="11113">
            <a:solidFill>
              <a:srgbClr val="000000"/>
            </a:solidFill>
            <a:prstDash val="solid"/>
            <a:round/>
            <a:headEnd/>
            <a:tailEnd/>
          </a:ln>
        </p:spPr>
        <p:txBody>
          <a:bodyPr/>
          <a:lstStyle/>
          <a:p>
            <a:endParaRPr lang="en-US"/>
          </a:p>
        </p:txBody>
      </p:sp>
      <p:sp>
        <p:nvSpPr>
          <p:cNvPr id="42042" name="Freeform 69"/>
          <p:cNvSpPr>
            <a:spLocks/>
          </p:cNvSpPr>
          <p:nvPr/>
        </p:nvSpPr>
        <p:spPr bwMode="auto">
          <a:xfrm>
            <a:off x="4737100" y="2436813"/>
            <a:ext cx="76200" cy="363537"/>
          </a:xfrm>
          <a:custGeom>
            <a:avLst/>
            <a:gdLst>
              <a:gd name="T0" fmla="*/ 0 w 48"/>
              <a:gd name="T1" fmla="*/ 2147483647 h 229"/>
              <a:gd name="T2" fmla="*/ 2147483647 w 48"/>
              <a:gd name="T3" fmla="*/ 2147483647 h 229"/>
              <a:gd name="T4" fmla="*/ 2147483647 w 48"/>
              <a:gd name="T5" fmla="*/ 0 h 229"/>
              <a:gd name="T6" fmla="*/ 0 w 48"/>
              <a:gd name="T7" fmla="*/ 2147483647 h 229"/>
              <a:gd name="T8" fmla="*/ 0 60000 65536"/>
              <a:gd name="T9" fmla="*/ 0 60000 65536"/>
              <a:gd name="T10" fmla="*/ 0 60000 65536"/>
              <a:gd name="T11" fmla="*/ 0 60000 65536"/>
              <a:gd name="T12" fmla="*/ 0 w 48"/>
              <a:gd name="T13" fmla="*/ 0 h 229"/>
              <a:gd name="T14" fmla="*/ 48 w 48"/>
              <a:gd name="T15" fmla="*/ 229 h 229"/>
            </a:gdLst>
            <a:ahLst/>
            <a:cxnLst>
              <a:cxn ang="T8">
                <a:pos x="T0" y="T1"/>
              </a:cxn>
              <a:cxn ang="T9">
                <a:pos x="T2" y="T3"/>
              </a:cxn>
              <a:cxn ang="T10">
                <a:pos x="T4" y="T5"/>
              </a:cxn>
              <a:cxn ang="T11">
                <a:pos x="T6" y="T7"/>
              </a:cxn>
            </a:cxnLst>
            <a:rect l="T12" t="T13" r="T14" b="T15"/>
            <a:pathLst>
              <a:path w="48" h="229">
                <a:moveTo>
                  <a:pt x="0" y="229"/>
                </a:moveTo>
                <a:lnTo>
                  <a:pt x="48" y="228"/>
                </a:lnTo>
                <a:lnTo>
                  <a:pt x="16" y="0"/>
                </a:lnTo>
                <a:lnTo>
                  <a:pt x="0" y="229"/>
                </a:lnTo>
                <a:close/>
              </a:path>
            </a:pathLst>
          </a:custGeom>
          <a:solidFill>
            <a:srgbClr val="808080"/>
          </a:solidFill>
          <a:ln w="11113">
            <a:solidFill>
              <a:srgbClr val="000000"/>
            </a:solidFill>
            <a:prstDash val="solid"/>
            <a:round/>
            <a:headEnd/>
            <a:tailEnd/>
          </a:ln>
        </p:spPr>
        <p:txBody>
          <a:bodyPr/>
          <a:lstStyle/>
          <a:p>
            <a:endParaRPr lang="en-US"/>
          </a:p>
        </p:txBody>
      </p:sp>
      <p:sp>
        <p:nvSpPr>
          <p:cNvPr id="42043" name="Freeform 70"/>
          <p:cNvSpPr>
            <a:spLocks/>
          </p:cNvSpPr>
          <p:nvPr/>
        </p:nvSpPr>
        <p:spPr bwMode="auto">
          <a:xfrm>
            <a:off x="4826000" y="2516188"/>
            <a:ext cx="96838" cy="284162"/>
          </a:xfrm>
          <a:custGeom>
            <a:avLst/>
            <a:gdLst>
              <a:gd name="T0" fmla="*/ 0 w 61"/>
              <a:gd name="T1" fmla="*/ 2147483647 h 179"/>
              <a:gd name="T2" fmla="*/ 2147483647 w 61"/>
              <a:gd name="T3" fmla="*/ 2147483647 h 179"/>
              <a:gd name="T4" fmla="*/ 2147483647 w 61"/>
              <a:gd name="T5" fmla="*/ 0 h 179"/>
              <a:gd name="T6" fmla="*/ 0 w 61"/>
              <a:gd name="T7" fmla="*/ 2147483647 h 179"/>
              <a:gd name="T8" fmla="*/ 0 60000 65536"/>
              <a:gd name="T9" fmla="*/ 0 60000 65536"/>
              <a:gd name="T10" fmla="*/ 0 60000 65536"/>
              <a:gd name="T11" fmla="*/ 0 60000 65536"/>
              <a:gd name="T12" fmla="*/ 0 w 61"/>
              <a:gd name="T13" fmla="*/ 0 h 179"/>
              <a:gd name="T14" fmla="*/ 61 w 61"/>
              <a:gd name="T15" fmla="*/ 179 h 179"/>
            </a:gdLst>
            <a:ahLst/>
            <a:cxnLst>
              <a:cxn ang="T8">
                <a:pos x="T0" y="T1"/>
              </a:cxn>
              <a:cxn ang="T9">
                <a:pos x="T2" y="T3"/>
              </a:cxn>
              <a:cxn ang="T10">
                <a:pos x="T4" y="T5"/>
              </a:cxn>
              <a:cxn ang="T11">
                <a:pos x="T6" y="T7"/>
              </a:cxn>
            </a:cxnLst>
            <a:rect l="T12" t="T13" r="T14" b="T15"/>
            <a:pathLst>
              <a:path w="61" h="179">
                <a:moveTo>
                  <a:pt x="0" y="179"/>
                </a:moveTo>
                <a:lnTo>
                  <a:pt x="61" y="179"/>
                </a:lnTo>
                <a:lnTo>
                  <a:pt x="22" y="0"/>
                </a:lnTo>
                <a:lnTo>
                  <a:pt x="0" y="179"/>
                </a:lnTo>
                <a:close/>
              </a:path>
            </a:pathLst>
          </a:custGeom>
          <a:solidFill>
            <a:srgbClr val="808080"/>
          </a:solidFill>
          <a:ln w="11113">
            <a:solidFill>
              <a:srgbClr val="000000"/>
            </a:solidFill>
            <a:prstDash val="solid"/>
            <a:round/>
            <a:headEnd/>
            <a:tailEnd/>
          </a:ln>
        </p:spPr>
        <p:txBody>
          <a:bodyPr/>
          <a:lstStyle/>
          <a:p>
            <a:endParaRPr lang="en-US"/>
          </a:p>
        </p:txBody>
      </p:sp>
      <p:sp>
        <p:nvSpPr>
          <p:cNvPr id="42044" name="Rectangle 73"/>
          <p:cNvSpPr>
            <a:spLocks noChangeArrowheads="1"/>
          </p:cNvSpPr>
          <p:nvPr/>
        </p:nvSpPr>
        <p:spPr bwMode="auto">
          <a:xfrm>
            <a:off x="3849688" y="136207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42045" name="Rectangle 74"/>
          <p:cNvSpPr>
            <a:spLocks noChangeArrowheads="1"/>
          </p:cNvSpPr>
          <p:nvPr/>
        </p:nvSpPr>
        <p:spPr bwMode="auto">
          <a:xfrm>
            <a:off x="4011613" y="136207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2046" name="Rectangle 75"/>
          <p:cNvSpPr>
            <a:spLocks noChangeArrowheads="1"/>
          </p:cNvSpPr>
          <p:nvPr/>
        </p:nvSpPr>
        <p:spPr bwMode="auto">
          <a:xfrm>
            <a:off x="4171950" y="13620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a:solidFill>
                  <a:srgbClr val="000000"/>
                </a:solidFill>
              </a:rPr>
              <a:t> </a:t>
            </a:r>
            <a:endParaRPr lang="en-US" altLang="en-US"/>
          </a:p>
        </p:txBody>
      </p:sp>
      <p:sp>
        <p:nvSpPr>
          <p:cNvPr id="42047" name="Rectangle 76"/>
          <p:cNvSpPr>
            <a:spLocks noChangeArrowheads="1"/>
          </p:cNvSpPr>
          <p:nvPr/>
        </p:nvSpPr>
        <p:spPr bwMode="auto">
          <a:xfrm>
            <a:off x="4222750" y="1565275"/>
            <a:ext cx="74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00"/>
                </a:solidFill>
              </a:rPr>
              <a:t>Summit</a:t>
            </a:r>
            <a:endParaRPr lang="en-US" altLang="en-US" sz="1600"/>
          </a:p>
        </p:txBody>
      </p:sp>
      <p:sp>
        <p:nvSpPr>
          <p:cNvPr id="42048" name="Rectangle 78"/>
          <p:cNvSpPr>
            <a:spLocks noChangeArrowheads="1"/>
          </p:cNvSpPr>
          <p:nvPr/>
        </p:nvSpPr>
        <p:spPr bwMode="auto">
          <a:xfrm>
            <a:off x="3849688" y="1839913"/>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2049" name="Rectangle 79"/>
          <p:cNvSpPr>
            <a:spLocks noChangeArrowheads="1"/>
          </p:cNvSpPr>
          <p:nvPr/>
        </p:nvSpPr>
        <p:spPr bwMode="auto">
          <a:xfrm>
            <a:off x="3957638" y="1843088"/>
            <a:ext cx="1014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00"/>
                </a:solidFill>
              </a:rPr>
              <a:t>    pH = 2.8</a:t>
            </a:r>
            <a:endParaRPr lang="en-US" altLang="en-US" sz="1600"/>
          </a:p>
        </p:txBody>
      </p:sp>
      <p:sp>
        <p:nvSpPr>
          <p:cNvPr id="42050" name="Freeform 86"/>
          <p:cNvSpPr>
            <a:spLocks/>
          </p:cNvSpPr>
          <p:nvPr/>
        </p:nvSpPr>
        <p:spPr bwMode="auto">
          <a:xfrm>
            <a:off x="6542088" y="4086225"/>
            <a:ext cx="188912" cy="231775"/>
          </a:xfrm>
          <a:custGeom>
            <a:avLst/>
            <a:gdLst>
              <a:gd name="T0" fmla="*/ 2147483647 w 119"/>
              <a:gd name="T1" fmla="*/ 0 h 146"/>
              <a:gd name="T2" fmla="*/ 0 w 119"/>
              <a:gd name="T3" fmla="*/ 2147483647 h 146"/>
              <a:gd name="T4" fmla="*/ 2147483647 w 119"/>
              <a:gd name="T5" fmla="*/ 2147483647 h 146"/>
              <a:gd name="T6" fmla="*/ 2147483647 w 119"/>
              <a:gd name="T7" fmla="*/ 2147483647 h 146"/>
              <a:gd name="T8" fmla="*/ 2147483647 w 119"/>
              <a:gd name="T9" fmla="*/ 2147483647 h 146"/>
              <a:gd name="T10" fmla="*/ 2147483647 w 119"/>
              <a:gd name="T11" fmla="*/ 2147483647 h 146"/>
              <a:gd name="T12" fmla="*/ 2147483647 w 119"/>
              <a:gd name="T13" fmla="*/ 2147483647 h 146"/>
              <a:gd name="T14" fmla="*/ 2147483647 w 119"/>
              <a:gd name="T15" fmla="*/ 2147483647 h 146"/>
              <a:gd name="T16" fmla="*/ 2147483647 w 119"/>
              <a:gd name="T17" fmla="*/ 2147483647 h 146"/>
              <a:gd name="T18" fmla="*/ 2147483647 w 119"/>
              <a:gd name="T19" fmla="*/ 2147483647 h 146"/>
              <a:gd name="T20" fmla="*/ 2147483647 w 119"/>
              <a:gd name="T21" fmla="*/ 2147483647 h 146"/>
              <a:gd name="T22" fmla="*/ 2147483647 w 119"/>
              <a:gd name="T23" fmla="*/ 2147483647 h 146"/>
              <a:gd name="T24" fmla="*/ 2147483647 w 119"/>
              <a:gd name="T25" fmla="*/ 2147483647 h 146"/>
              <a:gd name="T26" fmla="*/ 2147483647 w 119"/>
              <a:gd name="T27" fmla="*/ 2147483647 h 146"/>
              <a:gd name="T28" fmla="*/ 2147483647 w 119"/>
              <a:gd name="T29" fmla="*/ 2147483647 h 146"/>
              <a:gd name="T30" fmla="*/ 2147483647 w 119"/>
              <a:gd name="T31" fmla="*/ 2147483647 h 146"/>
              <a:gd name="T32" fmla="*/ 2147483647 w 119"/>
              <a:gd name="T33" fmla="*/ 2147483647 h 146"/>
              <a:gd name="T34" fmla="*/ 2147483647 w 119"/>
              <a:gd name="T35" fmla="*/ 2147483647 h 146"/>
              <a:gd name="T36" fmla="*/ 2147483647 w 119"/>
              <a:gd name="T37" fmla="*/ 2147483647 h 146"/>
              <a:gd name="T38" fmla="*/ 2147483647 w 119"/>
              <a:gd name="T39" fmla="*/ 2147483647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9"/>
              <a:gd name="T61" fmla="*/ 0 h 146"/>
              <a:gd name="T62" fmla="*/ 119 w 119"/>
              <a:gd name="T63" fmla="*/ 146 h 1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9" h="146">
                <a:moveTo>
                  <a:pt x="1" y="0"/>
                </a:moveTo>
                <a:lnTo>
                  <a:pt x="0" y="22"/>
                </a:lnTo>
                <a:lnTo>
                  <a:pt x="1" y="41"/>
                </a:lnTo>
                <a:lnTo>
                  <a:pt x="4" y="58"/>
                </a:lnTo>
                <a:lnTo>
                  <a:pt x="9" y="73"/>
                </a:lnTo>
                <a:lnTo>
                  <a:pt x="15" y="86"/>
                </a:lnTo>
                <a:lnTo>
                  <a:pt x="22" y="98"/>
                </a:lnTo>
                <a:lnTo>
                  <a:pt x="31" y="108"/>
                </a:lnTo>
                <a:lnTo>
                  <a:pt x="40" y="117"/>
                </a:lnTo>
                <a:lnTo>
                  <a:pt x="50" y="122"/>
                </a:lnTo>
                <a:lnTo>
                  <a:pt x="60" y="128"/>
                </a:lnTo>
                <a:lnTo>
                  <a:pt x="69" y="134"/>
                </a:lnTo>
                <a:lnTo>
                  <a:pt x="79" y="137"/>
                </a:lnTo>
                <a:lnTo>
                  <a:pt x="88" y="140"/>
                </a:lnTo>
                <a:lnTo>
                  <a:pt x="97" y="141"/>
                </a:lnTo>
                <a:lnTo>
                  <a:pt x="104" y="143"/>
                </a:lnTo>
                <a:lnTo>
                  <a:pt x="110" y="144"/>
                </a:lnTo>
                <a:lnTo>
                  <a:pt x="115" y="144"/>
                </a:lnTo>
                <a:lnTo>
                  <a:pt x="117" y="144"/>
                </a:lnTo>
                <a:lnTo>
                  <a:pt x="119" y="146"/>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1" name="Freeform 87"/>
          <p:cNvSpPr>
            <a:spLocks/>
          </p:cNvSpPr>
          <p:nvPr/>
        </p:nvSpPr>
        <p:spPr bwMode="auto">
          <a:xfrm>
            <a:off x="6802438" y="4470400"/>
            <a:ext cx="182562" cy="177800"/>
          </a:xfrm>
          <a:custGeom>
            <a:avLst/>
            <a:gdLst>
              <a:gd name="T0" fmla="*/ 2147483647 w 115"/>
              <a:gd name="T1" fmla="*/ 2147483647 h 112"/>
              <a:gd name="T2" fmla="*/ 2147483647 w 115"/>
              <a:gd name="T3" fmla="*/ 2147483647 h 112"/>
              <a:gd name="T4" fmla="*/ 2147483647 w 115"/>
              <a:gd name="T5" fmla="*/ 2147483647 h 112"/>
              <a:gd name="T6" fmla="*/ 2147483647 w 115"/>
              <a:gd name="T7" fmla="*/ 2147483647 h 112"/>
              <a:gd name="T8" fmla="*/ 2147483647 w 115"/>
              <a:gd name="T9" fmla="*/ 2147483647 h 112"/>
              <a:gd name="T10" fmla="*/ 2147483647 w 115"/>
              <a:gd name="T11" fmla="*/ 2147483647 h 112"/>
              <a:gd name="T12" fmla="*/ 2147483647 w 115"/>
              <a:gd name="T13" fmla="*/ 2147483647 h 112"/>
              <a:gd name="T14" fmla="*/ 2147483647 w 115"/>
              <a:gd name="T15" fmla="*/ 2147483647 h 112"/>
              <a:gd name="T16" fmla="*/ 2147483647 w 115"/>
              <a:gd name="T17" fmla="*/ 2147483647 h 112"/>
              <a:gd name="T18" fmla="*/ 2147483647 w 115"/>
              <a:gd name="T19" fmla="*/ 2147483647 h 112"/>
              <a:gd name="T20" fmla="*/ 2147483647 w 115"/>
              <a:gd name="T21" fmla="*/ 2147483647 h 112"/>
              <a:gd name="T22" fmla="*/ 2147483647 w 115"/>
              <a:gd name="T23" fmla="*/ 2147483647 h 112"/>
              <a:gd name="T24" fmla="*/ 2147483647 w 115"/>
              <a:gd name="T25" fmla="*/ 2147483647 h 112"/>
              <a:gd name="T26" fmla="*/ 0 w 115"/>
              <a:gd name="T27" fmla="*/ 2147483647 h 112"/>
              <a:gd name="T28" fmla="*/ 0 w 115"/>
              <a:gd name="T29" fmla="*/ 2147483647 h 112"/>
              <a:gd name="T30" fmla="*/ 0 w 115"/>
              <a:gd name="T31" fmla="*/ 2147483647 h 112"/>
              <a:gd name="T32" fmla="*/ 0 w 115"/>
              <a:gd name="T33" fmla="*/ 2147483647 h 112"/>
              <a:gd name="T34" fmla="*/ 0 w 115"/>
              <a:gd name="T35" fmla="*/ 2147483647 h 112"/>
              <a:gd name="T36" fmla="*/ 0 w 115"/>
              <a:gd name="T37" fmla="*/ 0 h 112"/>
              <a:gd name="T38" fmla="*/ 0 w 115"/>
              <a:gd name="T39" fmla="*/ 0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
              <a:gd name="T61" fmla="*/ 0 h 112"/>
              <a:gd name="T62" fmla="*/ 115 w 115"/>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 h="112">
                <a:moveTo>
                  <a:pt x="115" y="112"/>
                </a:moveTo>
                <a:lnTo>
                  <a:pt x="96" y="108"/>
                </a:lnTo>
                <a:lnTo>
                  <a:pt x="78" y="104"/>
                </a:lnTo>
                <a:lnTo>
                  <a:pt x="64" y="99"/>
                </a:lnTo>
                <a:lnTo>
                  <a:pt x="50" y="92"/>
                </a:lnTo>
                <a:lnTo>
                  <a:pt x="40" y="86"/>
                </a:lnTo>
                <a:lnTo>
                  <a:pt x="31" y="77"/>
                </a:lnTo>
                <a:lnTo>
                  <a:pt x="23" y="70"/>
                </a:lnTo>
                <a:lnTo>
                  <a:pt x="17" y="61"/>
                </a:lnTo>
                <a:lnTo>
                  <a:pt x="12" y="54"/>
                </a:lnTo>
                <a:lnTo>
                  <a:pt x="8" y="45"/>
                </a:lnTo>
                <a:lnTo>
                  <a:pt x="5" y="37"/>
                </a:lnTo>
                <a:lnTo>
                  <a:pt x="2" y="29"/>
                </a:lnTo>
                <a:lnTo>
                  <a:pt x="0" y="22"/>
                </a:lnTo>
                <a:lnTo>
                  <a:pt x="0" y="16"/>
                </a:lnTo>
                <a:lnTo>
                  <a:pt x="0" y="10"/>
                </a:lnTo>
                <a:lnTo>
                  <a:pt x="0" y="6"/>
                </a:lnTo>
                <a:lnTo>
                  <a:pt x="0" y="2"/>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2" name="Freeform 88"/>
          <p:cNvSpPr>
            <a:spLocks/>
          </p:cNvSpPr>
          <p:nvPr/>
        </p:nvSpPr>
        <p:spPr bwMode="auto">
          <a:xfrm>
            <a:off x="4891088" y="2076450"/>
            <a:ext cx="344487" cy="414338"/>
          </a:xfrm>
          <a:custGeom>
            <a:avLst/>
            <a:gdLst>
              <a:gd name="T0" fmla="*/ 0 w 217"/>
              <a:gd name="T1" fmla="*/ 2147483647 h 261"/>
              <a:gd name="T2" fmla="*/ 2147483647 w 217"/>
              <a:gd name="T3" fmla="*/ 2147483647 h 261"/>
              <a:gd name="T4" fmla="*/ 2147483647 w 217"/>
              <a:gd name="T5" fmla="*/ 2147483647 h 261"/>
              <a:gd name="T6" fmla="*/ 2147483647 w 217"/>
              <a:gd name="T7" fmla="*/ 2147483647 h 261"/>
              <a:gd name="T8" fmla="*/ 2147483647 w 217"/>
              <a:gd name="T9" fmla="*/ 2147483647 h 261"/>
              <a:gd name="T10" fmla="*/ 2147483647 w 217"/>
              <a:gd name="T11" fmla="*/ 2147483647 h 261"/>
              <a:gd name="T12" fmla="*/ 2147483647 w 217"/>
              <a:gd name="T13" fmla="*/ 2147483647 h 261"/>
              <a:gd name="T14" fmla="*/ 2147483647 w 217"/>
              <a:gd name="T15" fmla="*/ 2147483647 h 261"/>
              <a:gd name="T16" fmla="*/ 2147483647 w 217"/>
              <a:gd name="T17" fmla="*/ 2147483647 h 261"/>
              <a:gd name="T18" fmla="*/ 2147483647 w 217"/>
              <a:gd name="T19" fmla="*/ 2147483647 h 261"/>
              <a:gd name="T20" fmla="*/ 2147483647 w 217"/>
              <a:gd name="T21" fmla="*/ 2147483647 h 261"/>
              <a:gd name="T22" fmla="*/ 2147483647 w 217"/>
              <a:gd name="T23" fmla="*/ 2147483647 h 261"/>
              <a:gd name="T24" fmla="*/ 2147483647 w 217"/>
              <a:gd name="T25" fmla="*/ 2147483647 h 261"/>
              <a:gd name="T26" fmla="*/ 2147483647 w 217"/>
              <a:gd name="T27" fmla="*/ 2147483647 h 261"/>
              <a:gd name="T28" fmla="*/ 2147483647 w 217"/>
              <a:gd name="T29" fmla="*/ 2147483647 h 261"/>
              <a:gd name="T30" fmla="*/ 2147483647 w 217"/>
              <a:gd name="T31" fmla="*/ 2147483647 h 261"/>
              <a:gd name="T32" fmla="*/ 2147483647 w 217"/>
              <a:gd name="T33" fmla="*/ 0 h 2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7"/>
              <a:gd name="T52" fmla="*/ 0 h 261"/>
              <a:gd name="T53" fmla="*/ 217 w 217"/>
              <a:gd name="T54" fmla="*/ 261 h 2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7" h="261">
                <a:moveTo>
                  <a:pt x="0" y="261"/>
                </a:moveTo>
                <a:lnTo>
                  <a:pt x="23" y="258"/>
                </a:lnTo>
                <a:lnTo>
                  <a:pt x="53" y="245"/>
                </a:lnTo>
                <a:lnTo>
                  <a:pt x="80" y="226"/>
                </a:lnTo>
                <a:lnTo>
                  <a:pt x="100" y="207"/>
                </a:lnTo>
                <a:lnTo>
                  <a:pt x="97" y="185"/>
                </a:lnTo>
                <a:lnTo>
                  <a:pt x="122" y="175"/>
                </a:lnTo>
                <a:lnTo>
                  <a:pt x="144" y="163"/>
                </a:lnTo>
                <a:lnTo>
                  <a:pt x="148" y="141"/>
                </a:lnTo>
                <a:lnTo>
                  <a:pt x="138" y="121"/>
                </a:lnTo>
                <a:lnTo>
                  <a:pt x="157" y="106"/>
                </a:lnTo>
                <a:lnTo>
                  <a:pt x="173" y="90"/>
                </a:lnTo>
                <a:lnTo>
                  <a:pt x="176" y="67"/>
                </a:lnTo>
                <a:lnTo>
                  <a:pt x="172" y="44"/>
                </a:lnTo>
                <a:lnTo>
                  <a:pt x="173" y="22"/>
                </a:lnTo>
                <a:lnTo>
                  <a:pt x="197" y="14"/>
                </a:lnTo>
                <a:lnTo>
                  <a:pt x="217"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3" name="Freeform 89"/>
          <p:cNvSpPr>
            <a:spLocks/>
          </p:cNvSpPr>
          <p:nvPr/>
        </p:nvSpPr>
        <p:spPr bwMode="auto">
          <a:xfrm>
            <a:off x="4491038" y="2057400"/>
            <a:ext cx="88900" cy="377825"/>
          </a:xfrm>
          <a:custGeom>
            <a:avLst/>
            <a:gdLst>
              <a:gd name="T0" fmla="*/ 2147483647 w 56"/>
              <a:gd name="T1" fmla="*/ 0 h 238"/>
              <a:gd name="T2" fmla="*/ 2147483647 w 56"/>
              <a:gd name="T3" fmla="*/ 2147483647 h 238"/>
              <a:gd name="T4" fmla="*/ 2147483647 w 56"/>
              <a:gd name="T5" fmla="*/ 2147483647 h 238"/>
              <a:gd name="T6" fmla="*/ 2147483647 w 56"/>
              <a:gd name="T7" fmla="*/ 2147483647 h 238"/>
              <a:gd name="T8" fmla="*/ 0 w 56"/>
              <a:gd name="T9" fmla="*/ 2147483647 h 238"/>
              <a:gd name="T10" fmla="*/ 2147483647 w 56"/>
              <a:gd name="T11" fmla="*/ 2147483647 h 238"/>
              <a:gd name="T12" fmla="*/ 2147483647 w 56"/>
              <a:gd name="T13" fmla="*/ 2147483647 h 238"/>
              <a:gd name="T14" fmla="*/ 2147483647 w 56"/>
              <a:gd name="T15" fmla="*/ 2147483647 h 238"/>
              <a:gd name="T16" fmla="*/ 2147483647 w 56"/>
              <a:gd name="T17" fmla="*/ 2147483647 h 238"/>
              <a:gd name="T18" fmla="*/ 2147483647 w 56"/>
              <a:gd name="T19" fmla="*/ 2147483647 h 238"/>
              <a:gd name="T20" fmla="*/ 2147483647 w 56"/>
              <a:gd name="T21" fmla="*/ 2147483647 h 238"/>
              <a:gd name="T22" fmla="*/ 2147483647 w 56"/>
              <a:gd name="T23" fmla="*/ 2147483647 h 2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238"/>
              <a:gd name="T38" fmla="*/ 56 w 56"/>
              <a:gd name="T39" fmla="*/ 238 h 2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238">
                <a:moveTo>
                  <a:pt x="31" y="0"/>
                </a:moveTo>
                <a:lnTo>
                  <a:pt x="12" y="15"/>
                </a:lnTo>
                <a:lnTo>
                  <a:pt x="5" y="37"/>
                </a:lnTo>
                <a:lnTo>
                  <a:pt x="11" y="63"/>
                </a:lnTo>
                <a:lnTo>
                  <a:pt x="0" y="88"/>
                </a:lnTo>
                <a:lnTo>
                  <a:pt x="3" y="115"/>
                </a:lnTo>
                <a:lnTo>
                  <a:pt x="20" y="132"/>
                </a:lnTo>
                <a:lnTo>
                  <a:pt x="43" y="146"/>
                </a:lnTo>
                <a:lnTo>
                  <a:pt x="56" y="168"/>
                </a:lnTo>
                <a:lnTo>
                  <a:pt x="56" y="191"/>
                </a:lnTo>
                <a:lnTo>
                  <a:pt x="56" y="215"/>
                </a:lnTo>
                <a:lnTo>
                  <a:pt x="47" y="238"/>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4" name="Freeform 90"/>
          <p:cNvSpPr>
            <a:spLocks/>
          </p:cNvSpPr>
          <p:nvPr/>
        </p:nvSpPr>
        <p:spPr bwMode="auto">
          <a:xfrm>
            <a:off x="4757738" y="2090738"/>
            <a:ext cx="46037" cy="333375"/>
          </a:xfrm>
          <a:custGeom>
            <a:avLst/>
            <a:gdLst>
              <a:gd name="T0" fmla="*/ 2147483647 w 29"/>
              <a:gd name="T1" fmla="*/ 0 h 210"/>
              <a:gd name="T2" fmla="*/ 2147483647 w 29"/>
              <a:gd name="T3" fmla="*/ 2147483647 h 210"/>
              <a:gd name="T4" fmla="*/ 0 w 29"/>
              <a:gd name="T5" fmla="*/ 2147483647 h 210"/>
              <a:gd name="T6" fmla="*/ 2147483647 w 29"/>
              <a:gd name="T7" fmla="*/ 2147483647 h 210"/>
              <a:gd name="T8" fmla="*/ 2147483647 w 29"/>
              <a:gd name="T9" fmla="*/ 2147483647 h 210"/>
              <a:gd name="T10" fmla="*/ 2147483647 w 29"/>
              <a:gd name="T11" fmla="*/ 2147483647 h 210"/>
              <a:gd name="T12" fmla="*/ 2147483647 w 29"/>
              <a:gd name="T13" fmla="*/ 2147483647 h 210"/>
              <a:gd name="T14" fmla="*/ 2147483647 w 29"/>
              <a:gd name="T15" fmla="*/ 2147483647 h 210"/>
              <a:gd name="T16" fmla="*/ 2147483647 w 29"/>
              <a:gd name="T17" fmla="*/ 2147483647 h 210"/>
              <a:gd name="T18" fmla="*/ 2147483647 w 29"/>
              <a:gd name="T19" fmla="*/ 2147483647 h 210"/>
              <a:gd name="T20" fmla="*/ 2147483647 w 29"/>
              <a:gd name="T21" fmla="*/ 214748364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10"/>
              <a:gd name="T35" fmla="*/ 29 w 29"/>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10">
                <a:moveTo>
                  <a:pt x="25" y="0"/>
                </a:moveTo>
                <a:lnTo>
                  <a:pt x="4" y="10"/>
                </a:lnTo>
                <a:lnTo>
                  <a:pt x="0" y="33"/>
                </a:lnTo>
                <a:lnTo>
                  <a:pt x="9" y="54"/>
                </a:lnTo>
                <a:lnTo>
                  <a:pt x="16" y="77"/>
                </a:lnTo>
                <a:lnTo>
                  <a:pt x="16" y="100"/>
                </a:lnTo>
                <a:lnTo>
                  <a:pt x="25" y="121"/>
                </a:lnTo>
                <a:lnTo>
                  <a:pt x="28" y="144"/>
                </a:lnTo>
                <a:lnTo>
                  <a:pt x="28" y="166"/>
                </a:lnTo>
                <a:lnTo>
                  <a:pt x="29" y="189"/>
                </a:lnTo>
                <a:lnTo>
                  <a:pt x="19" y="21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5" name="Freeform 91"/>
          <p:cNvSpPr>
            <a:spLocks/>
          </p:cNvSpPr>
          <p:nvPr/>
        </p:nvSpPr>
        <p:spPr bwMode="auto">
          <a:xfrm>
            <a:off x="4216400" y="2095500"/>
            <a:ext cx="169863" cy="307975"/>
          </a:xfrm>
          <a:custGeom>
            <a:avLst/>
            <a:gdLst>
              <a:gd name="T0" fmla="*/ 2147483647 w 107"/>
              <a:gd name="T1" fmla="*/ 0 h 194"/>
              <a:gd name="T2" fmla="*/ 2147483647 w 107"/>
              <a:gd name="T3" fmla="*/ 2147483647 h 194"/>
              <a:gd name="T4" fmla="*/ 0 w 107"/>
              <a:gd name="T5" fmla="*/ 2147483647 h 194"/>
              <a:gd name="T6" fmla="*/ 2147483647 w 107"/>
              <a:gd name="T7" fmla="*/ 2147483647 h 194"/>
              <a:gd name="T8" fmla="*/ 2147483647 w 107"/>
              <a:gd name="T9" fmla="*/ 2147483647 h 194"/>
              <a:gd name="T10" fmla="*/ 2147483647 w 107"/>
              <a:gd name="T11" fmla="*/ 2147483647 h 194"/>
              <a:gd name="T12" fmla="*/ 2147483647 w 107"/>
              <a:gd name="T13" fmla="*/ 2147483647 h 194"/>
              <a:gd name="T14" fmla="*/ 2147483647 w 107"/>
              <a:gd name="T15" fmla="*/ 2147483647 h 194"/>
              <a:gd name="T16" fmla="*/ 2147483647 w 107"/>
              <a:gd name="T17" fmla="*/ 2147483647 h 194"/>
              <a:gd name="T18" fmla="*/ 2147483647 w 107"/>
              <a:gd name="T19" fmla="*/ 2147483647 h 194"/>
              <a:gd name="T20" fmla="*/ 2147483647 w 107"/>
              <a:gd name="T21" fmla="*/ 2147483647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194"/>
              <a:gd name="T35" fmla="*/ 107 w 107"/>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194">
                <a:moveTo>
                  <a:pt x="21" y="0"/>
                </a:moveTo>
                <a:lnTo>
                  <a:pt x="3" y="16"/>
                </a:lnTo>
                <a:lnTo>
                  <a:pt x="0" y="39"/>
                </a:lnTo>
                <a:lnTo>
                  <a:pt x="19" y="58"/>
                </a:lnTo>
                <a:lnTo>
                  <a:pt x="41" y="71"/>
                </a:lnTo>
                <a:lnTo>
                  <a:pt x="49" y="94"/>
                </a:lnTo>
                <a:lnTo>
                  <a:pt x="57" y="115"/>
                </a:lnTo>
                <a:lnTo>
                  <a:pt x="57" y="140"/>
                </a:lnTo>
                <a:lnTo>
                  <a:pt x="69" y="163"/>
                </a:lnTo>
                <a:lnTo>
                  <a:pt x="88" y="179"/>
                </a:lnTo>
                <a:lnTo>
                  <a:pt x="107" y="194"/>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6" name="Freeform 92"/>
          <p:cNvSpPr>
            <a:spLocks/>
          </p:cNvSpPr>
          <p:nvPr/>
        </p:nvSpPr>
        <p:spPr bwMode="auto">
          <a:xfrm>
            <a:off x="6765925" y="3963988"/>
            <a:ext cx="188913" cy="334962"/>
          </a:xfrm>
          <a:custGeom>
            <a:avLst/>
            <a:gdLst>
              <a:gd name="T0" fmla="*/ 2147483647 w 119"/>
              <a:gd name="T1" fmla="*/ 2147483647 h 211"/>
              <a:gd name="T2" fmla="*/ 0 w 119"/>
              <a:gd name="T3" fmla="*/ 2147483647 h 211"/>
              <a:gd name="T4" fmla="*/ 2147483647 w 119"/>
              <a:gd name="T5" fmla="*/ 2147483647 h 211"/>
              <a:gd name="T6" fmla="*/ 2147483647 w 119"/>
              <a:gd name="T7" fmla="*/ 2147483647 h 211"/>
              <a:gd name="T8" fmla="*/ 2147483647 w 119"/>
              <a:gd name="T9" fmla="*/ 2147483647 h 211"/>
              <a:gd name="T10" fmla="*/ 2147483647 w 119"/>
              <a:gd name="T11" fmla="*/ 2147483647 h 211"/>
              <a:gd name="T12" fmla="*/ 2147483647 w 119"/>
              <a:gd name="T13" fmla="*/ 2147483647 h 211"/>
              <a:gd name="T14" fmla="*/ 2147483647 w 119"/>
              <a:gd name="T15" fmla="*/ 2147483647 h 211"/>
              <a:gd name="T16" fmla="*/ 2147483647 w 119"/>
              <a:gd name="T17" fmla="*/ 2147483647 h 211"/>
              <a:gd name="T18" fmla="*/ 2147483647 w 119"/>
              <a:gd name="T19" fmla="*/ 2147483647 h 211"/>
              <a:gd name="T20" fmla="*/ 2147483647 w 119"/>
              <a:gd name="T21" fmla="*/ 2147483647 h 211"/>
              <a:gd name="T22" fmla="*/ 2147483647 w 119"/>
              <a:gd name="T23" fmla="*/ 2147483647 h 211"/>
              <a:gd name="T24" fmla="*/ 2147483647 w 119"/>
              <a:gd name="T25" fmla="*/ 0 h 2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11"/>
              <a:gd name="T41" fmla="*/ 119 w 119"/>
              <a:gd name="T42" fmla="*/ 211 h 2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11">
                <a:moveTo>
                  <a:pt x="3" y="211"/>
                </a:moveTo>
                <a:lnTo>
                  <a:pt x="0" y="188"/>
                </a:lnTo>
                <a:lnTo>
                  <a:pt x="7" y="164"/>
                </a:lnTo>
                <a:lnTo>
                  <a:pt x="28" y="153"/>
                </a:lnTo>
                <a:lnTo>
                  <a:pt x="44" y="137"/>
                </a:lnTo>
                <a:lnTo>
                  <a:pt x="63" y="124"/>
                </a:lnTo>
                <a:lnTo>
                  <a:pt x="88" y="121"/>
                </a:lnTo>
                <a:lnTo>
                  <a:pt x="87" y="97"/>
                </a:lnTo>
                <a:lnTo>
                  <a:pt x="81" y="74"/>
                </a:lnTo>
                <a:lnTo>
                  <a:pt x="97" y="59"/>
                </a:lnTo>
                <a:lnTo>
                  <a:pt x="100" y="36"/>
                </a:lnTo>
                <a:lnTo>
                  <a:pt x="119" y="22"/>
                </a:lnTo>
                <a:lnTo>
                  <a:pt x="112"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7" name="Freeform 93"/>
          <p:cNvSpPr>
            <a:spLocks/>
          </p:cNvSpPr>
          <p:nvPr/>
        </p:nvSpPr>
        <p:spPr bwMode="auto">
          <a:xfrm>
            <a:off x="6861175" y="3951288"/>
            <a:ext cx="417513" cy="457200"/>
          </a:xfrm>
          <a:custGeom>
            <a:avLst/>
            <a:gdLst>
              <a:gd name="T0" fmla="*/ 0 w 263"/>
              <a:gd name="T1" fmla="*/ 2147483647 h 288"/>
              <a:gd name="T2" fmla="*/ 2147483647 w 263"/>
              <a:gd name="T3" fmla="*/ 2147483647 h 288"/>
              <a:gd name="T4" fmla="*/ 2147483647 w 263"/>
              <a:gd name="T5" fmla="*/ 2147483647 h 288"/>
              <a:gd name="T6" fmla="*/ 2147483647 w 263"/>
              <a:gd name="T7" fmla="*/ 2147483647 h 288"/>
              <a:gd name="T8" fmla="*/ 2147483647 w 263"/>
              <a:gd name="T9" fmla="*/ 2147483647 h 288"/>
              <a:gd name="T10" fmla="*/ 2147483647 w 263"/>
              <a:gd name="T11" fmla="*/ 2147483647 h 288"/>
              <a:gd name="T12" fmla="*/ 2147483647 w 263"/>
              <a:gd name="T13" fmla="*/ 2147483647 h 288"/>
              <a:gd name="T14" fmla="*/ 2147483647 w 263"/>
              <a:gd name="T15" fmla="*/ 2147483647 h 288"/>
              <a:gd name="T16" fmla="*/ 2147483647 w 263"/>
              <a:gd name="T17" fmla="*/ 2147483647 h 288"/>
              <a:gd name="T18" fmla="*/ 2147483647 w 263"/>
              <a:gd name="T19" fmla="*/ 2147483647 h 288"/>
              <a:gd name="T20" fmla="*/ 2147483647 w 263"/>
              <a:gd name="T21" fmla="*/ 2147483647 h 288"/>
              <a:gd name="T22" fmla="*/ 2147483647 w 263"/>
              <a:gd name="T23" fmla="*/ 2147483647 h 288"/>
              <a:gd name="T24" fmla="*/ 2147483647 w 263"/>
              <a:gd name="T25" fmla="*/ 2147483647 h 288"/>
              <a:gd name="T26" fmla="*/ 2147483647 w 263"/>
              <a:gd name="T27" fmla="*/ 2147483647 h 288"/>
              <a:gd name="T28" fmla="*/ 2147483647 w 263"/>
              <a:gd name="T29" fmla="*/ 2147483647 h 288"/>
              <a:gd name="T30" fmla="*/ 2147483647 w 263"/>
              <a:gd name="T31" fmla="*/ 2147483647 h 288"/>
              <a:gd name="T32" fmla="*/ 2147483647 w 263"/>
              <a:gd name="T33" fmla="*/ 2147483647 h 288"/>
              <a:gd name="T34" fmla="*/ 2147483647 w 263"/>
              <a:gd name="T35" fmla="*/ 2147483647 h 288"/>
              <a:gd name="T36" fmla="*/ 2147483647 w 263"/>
              <a:gd name="T37" fmla="*/ 2147483647 h 288"/>
              <a:gd name="T38" fmla="*/ 2147483647 w 263"/>
              <a:gd name="T39" fmla="*/ 2147483647 h 288"/>
              <a:gd name="T40" fmla="*/ 2147483647 w 263"/>
              <a:gd name="T41" fmla="*/ 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288"/>
              <a:gd name="T65" fmla="*/ 263 w 263"/>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288">
                <a:moveTo>
                  <a:pt x="0" y="283"/>
                </a:moveTo>
                <a:lnTo>
                  <a:pt x="28" y="288"/>
                </a:lnTo>
                <a:lnTo>
                  <a:pt x="52" y="288"/>
                </a:lnTo>
                <a:lnTo>
                  <a:pt x="77" y="288"/>
                </a:lnTo>
                <a:lnTo>
                  <a:pt x="100" y="285"/>
                </a:lnTo>
                <a:lnTo>
                  <a:pt x="112" y="263"/>
                </a:lnTo>
                <a:lnTo>
                  <a:pt x="115" y="240"/>
                </a:lnTo>
                <a:lnTo>
                  <a:pt x="135" y="228"/>
                </a:lnTo>
                <a:lnTo>
                  <a:pt x="159" y="225"/>
                </a:lnTo>
                <a:lnTo>
                  <a:pt x="168" y="203"/>
                </a:lnTo>
                <a:lnTo>
                  <a:pt x="165" y="180"/>
                </a:lnTo>
                <a:lnTo>
                  <a:pt x="179" y="161"/>
                </a:lnTo>
                <a:lnTo>
                  <a:pt x="184" y="137"/>
                </a:lnTo>
                <a:lnTo>
                  <a:pt x="177" y="116"/>
                </a:lnTo>
                <a:lnTo>
                  <a:pt x="179" y="92"/>
                </a:lnTo>
                <a:lnTo>
                  <a:pt x="188" y="72"/>
                </a:lnTo>
                <a:lnTo>
                  <a:pt x="188" y="48"/>
                </a:lnTo>
                <a:lnTo>
                  <a:pt x="213" y="41"/>
                </a:lnTo>
                <a:lnTo>
                  <a:pt x="240" y="41"/>
                </a:lnTo>
                <a:lnTo>
                  <a:pt x="251" y="21"/>
                </a:lnTo>
                <a:lnTo>
                  <a:pt x="26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8" name="Freeform 94"/>
          <p:cNvSpPr>
            <a:spLocks/>
          </p:cNvSpPr>
          <p:nvPr/>
        </p:nvSpPr>
        <p:spPr bwMode="auto">
          <a:xfrm>
            <a:off x="6886575" y="3990975"/>
            <a:ext cx="196850" cy="315913"/>
          </a:xfrm>
          <a:custGeom>
            <a:avLst/>
            <a:gdLst>
              <a:gd name="T0" fmla="*/ 0 w 124"/>
              <a:gd name="T1" fmla="*/ 2147483647 h 199"/>
              <a:gd name="T2" fmla="*/ 2147483647 w 124"/>
              <a:gd name="T3" fmla="*/ 2147483647 h 199"/>
              <a:gd name="T4" fmla="*/ 2147483647 w 124"/>
              <a:gd name="T5" fmla="*/ 2147483647 h 199"/>
              <a:gd name="T6" fmla="*/ 2147483647 w 124"/>
              <a:gd name="T7" fmla="*/ 2147483647 h 199"/>
              <a:gd name="T8" fmla="*/ 2147483647 w 124"/>
              <a:gd name="T9" fmla="*/ 2147483647 h 199"/>
              <a:gd name="T10" fmla="*/ 2147483647 w 124"/>
              <a:gd name="T11" fmla="*/ 2147483647 h 199"/>
              <a:gd name="T12" fmla="*/ 2147483647 w 124"/>
              <a:gd name="T13" fmla="*/ 2147483647 h 199"/>
              <a:gd name="T14" fmla="*/ 2147483647 w 124"/>
              <a:gd name="T15" fmla="*/ 2147483647 h 199"/>
              <a:gd name="T16" fmla="*/ 2147483647 w 124"/>
              <a:gd name="T17" fmla="*/ 2147483647 h 199"/>
              <a:gd name="T18" fmla="*/ 2147483647 w 124"/>
              <a:gd name="T19" fmla="*/ 2147483647 h 199"/>
              <a:gd name="T20" fmla="*/ 2147483647 w 124"/>
              <a:gd name="T21" fmla="*/ 2147483647 h 199"/>
              <a:gd name="T22" fmla="*/ 2147483647 w 124"/>
              <a:gd name="T23" fmla="*/ 2147483647 h 199"/>
              <a:gd name="T24" fmla="*/ 2147483647 w 124"/>
              <a:gd name="T25" fmla="*/ 0 h 1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199"/>
              <a:gd name="T41" fmla="*/ 124 w 124"/>
              <a:gd name="T42" fmla="*/ 199 h 1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199">
                <a:moveTo>
                  <a:pt x="0" y="199"/>
                </a:moveTo>
                <a:lnTo>
                  <a:pt x="24" y="188"/>
                </a:lnTo>
                <a:lnTo>
                  <a:pt x="44" y="180"/>
                </a:lnTo>
                <a:lnTo>
                  <a:pt x="55" y="159"/>
                </a:lnTo>
                <a:lnTo>
                  <a:pt x="80" y="152"/>
                </a:lnTo>
                <a:lnTo>
                  <a:pt x="99" y="139"/>
                </a:lnTo>
                <a:lnTo>
                  <a:pt x="100" y="115"/>
                </a:lnTo>
                <a:lnTo>
                  <a:pt x="91" y="95"/>
                </a:lnTo>
                <a:lnTo>
                  <a:pt x="77" y="76"/>
                </a:lnTo>
                <a:lnTo>
                  <a:pt x="93" y="60"/>
                </a:lnTo>
                <a:lnTo>
                  <a:pt x="103" y="40"/>
                </a:lnTo>
                <a:lnTo>
                  <a:pt x="121" y="23"/>
                </a:lnTo>
                <a:lnTo>
                  <a:pt x="124"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59" name="Freeform 95"/>
          <p:cNvSpPr>
            <a:spLocks/>
          </p:cNvSpPr>
          <p:nvPr/>
        </p:nvSpPr>
        <p:spPr bwMode="auto">
          <a:xfrm>
            <a:off x="3155950" y="3282950"/>
            <a:ext cx="52388" cy="307975"/>
          </a:xfrm>
          <a:custGeom>
            <a:avLst/>
            <a:gdLst>
              <a:gd name="T0" fmla="*/ 2147483647 w 33"/>
              <a:gd name="T1" fmla="*/ 2147483647 h 194"/>
              <a:gd name="T2" fmla="*/ 2147483647 w 33"/>
              <a:gd name="T3" fmla="*/ 2147483647 h 194"/>
              <a:gd name="T4" fmla="*/ 2147483647 w 33"/>
              <a:gd name="T5" fmla="*/ 2147483647 h 194"/>
              <a:gd name="T6" fmla="*/ 2147483647 w 33"/>
              <a:gd name="T7" fmla="*/ 2147483647 h 194"/>
              <a:gd name="T8" fmla="*/ 2147483647 w 33"/>
              <a:gd name="T9" fmla="*/ 2147483647 h 194"/>
              <a:gd name="T10" fmla="*/ 0 w 33"/>
              <a:gd name="T11" fmla="*/ 2147483647 h 194"/>
              <a:gd name="T12" fmla="*/ 2147483647 w 33"/>
              <a:gd name="T13" fmla="*/ 2147483647 h 194"/>
              <a:gd name="T14" fmla="*/ 2147483647 w 33"/>
              <a:gd name="T15" fmla="*/ 2147483647 h 194"/>
              <a:gd name="T16" fmla="*/ 2147483647 w 33"/>
              <a:gd name="T17" fmla="*/ 2147483647 h 194"/>
              <a:gd name="T18" fmla="*/ 2147483647 w 33"/>
              <a:gd name="T19" fmla="*/ 0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4"/>
              <a:gd name="T32" fmla="*/ 33 w 33"/>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4">
                <a:moveTo>
                  <a:pt x="4" y="194"/>
                </a:moveTo>
                <a:lnTo>
                  <a:pt x="22" y="178"/>
                </a:lnTo>
                <a:lnTo>
                  <a:pt x="33" y="157"/>
                </a:lnTo>
                <a:lnTo>
                  <a:pt x="25" y="134"/>
                </a:lnTo>
                <a:lnTo>
                  <a:pt x="10" y="114"/>
                </a:lnTo>
                <a:lnTo>
                  <a:pt x="0" y="92"/>
                </a:lnTo>
                <a:lnTo>
                  <a:pt x="4" y="70"/>
                </a:lnTo>
                <a:lnTo>
                  <a:pt x="5" y="47"/>
                </a:lnTo>
                <a:lnTo>
                  <a:pt x="13" y="23"/>
                </a:lnTo>
                <a:lnTo>
                  <a:pt x="1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60" name="Line 96"/>
          <p:cNvSpPr>
            <a:spLocks noChangeShapeType="1"/>
          </p:cNvSpPr>
          <p:nvPr/>
        </p:nvSpPr>
        <p:spPr bwMode="auto">
          <a:xfrm flipH="1" flipV="1">
            <a:off x="6700838" y="4278313"/>
            <a:ext cx="30162" cy="365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61" name="Freeform 97"/>
          <p:cNvSpPr>
            <a:spLocks/>
          </p:cNvSpPr>
          <p:nvPr/>
        </p:nvSpPr>
        <p:spPr bwMode="auto">
          <a:xfrm>
            <a:off x="6692900" y="4319588"/>
            <a:ext cx="34925" cy="28575"/>
          </a:xfrm>
          <a:custGeom>
            <a:avLst/>
            <a:gdLst>
              <a:gd name="T0" fmla="*/ 2147483647 w 22"/>
              <a:gd name="T1" fmla="*/ 0 h 18"/>
              <a:gd name="T2" fmla="*/ 2147483647 w 22"/>
              <a:gd name="T3" fmla="*/ 0 h 18"/>
              <a:gd name="T4" fmla="*/ 0 w 22"/>
              <a:gd name="T5" fmla="*/ 2147483647 h 18"/>
              <a:gd name="T6" fmla="*/ 0 60000 65536"/>
              <a:gd name="T7" fmla="*/ 0 60000 65536"/>
              <a:gd name="T8" fmla="*/ 0 60000 65536"/>
              <a:gd name="T9" fmla="*/ 0 w 22"/>
              <a:gd name="T10" fmla="*/ 0 h 18"/>
              <a:gd name="T11" fmla="*/ 22 w 22"/>
              <a:gd name="T12" fmla="*/ 18 h 18"/>
            </a:gdLst>
            <a:ahLst/>
            <a:cxnLst>
              <a:cxn ang="T6">
                <a:pos x="T0" y="T1"/>
              </a:cxn>
              <a:cxn ang="T7">
                <a:pos x="T2" y="T3"/>
              </a:cxn>
              <a:cxn ang="T8">
                <a:pos x="T4" y="T5"/>
              </a:cxn>
            </a:cxnLst>
            <a:rect l="T9" t="T10" r="T11" b="T12"/>
            <a:pathLst>
              <a:path w="22" h="18">
                <a:moveTo>
                  <a:pt x="22" y="0"/>
                </a:moveTo>
                <a:lnTo>
                  <a:pt x="22" y="0"/>
                </a:lnTo>
                <a:lnTo>
                  <a:pt x="0" y="1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62" name="Freeform 98"/>
          <p:cNvSpPr>
            <a:spLocks/>
          </p:cNvSpPr>
          <p:nvPr/>
        </p:nvSpPr>
        <p:spPr bwMode="auto">
          <a:xfrm>
            <a:off x="6691313" y="4276725"/>
            <a:ext cx="49212" cy="76200"/>
          </a:xfrm>
          <a:custGeom>
            <a:avLst/>
            <a:gdLst>
              <a:gd name="T0" fmla="*/ 2147483647 w 31"/>
              <a:gd name="T1" fmla="*/ 0 h 48"/>
              <a:gd name="T2" fmla="*/ 2147483647 w 31"/>
              <a:gd name="T3" fmla="*/ 2147483647 h 48"/>
              <a:gd name="T4" fmla="*/ 0 w 31"/>
              <a:gd name="T5" fmla="*/ 2147483647 h 48"/>
              <a:gd name="T6" fmla="*/ 0 w 31"/>
              <a:gd name="T7" fmla="*/ 2147483647 h 48"/>
              <a:gd name="T8" fmla="*/ 2147483647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6" y="0"/>
                </a:moveTo>
                <a:lnTo>
                  <a:pt x="31" y="27"/>
                </a:lnTo>
                <a:lnTo>
                  <a:pt x="0" y="48"/>
                </a:lnTo>
                <a:lnTo>
                  <a:pt x="6" y="0"/>
                </a:lnTo>
                <a:close/>
              </a:path>
            </a:pathLst>
          </a:custGeom>
          <a:solidFill>
            <a:srgbClr val="000000"/>
          </a:solidFill>
          <a:ln w="11113">
            <a:solidFill>
              <a:srgbClr val="000000"/>
            </a:solidFill>
            <a:prstDash val="solid"/>
            <a:round/>
            <a:headEnd/>
            <a:tailEnd/>
          </a:ln>
        </p:spPr>
        <p:txBody>
          <a:bodyPr/>
          <a:lstStyle/>
          <a:p>
            <a:endParaRPr lang="en-US"/>
          </a:p>
        </p:txBody>
      </p:sp>
      <p:sp>
        <p:nvSpPr>
          <p:cNvPr id="42063" name="Freeform 99"/>
          <p:cNvSpPr>
            <a:spLocks/>
          </p:cNvSpPr>
          <p:nvPr/>
        </p:nvSpPr>
        <p:spPr bwMode="auto">
          <a:xfrm>
            <a:off x="6772275" y="4410075"/>
            <a:ext cx="66675" cy="60325"/>
          </a:xfrm>
          <a:custGeom>
            <a:avLst/>
            <a:gdLst>
              <a:gd name="T0" fmla="*/ 0 w 42"/>
              <a:gd name="T1" fmla="*/ 2147483647 h 38"/>
              <a:gd name="T2" fmla="*/ 2147483647 w 42"/>
              <a:gd name="T3" fmla="*/ 2147483647 h 38"/>
              <a:gd name="T4" fmla="*/ 2147483647 w 42"/>
              <a:gd name="T5" fmla="*/ 0 h 38"/>
              <a:gd name="T6" fmla="*/ 0 w 42"/>
              <a:gd name="T7" fmla="*/ 2147483647 h 38"/>
              <a:gd name="T8" fmla="*/ 0 60000 65536"/>
              <a:gd name="T9" fmla="*/ 0 60000 65536"/>
              <a:gd name="T10" fmla="*/ 0 60000 65536"/>
              <a:gd name="T11" fmla="*/ 0 60000 65536"/>
              <a:gd name="T12" fmla="*/ 0 w 42"/>
              <a:gd name="T13" fmla="*/ 0 h 38"/>
              <a:gd name="T14" fmla="*/ 42 w 42"/>
              <a:gd name="T15" fmla="*/ 38 h 38"/>
            </a:gdLst>
            <a:ahLst/>
            <a:cxnLst>
              <a:cxn ang="T8">
                <a:pos x="T0" y="T1"/>
              </a:cxn>
              <a:cxn ang="T9">
                <a:pos x="T2" y="T3"/>
              </a:cxn>
              <a:cxn ang="T10">
                <a:pos x="T4" y="T5"/>
              </a:cxn>
              <a:cxn ang="T11">
                <a:pos x="T6" y="T7"/>
              </a:cxn>
            </a:cxnLst>
            <a:rect l="T12" t="T13" r="T14" b="T15"/>
            <a:pathLst>
              <a:path w="42" h="38">
                <a:moveTo>
                  <a:pt x="0" y="38"/>
                </a:moveTo>
                <a:lnTo>
                  <a:pt x="42" y="38"/>
                </a:lnTo>
                <a:lnTo>
                  <a:pt x="22" y="0"/>
                </a:lnTo>
                <a:lnTo>
                  <a:pt x="0" y="38"/>
                </a:lnTo>
                <a:close/>
              </a:path>
            </a:pathLst>
          </a:custGeom>
          <a:solidFill>
            <a:srgbClr val="000000"/>
          </a:solidFill>
          <a:ln w="11113">
            <a:solidFill>
              <a:srgbClr val="000000"/>
            </a:solidFill>
            <a:prstDash val="solid"/>
            <a:round/>
            <a:headEnd/>
            <a:tailEnd/>
          </a:ln>
        </p:spPr>
        <p:txBody>
          <a:bodyPr/>
          <a:lstStyle/>
          <a:p>
            <a:endParaRPr lang="en-US"/>
          </a:p>
        </p:txBody>
      </p:sp>
      <p:sp>
        <p:nvSpPr>
          <p:cNvPr id="42064" name="Freeform 100"/>
          <p:cNvSpPr>
            <a:spLocks/>
          </p:cNvSpPr>
          <p:nvPr/>
        </p:nvSpPr>
        <p:spPr bwMode="auto">
          <a:xfrm>
            <a:off x="3057525" y="3294063"/>
            <a:ext cx="79375" cy="298450"/>
          </a:xfrm>
          <a:custGeom>
            <a:avLst/>
            <a:gdLst>
              <a:gd name="T0" fmla="*/ 2147483647 w 50"/>
              <a:gd name="T1" fmla="*/ 2147483647 h 188"/>
              <a:gd name="T2" fmla="*/ 2147483647 w 50"/>
              <a:gd name="T3" fmla="*/ 2147483647 h 188"/>
              <a:gd name="T4" fmla="*/ 2147483647 w 50"/>
              <a:gd name="T5" fmla="*/ 2147483647 h 188"/>
              <a:gd name="T6" fmla="*/ 2147483647 w 50"/>
              <a:gd name="T7" fmla="*/ 2147483647 h 188"/>
              <a:gd name="T8" fmla="*/ 2147483647 w 50"/>
              <a:gd name="T9" fmla="*/ 2147483647 h 188"/>
              <a:gd name="T10" fmla="*/ 2147483647 w 50"/>
              <a:gd name="T11" fmla="*/ 2147483647 h 188"/>
              <a:gd name="T12" fmla="*/ 2147483647 w 50"/>
              <a:gd name="T13" fmla="*/ 2147483647 h 188"/>
              <a:gd name="T14" fmla="*/ 2147483647 w 50"/>
              <a:gd name="T15" fmla="*/ 2147483647 h 188"/>
              <a:gd name="T16" fmla="*/ 2147483647 w 50"/>
              <a:gd name="T17" fmla="*/ 2147483647 h 188"/>
              <a:gd name="T18" fmla="*/ 2147483647 w 50"/>
              <a:gd name="T19" fmla="*/ 2147483647 h 188"/>
              <a:gd name="T20" fmla="*/ 2147483647 w 50"/>
              <a:gd name="T21" fmla="*/ 2147483647 h 188"/>
              <a:gd name="T22" fmla="*/ 2147483647 w 50"/>
              <a:gd name="T23" fmla="*/ 2147483647 h 188"/>
              <a:gd name="T24" fmla="*/ 2147483647 w 50"/>
              <a:gd name="T25" fmla="*/ 2147483647 h 188"/>
              <a:gd name="T26" fmla="*/ 2147483647 w 50"/>
              <a:gd name="T27" fmla="*/ 2147483647 h 188"/>
              <a:gd name="T28" fmla="*/ 2147483647 w 50"/>
              <a:gd name="T29" fmla="*/ 2147483647 h 188"/>
              <a:gd name="T30" fmla="*/ 0 w 50"/>
              <a:gd name="T31" fmla="*/ 0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188"/>
              <a:gd name="T50" fmla="*/ 50 w 50"/>
              <a:gd name="T51" fmla="*/ 188 h 1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188">
                <a:moveTo>
                  <a:pt x="50" y="188"/>
                </a:moveTo>
                <a:lnTo>
                  <a:pt x="50" y="174"/>
                </a:lnTo>
                <a:lnTo>
                  <a:pt x="50" y="161"/>
                </a:lnTo>
                <a:lnTo>
                  <a:pt x="44" y="147"/>
                </a:lnTo>
                <a:lnTo>
                  <a:pt x="32" y="139"/>
                </a:lnTo>
                <a:lnTo>
                  <a:pt x="19" y="131"/>
                </a:lnTo>
                <a:lnTo>
                  <a:pt x="9" y="121"/>
                </a:lnTo>
                <a:lnTo>
                  <a:pt x="6" y="107"/>
                </a:lnTo>
                <a:lnTo>
                  <a:pt x="6" y="93"/>
                </a:lnTo>
                <a:lnTo>
                  <a:pt x="10" y="80"/>
                </a:lnTo>
                <a:lnTo>
                  <a:pt x="13" y="66"/>
                </a:lnTo>
                <a:lnTo>
                  <a:pt x="15" y="53"/>
                </a:lnTo>
                <a:lnTo>
                  <a:pt x="15" y="38"/>
                </a:lnTo>
                <a:lnTo>
                  <a:pt x="13" y="25"/>
                </a:lnTo>
                <a:lnTo>
                  <a:pt x="7" y="12"/>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65" name="Freeform 101"/>
          <p:cNvSpPr>
            <a:spLocks/>
          </p:cNvSpPr>
          <p:nvPr/>
        </p:nvSpPr>
        <p:spPr bwMode="auto">
          <a:xfrm>
            <a:off x="3101975" y="3338513"/>
            <a:ext cx="39688" cy="158750"/>
          </a:xfrm>
          <a:custGeom>
            <a:avLst/>
            <a:gdLst>
              <a:gd name="T0" fmla="*/ 2147483647 w 25"/>
              <a:gd name="T1" fmla="*/ 2147483647 h 100"/>
              <a:gd name="T2" fmla="*/ 2147483647 w 25"/>
              <a:gd name="T3" fmla="*/ 2147483647 h 100"/>
              <a:gd name="T4" fmla="*/ 2147483647 w 25"/>
              <a:gd name="T5" fmla="*/ 2147483647 h 100"/>
              <a:gd name="T6" fmla="*/ 0 w 25"/>
              <a:gd name="T7" fmla="*/ 2147483647 h 100"/>
              <a:gd name="T8" fmla="*/ 2147483647 w 25"/>
              <a:gd name="T9" fmla="*/ 2147483647 h 100"/>
              <a:gd name="T10" fmla="*/ 2147483647 w 25"/>
              <a:gd name="T11" fmla="*/ 2147483647 h 100"/>
              <a:gd name="T12" fmla="*/ 2147483647 w 25"/>
              <a:gd name="T13" fmla="*/ 2147483647 h 100"/>
              <a:gd name="T14" fmla="*/ 2147483647 w 25"/>
              <a:gd name="T15" fmla="*/ 2147483647 h 100"/>
              <a:gd name="T16" fmla="*/ 2147483647 w 25"/>
              <a:gd name="T17" fmla="*/ 0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00"/>
              <a:gd name="T29" fmla="*/ 25 w 25"/>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00">
                <a:moveTo>
                  <a:pt x="25" y="100"/>
                </a:moveTo>
                <a:lnTo>
                  <a:pt x="14" y="92"/>
                </a:lnTo>
                <a:lnTo>
                  <a:pt x="6" y="79"/>
                </a:lnTo>
                <a:lnTo>
                  <a:pt x="0" y="65"/>
                </a:lnTo>
                <a:lnTo>
                  <a:pt x="4" y="52"/>
                </a:lnTo>
                <a:lnTo>
                  <a:pt x="10" y="39"/>
                </a:lnTo>
                <a:lnTo>
                  <a:pt x="19" y="28"/>
                </a:lnTo>
                <a:lnTo>
                  <a:pt x="25" y="14"/>
                </a:lnTo>
                <a:lnTo>
                  <a:pt x="25"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66" name="Rectangle 102"/>
          <p:cNvSpPr>
            <a:spLocks noChangeArrowheads="1"/>
          </p:cNvSpPr>
          <p:nvPr/>
        </p:nvSpPr>
        <p:spPr bwMode="auto">
          <a:xfrm rot="-2100000">
            <a:off x="5194300" y="4651375"/>
            <a:ext cx="1111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solidFill>
                  <a:srgbClr val="000000"/>
                </a:solidFill>
              </a:rPr>
              <a:t>Magmatic Fluid</a:t>
            </a:r>
            <a:endParaRPr lang="en-US" altLang="en-US" sz="1200"/>
          </a:p>
        </p:txBody>
      </p:sp>
      <p:sp>
        <p:nvSpPr>
          <p:cNvPr id="42067" name="Arc 103"/>
          <p:cNvSpPr>
            <a:spLocks/>
          </p:cNvSpPr>
          <p:nvPr/>
        </p:nvSpPr>
        <p:spPr bwMode="auto">
          <a:xfrm flipH="1" flipV="1">
            <a:off x="6680200" y="4559300"/>
            <a:ext cx="419100" cy="444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068" name="Arc 104"/>
          <p:cNvSpPr>
            <a:spLocks/>
          </p:cNvSpPr>
          <p:nvPr/>
        </p:nvSpPr>
        <p:spPr bwMode="auto">
          <a:xfrm rot="10800000">
            <a:off x="5818188" y="3421063"/>
            <a:ext cx="696912" cy="889000"/>
          </a:xfrm>
          <a:custGeom>
            <a:avLst/>
            <a:gdLst>
              <a:gd name="T0" fmla="*/ 0 w 22373"/>
              <a:gd name="T1" fmla="*/ 144646611 h 35162"/>
              <a:gd name="T2" fmla="*/ 2147483647 w 22373"/>
              <a:gd name="T3" fmla="*/ 2147483647 h 35162"/>
              <a:gd name="T4" fmla="*/ 2147483647 w 22373"/>
              <a:gd name="T5" fmla="*/ 2147483647 h 35162"/>
              <a:gd name="T6" fmla="*/ 0 60000 65536"/>
              <a:gd name="T7" fmla="*/ 0 60000 65536"/>
              <a:gd name="T8" fmla="*/ 0 60000 65536"/>
              <a:gd name="T9" fmla="*/ 0 w 22373"/>
              <a:gd name="T10" fmla="*/ 0 h 35162"/>
              <a:gd name="T11" fmla="*/ 22373 w 22373"/>
              <a:gd name="T12" fmla="*/ 35162 h 35162"/>
            </a:gdLst>
            <a:ahLst/>
            <a:cxnLst>
              <a:cxn ang="T6">
                <a:pos x="T0" y="T1"/>
              </a:cxn>
              <a:cxn ang="T7">
                <a:pos x="T2" y="T3"/>
              </a:cxn>
              <a:cxn ang="T8">
                <a:pos x="T4" y="T5"/>
              </a:cxn>
            </a:cxnLst>
            <a:rect l="T9" t="T10" r="T11" b="T12"/>
            <a:pathLst>
              <a:path w="22373" h="35162" fill="none" extrusionOk="0">
                <a:moveTo>
                  <a:pt x="-1" y="13"/>
                </a:moveTo>
                <a:cubicBezTo>
                  <a:pt x="257" y="4"/>
                  <a:pt x="515" y="-1"/>
                  <a:pt x="773" y="0"/>
                </a:cubicBezTo>
                <a:cubicBezTo>
                  <a:pt x="12702" y="0"/>
                  <a:pt x="22373" y="9670"/>
                  <a:pt x="22373" y="21600"/>
                </a:cubicBezTo>
                <a:cubicBezTo>
                  <a:pt x="22373" y="26534"/>
                  <a:pt x="20683" y="31320"/>
                  <a:pt x="17584" y="35161"/>
                </a:cubicBezTo>
              </a:path>
              <a:path w="22373" h="35162" stroke="0" extrusionOk="0">
                <a:moveTo>
                  <a:pt x="-1" y="13"/>
                </a:moveTo>
                <a:cubicBezTo>
                  <a:pt x="257" y="4"/>
                  <a:pt x="515" y="-1"/>
                  <a:pt x="773" y="0"/>
                </a:cubicBezTo>
                <a:cubicBezTo>
                  <a:pt x="12702" y="0"/>
                  <a:pt x="22373" y="9670"/>
                  <a:pt x="22373" y="21600"/>
                </a:cubicBezTo>
                <a:cubicBezTo>
                  <a:pt x="22373" y="26534"/>
                  <a:pt x="20683" y="31320"/>
                  <a:pt x="17584" y="35161"/>
                </a:cubicBezTo>
                <a:lnTo>
                  <a:pt x="773" y="21600"/>
                </a:lnTo>
                <a:lnTo>
                  <a:pt x="-1" y="13"/>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069" name="Text Box 105"/>
          <p:cNvSpPr txBox="1">
            <a:spLocks noChangeArrowheads="1"/>
          </p:cNvSpPr>
          <p:nvPr/>
        </p:nvSpPr>
        <p:spPr bwMode="auto">
          <a:xfrm>
            <a:off x="3603625" y="5343525"/>
            <a:ext cx="1781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t>H</a:t>
            </a:r>
            <a:r>
              <a:rPr lang="en-US" altLang="en-US" sz="1500" b="1" baseline="-25000"/>
              <a:t>2</a:t>
            </a:r>
            <a:r>
              <a:rPr lang="en-US" altLang="en-US" sz="1500" b="1"/>
              <a:t>O, SO</a:t>
            </a:r>
            <a:r>
              <a:rPr lang="en-US" altLang="en-US" sz="1500" b="1" baseline="-25000"/>
              <a:t>2</a:t>
            </a:r>
            <a:r>
              <a:rPr lang="en-US" altLang="en-US" sz="1500" b="1"/>
              <a:t>, HCl, HF</a:t>
            </a:r>
          </a:p>
        </p:txBody>
      </p:sp>
      <p:sp>
        <p:nvSpPr>
          <p:cNvPr id="42070" name="Line 106"/>
          <p:cNvSpPr>
            <a:spLocks noChangeShapeType="1"/>
          </p:cNvSpPr>
          <p:nvPr/>
        </p:nvSpPr>
        <p:spPr bwMode="auto">
          <a:xfrm flipV="1">
            <a:off x="5359400" y="5029200"/>
            <a:ext cx="342900" cy="2032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2071" name="Line 107"/>
          <p:cNvSpPr>
            <a:spLocks noChangeShapeType="1"/>
          </p:cNvSpPr>
          <p:nvPr/>
        </p:nvSpPr>
        <p:spPr bwMode="auto">
          <a:xfrm flipV="1">
            <a:off x="5524500" y="5080000"/>
            <a:ext cx="279400" cy="2286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2072" name="Line 108"/>
          <p:cNvSpPr>
            <a:spLocks noChangeShapeType="1"/>
          </p:cNvSpPr>
          <p:nvPr/>
        </p:nvSpPr>
        <p:spPr bwMode="auto">
          <a:xfrm flipV="1">
            <a:off x="5664200" y="5118100"/>
            <a:ext cx="203200" cy="2667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2073" name="Line 109"/>
          <p:cNvSpPr>
            <a:spLocks noChangeShapeType="1"/>
          </p:cNvSpPr>
          <p:nvPr/>
        </p:nvSpPr>
        <p:spPr bwMode="auto">
          <a:xfrm flipV="1">
            <a:off x="5880100" y="4508500"/>
            <a:ext cx="736600" cy="5842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2074" name="Line 110"/>
          <p:cNvSpPr>
            <a:spLocks noChangeShapeType="1"/>
          </p:cNvSpPr>
          <p:nvPr/>
        </p:nvSpPr>
        <p:spPr bwMode="auto">
          <a:xfrm flipV="1">
            <a:off x="5778500" y="4432300"/>
            <a:ext cx="736600" cy="5588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Roman rui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9588"/>
          </a:xfrm>
          <a:noFill/>
        </p:spPr>
      </p:pic>
      <p:sp>
        <p:nvSpPr>
          <p:cNvPr id="22531" name="Text Box 7"/>
          <p:cNvSpPr txBox="1">
            <a:spLocks noChangeArrowheads="1"/>
          </p:cNvSpPr>
          <p:nvPr/>
        </p:nvSpPr>
        <p:spPr bwMode="auto">
          <a:xfrm>
            <a:off x="152400" y="4876800"/>
            <a:ext cx="3754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i="1" dirty="0">
                <a:solidFill>
                  <a:srgbClr val="FFFF00"/>
                </a:solidFill>
              </a:rPr>
              <a:t>Roman Ruins</a:t>
            </a:r>
          </a:p>
          <a:p>
            <a:pPr algn="ctr"/>
            <a:r>
              <a:rPr lang="en-US" altLang="en-US" sz="2400" b="1" i="1" dirty="0">
                <a:solidFill>
                  <a:srgbClr val="FFFF00"/>
                </a:solidFill>
              </a:rPr>
              <a:t>pH(25°C) = 2.4</a:t>
            </a:r>
          </a:p>
          <a:p>
            <a:pPr algn="ctr"/>
            <a:r>
              <a:rPr lang="en-US" altLang="en-US" sz="2400" b="1" i="1" dirty="0">
                <a:solidFill>
                  <a:srgbClr val="FFFF00"/>
                </a:solidFill>
              </a:rPr>
              <a:t>T = 280</a:t>
            </a:r>
            <a:r>
              <a:rPr lang="en-US" altLang="en-US" sz="2400" b="1" i="1" dirty="0">
                <a:solidFill>
                  <a:srgbClr val="FFFF00"/>
                </a:solidFill>
                <a:cs typeface="Times New Roman" pitchFamily="18" charset="0"/>
              </a:rPr>
              <a:t>°C</a:t>
            </a:r>
          </a:p>
        </p:txBody>
      </p:sp>
    </p:spTree>
    <p:extLst>
      <p:ext uri="{BB962C8B-B14F-4D97-AF65-F5344CB8AC3E}">
        <p14:creationId xmlns:p14="http://schemas.microsoft.com/office/powerpoint/2010/main" val="1163669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0957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2346325" y="166688"/>
            <a:ext cx="399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a:t>Back-Arc Smoker-Type Vent Fluids</a:t>
            </a:r>
          </a:p>
        </p:txBody>
      </p:sp>
      <p:grpSp>
        <p:nvGrpSpPr>
          <p:cNvPr id="27652" name="Group 9"/>
          <p:cNvGrpSpPr>
            <a:grpSpLocks/>
          </p:cNvGrpSpPr>
          <p:nvPr/>
        </p:nvGrpSpPr>
        <p:grpSpPr bwMode="auto">
          <a:xfrm>
            <a:off x="3498850" y="2736850"/>
            <a:ext cx="3511550" cy="323850"/>
            <a:chOff x="2204" y="1604"/>
            <a:chExt cx="2212" cy="204"/>
          </a:xfrm>
        </p:grpSpPr>
        <p:sp>
          <p:nvSpPr>
            <p:cNvPr id="27655" name="Line 6"/>
            <p:cNvSpPr>
              <a:spLocks noChangeShapeType="1"/>
            </p:cNvSpPr>
            <p:nvPr/>
          </p:nvSpPr>
          <p:spPr bwMode="auto">
            <a:xfrm>
              <a:off x="2213" y="1706"/>
              <a:ext cx="2194" cy="0"/>
            </a:xfrm>
            <a:prstGeom prst="line">
              <a:avLst/>
            </a:prstGeom>
            <a:noFill/>
            <a:ln w="952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56" name="Line 7"/>
            <p:cNvSpPr>
              <a:spLocks noChangeShapeType="1"/>
            </p:cNvSpPr>
            <p:nvPr/>
          </p:nvSpPr>
          <p:spPr bwMode="auto">
            <a:xfrm>
              <a:off x="2204" y="1604"/>
              <a:ext cx="0" cy="2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7" name="Line 8"/>
            <p:cNvSpPr>
              <a:spLocks noChangeShapeType="1"/>
            </p:cNvSpPr>
            <p:nvPr/>
          </p:nvSpPr>
          <p:spPr bwMode="auto">
            <a:xfrm>
              <a:off x="4416" y="1604"/>
              <a:ext cx="0" cy="2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53" name="Text Box 10"/>
          <p:cNvSpPr txBox="1">
            <a:spLocks noChangeArrowheads="1"/>
          </p:cNvSpPr>
          <p:nvPr/>
        </p:nvSpPr>
        <p:spPr bwMode="auto">
          <a:xfrm>
            <a:off x="4137025" y="2728913"/>
            <a:ext cx="20859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Mid-Ocean Ridge Fluids</a:t>
            </a:r>
          </a:p>
        </p:txBody>
      </p:sp>
      <p:sp>
        <p:nvSpPr>
          <p:cNvPr id="27654" name="TextBox 8"/>
          <p:cNvSpPr txBox="1">
            <a:spLocks noChangeArrowheads="1"/>
          </p:cNvSpPr>
          <p:nvPr/>
        </p:nvSpPr>
        <p:spPr bwMode="auto">
          <a:xfrm>
            <a:off x="357188" y="6408738"/>
            <a:ext cx="36824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dirty="0"/>
              <a:t>Fouquet et al. (1993), </a:t>
            </a:r>
            <a:r>
              <a:rPr lang="en-US" altLang="en-US" sz="1000" dirty="0" err="1"/>
              <a:t>Mottl</a:t>
            </a:r>
            <a:r>
              <a:rPr lang="en-US" altLang="en-US" sz="1000" dirty="0"/>
              <a:t> et al. </a:t>
            </a:r>
            <a:r>
              <a:rPr lang="en-US" altLang="en-US" sz="1000" dirty="0" smtClean="0"/>
              <a:t>(2011), </a:t>
            </a:r>
            <a:r>
              <a:rPr lang="en-US" altLang="en-US" sz="1000" dirty="0"/>
              <a:t>Reeves et al., </a:t>
            </a:r>
            <a:r>
              <a:rPr lang="en-US" altLang="en-US" sz="1000" dirty="0" smtClean="0"/>
              <a:t>(2011)</a:t>
            </a:r>
            <a:endParaRPr lang="en-US" altLang="en-US" sz="1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7" y="785329"/>
            <a:ext cx="6404558" cy="579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05100" y="466725"/>
            <a:ext cx="3848041" cy="369332"/>
          </a:xfrm>
          <a:prstGeom prst="rect">
            <a:avLst/>
          </a:prstGeom>
          <a:noFill/>
        </p:spPr>
        <p:txBody>
          <a:bodyPr wrap="none" rtlCol="0">
            <a:spAutoFit/>
          </a:bodyPr>
          <a:lstStyle/>
          <a:p>
            <a:r>
              <a:rPr lang="en-US" b="1" dirty="0" smtClean="0"/>
              <a:t>PACMANUS Black-Smoker Fluids</a:t>
            </a:r>
            <a:endParaRPr lang="en-US" b="1" dirty="0"/>
          </a:p>
        </p:txBody>
      </p:sp>
    </p:spTree>
    <p:extLst>
      <p:ext uri="{BB962C8B-B14F-4D97-AF65-F5344CB8AC3E}">
        <p14:creationId xmlns:p14="http://schemas.microsoft.com/office/powerpoint/2010/main" val="1177124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55" r="5023"/>
          <a:stretch/>
        </p:blipFill>
        <p:spPr bwMode="auto">
          <a:xfrm>
            <a:off x="36000" y="620713"/>
            <a:ext cx="888840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6"/>
          <p:cNvSpPr txBox="1">
            <a:spLocks noChangeArrowheads="1"/>
          </p:cNvSpPr>
          <p:nvPr/>
        </p:nvSpPr>
        <p:spPr bwMode="auto">
          <a:xfrm>
            <a:off x="6588125" y="6165850"/>
            <a:ext cx="2435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err="1">
                <a:latin typeface="Cambria Math"/>
                <a:cs typeface="Cambria Math"/>
              </a:rPr>
              <a:t>Hannington</a:t>
            </a:r>
            <a:r>
              <a:rPr lang="en-US" sz="1200" dirty="0">
                <a:latin typeface="Cambria Math"/>
                <a:cs typeface="Cambria Math"/>
              </a:rPr>
              <a:t> et al. (2011), </a:t>
            </a:r>
            <a:r>
              <a:rPr lang="en-US" sz="1200" i="1" dirty="0">
                <a:latin typeface="Cambria Math"/>
                <a:cs typeface="Cambria Math"/>
              </a:rPr>
              <a:t>Geology</a:t>
            </a:r>
          </a:p>
        </p:txBody>
      </p:sp>
      <p:sp>
        <p:nvSpPr>
          <p:cNvPr id="8" name="Text Box 8"/>
          <p:cNvSpPr txBox="1">
            <a:spLocks noChangeArrowheads="1"/>
          </p:cNvSpPr>
          <p:nvPr/>
        </p:nvSpPr>
        <p:spPr bwMode="auto">
          <a:xfrm>
            <a:off x="387134" y="260350"/>
            <a:ext cx="47756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smtClean="0">
                <a:latin typeface="Cambria Math"/>
                <a:cs typeface="Cambria Math"/>
              </a:rPr>
              <a:t>Mining </a:t>
            </a:r>
            <a:r>
              <a:rPr lang="en-US" sz="2000" b="1" dirty="0">
                <a:latin typeface="Cambria Math"/>
                <a:cs typeface="Cambria Math"/>
              </a:rPr>
              <a:t>activities </a:t>
            </a:r>
            <a:r>
              <a:rPr lang="en-US" sz="2000" b="1" dirty="0" smtClean="0">
                <a:latin typeface="Cambria Math"/>
                <a:cs typeface="Cambria Math"/>
              </a:rPr>
              <a:t>planned for Manus Basin</a:t>
            </a:r>
            <a:endParaRPr lang="en-US" sz="2000" b="1" dirty="0">
              <a:latin typeface="Cambria Math"/>
              <a:cs typeface="Cambria Math"/>
            </a:endParaRPr>
          </a:p>
        </p:txBody>
      </p:sp>
      <p:pic>
        <p:nvPicPr>
          <p:cNvPr id="2" name="Picture 1" descr="SOLWARA-im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298" y="0"/>
            <a:ext cx="3407702" cy="6858000"/>
          </a:xfrm>
          <a:prstGeom prst="rect">
            <a:avLst/>
          </a:prstGeom>
          <a:ln w="28575">
            <a:solidFill>
              <a:schemeClr val="tx1"/>
            </a:solidFill>
          </a:ln>
        </p:spPr>
      </p:pic>
      <p:pic>
        <p:nvPicPr>
          <p:cNvPr id="9" name="Picture 8" descr="NautilusMinera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020" y="400161"/>
            <a:ext cx="2175392" cy="1580489"/>
          </a:xfrm>
          <a:prstGeom prst="rect">
            <a:avLst/>
          </a:prstGeom>
        </p:spPr>
      </p:pic>
      <p:cxnSp>
        <p:nvCxnSpPr>
          <p:cNvPr id="4" name="Straight Connector 3"/>
          <p:cNvCxnSpPr/>
          <p:nvPr/>
        </p:nvCxnSpPr>
        <p:spPr>
          <a:xfrm flipH="1">
            <a:off x="3781778" y="0"/>
            <a:ext cx="1954521" cy="317029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3" idx="2"/>
          </p:cNvCxnSpPr>
          <p:nvPr/>
        </p:nvCxnSpPr>
        <p:spPr>
          <a:xfrm flipH="1" flipV="1">
            <a:off x="3795891" y="3322696"/>
            <a:ext cx="1910130" cy="353530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31261" y="3170296"/>
            <a:ext cx="329260" cy="1524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Box 8"/>
          <p:cNvSpPr txBox="1">
            <a:spLocks noChangeArrowheads="1"/>
          </p:cNvSpPr>
          <p:nvPr/>
        </p:nvSpPr>
        <p:spPr bwMode="auto">
          <a:xfrm>
            <a:off x="5736299" y="6594846"/>
            <a:ext cx="3407702" cy="215444"/>
          </a:xfrm>
          <a:prstGeom prst="rect">
            <a:avLst/>
          </a:prstGeom>
          <a:solidFill>
            <a:srgbClr val="FFFFFF">
              <a:alpha val="58000"/>
            </a:srgbClr>
          </a:solidFill>
          <a:ln>
            <a:noFill/>
          </a:ln>
          <a:effectLst/>
          <a:extLst/>
        </p:spPr>
        <p:txBody>
          <a:bodyPr wrap="square">
            <a:spAutoFit/>
          </a:bodyPr>
          <a:lstStyle/>
          <a:p>
            <a:pPr algn="ctr">
              <a:defRPr/>
            </a:pPr>
            <a:r>
              <a:rPr lang="en-US" sz="800" b="1" dirty="0" smtClean="0">
                <a:latin typeface="Cambria Math"/>
                <a:cs typeface="Cambria Math"/>
              </a:rPr>
              <a:t>Image: http</a:t>
            </a:r>
            <a:r>
              <a:rPr lang="en-US" sz="800" b="1" dirty="0">
                <a:latin typeface="Cambria Math"/>
                <a:cs typeface="Cambria Math"/>
              </a:rPr>
              <a:t>://</a:t>
            </a:r>
            <a:r>
              <a:rPr lang="en-US" sz="800" b="1" dirty="0" err="1">
                <a:latin typeface="Cambria Math"/>
                <a:cs typeface="Cambria Math"/>
              </a:rPr>
              <a:t>www.nautilusminerals.com</a:t>
            </a:r>
            <a:r>
              <a:rPr lang="en-US" sz="800" b="1" dirty="0">
                <a:latin typeface="Cambria Math"/>
                <a:cs typeface="Cambria Math"/>
              </a:rPr>
              <a:t>/</a:t>
            </a:r>
            <a:r>
              <a:rPr lang="en-US" sz="800" b="1" dirty="0" err="1">
                <a:latin typeface="Cambria Math"/>
                <a:cs typeface="Cambria Math"/>
              </a:rPr>
              <a:t>i</a:t>
            </a:r>
            <a:r>
              <a:rPr lang="en-US" sz="800" b="1" dirty="0">
                <a:latin typeface="Cambria Math"/>
                <a:cs typeface="Cambria Math"/>
              </a:rPr>
              <a:t>/photos/SOLWARA-img1.jpg</a:t>
            </a:r>
          </a:p>
        </p:txBody>
      </p:sp>
      <p:sp>
        <p:nvSpPr>
          <p:cNvPr id="16" name="TextBox 15"/>
          <p:cNvSpPr txBox="1"/>
          <p:nvPr/>
        </p:nvSpPr>
        <p:spPr>
          <a:xfrm>
            <a:off x="8074438" y="741656"/>
            <a:ext cx="793644" cy="646331"/>
          </a:xfrm>
          <a:prstGeom prst="rect">
            <a:avLst/>
          </a:prstGeom>
          <a:noFill/>
        </p:spPr>
        <p:txBody>
          <a:bodyPr wrap="none" rtlCol="0">
            <a:spAutoFit/>
          </a:bodyPr>
          <a:lstStyle/>
          <a:p>
            <a:r>
              <a:rPr lang="en-US" dirty="0" smtClean="0">
                <a:solidFill>
                  <a:srgbClr val="FFFFFF"/>
                </a:solidFill>
              </a:rPr>
              <a:t>Cu, Au</a:t>
            </a:r>
          </a:p>
          <a:p>
            <a:r>
              <a:rPr lang="en-US" dirty="0" smtClean="0">
                <a:solidFill>
                  <a:srgbClr val="FFFFFF"/>
                </a:solidFill>
              </a:rPr>
              <a:t>Ag, Zn</a:t>
            </a:r>
            <a:endParaRPr lang="en-US" dirty="0">
              <a:solidFill>
                <a:srgbClr val="FFFFFF"/>
              </a:solidFill>
            </a:endParaRPr>
          </a:p>
        </p:txBody>
      </p:sp>
      <p:sp>
        <p:nvSpPr>
          <p:cNvPr id="3" name="TextBox 2"/>
          <p:cNvSpPr txBox="1"/>
          <p:nvPr/>
        </p:nvSpPr>
        <p:spPr>
          <a:xfrm>
            <a:off x="416133" y="2307023"/>
            <a:ext cx="2890535" cy="1508105"/>
          </a:xfrm>
          <a:prstGeom prst="rect">
            <a:avLst/>
          </a:prstGeom>
          <a:solidFill>
            <a:srgbClr val="FFFFFF">
              <a:alpha val="65000"/>
            </a:srgbClr>
          </a:solidFill>
        </p:spPr>
        <p:txBody>
          <a:bodyPr wrap="none" rtlCol="0">
            <a:spAutoFit/>
          </a:bodyPr>
          <a:lstStyle/>
          <a:p>
            <a:pPr algn="ctr"/>
            <a:r>
              <a:rPr lang="en-US" b="1" dirty="0" smtClean="0">
                <a:latin typeface="Cambria Math"/>
                <a:cs typeface="Cambria Math"/>
              </a:rPr>
              <a:t>~30 Mt </a:t>
            </a:r>
            <a:r>
              <a:rPr lang="en-US" b="1" dirty="0">
                <a:latin typeface="Cambria Math"/>
                <a:cs typeface="Cambria Math"/>
              </a:rPr>
              <a:t>of copper and </a:t>
            </a:r>
            <a:r>
              <a:rPr lang="en-US" b="1" dirty="0" smtClean="0">
                <a:latin typeface="Cambria Math"/>
                <a:cs typeface="Cambria Math"/>
              </a:rPr>
              <a:t>zinc</a:t>
            </a:r>
          </a:p>
          <a:p>
            <a:pPr algn="ctr"/>
            <a:r>
              <a:rPr lang="en-US" b="1" dirty="0" smtClean="0">
                <a:latin typeface="Cambria Math"/>
                <a:cs typeface="Cambria Math"/>
              </a:rPr>
              <a:t>in global </a:t>
            </a:r>
            <a:r>
              <a:rPr lang="en-US" b="1" dirty="0" err="1" smtClean="0">
                <a:latin typeface="Cambria Math"/>
                <a:cs typeface="Cambria Math"/>
              </a:rPr>
              <a:t>neovolcanic</a:t>
            </a:r>
            <a:r>
              <a:rPr lang="en-US" b="1" dirty="0" smtClean="0">
                <a:latin typeface="Cambria Math"/>
                <a:cs typeface="Cambria Math"/>
              </a:rPr>
              <a:t> zones</a:t>
            </a:r>
          </a:p>
          <a:p>
            <a:pPr algn="ctr"/>
            <a:r>
              <a:rPr lang="en-US" sz="1400" b="1" dirty="0" smtClean="0">
                <a:latin typeface="Cambria Math"/>
                <a:cs typeface="Cambria Math"/>
              </a:rPr>
              <a:t>(</a:t>
            </a:r>
            <a:r>
              <a:rPr lang="en-US" sz="1400" b="1" dirty="0" err="1" smtClean="0">
                <a:latin typeface="Cambria Math"/>
                <a:cs typeface="Cambria Math"/>
              </a:rPr>
              <a:t>Hannington</a:t>
            </a:r>
            <a:r>
              <a:rPr lang="en-US" sz="1400" b="1" dirty="0" smtClean="0">
                <a:latin typeface="Cambria Math"/>
                <a:cs typeface="Cambria Math"/>
              </a:rPr>
              <a:t> </a:t>
            </a:r>
            <a:r>
              <a:rPr lang="en-US" sz="1400" b="1" i="1" dirty="0" smtClean="0">
                <a:latin typeface="Cambria Math"/>
                <a:cs typeface="Cambria Math"/>
              </a:rPr>
              <a:t>et al</a:t>
            </a:r>
            <a:r>
              <a:rPr lang="en-US" sz="1400" b="1" dirty="0" smtClean="0">
                <a:latin typeface="Cambria Math"/>
                <a:cs typeface="Cambria Math"/>
              </a:rPr>
              <a:t>. 2011, </a:t>
            </a:r>
            <a:r>
              <a:rPr lang="en-US" sz="1400" b="1" i="1" dirty="0" smtClean="0">
                <a:latin typeface="Cambria Math"/>
                <a:cs typeface="Cambria Math"/>
              </a:rPr>
              <a:t>Geology</a:t>
            </a:r>
            <a:r>
              <a:rPr lang="en-US" sz="1400" b="1" dirty="0" smtClean="0">
                <a:latin typeface="Cambria Math"/>
                <a:cs typeface="Cambria Math"/>
              </a:rPr>
              <a:t>)</a:t>
            </a:r>
            <a:endParaRPr lang="en-US" sz="1400" b="1" i="1" dirty="0" smtClean="0">
              <a:latin typeface="Cambria Math"/>
              <a:cs typeface="Cambria Math"/>
            </a:endParaRPr>
          </a:p>
          <a:p>
            <a:pPr algn="ctr"/>
            <a:endParaRPr lang="en-US" sz="600" b="1" dirty="0">
              <a:latin typeface="Cambria Math"/>
              <a:cs typeface="Cambria Math"/>
            </a:endParaRPr>
          </a:p>
          <a:p>
            <a:pPr algn="ctr"/>
            <a:r>
              <a:rPr lang="en-US" b="1" dirty="0" smtClean="0">
                <a:latin typeface="Cambria Math"/>
                <a:cs typeface="Cambria Math"/>
              </a:rPr>
              <a:t>Neither a large nor </a:t>
            </a:r>
          </a:p>
          <a:p>
            <a:pPr algn="ctr"/>
            <a:r>
              <a:rPr lang="en-US" b="1" dirty="0" smtClean="0">
                <a:latin typeface="Cambria Math"/>
                <a:cs typeface="Cambria Math"/>
              </a:rPr>
              <a:t>sustainable resource</a:t>
            </a:r>
            <a:endParaRPr lang="en-US" dirty="0">
              <a:latin typeface="Cambria Math"/>
              <a:cs typeface="Cambria Math"/>
            </a:endParaRPr>
          </a:p>
        </p:txBody>
      </p:sp>
    </p:spTree>
    <p:extLst>
      <p:ext uri="{BB962C8B-B14F-4D97-AF65-F5344CB8AC3E}">
        <p14:creationId xmlns:p14="http://schemas.microsoft.com/office/powerpoint/2010/main" val="1807580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550" y="622300"/>
            <a:ext cx="8674100" cy="59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5"/>
          <p:cNvSpPr>
            <a:spLocks noChangeArrowheads="1"/>
          </p:cNvSpPr>
          <p:nvPr/>
        </p:nvSpPr>
        <p:spPr bwMode="auto">
          <a:xfrm>
            <a:off x="179388" y="692150"/>
            <a:ext cx="8640762"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a:solidFill>
                  <a:schemeClr val="tx2"/>
                </a:solidFill>
              </a:rPr>
              <a:t>North Su Fluids</a:t>
            </a:r>
          </a:p>
        </p:txBody>
      </p:sp>
      <p:sp>
        <p:nvSpPr>
          <p:cNvPr id="43012" name="Line 7"/>
          <p:cNvSpPr>
            <a:spLocks noChangeShapeType="1"/>
          </p:cNvSpPr>
          <p:nvPr/>
        </p:nvSpPr>
        <p:spPr bwMode="auto">
          <a:xfrm flipV="1">
            <a:off x="1320800" y="5207000"/>
            <a:ext cx="6007100" cy="546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3" name="Oval 6"/>
          <p:cNvSpPr>
            <a:spLocks noChangeArrowheads="1"/>
          </p:cNvSpPr>
          <p:nvPr/>
        </p:nvSpPr>
        <p:spPr bwMode="auto">
          <a:xfrm>
            <a:off x="7175500" y="5130800"/>
            <a:ext cx="228600" cy="228600"/>
          </a:xfrm>
          <a:prstGeom prst="ellipse">
            <a:avLst/>
          </a:prstGeom>
          <a:solidFill>
            <a:srgbClr val="00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3014" name="Text Box 8"/>
          <p:cNvSpPr txBox="1">
            <a:spLocks noChangeArrowheads="1"/>
          </p:cNvSpPr>
          <p:nvPr/>
        </p:nvSpPr>
        <p:spPr bwMode="auto">
          <a:xfrm>
            <a:off x="7410450" y="5100638"/>
            <a:ext cx="430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43015" name="Text Box 9"/>
          <p:cNvSpPr txBox="1">
            <a:spLocks noChangeArrowheads="1"/>
          </p:cNvSpPr>
          <p:nvPr/>
        </p:nvSpPr>
        <p:spPr bwMode="auto">
          <a:xfrm>
            <a:off x="4283075" y="5141913"/>
            <a:ext cx="10509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i="1"/>
              <a:t>“acid springs”</a:t>
            </a:r>
          </a:p>
          <a:p>
            <a:pPr algn="ctr" eaLnBrk="1" hangingPunct="1"/>
            <a:r>
              <a:rPr lang="en-US" altLang="en-US" sz="1200" b="1" i="1"/>
              <a:t>pH &lt; 1</a:t>
            </a:r>
          </a:p>
        </p:txBody>
      </p:sp>
      <p:sp>
        <p:nvSpPr>
          <p:cNvPr id="43016" name="Text Box 10"/>
          <p:cNvSpPr txBox="1">
            <a:spLocks noChangeArrowheads="1"/>
          </p:cNvSpPr>
          <p:nvPr/>
        </p:nvSpPr>
        <p:spPr bwMode="auto">
          <a:xfrm>
            <a:off x="2082800" y="2754313"/>
            <a:ext cx="13922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i="1"/>
              <a:t>summit smokers</a:t>
            </a:r>
          </a:p>
          <a:p>
            <a:pPr algn="ctr" eaLnBrk="1" hangingPunct="1"/>
            <a:r>
              <a:rPr lang="en-US" altLang="en-US" sz="1200" b="1" i="1"/>
              <a:t>pH = ~3</a:t>
            </a:r>
          </a:p>
        </p:txBody>
      </p:sp>
      <p:sp>
        <p:nvSpPr>
          <p:cNvPr id="43017" name="Text Box 11"/>
          <p:cNvSpPr txBox="1">
            <a:spLocks noChangeArrowheads="1"/>
          </p:cNvSpPr>
          <p:nvPr/>
        </p:nvSpPr>
        <p:spPr bwMode="auto">
          <a:xfrm>
            <a:off x="2692400" y="4114800"/>
            <a:ext cx="13239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i="1"/>
              <a:t>North Su #4</a:t>
            </a:r>
          </a:p>
          <a:p>
            <a:pPr algn="ctr" eaLnBrk="1" hangingPunct="1"/>
            <a:r>
              <a:rPr lang="en-US" altLang="en-US" sz="1600" b="1" i="1"/>
              <a:t>pH = 1.5</a:t>
            </a:r>
          </a:p>
        </p:txBody>
      </p:sp>
      <p:sp>
        <p:nvSpPr>
          <p:cNvPr id="43018" name="Text Box 12"/>
          <p:cNvSpPr txBox="1">
            <a:spLocks noChangeArrowheads="1"/>
          </p:cNvSpPr>
          <p:nvPr/>
        </p:nvSpPr>
        <p:spPr bwMode="auto">
          <a:xfrm>
            <a:off x="7178675" y="1671638"/>
            <a:ext cx="633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K</a:t>
            </a:r>
            <a:r>
              <a:rPr lang="en-US" altLang="en-US" sz="3200" b="1" baseline="30000"/>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55880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6"/>
          <p:cNvSpPr>
            <a:spLocks noChangeArrowheads="1"/>
          </p:cNvSpPr>
          <p:nvPr/>
        </p:nvSpPr>
        <p:spPr bwMode="auto">
          <a:xfrm>
            <a:off x="6146800" y="1397000"/>
            <a:ext cx="25717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i="1">
                <a:solidFill>
                  <a:srgbClr val="000000"/>
                </a:solidFill>
              </a:rPr>
              <a:t>Endmember Fluid</a:t>
            </a:r>
          </a:p>
          <a:p>
            <a:pPr algn="ctr" eaLnBrk="1" hangingPunct="1"/>
            <a:r>
              <a:rPr lang="en-US" altLang="en-US" sz="2400" b="1" i="1">
                <a:solidFill>
                  <a:srgbClr val="000000"/>
                </a:solidFill>
              </a:rPr>
              <a:t>Roman Ruins</a:t>
            </a:r>
          </a:p>
          <a:p>
            <a:pPr algn="ctr" eaLnBrk="1" hangingPunct="1"/>
            <a:r>
              <a:rPr lang="en-US" altLang="en-US" sz="2400" b="1" i="1">
                <a:solidFill>
                  <a:srgbClr val="000000"/>
                </a:solidFill>
              </a:rPr>
              <a:t>T = 314</a:t>
            </a:r>
            <a:r>
              <a:rPr lang="en-US" altLang="en-US" sz="2400" b="1" i="1">
                <a:solidFill>
                  <a:srgbClr val="000000"/>
                </a:solidFill>
                <a:sym typeface="Symbol" pitchFamily="18" charset="2"/>
              </a:rPr>
              <a:t>C</a:t>
            </a:r>
            <a:r>
              <a:rPr lang="en-US" altLang="en-US" sz="2400" b="1" i="1">
                <a:solidFill>
                  <a:srgbClr val="000000"/>
                </a:solidFill>
              </a:rPr>
              <a:t> </a:t>
            </a:r>
          </a:p>
          <a:p>
            <a:pPr algn="ctr" eaLnBrk="1" hangingPunct="1"/>
            <a:endParaRPr lang="en-US" altLang="en-US" sz="2400" i="1"/>
          </a:p>
        </p:txBody>
      </p:sp>
      <p:sp>
        <p:nvSpPr>
          <p:cNvPr id="44036" name="Rectangle 7"/>
          <p:cNvSpPr>
            <a:spLocks noChangeArrowheads="1"/>
          </p:cNvSpPr>
          <p:nvPr/>
        </p:nvSpPr>
        <p:spPr bwMode="auto">
          <a:xfrm>
            <a:off x="3246438" y="1203325"/>
            <a:ext cx="2166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0000"/>
                </a:solidFill>
              </a:rPr>
              <a:t>pH (25</a:t>
            </a:r>
            <a:r>
              <a:rPr lang="en-US" altLang="en-US" sz="2400" b="1">
                <a:solidFill>
                  <a:srgbClr val="FF0000"/>
                </a:solidFill>
                <a:sym typeface="Symbol" pitchFamily="18" charset="2"/>
              </a:rPr>
              <a:t>C)</a:t>
            </a:r>
            <a:r>
              <a:rPr lang="en-US" altLang="en-US" sz="2400" b="1">
                <a:solidFill>
                  <a:srgbClr val="FF0000"/>
                </a:solidFill>
              </a:rPr>
              <a:t> = 2.3</a:t>
            </a:r>
            <a:endParaRPr lang="en-US" altLang="en-US" sz="2400"/>
          </a:p>
        </p:txBody>
      </p:sp>
      <p:sp>
        <p:nvSpPr>
          <p:cNvPr id="44037" name="Line 8"/>
          <p:cNvSpPr>
            <a:spLocks noChangeShapeType="1"/>
          </p:cNvSpPr>
          <p:nvPr/>
        </p:nvSpPr>
        <p:spPr bwMode="auto">
          <a:xfrm>
            <a:off x="1111250" y="5257800"/>
            <a:ext cx="4603750" cy="0"/>
          </a:xfrm>
          <a:prstGeom prst="line">
            <a:avLst/>
          </a:prstGeom>
          <a:noFill/>
          <a:ln w="317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Text Box 9"/>
          <p:cNvSpPr txBox="1">
            <a:spLocks noChangeArrowheads="1"/>
          </p:cNvSpPr>
          <p:nvPr/>
        </p:nvSpPr>
        <p:spPr bwMode="auto">
          <a:xfrm>
            <a:off x="5680075" y="5097463"/>
            <a:ext cx="471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SW</a:t>
            </a:r>
          </a:p>
        </p:txBody>
      </p:sp>
      <p:sp>
        <p:nvSpPr>
          <p:cNvPr id="44039" name="TextBox 6"/>
          <p:cNvSpPr txBox="1">
            <a:spLocks noChangeArrowheads="1"/>
          </p:cNvSpPr>
          <p:nvPr/>
        </p:nvSpPr>
        <p:spPr bwMode="auto">
          <a:xfrm>
            <a:off x="1130300" y="889000"/>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71 mmol/kg </a:t>
            </a:r>
          </a:p>
        </p:txBody>
      </p:sp>
      <p:sp>
        <p:nvSpPr>
          <p:cNvPr id="44040" name="TextBox 7"/>
          <p:cNvSpPr txBox="1">
            <a:spLocks noChangeArrowheads="1"/>
          </p:cNvSpPr>
          <p:nvPr/>
        </p:nvSpPr>
        <p:spPr bwMode="auto">
          <a:xfrm>
            <a:off x="2057400" y="4394200"/>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19</a:t>
            </a:r>
          </a:p>
        </p:txBody>
      </p:sp>
      <p:sp>
        <p:nvSpPr>
          <p:cNvPr id="44041" name="TextBox 8"/>
          <p:cNvSpPr txBox="1">
            <a:spLocks noChangeArrowheads="1"/>
          </p:cNvSpPr>
          <p:nvPr/>
        </p:nvSpPr>
        <p:spPr bwMode="auto">
          <a:xfrm>
            <a:off x="2768600" y="4864100"/>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485</a:t>
            </a:r>
          </a:p>
        </p:txBody>
      </p:sp>
      <p:sp>
        <p:nvSpPr>
          <p:cNvPr id="44042" name="TextBox 9"/>
          <p:cNvSpPr txBox="1">
            <a:spLocks noChangeArrowheads="1"/>
          </p:cNvSpPr>
          <p:nvPr/>
        </p:nvSpPr>
        <p:spPr bwMode="auto">
          <a:xfrm>
            <a:off x="3530600" y="4800600"/>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595</a:t>
            </a:r>
          </a:p>
        </p:txBody>
      </p:sp>
      <p:sp>
        <p:nvSpPr>
          <p:cNvPr id="44043" name="TextBox 10"/>
          <p:cNvSpPr txBox="1">
            <a:spLocks noChangeArrowheads="1"/>
          </p:cNvSpPr>
          <p:nvPr/>
        </p:nvSpPr>
        <p:spPr bwMode="auto">
          <a:xfrm>
            <a:off x="4368800" y="5435600"/>
            <a:ext cx="388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&lt;1</a:t>
            </a:r>
          </a:p>
        </p:txBody>
      </p:sp>
      <p:sp>
        <p:nvSpPr>
          <p:cNvPr id="44044" name="TextBox 11"/>
          <p:cNvSpPr txBox="1">
            <a:spLocks noChangeArrowheads="1"/>
          </p:cNvSpPr>
          <p:nvPr/>
        </p:nvSpPr>
        <p:spPr bwMode="auto">
          <a:xfrm>
            <a:off x="5041900" y="4279900"/>
            <a:ext cx="531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i="1"/>
              <a:t>0.12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508000"/>
            <a:ext cx="860107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52750" y="4781550"/>
            <a:ext cx="523875"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983550"/>
            <a:ext cx="6850899" cy="5874449"/>
          </a:xfrm>
          <a:prstGeom prst="rect">
            <a:avLst/>
          </a:prstGeom>
        </p:spPr>
      </p:pic>
      <p:sp>
        <p:nvSpPr>
          <p:cNvPr id="5" name="Text Box 7"/>
          <p:cNvSpPr txBox="1">
            <a:spLocks noChangeArrowheads="1"/>
          </p:cNvSpPr>
          <p:nvPr/>
        </p:nvSpPr>
        <p:spPr bwMode="auto">
          <a:xfrm>
            <a:off x="705293" y="296163"/>
            <a:ext cx="81874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smtClean="0">
                <a:latin typeface="Arial Narrow" panose="020B0606020202030204" pitchFamily="34" charset="0"/>
                <a:cs typeface="Cambria Math"/>
              </a:rPr>
              <a:t>H</a:t>
            </a:r>
            <a:r>
              <a:rPr lang="en-US" sz="2000" baseline="-25000" dirty="0" smtClean="0">
                <a:latin typeface="Arial Narrow" panose="020B0606020202030204" pitchFamily="34" charset="0"/>
                <a:cs typeface="Cambria Math"/>
              </a:rPr>
              <a:t>2</a:t>
            </a:r>
            <a:r>
              <a:rPr lang="en-US" sz="2000" dirty="0" smtClean="0">
                <a:latin typeface="Arial Narrow" panose="020B0606020202030204" pitchFamily="34" charset="0"/>
                <a:cs typeface="Cambria Math"/>
              </a:rPr>
              <a:t>O Isotopes in PACMANUS Black-Smokers Indicate Same Subduction-Related Fluid</a:t>
            </a:r>
          </a:p>
          <a:p>
            <a:pPr algn="ctr">
              <a:defRPr/>
            </a:pPr>
            <a:endParaRPr lang="en-US" sz="2000" dirty="0">
              <a:latin typeface="Arial Narrow" panose="020B0606020202030204" pitchFamily="34" charset="0"/>
              <a:cs typeface="Cambria Math"/>
            </a:endParaRPr>
          </a:p>
        </p:txBody>
      </p:sp>
      <p:sp>
        <p:nvSpPr>
          <p:cNvPr id="4" name="Oval 3"/>
          <p:cNvSpPr/>
          <p:nvPr/>
        </p:nvSpPr>
        <p:spPr>
          <a:xfrm rot="1467913">
            <a:off x="2292399" y="1648681"/>
            <a:ext cx="798285" cy="430063"/>
          </a:xfrm>
          <a:prstGeom prst="ellipse">
            <a:avLst/>
          </a:pr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514736" y="2776717"/>
            <a:ext cx="1172116" cy="230832"/>
          </a:xfrm>
          <a:prstGeom prst="rect">
            <a:avLst/>
          </a:prstGeom>
          <a:noFill/>
        </p:spPr>
        <p:txBody>
          <a:bodyPr wrap="none" rtlCol="0">
            <a:spAutoFit/>
          </a:bodyPr>
          <a:lstStyle/>
          <a:p>
            <a:r>
              <a:rPr lang="en-US" sz="900" dirty="0" err="1" smtClean="0"/>
              <a:t>Giggenbach</a:t>
            </a:r>
            <a:r>
              <a:rPr lang="en-US" sz="900" dirty="0" smtClean="0"/>
              <a:t> (1992)</a:t>
            </a:r>
            <a:endParaRPr lang="en-US" sz="900" dirty="0"/>
          </a:p>
        </p:txBody>
      </p:sp>
    </p:spTree>
    <p:extLst>
      <p:ext uri="{BB962C8B-B14F-4D97-AF65-F5344CB8AC3E}">
        <p14:creationId xmlns:p14="http://schemas.microsoft.com/office/powerpoint/2010/main" val="2377933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ext Box 5"/>
          <p:cNvSpPr txBox="1">
            <a:spLocks noChangeArrowheads="1"/>
          </p:cNvSpPr>
          <p:nvPr/>
        </p:nvSpPr>
        <p:spPr bwMode="auto">
          <a:xfrm>
            <a:off x="1002242" y="333375"/>
            <a:ext cx="71919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dirty="0">
                <a:latin typeface="Cambria Math"/>
                <a:cs typeface="Cambria Math"/>
              </a:rPr>
              <a:t>Magma-derived </a:t>
            </a:r>
            <a:r>
              <a:rPr lang="en-US" sz="2000" b="1" dirty="0" smtClean="0">
                <a:latin typeface="Cambria Math"/>
                <a:cs typeface="Cambria Math"/>
              </a:rPr>
              <a:t>H</a:t>
            </a:r>
            <a:r>
              <a:rPr lang="en-US" sz="2000" b="1" baseline="-25000" dirty="0" smtClean="0">
                <a:latin typeface="Cambria Math"/>
                <a:cs typeface="Cambria Math"/>
              </a:rPr>
              <a:t>2</a:t>
            </a:r>
            <a:r>
              <a:rPr lang="en-US" sz="2000" b="1" dirty="0" smtClean="0">
                <a:latin typeface="Cambria Math"/>
                <a:cs typeface="Cambria Math"/>
              </a:rPr>
              <a:t>S, F </a:t>
            </a:r>
            <a:r>
              <a:rPr lang="en-US" sz="2000" b="1" dirty="0">
                <a:latin typeface="Cambria Math"/>
                <a:cs typeface="Cambria Math"/>
              </a:rPr>
              <a:t>and CO</a:t>
            </a:r>
            <a:r>
              <a:rPr lang="en-US" sz="2000" b="1" baseline="-25000" dirty="0">
                <a:latin typeface="Cambria Math"/>
                <a:cs typeface="Cambria Math"/>
              </a:rPr>
              <a:t>2</a:t>
            </a:r>
            <a:r>
              <a:rPr lang="en-US" sz="2000" b="1" dirty="0">
                <a:latin typeface="Cambria Math"/>
                <a:cs typeface="Cambria Math"/>
              </a:rPr>
              <a:t> </a:t>
            </a:r>
            <a:r>
              <a:rPr lang="en-US" sz="2000" b="1" dirty="0" smtClean="0">
                <a:latin typeface="Cambria Math"/>
                <a:cs typeface="Cambria Math"/>
              </a:rPr>
              <a:t>in </a:t>
            </a:r>
            <a:r>
              <a:rPr lang="en-US" sz="2000" b="1" dirty="0">
                <a:latin typeface="Cambria Math"/>
                <a:cs typeface="Cambria Math"/>
              </a:rPr>
              <a:t>PACMANUS black smoker fluids</a:t>
            </a:r>
          </a:p>
        </p:txBody>
      </p:sp>
      <p:sp>
        <p:nvSpPr>
          <p:cNvPr id="6" name="Text Box 12"/>
          <p:cNvSpPr txBox="1">
            <a:spLocks noChangeArrowheads="1"/>
          </p:cNvSpPr>
          <p:nvPr/>
        </p:nvSpPr>
        <p:spPr bwMode="auto">
          <a:xfrm>
            <a:off x="6959600" y="5256959"/>
            <a:ext cx="1955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200" dirty="0" smtClean="0">
                <a:latin typeface="Cambria Math"/>
                <a:cs typeface="Cambria Math"/>
              </a:rPr>
              <a:t> </a:t>
            </a:r>
            <a:r>
              <a:rPr lang="en-US" sz="1200" dirty="0">
                <a:latin typeface="Cambria Math"/>
                <a:cs typeface="Cambria Math"/>
              </a:rPr>
              <a:t>Reeves et al. (</a:t>
            </a:r>
            <a:r>
              <a:rPr lang="en-US" sz="1200" dirty="0" smtClean="0">
                <a:latin typeface="Cambria Math"/>
                <a:cs typeface="Cambria Math"/>
              </a:rPr>
              <a:t>2011)</a:t>
            </a:r>
            <a:endParaRPr lang="en-US" sz="1200" dirty="0">
              <a:latin typeface="Cambria Math"/>
              <a:cs typeface="Cambria Math"/>
            </a:endParaRPr>
          </a:p>
        </p:txBody>
      </p:sp>
      <p:pic>
        <p:nvPicPr>
          <p:cNvPr id="7" name="Picture 6"/>
          <p:cNvPicPr>
            <a:picLocks noChangeAspect="1"/>
          </p:cNvPicPr>
          <p:nvPr/>
        </p:nvPicPr>
        <p:blipFill>
          <a:blip r:embed="rId2"/>
          <a:stretch>
            <a:fillRect/>
          </a:stretch>
        </p:blipFill>
        <p:spPr>
          <a:xfrm>
            <a:off x="0" y="1246643"/>
            <a:ext cx="4157955" cy="3972951"/>
          </a:xfrm>
          <a:prstGeom prst="rect">
            <a:avLst/>
          </a:prstGeom>
        </p:spPr>
      </p:pic>
      <p:pic>
        <p:nvPicPr>
          <p:cNvPr id="8" name="Picture 7"/>
          <p:cNvPicPr>
            <a:picLocks noChangeAspect="1"/>
          </p:cNvPicPr>
          <p:nvPr/>
        </p:nvPicPr>
        <p:blipFill>
          <a:blip r:embed="rId3"/>
          <a:stretch>
            <a:fillRect/>
          </a:stretch>
        </p:blipFill>
        <p:spPr>
          <a:xfrm>
            <a:off x="4112992" y="1224282"/>
            <a:ext cx="4674180" cy="3867237"/>
          </a:xfrm>
          <a:prstGeom prst="rect">
            <a:avLst/>
          </a:prstGeom>
        </p:spPr>
      </p:pic>
    </p:spTree>
    <p:extLst>
      <p:ext uri="{BB962C8B-B14F-4D97-AF65-F5344CB8AC3E}">
        <p14:creationId xmlns:p14="http://schemas.microsoft.com/office/powerpoint/2010/main" val="40404049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5" name="AutoShape 2"/>
          <p:cNvSpPr>
            <a:spLocks noChangeArrowheads="1"/>
          </p:cNvSpPr>
          <p:nvPr/>
        </p:nvSpPr>
        <p:spPr bwMode="auto">
          <a:xfrm>
            <a:off x="2409824" y="1849438"/>
            <a:ext cx="3933825" cy="2732087"/>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 name="TextBox 3"/>
          <p:cNvSpPr txBox="1"/>
          <p:nvPr/>
        </p:nvSpPr>
        <p:spPr>
          <a:xfrm>
            <a:off x="2733674" y="2198132"/>
            <a:ext cx="3177473" cy="2000548"/>
          </a:xfrm>
          <a:prstGeom prst="rect">
            <a:avLst/>
          </a:prstGeom>
          <a:noFill/>
        </p:spPr>
        <p:txBody>
          <a:bodyPr wrap="none" rtlCol="0">
            <a:spAutoFit/>
          </a:bodyPr>
          <a:lstStyle/>
          <a:p>
            <a:r>
              <a:rPr lang="en-US" sz="2400" b="1" dirty="0" smtClean="0"/>
              <a:t>Why no SO</a:t>
            </a:r>
            <a:r>
              <a:rPr lang="en-US" sz="2400" b="1" baseline="-25000" dirty="0" smtClean="0"/>
              <a:t>4</a:t>
            </a:r>
            <a:r>
              <a:rPr lang="en-US" sz="2400" b="1" baseline="30000" dirty="0" smtClean="0"/>
              <a:t>2-</a:t>
            </a:r>
            <a:r>
              <a:rPr lang="en-US" sz="2400" b="1" dirty="0" smtClean="0"/>
              <a:t>?</a:t>
            </a:r>
          </a:p>
          <a:p>
            <a:endParaRPr lang="en-US" sz="2400" b="1" dirty="0"/>
          </a:p>
          <a:p>
            <a:r>
              <a:rPr lang="en-US" sz="2400" b="1" dirty="0" smtClean="0"/>
              <a:t>Ca</a:t>
            </a:r>
            <a:r>
              <a:rPr lang="en-US" sz="2400" b="1" baseline="30000" dirty="0" smtClean="0"/>
              <a:t>2+ </a:t>
            </a:r>
            <a:r>
              <a:rPr lang="en-US" sz="2400" b="1" dirty="0" smtClean="0"/>
              <a:t>+ SO</a:t>
            </a:r>
            <a:r>
              <a:rPr lang="en-US" sz="2400" b="1" baseline="-25000" dirty="0" smtClean="0"/>
              <a:t>4</a:t>
            </a:r>
            <a:r>
              <a:rPr lang="en-US" sz="2400" b="1" baseline="30000" dirty="0" smtClean="0"/>
              <a:t>2-</a:t>
            </a:r>
            <a:r>
              <a:rPr lang="en-US" sz="2400" b="1" dirty="0" smtClean="0"/>
              <a:t> = CaSO</a:t>
            </a:r>
            <a:r>
              <a:rPr lang="en-US" sz="2400" b="1" baseline="-25000" dirty="0" smtClean="0"/>
              <a:t>4</a:t>
            </a:r>
            <a:endParaRPr lang="en-US" sz="2400" b="1" dirty="0" smtClean="0"/>
          </a:p>
          <a:p>
            <a:r>
              <a:rPr lang="en-US" sz="2400" b="1" baseline="-25000" dirty="0"/>
              <a:t>	</a:t>
            </a:r>
            <a:r>
              <a:rPr lang="en-US" sz="2400" b="1" baseline="-25000" dirty="0" smtClean="0"/>
              <a:t>	</a:t>
            </a:r>
            <a:r>
              <a:rPr lang="en-US" sz="2400" b="1" dirty="0" smtClean="0"/>
              <a:t>     </a:t>
            </a:r>
            <a:r>
              <a:rPr lang="en-US" sz="1200" b="1" dirty="0" smtClean="0"/>
              <a:t>anhydrite</a:t>
            </a:r>
          </a:p>
          <a:p>
            <a:endParaRPr lang="en-US" sz="1200" b="1" baseline="-25000" dirty="0"/>
          </a:p>
          <a:p>
            <a:r>
              <a:rPr lang="en-US" sz="2000" i="1" dirty="0" smtClean="0"/>
              <a:t>Requires a source of Ca</a:t>
            </a:r>
            <a:r>
              <a:rPr lang="en-US" sz="2000" i="1" baseline="30000" dirty="0" smtClean="0"/>
              <a:t>2+</a:t>
            </a:r>
            <a:endParaRPr lang="en-US" sz="2000" i="1" baseline="30000" dirty="0"/>
          </a:p>
        </p:txBody>
      </p:sp>
    </p:spTree>
    <p:extLst>
      <p:ext uri="{BB962C8B-B14F-4D97-AF65-F5344CB8AC3E}">
        <p14:creationId xmlns:p14="http://schemas.microsoft.com/office/powerpoint/2010/main" val="2382643207"/>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4284663" y="4581525"/>
            <a:ext cx="931862"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i="1">
                <a:solidFill>
                  <a:srgbClr val="CC0000"/>
                </a:solidFill>
              </a:rPr>
              <a:t>Reaction</a:t>
            </a:r>
          </a:p>
          <a:p>
            <a:r>
              <a:rPr lang="en-US" altLang="en-US" sz="1400" b="1" i="1">
                <a:solidFill>
                  <a:srgbClr val="CC0000"/>
                </a:solidFill>
              </a:rPr>
              <a:t>   Zone</a:t>
            </a:r>
          </a:p>
        </p:txBody>
      </p:sp>
      <p:sp>
        <p:nvSpPr>
          <p:cNvPr id="48131" name="AutoShape 5"/>
          <p:cNvSpPr>
            <a:spLocks noChangeAspect="1" noChangeArrowheads="1" noTextEdit="1"/>
          </p:cNvSpPr>
          <p:nvPr/>
        </p:nvSpPr>
        <p:spPr bwMode="auto">
          <a:xfrm>
            <a:off x="454025" y="981075"/>
            <a:ext cx="7862888"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Rectangle 7"/>
          <p:cNvSpPr>
            <a:spLocks noChangeArrowheads="1"/>
          </p:cNvSpPr>
          <p:nvPr/>
        </p:nvSpPr>
        <p:spPr bwMode="auto">
          <a:xfrm>
            <a:off x="727075" y="1185863"/>
            <a:ext cx="7419975" cy="5622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8133" name="Rectangle 8"/>
          <p:cNvSpPr>
            <a:spLocks noChangeArrowheads="1"/>
          </p:cNvSpPr>
          <p:nvPr/>
        </p:nvSpPr>
        <p:spPr bwMode="auto">
          <a:xfrm>
            <a:off x="2435225" y="61658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48134" name="Rectangle 9"/>
          <p:cNvSpPr>
            <a:spLocks noChangeArrowheads="1"/>
          </p:cNvSpPr>
          <p:nvPr/>
        </p:nvSpPr>
        <p:spPr bwMode="auto">
          <a:xfrm>
            <a:off x="3448050" y="61658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48135" name="Rectangle 10"/>
          <p:cNvSpPr>
            <a:spLocks noChangeArrowheads="1"/>
          </p:cNvSpPr>
          <p:nvPr/>
        </p:nvSpPr>
        <p:spPr bwMode="auto">
          <a:xfrm>
            <a:off x="4459288" y="61658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48136" name="Rectangle 11"/>
          <p:cNvSpPr>
            <a:spLocks noChangeArrowheads="1"/>
          </p:cNvSpPr>
          <p:nvPr/>
        </p:nvSpPr>
        <p:spPr bwMode="auto">
          <a:xfrm>
            <a:off x="5473700" y="59626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6</a:t>
            </a:r>
            <a:endParaRPr lang="en-US" altLang="en-US"/>
          </a:p>
        </p:txBody>
      </p:sp>
      <p:sp>
        <p:nvSpPr>
          <p:cNvPr id="48137" name="Rectangle 12"/>
          <p:cNvSpPr>
            <a:spLocks noChangeArrowheads="1"/>
          </p:cNvSpPr>
          <p:nvPr/>
        </p:nvSpPr>
        <p:spPr bwMode="auto">
          <a:xfrm>
            <a:off x="6484938" y="59626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8</a:t>
            </a:r>
            <a:endParaRPr lang="en-US" altLang="en-US"/>
          </a:p>
        </p:txBody>
      </p:sp>
      <p:sp>
        <p:nvSpPr>
          <p:cNvPr id="48138" name="Rectangle 13"/>
          <p:cNvSpPr>
            <a:spLocks noChangeArrowheads="1"/>
          </p:cNvSpPr>
          <p:nvPr/>
        </p:nvSpPr>
        <p:spPr bwMode="auto">
          <a:xfrm>
            <a:off x="7451725" y="59626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48139" name="Rectangle 14"/>
          <p:cNvSpPr>
            <a:spLocks noChangeArrowheads="1"/>
          </p:cNvSpPr>
          <p:nvPr/>
        </p:nvSpPr>
        <p:spPr bwMode="auto">
          <a:xfrm>
            <a:off x="1835150" y="577691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48140" name="Rectangle 15"/>
          <p:cNvSpPr>
            <a:spLocks noChangeArrowheads="1"/>
          </p:cNvSpPr>
          <p:nvPr/>
        </p:nvSpPr>
        <p:spPr bwMode="auto">
          <a:xfrm>
            <a:off x="1835150" y="496887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48141" name="Rectangle 16"/>
          <p:cNvSpPr>
            <a:spLocks noChangeArrowheads="1"/>
          </p:cNvSpPr>
          <p:nvPr/>
        </p:nvSpPr>
        <p:spPr bwMode="auto">
          <a:xfrm>
            <a:off x="1835150" y="416242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48142" name="Rectangle 19"/>
          <p:cNvSpPr>
            <a:spLocks noChangeArrowheads="1"/>
          </p:cNvSpPr>
          <p:nvPr/>
        </p:nvSpPr>
        <p:spPr bwMode="auto">
          <a:xfrm>
            <a:off x="1746250" y="1738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48143" name="Line 20"/>
          <p:cNvSpPr>
            <a:spLocks noChangeShapeType="1"/>
          </p:cNvSpPr>
          <p:nvPr/>
        </p:nvSpPr>
        <p:spPr bwMode="auto">
          <a:xfrm flipV="1">
            <a:off x="2057400" y="587692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4" name="Line 21"/>
          <p:cNvSpPr>
            <a:spLocks noChangeShapeType="1"/>
          </p:cNvSpPr>
          <p:nvPr/>
        </p:nvSpPr>
        <p:spPr bwMode="auto">
          <a:xfrm flipV="1">
            <a:off x="2563813" y="587692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5" name="Line 22"/>
          <p:cNvSpPr>
            <a:spLocks noChangeShapeType="1"/>
          </p:cNvSpPr>
          <p:nvPr/>
        </p:nvSpPr>
        <p:spPr bwMode="auto">
          <a:xfrm flipV="1">
            <a:off x="3068638" y="587692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6" name="Line 23"/>
          <p:cNvSpPr>
            <a:spLocks noChangeShapeType="1"/>
          </p:cNvSpPr>
          <p:nvPr/>
        </p:nvSpPr>
        <p:spPr bwMode="auto">
          <a:xfrm flipV="1">
            <a:off x="3575050" y="5876925"/>
            <a:ext cx="1588"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7" name="Line 24"/>
          <p:cNvSpPr>
            <a:spLocks noChangeShapeType="1"/>
          </p:cNvSpPr>
          <p:nvPr/>
        </p:nvSpPr>
        <p:spPr bwMode="auto">
          <a:xfrm flipV="1">
            <a:off x="4079875" y="587692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8" name="Line 25"/>
          <p:cNvSpPr>
            <a:spLocks noChangeShapeType="1"/>
          </p:cNvSpPr>
          <p:nvPr/>
        </p:nvSpPr>
        <p:spPr bwMode="auto">
          <a:xfrm flipV="1">
            <a:off x="4587875" y="5876925"/>
            <a:ext cx="1588"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9" name="Line 26"/>
          <p:cNvSpPr>
            <a:spLocks noChangeShapeType="1"/>
          </p:cNvSpPr>
          <p:nvPr/>
        </p:nvSpPr>
        <p:spPr bwMode="auto">
          <a:xfrm flipV="1">
            <a:off x="5094288" y="567372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0" name="Line 27"/>
          <p:cNvSpPr>
            <a:spLocks noChangeShapeType="1"/>
          </p:cNvSpPr>
          <p:nvPr/>
        </p:nvSpPr>
        <p:spPr bwMode="auto">
          <a:xfrm flipV="1">
            <a:off x="5599113" y="567372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1" name="Line 28"/>
          <p:cNvSpPr>
            <a:spLocks noChangeShapeType="1"/>
          </p:cNvSpPr>
          <p:nvPr/>
        </p:nvSpPr>
        <p:spPr bwMode="auto">
          <a:xfrm flipV="1">
            <a:off x="6107113" y="567372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2" name="Line 29"/>
          <p:cNvSpPr>
            <a:spLocks noChangeShapeType="1"/>
          </p:cNvSpPr>
          <p:nvPr/>
        </p:nvSpPr>
        <p:spPr bwMode="auto">
          <a:xfrm flipV="1">
            <a:off x="6611938" y="567372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3" name="Line 30"/>
          <p:cNvSpPr>
            <a:spLocks noChangeShapeType="1"/>
          </p:cNvSpPr>
          <p:nvPr/>
        </p:nvSpPr>
        <p:spPr bwMode="auto">
          <a:xfrm flipV="1">
            <a:off x="7118350" y="567372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4" name="Line 31"/>
          <p:cNvSpPr>
            <a:spLocks noChangeShapeType="1"/>
          </p:cNvSpPr>
          <p:nvPr/>
        </p:nvSpPr>
        <p:spPr bwMode="auto">
          <a:xfrm>
            <a:off x="2057400" y="5876925"/>
            <a:ext cx="5060950"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5" name="Line 32"/>
          <p:cNvSpPr>
            <a:spLocks noChangeShapeType="1"/>
          </p:cNvSpPr>
          <p:nvPr/>
        </p:nvSpPr>
        <p:spPr bwMode="auto">
          <a:xfrm>
            <a:off x="1978025" y="5876925"/>
            <a:ext cx="79375"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6" name="Line 35"/>
          <p:cNvSpPr>
            <a:spLocks noChangeShapeType="1"/>
          </p:cNvSpPr>
          <p:nvPr/>
        </p:nvSpPr>
        <p:spPr bwMode="auto">
          <a:xfrm>
            <a:off x="2017713" y="4665663"/>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7" name="Line 36"/>
          <p:cNvSpPr>
            <a:spLocks noChangeShapeType="1"/>
          </p:cNvSpPr>
          <p:nvPr/>
        </p:nvSpPr>
        <p:spPr bwMode="auto">
          <a:xfrm>
            <a:off x="1978025" y="426243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8" name="Line 37"/>
          <p:cNvSpPr>
            <a:spLocks noChangeShapeType="1"/>
          </p:cNvSpPr>
          <p:nvPr/>
        </p:nvSpPr>
        <p:spPr bwMode="auto">
          <a:xfrm>
            <a:off x="2017713" y="3859213"/>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9" name="Line 41"/>
          <p:cNvSpPr>
            <a:spLocks noChangeShapeType="1"/>
          </p:cNvSpPr>
          <p:nvPr/>
        </p:nvSpPr>
        <p:spPr bwMode="auto">
          <a:xfrm>
            <a:off x="2017713" y="2243138"/>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60" name="Line 42"/>
          <p:cNvSpPr>
            <a:spLocks noChangeShapeType="1"/>
          </p:cNvSpPr>
          <p:nvPr/>
        </p:nvSpPr>
        <p:spPr bwMode="auto">
          <a:xfrm>
            <a:off x="1978025" y="1839913"/>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61" name="Line 43"/>
          <p:cNvSpPr>
            <a:spLocks noChangeShapeType="1"/>
          </p:cNvSpPr>
          <p:nvPr/>
        </p:nvSpPr>
        <p:spPr bwMode="auto">
          <a:xfrm flipV="1">
            <a:off x="2057400" y="1839913"/>
            <a:ext cx="1588" cy="4037012"/>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62" name="Line 46"/>
          <p:cNvSpPr>
            <a:spLocks noChangeShapeType="1"/>
          </p:cNvSpPr>
          <p:nvPr/>
        </p:nvSpPr>
        <p:spPr bwMode="auto">
          <a:xfrm flipV="1">
            <a:off x="4891088" y="3028950"/>
            <a:ext cx="1587" cy="16208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63" name="Freeform 47"/>
          <p:cNvSpPr>
            <a:spLocks/>
          </p:cNvSpPr>
          <p:nvPr/>
        </p:nvSpPr>
        <p:spPr bwMode="auto">
          <a:xfrm>
            <a:off x="4856163" y="3028950"/>
            <a:ext cx="69850" cy="100013"/>
          </a:xfrm>
          <a:custGeom>
            <a:avLst/>
            <a:gdLst>
              <a:gd name="T0" fmla="*/ 2147483647 w 44"/>
              <a:gd name="T1" fmla="*/ 0 h 63"/>
              <a:gd name="T2" fmla="*/ 2147483647 w 44"/>
              <a:gd name="T3" fmla="*/ 2147483647 h 63"/>
              <a:gd name="T4" fmla="*/ 2147483647 w 44"/>
              <a:gd name="T5" fmla="*/ 2147483647 h 63"/>
              <a:gd name="T6" fmla="*/ 0 w 44"/>
              <a:gd name="T7" fmla="*/ 2147483647 h 63"/>
              <a:gd name="T8" fmla="*/ 2147483647 w 44"/>
              <a:gd name="T9" fmla="*/ 0 h 63"/>
              <a:gd name="T10" fmla="*/ 0 60000 65536"/>
              <a:gd name="T11" fmla="*/ 0 60000 65536"/>
              <a:gd name="T12" fmla="*/ 0 60000 65536"/>
              <a:gd name="T13" fmla="*/ 0 60000 65536"/>
              <a:gd name="T14" fmla="*/ 0 60000 65536"/>
              <a:gd name="T15" fmla="*/ 0 w 44"/>
              <a:gd name="T16" fmla="*/ 0 h 63"/>
              <a:gd name="T17" fmla="*/ 44 w 44"/>
              <a:gd name="T18" fmla="*/ 63 h 63"/>
            </a:gdLst>
            <a:ahLst/>
            <a:cxnLst>
              <a:cxn ang="T10">
                <a:pos x="T0" y="T1"/>
              </a:cxn>
              <a:cxn ang="T11">
                <a:pos x="T2" y="T3"/>
              </a:cxn>
              <a:cxn ang="T12">
                <a:pos x="T4" y="T5"/>
              </a:cxn>
              <a:cxn ang="T13">
                <a:pos x="T6" y="T7"/>
              </a:cxn>
              <a:cxn ang="T14">
                <a:pos x="T8" y="T9"/>
              </a:cxn>
            </a:cxnLst>
            <a:rect l="T15" t="T16" r="T17" b="T18"/>
            <a:pathLst>
              <a:path w="44" h="63">
                <a:moveTo>
                  <a:pt x="22" y="0"/>
                </a:moveTo>
                <a:lnTo>
                  <a:pt x="44" y="63"/>
                </a:lnTo>
                <a:lnTo>
                  <a:pt x="22" y="63"/>
                </a:lnTo>
                <a:lnTo>
                  <a:pt x="0" y="63"/>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48164" name="Line 48"/>
          <p:cNvSpPr>
            <a:spLocks noChangeShapeType="1"/>
          </p:cNvSpPr>
          <p:nvPr/>
        </p:nvSpPr>
        <p:spPr bwMode="auto">
          <a:xfrm flipV="1">
            <a:off x="4721225" y="3027363"/>
            <a:ext cx="1588" cy="16208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65" name="Freeform 49"/>
          <p:cNvSpPr>
            <a:spLocks/>
          </p:cNvSpPr>
          <p:nvPr/>
        </p:nvSpPr>
        <p:spPr bwMode="auto">
          <a:xfrm>
            <a:off x="4686300" y="3027363"/>
            <a:ext cx="69850" cy="98425"/>
          </a:xfrm>
          <a:custGeom>
            <a:avLst/>
            <a:gdLst>
              <a:gd name="T0" fmla="*/ 2147483647 w 44"/>
              <a:gd name="T1" fmla="*/ 0 h 62"/>
              <a:gd name="T2" fmla="*/ 2147483647 w 44"/>
              <a:gd name="T3" fmla="*/ 2147483647 h 62"/>
              <a:gd name="T4" fmla="*/ 2147483647 w 44"/>
              <a:gd name="T5" fmla="*/ 2147483647 h 62"/>
              <a:gd name="T6" fmla="*/ 0 w 44"/>
              <a:gd name="T7" fmla="*/ 2147483647 h 62"/>
              <a:gd name="T8" fmla="*/ 2147483647 w 44"/>
              <a:gd name="T9" fmla="*/ 0 h 62"/>
              <a:gd name="T10" fmla="*/ 0 60000 65536"/>
              <a:gd name="T11" fmla="*/ 0 60000 65536"/>
              <a:gd name="T12" fmla="*/ 0 60000 65536"/>
              <a:gd name="T13" fmla="*/ 0 60000 65536"/>
              <a:gd name="T14" fmla="*/ 0 60000 65536"/>
              <a:gd name="T15" fmla="*/ 0 w 44"/>
              <a:gd name="T16" fmla="*/ 0 h 62"/>
              <a:gd name="T17" fmla="*/ 44 w 44"/>
              <a:gd name="T18" fmla="*/ 62 h 62"/>
            </a:gdLst>
            <a:ahLst/>
            <a:cxnLst>
              <a:cxn ang="T10">
                <a:pos x="T0" y="T1"/>
              </a:cxn>
              <a:cxn ang="T11">
                <a:pos x="T2" y="T3"/>
              </a:cxn>
              <a:cxn ang="T12">
                <a:pos x="T4" y="T5"/>
              </a:cxn>
              <a:cxn ang="T13">
                <a:pos x="T6" y="T7"/>
              </a:cxn>
              <a:cxn ang="T14">
                <a:pos x="T8" y="T9"/>
              </a:cxn>
            </a:cxnLst>
            <a:rect l="T15" t="T16" r="T17" b="T18"/>
            <a:pathLst>
              <a:path w="44" h="62">
                <a:moveTo>
                  <a:pt x="22" y="0"/>
                </a:moveTo>
                <a:lnTo>
                  <a:pt x="44" y="62"/>
                </a:lnTo>
                <a:lnTo>
                  <a:pt x="22" y="62"/>
                </a:lnTo>
                <a:lnTo>
                  <a:pt x="0" y="62"/>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48166" name="Rectangle 56"/>
          <p:cNvSpPr>
            <a:spLocks noChangeArrowheads="1"/>
          </p:cNvSpPr>
          <p:nvPr/>
        </p:nvSpPr>
        <p:spPr bwMode="auto">
          <a:xfrm>
            <a:off x="6302375" y="333692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48167" name="Rectangle 57"/>
          <p:cNvSpPr>
            <a:spLocks noChangeArrowheads="1"/>
          </p:cNvSpPr>
          <p:nvPr/>
        </p:nvSpPr>
        <p:spPr bwMode="auto">
          <a:xfrm>
            <a:off x="6570663" y="333692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8168" name="Rectangle 58"/>
          <p:cNvSpPr>
            <a:spLocks noChangeArrowheads="1"/>
          </p:cNvSpPr>
          <p:nvPr/>
        </p:nvSpPr>
        <p:spPr bwMode="auto">
          <a:xfrm>
            <a:off x="6624638" y="3335338"/>
            <a:ext cx="180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8169" name="Rectangle 59"/>
          <p:cNvSpPr>
            <a:spLocks noChangeArrowheads="1"/>
          </p:cNvSpPr>
          <p:nvPr/>
        </p:nvSpPr>
        <p:spPr bwMode="auto">
          <a:xfrm>
            <a:off x="6786563" y="3336925"/>
            <a:ext cx="12525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00"/>
                </a:solidFill>
              </a:rPr>
              <a:t>Acid Springs</a:t>
            </a:r>
            <a:endParaRPr lang="en-US" altLang="en-US" sz="1600"/>
          </a:p>
        </p:txBody>
      </p:sp>
      <p:sp>
        <p:nvSpPr>
          <p:cNvPr id="48170" name="Rectangle 60"/>
          <p:cNvSpPr>
            <a:spLocks noChangeArrowheads="1"/>
          </p:cNvSpPr>
          <p:nvPr/>
        </p:nvSpPr>
        <p:spPr bwMode="auto">
          <a:xfrm>
            <a:off x="6302375" y="3578225"/>
            <a:ext cx="723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8171" name="Rectangle 61"/>
          <p:cNvSpPr>
            <a:spLocks noChangeArrowheads="1"/>
          </p:cNvSpPr>
          <p:nvPr/>
        </p:nvSpPr>
        <p:spPr bwMode="auto">
          <a:xfrm>
            <a:off x="6946900" y="3579813"/>
            <a:ext cx="793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00"/>
                </a:solidFill>
              </a:rPr>
              <a:t>pH = 0.9</a:t>
            </a:r>
            <a:endParaRPr lang="en-US" altLang="en-US" sz="1600"/>
          </a:p>
        </p:txBody>
      </p:sp>
      <p:sp>
        <p:nvSpPr>
          <p:cNvPr id="48172" name="Freeform 64"/>
          <p:cNvSpPr>
            <a:spLocks/>
          </p:cNvSpPr>
          <p:nvPr/>
        </p:nvSpPr>
        <p:spPr bwMode="auto">
          <a:xfrm>
            <a:off x="835025" y="2803525"/>
            <a:ext cx="6997700" cy="2855913"/>
          </a:xfrm>
          <a:custGeom>
            <a:avLst/>
            <a:gdLst>
              <a:gd name="T0" fmla="*/ 2147483647 w 4408"/>
              <a:gd name="T1" fmla="*/ 2147483647 h 1799"/>
              <a:gd name="T2" fmla="*/ 2147483647 w 4408"/>
              <a:gd name="T3" fmla="*/ 2147483647 h 1799"/>
              <a:gd name="T4" fmla="*/ 2147483647 w 4408"/>
              <a:gd name="T5" fmla="*/ 2147483647 h 1799"/>
              <a:gd name="T6" fmla="*/ 2147483647 w 4408"/>
              <a:gd name="T7" fmla="*/ 2147483647 h 1799"/>
              <a:gd name="T8" fmla="*/ 2147483647 w 4408"/>
              <a:gd name="T9" fmla="*/ 2147483647 h 1799"/>
              <a:gd name="T10" fmla="*/ 2147483647 w 4408"/>
              <a:gd name="T11" fmla="*/ 2147483647 h 1799"/>
              <a:gd name="T12" fmla="*/ 2147483647 w 4408"/>
              <a:gd name="T13" fmla="*/ 2147483647 h 1799"/>
              <a:gd name="T14" fmla="*/ 2147483647 w 4408"/>
              <a:gd name="T15" fmla="*/ 2147483647 h 1799"/>
              <a:gd name="T16" fmla="*/ 2147483647 w 4408"/>
              <a:gd name="T17" fmla="*/ 2147483647 h 1799"/>
              <a:gd name="T18" fmla="*/ 2147483647 w 4408"/>
              <a:gd name="T19" fmla="*/ 2147483647 h 1799"/>
              <a:gd name="T20" fmla="*/ 2147483647 w 4408"/>
              <a:gd name="T21" fmla="*/ 2147483647 h 1799"/>
              <a:gd name="T22" fmla="*/ 2147483647 w 4408"/>
              <a:gd name="T23" fmla="*/ 2147483647 h 1799"/>
              <a:gd name="T24" fmla="*/ 2147483647 w 4408"/>
              <a:gd name="T25" fmla="*/ 2147483647 h 1799"/>
              <a:gd name="T26" fmla="*/ 2147483647 w 4408"/>
              <a:gd name="T27" fmla="*/ 2147483647 h 1799"/>
              <a:gd name="T28" fmla="*/ 2147483647 w 4408"/>
              <a:gd name="T29" fmla="*/ 2147483647 h 1799"/>
              <a:gd name="T30" fmla="*/ 2147483647 w 4408"/>
              <a:gd name="T31" fmla="*/ 2147483647 h 1799"/>
              <a:gd name="T32" fmla="*/ 2147483647 w 4408"/>
              <a:gd name="T33" fmla="*/ 2147483647 h 1799"/>
              <a:gd name="T34" fmla="*/ 2147483647 w 4408"/>
              <a:gd name="T35" fmla="*/ 2147483647 h 1799"/>
              <a:gd name="T36" fmla="*/ 2147483647 w 4408"/>
              <a:gd name="T37" fmla="*/ 2147483647 h 1799"/>
              <a:gd name="T38" fmla="*/ 2147483647 w 4408"/>
              <a:gd name="T39" fmla="*/ 2147483647 h 1799"/>
              <a:gd name="T40" fmla="*/ 2147483647 w 4408"/>
              <a:gd name="T41" fmla="*/ 2147483647 h 1799"/>
              <a:gd name="T42" fmla="*/ 2147483647 w 4408"/>
              <a:gd name="T43" fmla="*/ 2147483647 h 1799"/>
              <a:gd name="T44" fmla="*/ 2147483647 w 4408"/>
              <a:gd name="T45" fmla="*/ 2147483647 h 1799"/>
              <a:gd name="T46" fmla="*/ 2147483647 w 4408"/>
              <a:gd name="T47" fmla="*/ 2147483647 h 1799"/>
              <a:gd name="T48" fmla="*/ 2147483647 w 4408"/>
              <a:gd name="T49" fmla="*/ 2147483647 h 1799"/>
              <a:gd name="T50" fmla="*/ 2147483647 w 4408"/>
              <a:gd name="T51" fmla="*/ 2147483647 h 1799"/>
              <a:gd name="T52" fmla="*/ 2147483647 w 4408"/>
              <a:gd name="T53" fmla="*/ 2147483647 h 1799"/>
              <a:gd name="T54" fmla="*/ 2147483647 w 4408"/>
              <a:gd name="T55" fmla="*/ 2147483647 h 1799"/>
              <a:gd name="T56" fmla="*/ 2147483647 w 4408"/>
              <a:gd name="T57" fmla="*/ 2147483647 h 1799"/>
              <a:gd name="T58" fmla="*/ 2147483647 w 4408"/>
              <a:gd name="T59" fmla="*/ 2147483647 h 1799"/>
              <a:gd name="T60" fmla="*/ 2147483647 w 4408"/>
              <a:gd name="T61" fmla="*/ 2147483647 h 1799"/>
              <a:gd name="T62" fmla="*/ 2147483647 w 4408"/>
              <a:gd name="T63" fmla="*/ 0 h 1799"/>
              <a:gd name="T64" fmla="*/ 2147483647 w 4408"/>
              <a:gd name="T65" fmla="*/ 0 h 1799"/>
              <a:gd name="T66" fmla="*/ 2147483647 w 4408"/>
              <a:gd name="T67" fmla="*/ 0 h 1799"/>
              <a:gd name="T68" fmla="*/ 2147483647 w 4408"/>
              <a:gd name="T69" fmla="*/ 2147483647 h 1799"/>
              <a:gd name="T70" fmla="*/ 2147483647 w 4408"/>
              <a:gd name="T71" fmla="*/ 2147483647 h 1799"/>
              <a:gd name="T72" fmla="*/ 2147483647 w 4408"/>
              <a:gd name="T73" fmla="*/ 2147483647 h 1799"/>
              <a:gd name="T74" fmla="*/ 2147483647 w 4408"/>
              <a:gd name="T75" fmla="*/ 2147483647 h 1799"/>
              <a:gd name="T76" fmla="*/ 2147483647 w 4408"/>
              <a:gd name="T77" fmla="*/ 2147483647 h 1799"/>
              <a:gd name="T78" fmla="*/ 2147483647 w 4408"/>
              <a:gd name="T79" fmla="*/ 2147483647 h 1799"/>
              <a:gd name="T80" fmla="*/ 2147483647 w 4408"/>
              <a:gd name="T81" fmla="*/ 2147483647 h 1799"/>
              <a:gd name="T82" fmla="*/ 2147483647 w 4408"/>
              <a:gd name="T83" fmla="*/ 2147483647 h 1799"/>
              <a:gd name="T84" fmla="*/ 2147483647 w 4408"/>
              <a:gd name="T85" fmla="*/ 2147483647 h 1799"/>
              <a:gd name="T86" fmla="*/ 2147483647 w 4408"/>
              <a:gd name="T87" fmla="*/ 2147483647 h 1799"/>
              <a:gd name="T88" fmla="*/ 2147483647 w 4408"/>
              <a:gd name="T89" fmla="*/ 2147483647 h 1799"/>
              <a:gd name="T90" fmla="*/ 2147483647 w 4408"/>
              <a:gd name="T91" fmla="*/ 2147483647 h 1799"/>
              <a:gd name="T92" fmla="*/ 2147483647 w 4408"/>
              <a:gd name="T93" fmla="*/ 2147483647 h 1799"/>
              <a:gd name="T94" fmla="*/ 2147483647 w 4408"/>
              <a:gd name="T95" fmla="*/ 2147483647 h 1799"/>
              <a:gd name="T96" fmla="*/ 2147483647 w 4408"/>
              <a:gd name="T97" fmla="*/ 2147483647 h 1799"/>
              <a:gd name="T98" fmla="*/ 2147483647 w 4408"/>
              <a:gd name="T99" fmla="*/ 2147483647 h 1799"/>
              <a:gd name="T100" fmla="*/ 2147483647 w 4408"/>
              <a:gd name="T101" fmla="*/ 2147483647 h 1799"/>
              <a:gd name="T102" fmla="*/ 2147483647 w 4408"/>
              <a:gd name="T103" fmla="*/ 2147483647 h 1799"/>
              <a:gd name="T104" fmla="*/ 2147483647 w 4408"/>
              <a:gd name="T105" fmla="*/ 2147483647 h 1799"/>
              <a:gd name="T106" fmla="*/ 2147483647 w 4408"/>
              <a:gd name="T107" fmla="*/ 2147483647 h 1799"/>
              <a:gd name="T108" fmla="*/ 2147483647 w 4408"/>
              <a:gd name="T109" fmla="*/ 2147483647 h 1799"/>
              <a:gd name="T110" fmla="*/ 2147483647 w 4408"/>
              <a:gd name="T111" fmla="*/ 2147483647 h 1799"/>
              <a:gd name="T112" fmla="*/ 2147483647 w 4408"/>
              <a:gd name="T113" fmla="*/ 2147483647 h 1799"/>
              <a:gd name="T114" fmla="*/ 2147483647 w 4408"/>
              <a:gd name="T115" fmla="*/ 2147483647 h 1799"/>
              <a:gd name="T116" fmla="*/ 2147483647 w 4408"/>
              <a:gd name="T117" fmla="*/ 2147483647 h 1799"/>
              <a:gd name="T118" fmla="*/ 2147483647 w 4408"/>
              <a:gd name="T119" fmla="*/ 2147483647 h 1799"/>
              <a:gd name="T120" fmla="*/ 2147483647 w 4408"/>
              <a:gd name="T121" fmla="*/ 2147483647 h 1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08"/>
              <a:gd name="T184" fmla="*/ 0 h 1799"/>
              <a:gd name="T185" fmla="*/ 4408 w 4408"/>
              <a:gd name="T186" fmla="*/ 1799 h 1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08" h="1799">
                <a:moveTo>
                  <a:pt x="0" y="1710"/>
                </a:moveTo>
                <a:lnTo>
                  <a:pt x="13" y="1664"/>
                </a:lnTo>
                <a:lnTo>
                  <a:pt x="53" y="1634"/>
                </a:lnTo>
                <a:lnTo>
                  <a:pt x="85" y="1593"/>
                </a:lnTo>
                <a:lnTo>
                  <a:pt x="112" y="1553"/>
                </a:lnTo>
                <a:lnTo>
                  <a:pt x="144" y="1521"/>
                </a:lnTo>
                <a:lnTo>
                  <a:pt x="171" y="1482"/>
                </a:lnTo>
                <a:lnTo>
                  <a:pt x="203" y="1436"/>
                </a:lnTo>
                <a:lnTo>
                  <a:pt x="243" y="1406"/>
                </a:lnTo>
                <a:lnTo>
                  <a:pt x="284" y="1378"/>
                </a:lnTo>
                <a:lnTo>
                  <a:pt x="328" y="1347"/>
                </a:lnTo>
                <a:lnTo>
                  <a:pt x="374" y="1324"/>
                </a:lnTo>
                <a:lnTo>
                  <a:pt x="424" y="1302"/>
                </a:lnTo>
                <a:lnTo>
                  <a:pt x="464" y="1276"/>
                </a:lnTo>
                <a:lnTo>
                  <a:pt x="514" y="1252"/>
                </a:lnTo>
                <a:lnTo>
                  <a:pt x="550" y="1222"/>
                </a:lnTo>
                <a:lnTo>
                  <a:pt x="590" y="1191"/>
                </a:lnTo>
                <a:lnTo>
                  <a:pt x="625" y="1163"/>
                </a:lnTo>
                <a:lnTo>
                  <a:pt x="667" y="1128"/>
                </a:lnTo>
                <a:lnTo>
                  <a:pt x="706" y="1100"/>
                </a:lnTo>
                <a:lnTo>
                  <a:pt x="743" y="1074"/>
                </a:lnTo>
                <a:lnTo>
                  <a:pt x="780" y="1048"/>
                </a:lnTo>
                <a:lnTo>
                  <a:pt x="820" y="1024"/>
                </a:lnTo>
                <a:lnTo>
                  <a:pt x="861" y="1003"/>
                </a:lnTo>
                <a:lnTo>
                  <a:pt x="902" y="976"/>
                </a:lnTo>
                <a:lnTo>
                  <a:pt x="951" y="944"/>
                </a:lnTo>
                <a:lnTo>
                  <a:pt x="988" y="918"/>
                </a:lnTo>
                <a:lnTo>
                  <a:pt x="1023" y="881"/>
                </a:lnTo>
                <a:lnTo>
                  <a:pt x="1051" y="846"/>
                </a:lnTo>
                <a:lnTo>
                  <a:pt x="1086" y="810"/>
                </a:lnTo>
                <a:lnTo>
                  <a:pt x="1119" y="775"/>
                </a:lnTo>
                <a:lnTo>
                  <a:pt x="1154" y="747"/>
                </a:lnTo>
                <a:lnTo>
                  <a:pt x="1185" y="716"/>
                </a:lnTo>
                <a:lnTo>
                  <a:pt x="1213" y="675"/>
                </a:lnTo>
                <a:lnTo>
                  <a:pt x="1244" y="645"/>
                </a:lnTo>
                <a:lnTo>
                  <a:pt x="1285" y="618"/>
                </a:lnTo>
                <a:lnTo>
                  <a:pt x="1325" y="586"/>
                </a:lnTo>
                <a:lnTo>
                  <a:pt x="1361" y="555"/>
                </a:lnTo>
                <a:lnTo>
                  <a:pt x="1401" y="532"/>
                </a:lnTo>
                <a:lnTo>
                  <a:pt x="1442" y="510"/>
                </a:lnTo>
                <a:lnTo>
                  <a:pt x="1478" y="484"/>
                </a:lnTo>
                <a:lnTo>
                  <a:pt x="1501" y="443"/>
                </a:lnTo>
                <a:lnTo>
                  <a:pt x="1537" y="412"/>
                </a:lnTo>
                <a:lnTo>
                  <a:pt x="1578" y="389"/>
                </a:lnTo>
                <a:lnTo>
                  <a:pt x="1628" y="367"/>
                </a:lnTo>
                <a:lnTo>
                  <a:pt x="1668" y="349"/>
                </a:lnTo>
                <a:lnTo>
                  <a:pt x="1709" y="328"/>
                </a:lnTo>
                <a:lnTo>
                  <a:pt x="1753" y="300"/>
                </a:lnTo>
                <a:lnTo>
                  <a:pt x="1766" y="256"/>
                </a:lnTo>
                <a:lnTo>
                  <a:pt x="1777" y="211"/>
                </a:lnTo>
                <a:lnTo>
                  <a:pt x="1807" y="180"/>
                </a:lnTo>
                <a:lnTo>
                  <a:pt x="1843" y="152"/>
                </a:lnTo>
                <a:lnTo>
                  <a:pt x="1888" y="135"/>
                </a:lnTo>
                <a:lnTo>
                  <a:pt x="1930" y="117"/>
                </a:lnTo>
                <a:lnTo>
                  <a:pt x="1974" y="94"/>
                </a:lnTo>
                <a:lnTo>
                  <a:pt x="2015" y="76"/>
                </a:lnTo>
                <a:lnTo>
                  <a:pt x="2055" y="59"/>
                </a:lnTo>
                <a:lnTo>
                  <a:pt x="2096" y="41"/>
                </a:lnTo>
                <a:lnTo>
                  <a:pt x="2142" y="27"/>
                </a:lnTo>
                <a:lnTo>
                  <a:pt x="2195" y="18"/>
                </a:lnTo>
                <a:lnTo>
                  <a:pt x="2253" y="13"/>
                </a:lnTo>
                <a:lnTo>
                  <a:pt x="2299" y="9"/>
                </a:lnTo>
                <a:lnTo>
                  <a:pt x="2348" y="5"/>
                </a:lnTo>
                <a:lnTo>
                  <a:pt x="2393" y="0"/>
                </a:lnTo>
                <a:lnTo>
                  <a:pt x="2439" y="0"/>
                </a:lnTo>
                <a:lnTo>
                  <a:pt x="2487" y="0"/>
                </a:lnTo>
                <a:lnTo>
                  <a:pt x="2533" y="0"/>
                </a:lnTo>
                <a:lnTo>
                  <a:pt x="2579" y="0"/>
                </a:lnTo>
                <a:lnTo>
                  <a:pt x="2632" y="5"/>
                </a:lnTo>
                <a:lnTo>
                  <a:pt x="2682" y="18"/>
                </a:lnTo>
                <a:lnTo>
                  <a:pt x="2732" y="22"/>
                </a:lnTo>
                <a:lnTo>
                  <a:pt x="2776" y="22"/>
                </a:lnTo>
                <a:lnTo>
                  <a:pt x="2817" y="46"/>
                </a:lnTo>
                <a:lnTo>
                  <a:pt x="2857" y="62"/>
                </a:lnTo>
                <a:lnTo>
                  <a:pt x="2903" y="85"/>
                </a:lnTo>
                <a:lnTo>
                  <a:pt x="2933" y="117"/>
                </a:lnTo>
                <a:lnTo>
                  <a:pt x="2970" y="148"/>
                </a:lnTo>
                <a:lnTo>
                  <a:pt x="3006" y="180"/>
                </a:lnTo>
                <a:lnTo>
                  <a:pt x="3051" y="206"/>
                </a:lnTo>
                <a:lnTo>
                  <a:pt x="3092" y="233"/>
                </a:lnTo>
                <a:lnTo>
                  <a:pt x="3128" y="260"/>
                </a:lnTo>
                <a:lnTo>
                  <a:pt x="3169" y="295"/>
                </a:lnTo>
                <a:lnTo>
                  <a:pt x="3195" y="332"/>
                </a:lnTo>
                <a:lnTo>
                  <a:pt x="3226" y="371"/>
                </a:lnTo>
                <a:lnTo>
                  <a:pt x="3263" y="412"/>
                </a:lnTo>
                <a:lnTo>
                  <a:pt x="3294" y="447"/>
                </a:lnTo>
                <a:lnTo>
                  <a:pt x="3331" y="488"/>
                </a:lnTo>
                <a:lnTo>
                  <a:pt x="3362" y="523"/>
                </a:lnTo>
                <a:lnTo>
                  <a:pt x="3399" y="569"/>
                </a:lnTo>
                <a:lnTo>
                  <a:pt x="3429" y="599"/>
                </a:lnTo>
                <a:lnTo>
                  <a:pt x="3462" y="631"/>
                </a:lnTo>
                <a:lnTo>
                  <a:pt x="3493" y="667"/>
                </a:lnTo>
                <a:lnTo>
                  <a:pt x="3525" y="699"/>
                </a:lnTo>
                <a:lnTo>
                  <a:pt x="3552" y="734"/>
                </a:lnTo>
                <a:lnTo>
                  <a:pt x="3583" y="770"/>
                </a:lnTo>
                <a:lnTo>
                  <a:pt x="3615" y="810"/>
                </a:lnTo>
                <a:lnTo>
                  <a:pt x="3650" y="851"/>
                </a:lnTo>
                <a:lnTo>
                  <a:pt x="3683" y="886"/>
                </a:lnTo>
                <a:lnTo>
                  <a:pt x="3718" y="927"/>
                </a:lnTo>
                <a:lnTo>
                  <a:pt x="3746" y="966"/>
                </a:lnTo>
                <a:lnTo>
                  <a:pt x="3777" y="998"/>
                </a:lnTo>
                <a:lnTo>
                  <a:pt x="3808" y="1038"/>
                </a:lnTo>
                <a:lnTo>
                  <a:pt x="3836" y="1079"/>
                </a:lnTo>
                <a:lnTo>
                  <a:pt x="3862" y="1124"/>
                </a:lnTo>
                <a:lnTo>
                  <a:pt x="3890" y="1163"/>
                </a:lnTo>
                <a:lnTo>
                  <a:pt x="3917" y="1204"/>
                </a:lnTo>
                <a:lnTo>
                  <a:pt x="3939" y="1244"/>
                </a:lnTo>
                <a:lnTo>
                  <a:pt x="3961" y="1284"/>
                </a:lnTo>
                <a:lnTo>
                  <a:pt x="3993" y="1324"/>
                </a:lnTo>
                <a:lnTo>
                  <a:pt x="4020" y="1365"/>
                </a:lnTo>
                <a:lnTo>
                  <a:pt x="4052" y="1396"/>
                </a:lnTo>
                <a:lnTo>
                  <a:pt x="4092" y="1419"/>
                </a:lnTo>
                <a:lnTo>
                  <a:pt x="4133" y="1436"/>
                </a:lnTo>
                <a:lnTo>
                  <a:pt x="4168" y="1463"/>
                </a:lnTo>
                <a:lnTo>
                  <a:pt x="4192" y="1508"/>
                </a:lnTo>
                <a:lnTo>
                  <a:pt x="4210" y="1549"/>
                </a:lnTo>
                <a:lnTo>
                  <a:pt x="4227" y="1588"/>
                </a:lnTo>
                <a:lnTo>
                  <a:pt x="4255" y="1634"/>
                </a:lnTo>
                <a:lnTo>
                  <a:pt x="4286" y="1664"/>
                </a:lnTo>
                <a:lnTo>
                  <a:pt x="4313" y="1701"/>
                </a:lnTo>
                <a:lnTo>
                  <a:pt x="4345" y="1732"/>
                </a:lnTo>
                <a:lnTo>
                  <a:pt x="4380" y="1762"/>
                </a:lnTo>
                <a:lnTo>
                  <a:pt x="4408" y="1799"/>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73" name="Freeform 65"/>
          <p:cNvSpPr>
            <a:spLocks/>
          </p:cNvSpPr>
          <p:nvPr/>
        </p:nvSpPr>
        <p:spPr bwMode="auto">
          <a:xfrm>
            <a:off x="3211513" y="5111750"/>
            <a:ext cx="2619375" cy="1338263"/>
          </a:xfrm>
          <a:custGeom>
            <a:avLst/>
            <a:gdLst>
              <a:gd name="T0" fmla="*/ 2147483647 w 1650"/>
              <a:gd name="T1" fmla="*/ 2147483647 h 843"/>
              <a:gd name="T2" fmla="*/ 2147483647 w 1650"/>
              <a:gd name="T3" fmla="*/ 2147483647 h 843"/>
              <a:gd name="T4" fmla="*/ 2147483647 w 1650"/>
              <a:gd name="T5" fmla="*/ 2147483647 h 843"/>
              <a:gd name="T6" fmla="*/ 2147483647 w 1650"/>
              <a:gd name="T7" fmla="*/ 2147483647 h 843"/>
              <a:gd name="T8" fmla="*/ 2147483647 w 1650"/>
              <a:gd name="T9" fmla="*/ 2147483647 h 843"/>
              <a:gd name="T10" fmla="*/ 2147483647 w 1650"/>
              <a:gd name="T11" fmla="*/ 2147483647 h 843"/>
              <a:gd name="T12" fmla="*/ 2147483647 w 1650"/>
              <a:gd name="T13" fmla="*/ 2147483647 h 843"/>
              <a:gd name="T14" fmla="*/ 2147483647 w 1650"/>
              <a:gd name="T15" fmla="*/ 2147483647 h 843"/>
              <a:gd name="T16" fmla="*/ 2147483647 w 1650"/>
              <a:gd name="T17" fmla="*/ 2147483647 h 843"/>
              <a:gd name="T18" fmla="*/ 2147483647 w 1650"/>
              <a:gd name="T19" fmla="*/ 2147483647 h 843"/>
              <a:gd name="T20" fmla="*/ 2147483647 w 1650"/>
              <a:gd name="T21" fmla="*/ 2147483647 h 843"/>
              <a:gd name="T22" fmla="*/ 2147483647 w 1650"/>
              <a:gd name="T23" fmla="*/ 2147483647 h 843"/>
              <a:gd name="T24" fmla="*/ 2147483647 w 1650"/>
              <a:gd name="T25" fmla="*/ 0 h 843"/>
              <a:gd name="T26" fmla="*/ 2147483647 w 1650"/>
              <a:gd name="T27" fmla="*/ 2147483647 h 843"/>
              <a:gd name="T28" fmla="*/ 2147483647 w 1650"/>
              <a:gd name="T29" fmla="*/ 2147483647 h 843"/>
              <a:gd name="T30" fmla="*/ 2147483647 w 1650"/>
              <a:gd name="T31" fmla="*/ 2147483647 h 843"/>
              <a:gd name="T32" fmla="*/ 2147483647 w 1650"/>
              <a:gd name="T33" fmla="*/ 2147483647 h 843"/>
              <a:gd name="T34" fmla="*/ 2147483647 w 1650"/>
              <a:gd name="T35" fmla="*/ 2147483647 h 843"/>
              <a:gd name="T36" fmla="*/ 2147483647 w 1650"/>
              <a:gd name="T37" fmla="*/ 2147483647 h 843"/>
              <a:gd name="T38" fmla="*/ 2147483647 w 1650"/>
              <a:gd name="T39" fmla="*/ 2147483647 h 843"/>
              <a:gd name="T40" fmla="*/ 2147483647 w 1650"/>
              <a:gd name="T41" fmla="*/ 2147483647 h 843"/>
              <a:gd name="T42" fmla="*/ 2147483647 w 1650"/>
              <a:gd name="T43" fmla="*/ 2147483647 h 843"/>
              <a:gd name="T44" fmla="*/ 2147483647 w 1650"/>
              <a:gd name="T45" fmla="*/ 2147483647 h 843"/>
              <a:gd name="T46" fmla="*/ 2147483647 w 1650"/>
              <a:gd name="T47" fmla="*/ 2147483647 h 843"/>
              <a:gd name="T48" fmla="*/ 0 w 1650"/>
              <a:gd name="T49" fmla="*/ 2147483647 h 843"/>
              <a:gd name="T50" fmla="*/ 2147483647 w 1650"/>
              <a:gd name="T51" fmla="*/ 2147483647 h 843"/>
              <a:gd name="T52" fmla="*/ 2147483647 w 1650"/>
              <a:gd name="T53" fmla="*/ 2147483647 h 843"/>
              <a:gd name="T54" fmla="*/ 2147483647 w 1650"/>
              <a:gd name="T55" fmla="*/ 2147483647 h 843"/>
              <a:gd name="T56" fmla="*/ 2147483647 w 1650"/>
              <a:gd name="T57" fmla="*/ 2147483647 h 843"/>
              <a:gd name="T58" fmla="*/ 2147483647 w 1650"/>
              <a:gd name="T59" fmla="*/ 2147483647 h 843"/>
              <a:gd name="T60" fmla="*/ 2147483647 w 1650"/>
              <a:gd name="T61" fmla="*/ 2147483647 h 843"/>
              <a:gd name="T62" fmla="*/ 2147483647 w 1650"/>
              <a:gd name="T63" fmla="*/ 2147483647 h 843"/>
              <a:gd name="T64" fmla="*/ 2147483647 w 1650"/>
              <a:gd name="T65" fmla="*/ 2147483647 h 843"/>
              <a:gd name="T66" fmla="*/ 2147483647 w 1650"/>
              <a:gd name="T67" fmla="*/ 2147483647 h 843"/>
              <a:gd name="T68" fmla="*/ 2147483647 w 1650"/>
              <a:gd name="T69" fmla="*/ 2147483647 h 843"/>
              <a:gd name="T70" fmla="*/ 2147483647 w 1650"/>
              <a:gd name="T71" fmla="*/ 2147483647 h 843"/>
              <a:gd name="T72" fmla="*/ 2147483647 w 1650"/>
              <a:gd name="T73" fmla="*/ 2147483647 h 843"/>
              <a:gd name="T74" fmla="*/ 2147483647 w 1650"/>
              <a:gd name="T75" fmla="*/ 2147483647 h 843"/>
              <a:gd name="T76" fmla="*/ 2147483647 w 1650"/>
              <a:gd name="T77" fmla="*/ 2147483647 h 843"/>
              <a:gd name="T78" fmla="*/ 2147483647 w 1650"/>
              <a:gd name="T79" fmla="*/ 2147483647 h 843"/>
              <a:gd name="T80" fmla="*/ 2147483647 w 1650"/>
              <a:gd name="T81" fmla="*/ 2147483647 h 843"/>
              <a:gd name="T82" fmla="*/ 2147483647 w 1650"/>
              <a:gd name="T83" fmla="*/ 2147483647 h 843"/>
              <a:gd name="T84" fmla="*/ 2147483647 w 1650"/>
              <a:gd name="T85" fmla="*/ 2147483647 h 843"/>
              <a:gd name="T86" fmla="*/ 2147483647 w 1650"/>
              <a:gd name="T87" fmla="*/ 2147483647 h 843"/>
              <a:gd name="T88" fmla="*/ 2147483647 w 1650"/>
              <a:gd name="T89" fmla="*/ 2147483647 h 843"/>
              <a:gd name="T90" fmla="*/ 2147483647 w 1650"/>
              <a:gd name="T91" fmla="*/ 2147483647 h 843"/>
              <a:gd name="T92" fmla="*/ 2147483647 w 1650"/>
              <a:gd name="T93" fmla="*/ 2147483647 h 843"/>
              <a:gd name="T94" fmla="*/ 2147483647 w 1650"/>
              <a:gd name="T95" fmla="*/ 2147483647 h 843"/>
              <a:gd name="T96" fmla="*/ 2147483647 w 1650"/>
              <a:gd name="T97" fmla="*/ 2147483647 h 843"/>
              <a:gd name="T98" fmla="*/ 2147483647 w 1650"/>
              <a:gd name="T99" fmla="*/ 2147483647 h 8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0"/>
              <a:gd name="T151" fmla="*/ 0 h 843"/>
              <a:gd name="T152" fmla="*/ 1650 w 1650"/>
              <a:gd name="T153" fmla="*/ 843 h 8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0" h="843">
                <a:moveTo>
                  <a:pt x="1650" y="409"/>
                </a:moveTo>
                <a:lnTo>
                  <a:pt x="1647" y="383"/>
                </a:lnTo>
                <a:lnTo>
                  <a:pt x="1640" y="356"/>
                </a:lnTo>
                <a:lnTo>
                  <a:pt x="1631" y="330"/>
                </a:lnTo>
                <a:lnTo>
                  <a:pt x="1617" y="304"/>
                </a:lnTo>
                <a:lnTo>
                  <a:pt x="1601" y="279"/>
                </a:lnTo>
                <a:lnTo>
                  <a:pt x="1582" y="254"/>
                </a:lnTo>
                <a:lnTo>
                  <a:pt x="1560" y="231"/>
                </a:lnTo>
                <a:lnTo>
                  <a:pt x="1535" y="207"/>
                </a:lnTo>
                <a:lnTo>
                  <a:pt x="1507" y="184"/>
                </a:lnTo>
                <a:lnTo>
                  <a:pt x="1476" y="164"/>
                </a:lnTo>
                <a:lnTo>
                  <a:pt x="1444" y="143"/>
                </a:lnTo>
                <a:lnTo>
                  <a:pt x="1408" y="124"/>
                </a:lnTo>
                <a:lnTo>
                  <a:pt x="1370" y="105"/>
                </a:lnTo>
                <a:lnTo>
                  <a:pt x="1330" y="89"/>
                </a:lnTo>
                <a:lnTo>
                  <a:pt x="1289" y="73"/>
                </a:lnTo>
                <a:lnTo>
                  <a:pt x="1245" y="58"/>
                </a:lnTo>
                <a:lnTo>
                  <a:pt x="1199" y="45"/>
                </a:lnTo>
                <a:lnTo>
                  <a:pt x="1152" y="35"/>
                </a:lnTo>
                <a:lnTo>
                  <a:pt x="1104" y="25"/>
                </a:lnTo>
                <a:lnTo>
                  <a:pt x="1055" y="16"/>
                </a:lnTo>
                <a:lnTo>
                  <a:pt x="1005" y="10"/>
                </a:lnTo>
                <a:lnTo>
                  <a:pt x="954" y="6"/>
                </a:lnTo>
                <a:lnTo>
                  <a:pt x="902" y="1"/>
                </a:lnTo>
                <a:lnTo>
                  <a:pt x="851" y="0"/>
                </a:lnTo>
                <a:lnTo>
                  <a:pt x="799" y="0"/>
                </a:lnTo>
                <a:lnTo>
                  <a:pt x="748" y="1"/>
                </a:lnTo>
                <a:lnTo>
                  <a:pt x="696" y="6"/>
                </a:lnTo>
                <a:lnTo>
                  <a:pt x="645" y="10"/>
                </a:lnTo>
                <a:lnTo>
                  <a:pt x="595" y="16"/>
                </a:lnTo>
                <a:lnTo>
                  <a:pt x="546" y="25"/>
                </a:lnTo>
                <a:lnTo>
                  <a:pt x="497" y="35"/>
                </a:lnTo>
                <a:lnTo>
                  <a:pt x="450" y="45"/>
                </a:lnTo>
                <a:lnTo>
                  <a:pt x="405" y="58"/>
                </a:lnTo>
                <a:lnTo>
                  <a:pt x="360" y="73"/>
                </a:lnTo>
                <a:lnTo>
                  <a:pt x="319" y="89"/>
                </a:lnTo>
                <a:lnTo>
                  <a:pt x="280" y="105"/>
                </a:lnTo>
                <a:lnTo>
                  <a:pt x="241" y="124"/>
                </a:lnTo>
                <a:lnTo>
                  <a:pt x="206" y="143"/>
                </a:lnTo>
                <a:lnTo>
                  <a:pt x="174" y="164"/>
                </a:lnTo>
                <a:lnTo>
                  <a:pt x="143" y="184"/>
                </a:lnTo>
                <a:lnTo>
                  <a:pt x="115" y="207"/>
                </a:lnTo>
                <a:lnTo>
                  <a:pt x="90" y="231"/>
                </a:lnTo>
                <a:lnTo>
                  <a:pt x="68" y="254"/>
                </a:lnTo>
                <a:lnTo>
                  <a:pt x="48" y="279"/>
                </a:lnTo>
                <a:lnTo>
                  <a:pt x="32" y="304"/>
                </a:lnTo>
                <a:lnTo>
                  <a:pt x="19" y="330"/>
                </a:lnTo>
                <a:lnTo>
                  <a:pt x="10" y="356"/>
                </a:lnTo>
                <a:lnTo>
                  <a:pt x="3" y="383"/>
                </a:lnTo>
                <a:lnTo>
                  <a:pt x="0" y="409"/>
                </a:lnTo>
                <a:lnTo>
                  <a:pt x="0" y="435"/>
                </a:lnTo>
                <a:lnTo>
                  <a:pt x="3" y="462"/>
                </a:lnTo>
                <a:lnTo>
                  <a:pt x="10" y="488"/>
                </a:lnTo>
                <a:lnTo>
                  <a:pt x="19" y="514"/>
                </a:lnTo>
                <a:lnTo>
                  <a:pt x="32" y="539"/>
                </a:lnTo>
                <a:lnTo>
                  <a:pt x="48" y="565"/>
                </a:lnTo>
                <a:lnTo>
                  <a:pt x="68" y="589"/>
                </a:lnTo>
                <a:lnTo>
                  <a:pt x="90" y="614"/>
                </a:lnTo>
                <a:lnTo>
                  <a:pt x="115" y="637"/>
                </a:lnTo>
                <a:lnTo>
                  <a:pt x="143" y="659"/>
                </a:lnTo>
                <a:lnTo>
                  <a:pt x="174" y="681"/>
                </a:lnTo>
                <a:lnTo>
                  <a:pt x="206" y="701"/>
                </a:lnTo>
                <a:lnTo>
                  <a:pt x="241" y="720"/>
                </a:lnTo>
                <a:lnTo>
                  <a:pt x="280" y="738"/>
                </a:lnTo>
                <a:lnTo>
                  <a:pt x="319" y="755"/>
                </a:lnTo>
                <a:lnTo>
                  <a:pt x="360" y="771"/>
                </a:lnTo>
                <a:lnTo>
                  <a:pt x="405" y="785"/>
                </a:lnTo>
                <a:lnTo>
                  <a:pt x="450" y="798"/>
                </a:lnTo>
                <a:lnTo>
                  <a:pt x="497" y="809"/>
                </a:lnTo>
                <a:lnTo>
                  <a:pt x="546" y="818"/>
                </a:lnTo>
                <a:lnTo>
                  <a:pt x="595" y="827"/>
                </a:lnTo>
                <a:lnTo>
                  <a:pt x="645" y="834"/>
                </a:lnTo>
                <a:lnTo>
                  <a:pt x="696" y="839"/>
                </a:lnTo>
                <a:lnTo>
                  <a:pt x="748" y="841"/>
                </a:lnTo>
                <a:lnTo>
                  <a:pt x="799" y="843"/>
                </a:lnTo>
                <a:lnTo>
                  <a:pt x="851" y="843"/>
                </a:lnTo>
                <a:lnTo>
                  <a:pt x="902" y="841"/>
                </a:lnTo>
                <a:lnTo>
                  <a:pt x="954" y="839"/>
                </a:lnTo>
                <a:lnTo>
                  <a:pt x="1005" y="834"/>
                </a:lnTo>
                <a:lnTo>
                  <a:pt x="1055" y="827"/>
                </a:lnTo>
                <a:lnTo>
                  <a:pt x="1104" y="818"/>
                </a:lnTo>
                <a:lnTo>
                  <a:pt x="1152" y="809"/>
                </a:lnTo>
                <a:lnTo>
                  <a:pt x="1199" y="798"/>
                </a:lnTo>
                <a:lnTo>
                  <a:pt x="1245" y="785"/>
                </a:lnTo>
                <a:lnTo>
                  <a:pt x="1289" y="771"/>
                </a:lnTo>
                <a:lnTo>
                  <a:pt x="1330" y="755"/>
                </a:lnTo>
                <a:lnTo>
                  <a:pt x="1370" y="738"/>
                </a:lnTo>
                <a:lnTo>
                  <a:pt x="1408" y="720"/>
                </a:lnTo>
                <a:lnTo>
                  <a:pt x="1444" y="701"/>
                </a:lnTo>
                <a:lnTo>
                  <a:pt x="1476" y="681"/>
                </a:lnTo>
                <a:lnTo>
                  <a:pt x="1507" y="659"/>
                </a:lnTo>
                <a:lnTo>
                  <a:pt x="1535" y="637"/>
                </a:lnTo>
                <a:lnTo>
                  <a:pt x="1560" y="614"/>
                </a:lnTo>
                <a:lnTo>
                  <a:pt x="1582" y="589"/>
                </a:lnTo>
                <a:lnTo>
                  <a:pt x="1601" y="565"/>
                </a:lnTo>
                <a:lnTo>
                  <a:pt x="1617" y="539"/>
                </a:lnTo>
                <a:lnTo>
                  <a:pt x="1631" y="514"/>
                </a:lnTo>
                <a:lnTo>
                  <a:pt x="1640" y="488"/>
                </a:lnTo>
                <a:lnTo>
                  <a:pt x="1647" y="462"/>
                </a:lnTo>
                <a:lnTo>
                  <a:pt x="1650" y="435"/>
                </a:lnTo>
                <a:lnTo>
                  <a:pt x="1650" y="409"/>
                </a:lnTo>
                <a:close/>
              </a:path>
            </a:pathLst>
          </a:custGeom>
          <a:solidFill>
            <a:srgbClr val="C0C0C0"/>
          </a:solidFill>
          <a:ln w="11113">
            <a:solidFill>
              <a:srgbClr val="000000"/>
            </a:solidFill>
            <a:prstDash val="solid"/>
            <a:round/>
            <a:headEnd/>
            <a:tailEnd/>
          </a:ln>
        </p:spPr>
        <p:txBody>
          <a:bodyPr/>
          <a:lstStyle/>
          <a:p>
            <a:endParaRPr lang="en-US"/>
          </a:p>
        </p:txBody>
      </p:sp>
      <p:sp>
        <p:nvSpPr>
          <p:cNvPr id="48174" name="Rectangle 66"/>
          <p:cNvSpPr>
            <a:spLocks noChangeArrowheads="1"/>
          </p:cNvSpPr>
          <p:nvPr/>
        </p:nvSpPr>
        <p:spPr bwMode="auto">
          <a:xfrm>
            <a:off x="3697288" y="568642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8175" name="Rectangle 67"/>
          <p:cNvSpPr>
            <a:spLocks noChangeArrowheads="1"/>
          </p:cNvSpPr>
          <p:nvPr/>
        </p:nvSpPr>
        <p:spPr bwMode="auto">
          <a:xfrm>
            <a:off x="3859213" y="5684838"/>
            <a:ext cx="13827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Heat Source</a:t>
            </a:r>
            <a:endParaRPr lang="en-US" altLang="en-US"/>
          </a:p>
        </p:txBody>
      </p:sp>
      <p:sp>
        <p:nvSpPr>
          <p:cNvPr id="48176" name="Rectangle 68"/>
          <p:cNvSpPr>
            <a:spLocks noChangeArrowheads="1"/>
          </p:cNvSpPr>
          <p:nvPr/>
        </p:nvSpPr>
        <p:spPr bwMode="auto">
          <a:xfrm>
            <a:off x="3697288" y="5927725"/>
            <a:ext cx="18732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Magma Chamber?</a:t>
            </a:r>
            <a:endParaRPr lang="en-US" altLang="en-US"/>
          </a:p>
        </p:txBody>
      </p:sp>
      <p:sp>
        <p:nvSpPr>
          <p:cNvPr id="48177" name="Freeform 69"/>
          <p:cNvSpPr>
            <a:spLocks/>
          </p:cNvSpPr>
          <p:nvPr/>
        </p:nvSpPr>
        <p:spPr bwMode="auto">
          <a:xfrm>
            <a:off x="4406900" y="2424113"/>
            <a:ext cx="112713" cy="403225"/>
          </a:xfrm>
          <a:custGeom>
            <a:avLst/>
            <a:gdLst>
              <a:gd name="T0" fmla="*/ 0 w 71"/>
              <a:gd name="T1" fmla="*/ 2147483647 h 254"/>
              <a:gd name="T2" fmla="*/ 2147483647 w 71"/>
              <a:gd name="T3" fmla="*/ 2147483647 h 254"/>
              <a:gd name="T4" fmla="*/ 2147483647 w 71"/>
              <a:gd name="T5" fmla="*/ 0 h 254"/>
              <a:gd name="T6" fmla="*/ 0 w 71"/>
              <a:gd name="T7" fmla="*/ 2147483647 h 254"/>
              <a:gd name="T8" fmla="*/ 0 60000 65536"/>
              <a:gd name="T9" fmla="*/ 0 60000 65536"/>
              <a:gd name="T10" fmla="*/ 0 60000 65536"/>
              <a:gd name="T11" fmla="*/ 0 60000 65536"/>
              <a:gd name="T12" fmla="*/ 0 w 71"/>
              <a:gd name="T13" fmla="*/ 0 h 254"/>
              <a:gd name="T14" fmla="*/ 71 w 71"/>
              <a:gd name="T15" fmla="*/ 254 h 254"/>
            </a:gdLst>
            <a:ahLst/>
            <a:cxnLst>
              <a:cxn ang="T8">
                <a:pos x="T0" y="T1"/>
              </a:cxn>
              <a:cxn ang="T9">
                <a:pos x="T2" y="T3"/>
              </a:cxn>
              <a:cxn ang="T10">
                <a:pos x="T4" y="T5"/>
              </a:cxn>
              <a:cxn ang="T11">
                <a:pos x="T6" y="T7"/>
              </a:cxn>
            </a:cxnLst>
            <a:rect l="T12" t="T13" r="T14" b="T15"/>
            <a:pathLst>
              <a:path w="71" h="254">
                <a:moveTo>
                  <a:pt x="0" y="254"/>
                </a:moveTo>
                <a:lnTo>
                  <a:pt x="71" y="247"/>
                </a:lnTo>
                <a:lnTo>
                  <a:pt x="36" y="0"/>
                </a:lnTo>
                <a:lnTo>
                  <a:pt x="0" y="254"/>
                </a:lnTo>
                <a:close/>
              </a:path>
            </a:pathLst>
          </a:custGeom>
          <a:solidFill>
            <a:srgbClr val="808080"/>
          </a:solidFill>
          <a:ln w="11113">
            <a:solidFill>
              <a:srgbClr val="000000"/>
            </a:solidFill>
            <a:prstDash val="solid"/>
            <a:round/>
            <a:headEnd/>
            <a:tailEnd/>
          </a:ln>
        </p:spPr>
        <p:txBody>
          <a:bodyPr/>
          <a:lstStyle/>
          <a:p>
            <a:endParaRPr lang="en-US"/>
          </a:p>
        </p:txBody>
      </p:sp>
      <p:sp>
        <p:nvSpPr>
          <p:cNvPr id="48178" name="Freeform 70"/>
          <p:cNvSpPr>
            <a:spLocks/>
          </p:cNvSpPr>
          <p:nvPr/>
        </p:nvSpPr>
        <p:spPr bwMode="auto">
          <a:xfrm>
            <a:off x="4533900" y="2474913"/>
            <a:ext cx="85725" cy="333375"/>
          </a:xfrm>
          <a:custGeom>
            <a:avLst/>
            <a:gdLst>
              <a:gd name="T0" fmla="*/ 0 w 54"/>
              <a:gd name="T1" fmla="*/ 2147483647 h 210"/>
              <a:gd name="T2" fmla="*/ 2147483647 w 54"/>
              <a:gd name="T3" fmla="*/ 2147483647 h 210"/>
              <a:gd name="T4" fmla="*/ 2147483647 w 54"/>
              <a:gd name="T5" fmla="*/ 0 h 210"/>
              <a:gd name="T6" fmla="*/ 0 w 54"/>
              <a:gd name="T7" fmla="*/ 2147483647 h 210"/>
              <a:gd name="T8" fmla="*/ 0 60000 65536"/>
              <a:gd name="T9" fmla="*/ 0 60000 65536"/>
              <a:gd name="T10" fmla="*/ 0 60000 65536"/>
              <a:gd name="T11" fmla="*/ 0 60000 65536"/>
              <a:gd name="T12" fmla="*/ 0 w 54"/>
              <a:gd name="T13" fmla="*/ 0 h 210"/>
              <a:gd name="T14" fmla="*/ 54 w 54"/>
              <a:gd name="T15" fmla="*/ 210 h 210"/>
            </a:gdLst>
            <a:ahLst/>
            <a:cxnLst>
              <a:cxn ang="T8">
                <a:pos x="T0" y="T1"/>
              </a:cxn>
              <a:cxn ang="T9">
                <a:pos x="T2" y="T3"/>
              </a:cxn>
              <a:cxn ang="T10">
                <a:pos x="T4" y="T5"/>
              </a:cxn>
              <a:cxn ang="T11">
                <a:pos x="T6" y="T7"/>
              </a:cxn>
            </a:cxnLst>
            <a:rect l="T12" t="T13" r="T14" b="T15"/>
            <a:pathLst>
              <a:path w="54" h="210">
                <a:moveTo>
                  <a:pt x="0" y="210"/>
                </a:moveTo>
                <a:lnTo>
                  <a:pt x="54" y="209"/>
                </a:lnTo>
                <a:lnTo>
                  <a:pt x="24" y="0"/>
                </a:lnTo>
                <a:lnTo>
                  <a:pt x="0" y="210"/>
                </a:lnTo>
                <a:close/>
              </a:path>
            </a:pathLst>
          </a:custGeom>
          <a:solidFill>
            <a:srgbClr val="808080"/>
          </a:solidFill>
          <a:ln w="11113">
            <a:solidFill>
              <a:srgbClr val="000000"/>
            </a:solidFill>
            <a:prstDash val="solid"/>
            <a:round/>
            <a:headEnd/>
            <a:tailEnd/>
          </a:ln>
        </p:spPr>
        <p:txBody>
          <a:bodyPr/>
          <a:lstStyle/>
          <a:p>
            <a:endParaRPr lang="en-US"/>
          </a:p>
        </p:txBody>
      </p:sp>
      <p:sp>
        <p:nvSpPr>
          <p:cNvPr id="48179" name="Freeform 71"/>
          <p:cNvSpPr>
            <a:spLocks/>
          </p:cNvSpPr>
          <p:nvPr/>
        </p:nvSpPr>
        <p:spPr bwMode="auto">
          <a:xfrm>
            <a:off x="4641850" y="2389188"/>
            <a:ext cx="71438" cy="412750"/>
          </a:xfrm>
          <a:custGeom>
            <a:avLst/>
            <a:gdLst>
              <a:gd name="T0" fmla="*/ 0 w 45"/>
              <a:gd name="T1" fmla="*/ 2147483647 h 260"/>
              <a:gd name="T2" fmla="*/ 2147483647 w 45"/>
              <a:gd name="T3" fmla="*/ 2147483647 h 260"/>
              <a:gd name="T4" fmla="*/ 2147483647 w 45"/>
              <a:gd name="T5" fmla="*/ 0 h 260"/>
              <a:gd name="T6" fmla="*/ 2147483647 w 45"/>
              <a:gd name="T7" fmla="*/ 0 h 260"/>
              <a:gd name="T8" fmla="*/ 2147483647 w 45"/>
              <a:gd name="T9" fmla="*/ 0 h 260"/>
              <a:gd name="T10" fmla="*/ 0 w 45"/>
              <a:gd name="T11" fmla="*/ 2147483647 h 260"/>
              <a:gd name="T12" fmla="*/ 0 60000 65536"/>
              <a:gd name="T13" fmla="*/ 0 60000 65536"/>
              <a:gd name="T14" fmla="*/ 0 60000 65536"/>
              <a:gd name="T15" fmla="*/ 0 60000 65536"/>
              <a:gd name="T16" fmla="*/ 0 60000 65536"/>
              <a:gd name="T17" fmla="*/ 0 60000 65536"/>
              <a:gd name="T18" fmla="*/ 0 w 45"/>
              <a:gd name="T19" fmla="*/ 0 h 260"/>
              <a:gd name="T20" fmla="*/ 45 w 45"/>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45" h="260">
                <a:moveTo>
                  <a:pt x="0" y="260"/>
                </a:moveTo>
                <a:lnTo>
                  <a:pt x="45" y="260"/>
                </a:lnTo>
                <a:lnTo>
                  <a:pt x="6" y="0"/>
                </a:lnTo>
                <a:lnTo>
                  <a:pt x="7" y="0"/>
                </a:lnTo>
                <a:lnTo>
                  <a:pt x="0" y="260"/>
                </a:lnTo>
                <a:close/>
              </a:path>
            </a:pathLst>
          </a:custGeom>
          <a:solidFill>
            <a:srgbClr val="808080"/>
          </a:solidFill>
          <a:ln w="11113">
            <a:solidFill>
              <a:srgbClr val="000000"/>
            </a:solidFill>
            <a:prstDash val="solid"/>
            <a:round/>
            <a:headEnd/>
            <a:tailEnd/>
          </a:ln>
        </p:spPr>
        <p:txBody>
          <a:bodyPr/>
          <a:lstStyle/>
          <a:p>
            <a:endParaRPr lang="en-US"/>
          </a:p>
        </p:txBody>
      </p:sp>
      <p:sp>
        <p:nvSpPr>
          <p:cNvPr id="48180" name="Freeform 72"/>
          <p:cNvSpPr>
            <a:spLocks/>
          </p:cNvSpPr>
          <p:nvPr/>
        </p:nvSpPr>
        <p:spPr bwMode="auto">
          <a:xfrm>
            <a:off x="4730750" y="2439988"/>
            <a:ext cx="76200" cy="363537"/>
          </a:xfrm>
          <a:custGeom>
            <a:avLst/>
            <a:gdLst>
              <a:gd name="T0" fmla="*/ 0 w 48"/>
              <a:gd name="T1" fmla="*/ 2147483647 h 229"/>
              <a:gd name="T2" fmla="*/ 2147483647 w 48"/>
              <a:gd name="T3" fmla="*/ 2147483647 h 229"/>
              <a:gd name="T4" fmla="*/ 2147483647 w 48"/>
              <a:gd name="T5" fmla="*/ 0 h 229"/>
              <a:gd name="T6" fmla="*/ 0 w 48"/>
              <a:gd name="T7" fmla="*/ 2147483647 h 229"/>
              <a:gd name="T8" fmla="*/ 0 60000 65536"/>
              <a:gd name="T9" fmla="*/ 0 60000 65536"/>
              <a:gd name="T10" fmla="*/ 0 60000 65536"/>
              <a:gd name="T11" fmla="*/ 0 60000 65536"/>
              <a:gd name="T12" fmla="*/ 0 w 48"/>
              <a:gd name="T13" fmla="*/ 0 h 229"/>
              <a:gd name="T14" fmla="*/ 48 w 48"/>
              <a:gd name="T15" fmla="*/ 229 h 229"/>
            </a:gdLst>
            <a:ahLst/>
            <a:cxnLst>
              <a:cxn ang="T8">
                <a:pos x="T0" y="T1"/>
              </a:cxn>
              <a:cxn ang="T9">
                <a:pos x="T2" y="T3"/>
              </a:cxn>
              <a:cxn ang="T10">
                <a:pos x="T4" y="T5"/>
              </a:cxn>
              <a:cxn ang="T11">
                <a:pos x="T6" y="T7"/>
              </a:cxn>
            </a:cxnLst>
            <a:rect l="T12" t="T13" r="T14" b="T15"/>
            <a:pathLst>
              <a:path w="48" h="229">
                <a:moveTo>
                  <a:pt x="0" y="229"/>
                </a:moveTo>
                <a:lnTo>
                  <a:pt x="48" y="228"/>
                </a:lnTo>
                <a:lnTo>
                  <a:pt x="16" y="0"/>
                </a:lnTo>
                <a:lnTo>
                  <a:pt x="0" y="229"/>
                </a:lnTo>
                <a:close/>
              </a:path>
            </a:pathLst>
          </a:custGeom>
          <a:solidFill>
            <a:srgbClr val="808080"/>
          </a:solidFill>
          <a:ln w="11113">
            <a:solidFill>
              <a:srgbClr val="000000"/>
            </a:solidFill>
            <a:prstDash val="solid"/>
            <a:round/>
            <a:headEnd/>
            <a:tailEnd/>
          </a:ln>
        </p:spPr>
        <p:txBody>
          <a:bodyPr/>
          <a:lstStyle/>
          <a:p>
            <a:endParaRPr lang="en-US"/>
          </a:p>
        </p:txBody>
      </p:sp>
      <p:sp>
        <p:nvSpPr>
          <p:cNvPr id="48181" name="Freeform 73"/>
          <p:cNvSpPr>
            <a:spLocks/>
          </p:cNvSpPr>
          <p:nvPr/>
        </p:nvSpPr>
        <p:spPr bwMode="auto">
          <a:xfrm>
            <a:off x="4819650" y="2519363"/>
            <a:ext cx="96838" cy="284162"/>
          </a:xfrm>
          <a:custGeom>
            <a:avLst/>
            <a:gdLst>
              <a:gd name="T0" fmla="*/ 0 w 61"/>
              <a:gd name="T1" fmla="*/ 2147483647 h 179"/>
              <a:gd name="T2" fmla="*/ 2147483647 w 61"/>
              <a:gd name="T3" fmla="*/ 2147483647 h 179"/>
              <a:gd name="T4" fmla="*/ 2147483647 w 61"/>
              <a:gd name="T5" fmla="*/ 0 h 179"/>
              <a:gd name="T6" fmla="*/ 0 w 61"/>
              <a:gd name="T7" fmla="*/ 2147483647 h 179"/>
              <a:gd name="T8" fmla="*/ 0 60000 65536"/>
              <a:gd name="T9" fmla="*/ 0 60000 65536"/>
              <a:gd name="T10" fmla="*/ 0 60000 65536"/>
              <a:gd name="T11" fmla="*/ 0 60000 65536"/>
              <a:gd name="T12" fmla="*/ 0 w 61"/>
              <a:gd name="T13" fmla="*/ 0 h 179"/>
              <a:gd name="T14" fmla="*/ 61 w 61"/>
              <a:gd name="T15" fmla="*/ 179 h 179"/>
            </a:gdLst>
            <a:ahLst/>
            <a:cxnLst>
              <a:cxn ang="T8">
                <a:pos x="T0" y="T1"/>
              </a:cxn>
              <a:cxn ang="T9">
                <a:pos x="T2" y="T3"/>
              </a:cxn>
              <a:cxn ang="T10">
                <a:pos x="T4" y="T5"/>
              </a:cxn>
              <a:cxn ang="T11">
                <a:pos x="T6" y="T7"/>
              </a:cxn>
            </a:cxnLst>
            <a:rect l="T12" t="T13" r="T14" b="T15"/>
            <a:pathLst>
              <a:path w="61" h="179">
                <a:moveTo>
                  <a:pt x="0" y="179"/>
                </a:moveTo>
                <a:lnTo>
                  <a:pt x="61" y="179"/>
                </a:lnTo>
                <a:lnTo>
                  <a:pt x="22" y="0"/>
                </a:lnTo>
                <a:lnTo>
                  <a:pt x="0" y="179"/>
                </a:lnTo>
                <a:close/>
              </a:path>
            </a:pathLst>
          </a:custGeom>
          <a:solidFill>
            <a:srgbClr val="808080"/>
          </a:solidFill>
          <a:ln w="11113">
            <a:solidFill>
              <a:srgbClr val="000000"/>
            </a:solidFill>
            <a:prstDash val="solid"/>
            <a:round/>
            <a:headEnd/>
            <a:tailEnd/>
          </a:ln>
        </p:spPr>
        <p:txBody>
          <a:bodyPr/>
          <a:lstStyle/>
          <a:p>
            <a:endParaRPr lang="en-US"/>
          </a:p>
        </p:txBody>
      </p:sp>
      <p:sp>
        <p:nvSpPr>
          <p:cNvPr id="48182" name="Rectangle 74"/>
          <p:cNvSpPr>
            <a:spLocks noChangeArrowheads="1"/>
          </p:cNvSpPr>
          <p:nvPr/>
        </p:nvSpPr>
        <p:spPr bwMode="auto">
          <a:xfrm>
            <a:off x="3841750" y="1360488"/>
            <a:ext cx="180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48183" name="Rectangle 75"/>
          <p:cNvSpPr>
            <a:spLocks noChangeArrowheads="1"/>
          </p:cNvSpPr>
          <p:nvPr/>
        </p:nvSpPr>
        <p:spPr bwMode="auto">
          <a:xfrm>
            <a:off x="4003675" y="1360488"/>
            <a:ext cx="180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48184" name="Rectangle 76"/>
          <p:cNvSpPr>
            <a:spLocks noChangeArrowheads="1"/>
          </p:cNvSpPr>
          <p:nvPr/>
        </p:nvSpPr>
        <p:spPr bwMode="auto">
          <a:xfrm>
            <a:off x="4164013" y="13604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a:solidFill>
                  <a:srgbClr val="000000"/>
                </a:solidFill>
              </a:rPr>
              <a:t> </a:t>
            </a:r>
            <a:endParaRPr lang="en-US" altLang="en-US"/>
          </a:p>
        </p:txBody>
      </p:sp>
      <p:sp>
        <p:nvSpPr>
          <p:cNvPr id="48185" name="Rectangle 77"/>
          <p:cNvSpPr>
            <a:spLocks noChangeArrowheads="1"/>
          </p:cNvSpPr>
          <p:nvPr/>
        </p:nvSpPr>
        <p:spPr bwMode="auto">
          <a:xfrm>
            <a:off x="4216400" y="1512888"/>
            <a:ext cx="83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Summit</a:t>
            </a:r>
            <a:endParaRPr lang="en-US" altLang="en-US">
              <a:solidFill>
                <a:srgbClr val="FF0000"/>
              </a:solidFill>
            </a:endParaRPr>
          </a:p>
        </p:txBody>
      </p:sp>
      <p:sp>
        <p:nvSpPr>
          <p:cNvPr id="48186" name="Rectangle 79"/>
          <p:cNvSpPr>
            <a:spLocks noChangeArrowheads="1"/>
          </p:cNvSpPr>
          <p:nvPr/>
        </p:nvSpPr>
        <p:spPr bwMode="auto">
          <a:xfrm>
            <a:off x="3841750" y="1841500"/>
            <a:ext cx="1206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48187" name="Rectangle 80"/>
          <p:cNvSpPr>
            <a:spLocks noChangeArrowheads="1"/>
          </p:cNvSpPr>
          <p:nvPr/>
        </p:nvSpPr>
        <p:spPr bwMode="auto">
          <a:xfrm>
            <a:off x="3949700" y="1766888"/>
            <a:ext cx="1136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    pH = 2.8</a:t>
            </a:r>
            <a:endParaRPr lang="en-US" altLang="en-US">
              <a:solidFill>
                <a:srgbClr val="FF0000"/>
              </a:solidFill>
            </a:endParaRPr>
          </a:p>
        </p:txBody>
      </p:sp>
      <p:sp>
        <p:nvSpPr>
          <p:cNvPr id="48188" name="Freeform 87"/>
          <p:cNvSpPr>
            <a:spLocks/>
          </p:cNvSpPr>
          <p:nvPr/>
        </p:nvSpPr>
        <p:spPr bwMode="auto">
          <a:xfrm>
            <a:off x="4884738" y="2078038"/>
            <a:ext cx="346075" cy="415925"/>
          </a:xfrm>
          <a:custGeom>
            <a:avLst/>
            <a:gdLst>
              <a:gd name="T0" fmla="*/ 0 w 218"/>
              <a:gd name="T1" fmla="*/ 2147483647 h 262"/>
              <a:gd name="T2" fmla="*/ 2147483647 w 218"/>
              <a:gd name="T3" fmla="*/ 2147483647 h 262"/>
              <a:gd name="T4" fmla="*/ 2147483647 w 218"/>
              <a:gd name="T5" fmla="*/ 2147483647 h 262"/>
              <a:gd name="T6" fmla="*/ 2147483647 w 218"/>
              <a:gd name="T7" fmla="*/ 2147483647 h 262"/>
              <a:gd name="T8" fmla="*/ 2147483647 w 218"/>
              <a:gd name="T9" fmla="*/ 2147483647 h 262"/>
              <a:gd name="T10" fmla="*/ 2147483647 w 218"/>
              <a:gd name="T11" fmla="*/ 2147483647 h 262"/>
              <a:gd name="T12" fmla="*/ 2147483647 w 218"/>
              <a:gd name="T13" fmla="*/ 2147483647 h 262"/>
              <a:gd name="T14" fmla="*/ 2147483647 w 218"/>
              <a:gd name="T15" fmla="*/ 2147483647 h 262"/>
              <a:gd name="T16" fmla="*/ 2147483647 w 218"/>
              <a:gd name="T17" fmla="*/ 2147483647 h 262"/>
              <a:gd name="T18" fmla="*/ 2147483647 w 218"/>
              <a:gd name="T19" fmla="*/ 2147483647 h 262"/>
              <a:gd name="T20" fmla="*/ 2147483647 w 218"/>
              <a:gd name="T21" fmla="*/ 2147483647 h 262"/>
              <a:gd name="T22" fmla="*/ 2147483647 w 218"/>
              <a:gd name="T23" fmla="*/ 2147483647 h 262"/>
              <a:gd name="T24" fmla="*/ 2147483647 w 218"/>
              <a:gd name="T25" fmla="*/ 2147483647 h 262"/>
              <a:gd name="T26" fmla="*/ 2147483647 w 218"/>
              <a:gd name="T27" fmla="*/ 2147483647 h 262"/>
              <a:gd name="T28" fmla="*/ 2147483647 w 218"/>
              <a:gd name="T29" fmla="*/ 2147483647 h 262"/>
              <a:gd name="T30" fmla="*/ 2147483647 w 218"/>
              <a:gd name="T31" fmla="*/ 2147483647 h 262"/>
              <a:gd name="T32" fmla="*/ 2147483647 w 218"/>
              <a:gd name="T33" fmla="*/ 0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8"/>
              <a:gd name="T52" fmla="*/ 0 h 262"/>
              <a:gd name="T53" fmla="*/ 218 w 2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8" h="262">
                <a:moveTo>
                  <a:pt x="0" y="262"/>
                </a:moveTo>
                <a:lnTo>
                  <a:pt x="23" y="259"/>
                </a:lnTo>
                <a:lnTo>
                  <a:pt x="53" y="245"/>
                </a:lnTo>
                <a:lnTo>
                  <a:pt x="81" y="226"/>
                </a:lnTo>
                <a:lnTo>
                  <a:pt x="100" y="207"/>
                </a:lnTo>
                <a:lnTo>
                  <a:pt x="97" y="186"/>
                </a:lnTo>
                <a:lnTo>
                  <a:pt x="122" y="175"/>
                </a:lnTo>
                <a:lnTo>
                  <a:pt x="144" y="164"/>
                </a:lnTo>
                <a:lnTo>
                  <a:pt x="148" y="142"/>
                </a:lnTo>
                <a:lnTo>
                  <a:pt x="138" y="121"/>
                </a:lnTo>
                <a:lnTo>
                  <a:pt x="157" y="107"/>
                </a:lnTo>
                <a:lnTo>
                  <a:pt x="173" y="91"/>
                </a:lnTo>
                <a:lnTo>
                  <a:pt x="176" y="67"/>
                </a:lnTo>
                <a:lnTo>
                  <a:pt x="172" y="44"/>
                </a:lnTo>
                <a:lnTo>
                  <a:pt x="173" y="22"/>
                </a:lnTo>
                <a:lnTo>
                  <a:pt x="197" y="15"/>
                </a:lnTo>
                <a:lnTo>
                  <a:pt x="218"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89" name="Freeform 88"/>
          <p:cNvSpPr>
            <a:spLocks/>
          </p:cNvSpPr>
          <p:nvPr/>
        </p:nvSpPr>
        <p:spPr bwMode="auto">
          <a:xfrm>
            <a:off x="4484688" y="2058988"/>
            <a:ext cx="88900" cy="377825"/>
          </a:xfrm>
          <a:custGeom>
            <a:avLst/>
            <a:gdLst>
              <a:gd name="T0" fmla="*/ 2147483647 w 56"/>
              <a:gd name="T1" fmla="*/ 0 h 238"/>
              <a:gd name="T2" fmla="*/ 2147483647 w 56"/>
              <a:gd name="T3" fmla="*/ 2147483647 h 238"/>
              <a:gd name="T4" fmla="*/ 2147483647 w 56"/>
              <a:gd name="T5" fmla="*/ 2147483647 h 238"/>
              <a:gd name="T6" fmla="*/ 2147483647 w 56"/>
              <a:gd name="T7" fmla="*/ 2147483647 h 238"/>
              <a:gd name="T8" fmla="*/ 0 w 56"/>
              <a:gd name="T9" fmla="*/ 2147483647 h 238"/>
              <a:gd name="T10" fmla="*/ 2147483647 w 56"/>
              <a:gd name="T11" fmla="*/ 2147483647 h 238"/>
              <a:gd name="T12" fmla="*/ 2147483647 w 56"/>
              <a:gd name="T13" fmla="*/ 2147483647 h 238"/>
              <a:gd name="T14" fmla="*/ 2147483647 w 56"/>
              <a:gd name="T15" fmla="*/ 2147483647 h 238"/>
              <a:gd name="T16" fmla="*/ 2147483647 w 56"/>
              <a:gd name="T17" fmla="*/ 2147483647 h 238"/>
              <a:gd name="T18" fmla="*/ 2147483647 w 56"/>
              <a:gd name="T19" fmla="*/ 2147483647 h 238"/>
              <a:gd name="T20" fmla="*/ 2147483647 w 56"/>
              <a:gd name="T21" fmla="*/ 2147483647 h 238"/>
              <a:gd name="T22" fmla="*/ 2147483647 w 56"/>
              <a:gd name="T23" fmla="*/ 2147483647 h 2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238"/>
              <a:gd name="T38" fmla="*/ 56 w 56"/>
              <a:gd name="T39" fmla="*/ 238 h 2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238">
                <a:moveTo>
                  <a:pt x="31" y="0"/>
                </a:moveTo>
                <a:lnTo>
                  <a:pt x="12" y="15"/>
                </a:lnTo>
                <a:lnTo>
                  <a:pt x="4" y="37"/>
                </a:lnTo>
                <a:lnTo>
                  <a:pt x="10" y="63"/>
                </a:lnTo>
                <a:lnTo>
                  <a:pt x="0" y="88"/>
                </a:lnTo>
                <a:lnTo>
                  <a:pt x="3" y="116"/>
                </a:lnTo>
                <a:lnTo>
                  <a:pt x="19" y="132"/>
                </a:lnTo>
                <a:lnTo>
                  <a:pt x="43" y="146"/>
                </a:lnTo>
                <a:lnTo>
                  <a:pt x="56" y="168"/>
                </a:lnTo>
                <a:lnTo>
                  <a:pt x="56" y="192"/>
                </a:lnTo>
                <a:lnTo>
                  <a:pt x="56" y="215"/>
                </a:lnTo>
                <a:lnTo>
                  <a:pt x="47" y="238"/>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0" name="Freeform 89"/>
          <p:cNvSpPr>
            <a:spLocks/>
          </p:cNvSpPr>
          <p:nvPr/>
        </p:nvSpPr>
        <p:spPr bwMode="auto">
          <a:xfrm>
            <a:off x="4751388" y="2092325"/>
            <a:ext cx="46037" cy="333375"/>
          </a:xfrm>
          <a:custGeom>
            <a:avLst/>
            <a:gdLst>
              <a:gd name="T0" fmla="*/ 2147483647 w 29"/>
              <a:gd name="T1" fmla="*/ 0 h 210"/>
              <a:gd name="T2" fmla="*/ 2147483647 w 29"/>
              <a:gd name="T3" fmla="*/ 2147483647 h 210"/>
              <a:gd name="T4" fmla="*/ 0 w 29"/>
              <a:gd name="T5" fmla="*/ 2147483647 h 210"/>
              <a:gd name="T6" fmla="*/ 2147483647 w 29"/>
              <a:gd name="T7" fmla="*/ 2147483647 h 210"/>
              <a:gd name="T8" fmla="*/ 2147483647 w 29"/>
              <a:gd name="T9" fmla="*/ 2147483647 h 210"/>
              <a:gd name="T10" fmla="*/ 2147483647 w 29"/>
              <a:gd name="T11" fmla="*/ 2147483647 h 210"/>
              <a:gd name="T12" fmla="*/ 2147483647 w 29"/>
              <a:gd name="T13" fmla="*/ 2147483647 h 210"/>
              <a:gd name="T14" fmla="*/ 2147483647 w 29"/>
              <a:gd name="T15" fmla="*/ 2147483647 h 210"/>
              <a:gd name="T16" fmla="*/ 2147483647 w 29"/>
              <a:gd name="T17" fmla="*/ 2147483647 h 210"/>
              <a:gd name="T18" fmla="*/ 2147483647 w 29"/>
              <a:gd name="T19" fmla="*/ 2147483647 h 210"/>
              <a:gd name="T20" fmla="*/ 2147483647 w 29"/>
              <a:gd name="T21" fmla="*/ 214748364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10"/>
              <a:gd name="T35" fmla="*/ 29 w 29"/>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10">
                <a:moveTo>
                  <a:pt x="25" y="0"/>
                </a:moveTo>
                <a:lnTo>
                  <a:pt x="4" y="10"/>
                </a:lnTo>
                <a:lnTo>
                  <a:pt x="0" y="33"/>
                </a:lnTo>
                <a:lnTo>
                  <a:pt x="9" y="54"/>
                </a:lnTo>
                <a:lnTo>
                  <a:pt x="16" y="77"/>
                </a:lnTo>
                <a:lnTo>
                  <a:pt x="16" y="101"/>
                </a:lnTo>
                <a:lnTo>
                  <a:pt x="25" y="121"/>
                </a:lnTo>
                <a:lnTo>
                  <a:pt x="28" y="144"/>
                </a:lnTo>
                <a:lnTo>
                  <a:pt x="28" y="166"/>
                </a:lnTo>
                <a:lnTo>
                  <a:pt x="29" y="190"/>
                </a:lnTo>
                <a:lnTo>
                  <a:pt x="19" y="21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1" name="Freeform 90"/>
          <p:cNvSpPr>
            <a:spLocks/>
          </p:cNvSpPr>
          <p:nvPr/>
        </p:nvSpPr>
        <p:spPr bwMode="auto">
          <a:xfrm>
            <a:off x="4208463" y="2097088"/>
            <a:ext cx="171450" cy="307975"/>
          </a:xfrm>
          <a:custGeom>
            <a:avLst/>
            <a:gdLst>
              <a:gd name="T0" fmla="*/ 2147483647 w 108"/>
              <a:gd name="T1" fmla="*/ 0 h 194"/>
              <a:gd name="T2" fmla="*/ 2147483647 w 108"/>
              <a:gd name="T3" fmla="*/ 2147483647 h 194"/>
              <a:gd name="T4" fmla="*/ 0 w 108"/>
              <a:gd name="T5" fmla="*/ 2147483647 h 194"/>
              <a:gd name="T6" fmla="*/ 2147483647 w 108"/>
              <a:gd name="T7" fmla="*/ 2147483647 h 194"/>
              <a:gd name="T8" fmla="*/ 2147483647 w 108"/>
              <a:gd name="T9" fmla="*/ 2147483647 h 194"/>
              <a:gd name="T10" fmla="*/ 2147483647 w 108"/>
              <a:gd name="T11" fmla="*/ 2147483647 h 194"/>
              <a:gd name="T12" fmla="*/ 2147483647 w 108"/>
              <a:gd name="T13" fmla="*/ 2147483647 h 194"/>
              <a:gd name="T14" fmla="*/ 2147483647 w 108"/>
              <a:gd name="T15" fmla="*/ 2147483647 h 194"/>
              <a:gd name="T16" fmla="*/ 2147483647 w 108"/>
              <a:gd name="T17" fmla="*/ 2147483647 h 194"/>
              <a:gd name="T18" fmla="*/ 2147483647 w 108"/>
              <a:gd name="T19" fmla="*/ 2147483647 h 194"/>
              <a:gd name="T20" fmla="*/ 2147483647 w 108"/>
              <a:gd name="T21" fmla="*/ 2147483647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194"/>
              <a:gd name="T35" fmla="*/ 108 w 108"/>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194">
                <a:moveTo>
                  <a:pt x="21" y="0"/>
                </a:moveTo>
                <a:lnTo>
                  <a:pt x="3" y="16"/>
                </a:lnTo>
                <a:lnTo>
                  <a:pt x="0" y="39"/>
                </a:lnTo>
                <a:lnTo>
                  <a:pt x="20" y="58"/>
                </a:lnTo>
                <a:lnTo>
                  <a:pt x="42" y="71"/>
                </a:lnTo>
                <a:lnTo>
                  <a:pt x="49" y="95"/>
                </a:lnTo>
                <a:lnTo>
                  <a:pt x="58" y="115"/>
                </a:lnTo>
                <a:lnTo>
                  <a:pt x="58" y="140"/>
                </a:lnTo>
                <a:lnTo>
                  <a:pt x="70" y="163"/>
                </a:lnTo>
                <a:lnTo>
                  <a:pt x="89" y="179"/>
                </a:lnTo>
                <a:lnTo>
                  <a:pt x="108" y="194"/>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2" name="Freeform 91"/>
          <p:cNvSpPr>
            <a:spLocks/>
          </p:cNvSpPr>
          <p:nvPr/>
        </p:nvSpPr>
        <p:spPr bwMode="auto">
          <a:xfrm>
            <a:off x="6762750" y="3968750"/>
            <a:ext cx="188913" cy="336550"/>
          </a:xfrm>
          <a:custGeom>
            <a:avLst/>
            <a:gdLst>
              <a:gd name="T0" fmla="*/ 2147483647 w 119"/>
              <a:gd name="T1" fmla="*/ 2147483647 h 212"/>
              <a:gd name="T2" fmla="*/ 0 w 119"/>
              <a:gd name="T3" fmla="*/ 2147483647 h 212"/>
              <a:gd name="T4" fmla="*/ 2147483647 w 119"/>
              <a:gd name="T5" fmla="*/ 2147483647 h 212"/>
              <a:gd name="T6" fmla="*/ 2147483647 w 119"/>
              <a:gd name="T7" fmla="*/ 2147483647 h 212"/>
              <a:gd name="T8" fmla="*/ 2147483647 w 119"/>
              <a:gd name="T9" fmla="*/ 2147483647 h 212"/>
              <a:gd name="T10" fmla="*/ 2147483647 w 119"/>
              <a:gd name="T11" fmla="*/ 2147483647 h 212"/>
              <a:gd name="T12" fmla="*/ 2147483647 w 119"/>
              <a:gd name="T13" fmla="*/ 2147483647 h 212"/>
              <a:gd name="T14" fmla="*/ 2147483647 w 119"/>
              <a:gd name="T15" fmla="*/ 2147483647 h 212"/>
              <a:gd name="T16" fmla="*/ 2147483647 w 119"/>
              <a:gd name="T17" fmla="*/ 2147483647 h 212"/>
              <a:gd name="T18" fmla="*/ 2147483647 w 119"/>
              <a:gd name="T19" fmla="*/ 2147483647 h 212"/>
              <a:gd name="T20" fmla="*/ 2147483647 w 119"/>
              <a:gd name="T21" fmla="*/ 2147483647 h 212"/>
              <a:gd name="T22" fmla="*/ 2147483647 w 119"/>
              <a:gd name="T23" fmla="*/ 2147483647 h 212"/>
              <a:gd name="T24" fmla="*/ 2147483647 w 119"/>
              <a:gd name="T25" fmla="*/ 0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12"/>
              <a:gd name="T41" fmla="*/ 119 w 119"/>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12">
                <a:moveTo>
                  <a:pt x="3" y="212"/>
                </a:moveTo>
                <a:lnTo>
                  <a:pt x="0" y="188"/>
                </a:lnTo>
                <a:lnTo>
                  <a:pt x="8" y="165"/>
                </a:lnTo>
                <a:lnTo>
                  <a:pt x="28" y="153"/>
                </a:lnTo>
                <a:lnTo>
                  <a:pt x="44" y="137"/>
                </a:lnTo>
                <a:lnTo>
                  <a:pt x="63" y="124"/>
                </a:lnTo>
                <a:lnTo>
                  <a:pt x="88" y="121"/>
                </a:lnTo>
                <a:lnTo>
                  <a:pt x="87" y="98"/>
                </a:lnTo>
                <a:lnTo>
                  <a:pt x="81" y="74"/>
                </a:lnTo>
                <a:lnTo>
                  <a:pt x="97" y="60"/>
                </a:lnTo>
                <a:lnTo>
                  <a:pt x="100" y="36"/>
                </a:lnTo>
                <a:lnTo>
                  <a:pt x="119" y="22"/>
                </a:lnTo>
                <a:lnTo>
                  <a:pt x="112"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3" name="Freeform 92"/>
          <p:cNvSpPr>
            <a:spLocks/>
          </p:cNvSpPr>
          <p:nvPr/>
        </p:nvSpPr>
        <p:spPr bwMode="auto">
          <a:xfrm>
            <a:off x="6859588" y="3956050"/>
            <a:ext cx="417512" cy="457200"/>
          </a:xfrm>
          <a:custGeom>
            <a:avLst/>
            <a:gdLst>
              <a:gd name="T0" fmla="*/ 0 w 263"/>
              <a:gd name="T1" fmla="*/ 2147483647 h 288"/>
              <a:gd name="T2" fmla="*/ 2147483647 w 263"/>
              <a:gd name="T3" fmla="*/ 2147483647 h 288"/>
              <a:gd name="T4" fmla="*/ 2147483647 w 263"/>
              <a:gd name="T5" fmla="*/ 2147483647 h 288"/>
              <a:gd name="T6" fmla="*/ 2147483647 w 263"/>
              <a:gd name="T7" fmla="*/ 2147483647 h 288"/>
              <a:gd name="T8" fmla="*/ 2147483647 w 263"/>
              <a:gd name="T9" fmla="*/ 2147483647 h 288"/>
              <a:gd name="T10" fmla="*/ 2147483647 w 263"/>
              <a:gd name="T11" fmla="*/ 2147483647 h 288"/>
              <a:gd name="T12" fmla="*/ 2147483647 w 263"/>
              <a:gd name="T13" fmla="*/ 2147483647 h 288"/>
              <a:gd name="T14" fmla="*/ 2147483647 w 263"/>
              <a:gd name="T15" fmla="*/ 2147483647 h 288"/>
              <a:gd name="T16" fmla="*/ 2147483647 w 263"/>
              <a:gd name="T17" fmla="*/ 2147483647 h 288"/>
              <a:gd name="T18" fmla="*/ 2147483647 w 263"/>
              <a:gd name="T19" fmla="*/ 2147483647 h 288"/>
              <a:gd name="T20" fmla="*/ 2147483647 w 263"/>
              <a:gd name="T21" fmla="*/ 2147483647 h 288"/>
              <a:gd name="T22" fmla="*/ 2147483647 w 263"/>
              <a:gd name="T23" fmla="*/ 2147483647 h 288"/>
              <a:gd name="T24" fmla="*/ 2147483647 w 263"/>
              <a:gd name="T25" fmla="*/ 2147483647 h 288"/>
              <a:gd name="T26" fmla="*/ 2147483647 w 263"/>
              <a:gd name="T27" fmla="*/ 2147483647 h 288"/>
              <a:gd name="T28" fmla="*/ 2147483647 w 263"/>
              <a:gd name="T29" fmla="*/ 2147483647 h 288"/>
              <a:gd name="T30" fmla="*/ 2147483647 w 263"/>
              <a:gd name="T31" fmla="*/ 2147483647 h 288"/>
              <a:gd name="T32" fmla="*/ 2147483647 w 263"/>
              <a:gd name="T33" fmla="*/ 2147483647 h 288"/>
              <a:gd name="T34" fmla="*/ 2147483647 w 263"/>
              <a:gd name="T35" fmla="*/ 2147483647 h 288"/>
              <a:gd name="T36" fmla="*/ 2147483647 w 263"/>
              <a:gd name="T37" fmla="*/ 2147483647 h 288"/>
              <a:gd name="T38" fmla="*/ 2147483647 w 263"/>
              <a:gd name="T39" fmla="*/ 2147483647 h 288"/>
              <a:gd name="T40" fmla="*/ 2147483647 w 263"/>
              <a:gd name="T41" fmla="*/ 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288"/>
              <a:gd name="T65" fmla="*/ 263 w 263"/>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288">
                <a:moveTo>
                  <a:pt x="0" y="284"/>
                </a:moveTo>
                <a:lnTo>
                  <a:pt x="27" y="288"/>
                </a:lnTo>
                <a:lnTo>
                  <a:pt x="51" y="288"/>
                </a:lnTo>
                <a:lnTo>
                  <a:pt x="76" y="288"/>
                </a:lnTo>
                <a:lnTo>
                  <a:pt x="100" y="285"/>
                </a:lnTo>
                <a:lnTo>
                  <a:pt x="111" y="263"/>
                </a:lnTo>
                <a:lnTo>
                  <a:pt x="114" y="240"/>
                </a:lnTo>
                <a:lnTo>
                  <a:pt x="135" y="228"/>
                </a:lnTo>
                <a:lnTo>
                  <a:pt x="158" y="225"/>
                </a:lnTo>
                <a:lnTo>
                  <a:pt x="167" y="203"/>
                </a:lnTo>
                <a:lnTo>
                  <a:pt x="164" y="180"/>
                </a:lnTo>
                <a:lnTo>
                  <a:pt x="179" y="161"/>
                </a:lnTo>
                <a:lnTo>
                  <a:pt x="184" y="138"/>
                </a:lnTo>
                <a:lnTo>
                  <a:pt x="176" y="116"/>
                </a:lnTo>
                <a:lnTo>
                  <a:pt x="179" y="92"/>
                </a:lnTo>
                <a:lnTo>
                  <a:pt x="188" y="72"/>
                </a:lnTo>
                <a:lnTo>
                  <a:pt x="188" y="49"/>
                </a:lnTo>
                <a:lnTo>
                  <a:pt x="213" y="41"/>
                </a:lnTo>
                <a:lnTo>
                  <a:pt x="239" y="41"/>
                </a:lnTo>
                <a:lnTo>
                  <a:pt x="251" y="21"/>
                </a:lnTo>
                <a:lnTo>
                  <a:pt x="26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4" name="Freeform 93"/>
          <p:cNvSpPr>
            <a:spLocks/>
          </p:cNvSpPr>
          <p:nvPr/>
        </p:nvSpPr>
        <p:spPr bwMode="auto">
          <a:xfrm>
            <a:off x="6884988" y="3995738"/>
            <a:ext cx="195262" cy="315912"/>
          </a:xfrm>
          <a:custGeom>
            <a:avLst/>
            <a:gdLst>
              <a:gd name="T0" fmla="*/ 0 w 123"/>
              <a:gd name="T1" fmla="*/ 2147483647 h 199"/>
              <a:gd name="T2" fmla="*/ 2147483647 w 123"/>
              <a:gd name="T3" fmla="*/ 2147483647 h 199"/>
              <a:gd name="T4" fmla="*/ 2147483647 w 123"/>
              <a:gd name="T5" fmla="*/ 2147483647 h 199"/>
              <a:gd name="T6" fmla="*/ 2147483647 w 123"/>
              <a:gd name="T7" fmla="*/ 2147483647 h 199"/>
              <a:gd name="T8" fmla="*/ 2147483647 w 123"/>
              <a:gd name="T9" fmla="*/ 2147483647 h 199"/>
              <a:gd name="T10" fmla="*/ 2147483647 w 123"/>
              <a:gd name="T11" fmla="*/ 2147483647 h 199"/>
              <a:gd name="T12" fmla="*/ 2147483647 w 123"/>
              <a:gd name="T13" fmla="*/ 2147483647 h 199"/>
              <a:gd name="T14" fmla="*/ 2147483647 w 123"/>
              <a:gd name="T15" fmla="*/ 2147483647 h 199"/>
              <a:gd name="T16" fmla="*/ 2147483647 w 123"/>
              <a:gd name="T17" fmla="*/ 2147483647 h 199"/>
              <a:gd name="T18" fmla="*/ 2147483647 w 123"/>
              <a:gd name="T19" fmla="*/ 2147483647 h 199"/>
              <a:gd name="T20" fmla="*/ 2147483647 w 123"/>
              <a:gd name="T21" fmla="*/ 2147483647 h 199"/>
              <a:gd name="T22" fmla="*/ 2147483647 w 123"/>
              <a:gd name="T23" fmla="*/ 2147483647 h 199"/>
              <a:gd name="T24" fmla="*/ 2147483647 w 123"/>
              <a:gd name="T25" fmla="*/ 0 h 1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99"/>
              <a:gd name="T41" fmla="*/ 123 w 123"/>
              <a:gd name="T42" fmla="*/ 199 h 1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99">
                <a:moveTo>
                  <a:pt x="0" y="199"/>
                </a:moveTo>
                <a:lnTo>
                  <a:pt x="23" y="189"/>
                </a:lnTo>
                <a:lnTo>
                  <a:pt x="44" y="180"/>
                </a:lnTo>
                <a:lnTo>
                  <a:pt x="54" y="159"/>
                </a:lnTo>
                <a:lnTo>
                  <a:pt x="79" y="152"/>
                </a:lnTo>
                <a:lnTo>
                  <a:pt x="98" y="139"/>
                </a:lnTo>
                <a:lnTo>
                  <a:pt x="100" y="116"/>
                </a:lnTo>
                <a:lnTo>
                  <a:pt x="91" y="95"/>
                </a:lnTo>
                <a:lnTo>
                  <a:pt x="76" y="76"/>
                </a:lnTo>
                <a:lnTo>
                  <a:pt x="92" y="60"/>
                </a:lnTo>
                <a:lnTo>
                  <a:pt x="103" y="40"/>
                </a:lnTo>
                <a:lnTo>
                  <a:pt x="120" y="24"/>
                </a:lnTo>
                <a:lnTo>
                  <a:pt x="12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5" name="Freeform 97"/>
          <p:cNvSpPr>
            <a:spLocks/>
          </p:cNvSpPr>
          <p:nvPr/>
        </p:nvSpPr>
        <p:spPr bwMode="auto">
          <a:xfrm>
            <a:off x="5099050" y="4921250"/>
            <a:ext cx="2732088" cy="889000"/>
          </a:xfrm>
          <a:custGeom>
            <a:avLst/>
            <a:gdLst>
              <a:gd name="T0" fmla="*/ 2147483647 w 1961"/>
              <a:gd name="T1" fmla="*/ 2147483647 h 624"/>
              <a:gd name="T2" fmla="*/ 2147483647 w 1961"/>
              <a:gd name="T3" fmla="*/ 2147483647 h 624"/>
              <a:gd name="T4" fmla="*/ 2147483647 w 1961"/>
              <a:gd name="T5" fmla="*/ 2147483647 h 624"/>
              <a:gd name="T6" fmla="*/ 2147483647 w 1961"/>
              <a:gd name="T7" fmla="*/ 2147483647 h 624"/>
              <a:gd name="T8" fmla="*/ 2147483647 w 1961"/>
              <a:gd name="T9" fmla="*/ 2147483647 h 624"/>
              <a:gd name="T10" fmla="*/ 2147483647 w 1961"/>
              <a:gd name="T11" fmla="*/ 2147483647 h 624"/>
              <a:gd name="T12" fmla="*/ 2147483647 w 1961"/>
              <a:gd name="T13" fmla="*/ 2147483647 h 624"/>
              <a:gd name="T14" fmla="*/ 2147483647 w 1961"/>
              <a:gd name="T15" fmla="*/ 2147483647 h 624"/>
              <a:gd name="T16" fmla="*/ 2147483647 w 1961"/>
              <a:gd name="T17" fmla="*/ 2147483647 h 624"/>
              <a:gd name="T18" fmla="*/ 2147483647 w 1961"/>
              <a:gd name="T19" fmla="*/ 2147483647 h 624"/>
              <a:gd name="T20" fmla="*/ 2147483647 w 1961"/>
              <a:gd name="T21" fmla="*/ 2147483647 h 624"/>
              <a:gd name="T22" fmla="*/ 2147483647 w 1961"/>
              <a:gd name="T23" fmla="*/ 2147483647 h 624"/>
              <a:gd name="T24" fmla="*/ 2147483647 w 1961"/>
              <a:gd name="T25" fmla="*/ 2147483647 h 624"/>
              <a:gd name="T26" fmla="*/ 2147483647 w 1961"/>
              <a:gd name="T27" fmla="*/ 2147483647 h 624"/>
              <a:gd name="T28" fmla="*/ 2147483647 w 1961"/>
              <a:gd name="T29" fmla="*/ 2147483647 h 624"/>
              <a:gd name="T30" fmla="*/ 2147483647 w 1961"/>
              <a:gd name="T31" fmla="*/ 2147483647 h 624"/>
              <a:gd name="T32" fmla="*/ 2147483647 w 1961"/>
              <a:gd name="T33" fmla="*/ 2147483647 h 624"/>
              <a:gd name="T34" fmla="*/ 2147483647 w 1961"/>
              <a:gd name="T35" fmla="*/ 2147483647 h 624"/>
              <a:gd name="T36" fmla="*/ 2147483647 w 1961"/>
              <a:gd name="T37" fmla="*/ 0 h 624"/>
              <a:gd name="T38" fmla="*/ 0 w 1961"/>
              <a:gd name="T39" fmla="*/ 2147483647 h 6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1"/>
              <a:gd name="T61" fmla="*/ 0 h 624"/>
              <a:gd name="T62" fmla="*/ 1961 w 1961"/>
              <a:gd name="T63" fmla="*/ 624 h 6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1" h="624">
                <a:moveTo>
                  <a:pt x="1961" y="594"/>
                </a:moveTo>
                <a:lnTo>
                  <a:pt x="1827" y="617"/>
                </a:lnTo>
                <a:lnTo>
                  <a:pt x="1702" y="624"/>
                </a:lnTo>
                <a:lnTo>
                  <a:pt x="1584" y="618"/>
                </a:lnTo>
                <a:lnTo>
                  <a:pt x="1474" y="599"/>
                </a:lnTo>
                <a:lnTo>
                  <a:pt x="1369" y="569"/>
                </a:lnTo>
                <a:lnTo>
                  <a:pt x="1269" y="531"/>
                </a:lnTo>
                <a:lnTo>
                  <a:pt x="1173" y="485"/>
                </a:lnTo>
                <a:lnTo>
                  <a:pt x="1081" y="434"/>
                </a:lnTo>
                <a:lnTo>
                  <a:pt x="991" y="379"/>
                </a:lnTo>
                <a:lnTo>
                  <a:pt x="901" y="322"/>
                </a:lnTo>
                <a:lnTo>
                  <a:pt x="811" y="265"/>
                </a:lnTo>
                <a:lnTo>
                  <a:pt x="721" y="208"/>
                </a:lnTo>
                <a:lnTo>
                  <a:pt x="630" y="155"/>
                </a:lnTo>
                <a:lnTo>
                  <a:pt x="537" y="109"/>
                </a:lnTo>
                <a:lnTo>
                  <a:pt x="440" y="66"/>
                </a:lnTo>
                <a:lnTo>
                  <a:pt x="339" y="34"/>
                </a:lnTo>
                <a:lnTo>
                  <a:pt x="231" y="11"/>
                </a:lnTo>
                <a:lnTo>
                  <a:pt x="119" y="0"/>
                </a:lnTo>
                <a:lnTo>
                  <a:pt x="0" y="3"/>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6" name="Line 99"/>
          <p:cNvSpPr>
            <a:spLocks noChangeShapeType="1"/>
          </p:cNvSpPr>
          <p:nvPr/>
        </p:nvSpPr>
        <p:spPr bwMode="auto">
          <a:xfrm flipV="1">
            <a:off x="4559300" y="3028950"/>
            <a:ext cx="1588" cy="16208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97" name="Freeform 100"/>
          <p:cNvSpPr>
            <a:spLocks/>
          </p:cNvSpPr>
          <p:nvPr/>
        </p:nvSpPr>
        <p:spPr bwMode="auto">
          <a:xfrm>
            <a:off x="4524375" y="3028950"/>
            <a:ext cx="69850" cy="100013"/>
          </a:xfrm>
          <a:custGeom>
            <a:avLst/>
            <a:gdLst>
              <a:gd name="T0" fmla="*/ 2147483647 w 44"/>
              <a:gd name="T1" fmla="*/ 0 h 63"/>
              <a:gd name="T2" fmla="*/ 2147483647 w 44"/>
              <a:gd name="T3" fmla="*/ 2147483647 h 63"/>
              <a:gd name="T4" fmla="*/ 2147483647 w 44"/>
              <a:gd name="T5" fmla="*/ 2147483647 h 63"/>
              <a:gd name="T6" fmla="*/ 0 w 44"/>
              <a:gd name="T7" fmla="*/ 2147483647 h 63"/>
              <a:gd name="T8" fmla="*/ 2147483647 w 44"/>
              <a:gd name="T9" fmla="*/ 0 h 63"/>
              <a:gd name="T10" fmla="*/ 0 60000 65536"/>
              <a:gd name="T11" fmla="*/ 0 60000 65536"/>
              <a:gd name="T12" fmla="*/ 0 60000 65536"/>
              <a:gd name="T13" fmla="*/ 0 60000 65536"/>
              <a:gd name="T14" fmla="*/ 0 60000 65536"/>
              <a:gd name="T15" fmla="*/ 0 w 44"/>
              <a:gd name="T16" fmla="*/ 0 h 63"/>
              <a:gd name="T17" fmla="*/ 44 w 44"/>
              <a:gd name="T18" fmla="*/ 63 h 63"/>
            </a:gdLst>
            <a:ahLst/>
            <a:cxnLst>
              <a:cxn ang="T10">
                <a:pos x="T0" y="T1"/>
              </a:cxn>
              <a:cxn ang="T11">
                <a:pos x="T2" y="T3"/>
              </a:cxn>
              <a:cxn ang="T12">
                <a:pos x="T4" y="T5"/>
              </a:cxn>
              <a:cxn ang="T13">
                <a:pos x="T6" y="T7"/>
              </a:cxn>
              <a:cxn ang="T14">
                <a:pos x="T8" y="T9"/>
              </a:cxn>
            </a:cxnLst>
            <a:rect l="T15" t="T16" r="T17" b="T18"/>
            <a:pathLst>
              <a:path w="44" h="63">
                <a:moveTo>
                  <a:pt x="22" y="0"/>
                </a:moveTo>
                <a:lnTo>
                  <a:pt x="44" y="63"/>
                </a:lnTo>
                <a:lnTo>
                  <a:pt x="22" y="63"/>
                </a:lnTo>
                <a:lnTo>
                  <a:pt x="0" y="63"/>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48198" name="Freeform 103"/>
          <p:cNvSpPr>
            <a:spLocks/>
          </p:cNvSpPr>
          <p:nvPr/>
        </p:nvSpPr>
        <p:spPr bwMode="auto">
          <a:xfrm>
            <a:off x="6594475" y="5619750"/>
            <a:ext cx="133350" cy="160338"/>
          </a:xfrm>
          <a:custGeom>
            <a:avLst/>
            <a:gdLst>
              <a:gd name="T0" fmla="*/ 2147483647 w 84"/>
              <a:gd name="T1" fmla="*/ 0 h 101"/>
              <a:gd name="T2" fmla="*/ 2147483647 w 84"/>
              <a:gd name="T3" fmla="*/ 2147483647 h 101"/>
              <a:gd name="T4" fmla="*/ 2147483647 w 84"/>
              <a:gd name="T5" fmla="*/ 2147483647 h 101"/>
              <a:gd name="T6" fmla="*/ 2147483647 w 84"/>
              <a:gd name="T7" fmla="*/ 2147483647 h 101"/>
              <a:gd name="T8" fmla="*/ 2147483647 w 84"/>
              <a:gd name="T9" fmla="*/ 2147483647 h 101"/>
              <a:gd name="T10" fmla="*/ 2147483647 w 84"/>
              <a:gd name="T11" fmla="*/ 2147483647 h 101"/>
              <a:gd name="T12" fmla="*/ 2147483647 w 84"/>
              <a:gd name="T13" fmla="*/ 2147483647 h 101"/>
              <a:gd name="T14" fmla="*/ 2147483647 w 84"/>
              <a:gd name="T15" fmla="*/ 2147483647 h 101"/>
              <a:gd name="T16" fmla="*/ 2147483647 w 84"/>
              <a:gd name="T17" fmla="*/ 2147483647 h 101"/>
              <a:gd name="T18" fmla="*/ 2147483647 w 84"/>
              <a:gd name="T19" fmla="*/ 2147483647 h 101"/>
              <a:gd name="T20" fmla="*/ 2147483647 w 84"/>
              <a:gd name="T21" fmla="*/ 2147483647 h 101"/>
              <a:gd name="T22" fmla="*/ 0 w 84"/>
              <a:gd name="T23" fmla="*/ 2147483647 h 101"/>
              <a:gd name="T24" fmla="*/ 0 w 84"/>
              <a:gd name="T25" fmla="*/ 2147483647 h 101"/>
              <a:gd name="T26" fmla="*/ 2147483647 w 84"/>
              <a:gd name="T27" fmla="*/ 2147483647 h 101"/>
              <a:gd name="T28" fmla="*/ 2147483647 w 84"/>
              <a:gd name="T29" fmla="*/ 2147483647 h 101"/>
              <a:gd name="T30" fmla="*/ 2147483647 w 84"/>
              <a:gd name="T31" fmla="*/ 2147483647 h 101"/>
              <a:gd name="T32" fmla="*/ 2147483647 w 84"/>
              <a:gd name="T33" fmla="*/ 2147483647 h 101"/>
              <a:gd name="T34" fmla="*/ 2147483647 w 84"/>
              <a:gd name="T35" fmla="*/ 2147483647 h 101"/>
              <a:gd name="T36" fmla="*/ 2147483647 w 84"/>
              <a:gd name="T37" fmla="*/ 2147483647 h 101"/>
              <a:gd name="T38" fmla="*/ 2147483647 w 84"/>
              <a:gd name="T39" fmla="*/ 2147483647 h 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101"/>
              <a:gd name="T62" fmla="*/ 84 w 84"/>
              <a:gd name="T63" fmla="*/ 101 h 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101">
                <a:moveTo>
                  <a:pt x="84" y="0"/>
                </a:moveTo>
                <a:lnTo>
                  <a:pt x="66" y="3"/>
                </a:lnTo>
                <a:lnTo>
                  <a:pt x="52" y="6"/>
                </a:lnTo>
                <a:lnTo>
                  <a:pt x="40" y="12"/>
                </a:lnTo>
                <a:lnTo>
                  <a:pt x="30" y="17"/>
                </a:lnTo>
                <a:lnTo>
                  <a:pt x="21" y="23"/>
                </a:lnTo>
                <a:lnTo>
                  <a:pt x="13" y="31"/>
                </a:lnTo>
                <a:lnTo>
                  <a:pt x="9" y="36"/>
                </a:lnTo>
                <a:lnTo>
                  <a:pt x="5" y="45"/>
                </a:lnTo>
                <a:lnTo>
                  <a:pt x="3" y="52"/>
                </a:lnTo>
                <a:lnTo>
                  <a:pt x="2" y="60"/>
                </a:lnTo>
                <a:lnTo>
                  <a:pt x="0" y="67"/>
                </a:lnTo>
                <a:lnTo>
                  <a:pt x="0" y="73"/>
                </a:lnTo>
                <a:lnTo>
                  <a:pt x="2" y="80"/>
                </a:lnTo>
                <a:lnTo>
                  <a:pt x="2" y="86"/>
                </a:lnTo>
                <a:lnTo>
                  <a:pt x="3" y="90"/>
                </a:lnTo>
                <a:lnTo>
                  <a:pt x="5" y="95"/>
                </a:lnTo>
                <a:lnTo>
                  <a:pt x="6" y="98"/>
                </a:lnTo>
                <a:lnTo>
                  <a:pt x="6" y="101"/>
                </a:lnTo>
                <a:lnTo>
                  <a:pt x="8" y="101"/>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99" name="Rectangle 104"/>
          <p:cNvSpPr>
            <a:spLocks noChangeArrowheads="1"/>
          </p:cNvSpPr>
          <p:nvPr/>
        </p:nvSpPr>
        <p:spPr bwMode="auto">
          <a:xfrm>
            <a:off x="6197600" y="5908675"/>
            <a:ext cx="274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Mg</a:t>
            </a:r>
            <a:endParaRPr lang="en-US" altLang="en-US"/>
          </a:p>
        </p:txBody>
      </p:sp>
      <p:sp>
        <p:nvSpPr>
          <p:cNvPr id="48200" name="Rectangle 105"/>
          <p:cNvSpPr>
            <a:spLocks noChangeArrowheads="1"/>
          </p:cNvSpPr>
          <p:nvPr/>
        </p:nvSpPr>
        <p:spPr bwMode="auto">
          <a:xfrm>
            <a:off x="6445250" y="5876925"/>
            <a:ext cx="1301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2+</a:t>
            </a:r>
            <a:endParaRPr lang="en-US" altLang="en-US"/>
          </a:p>
        </p:txBody>
      </p:sp>
      <p:sp>
        <p:nvSpPr>
          <p:cNvPr id="48201" name="Rectangle 106"/>
          <p:cNvSpPr>
            <a:spLocks noChangeArrowheads="1"/>
          </p:cNvSpPr>
          <p:nvPr/>
        </p:nvSpPr>
        <p:spPr bwMode="auto">
          <a:xfrm>
            <a:off x="6562725" y="5908675"/>
            <a:ext cx="379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SO</a:t>
            </a:r>
            <a:endParaRPr lang="en-US" altLang="en-US"/>
          </a:p>
        </p:txBody>
      </p:sp>
      <p:sp>
        <p:nvSpPr>
          <p:cNvPr id="48202" name="Rectangle 107"/>
          <p:cNvSpPr>
            <a:spLocks noChangeArrowheads="1"/>
          </p:cNvSpPr>
          <p:nvPr/>
        </p:nvSpPr>
        <p:spPr bwMode="auto">
          <a:xfrm>
            <a:off x="6940550" y="5876925"/>
            <a:ext cx="101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2-</a:t>
            </a:r>
            <a:endParaRPr lang="en-US" altLang="en-US"/>
          </a:p>
        </p:txBody>
      </p:sp>
      <p:sp>
        <p:nvSpPr>
          <p:cNvPr id="48203" name="Rectangle 108"/>
          <p:cNvSpPr>
            <a:spLocks noChangeArrowheads="1"/>
          </p:cNvSpPr>
          <p:nvPr/>
        </p:nvSpPr>
        <p:spPr bwMode="auto">
          <a:xfrm>
            <a:off x="6902450" y="6043613"/>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4</a:t>
            </a:r>
            <a:endParaRPr lang="en-US" altLang="en-US"/>
          </a:p>
        </p:txBody>
      </p:sp>
      <p:sp>
        <p:nvSpPr>
          <p:cNvPr id="48204" name="Freeform 109"/>
          <p:cNvSpPr>
            <a:spLocks/>
          </p:cNvSpPr>
          <p:nvPr/>
        </p:nvSpPr>
        <p:spPr bwMode="auto">
          <a:xfrm>
            <a:off x="6559550" y="5765800"/>
            <a:ext cx="77788" cy="50800"/>
          </a:xfrm>
          <a:custGeom>
            <a:avLst/>
            <a:gdLst>
              <a:gd name="T0" fmla="*/ 0 w 49"/>
              <a:gd name="T1" fmla="*/ 0 h 32"/>
              <a:gd name="T2" fmla="*/ 2147483647 w 49"/>
              <a:gd name="T3" fmla="*/ 2147483647 h 32"/>
              <a:gd name="T4" fmla="*/ 2147483647 w 49"/>
              <a:gd name="T5" fmla="*/ 0 h 32"/>
              <a:gd name="T6" fmla="*/ 0 w 49"/>
              <a:gd name="T7" fmla="*/ 0 h 32"/>
              <a:gd name="T8" fmla="*/ 0 60000 65536"/>
              <a:gd name="T9" fmla="*/ 0 60000 65536"/>
              <a:gd name="T10" fmla="*/ 0 60000 65536"/>
              <a:gd name="T11" fmla="*/ 0 60000 65536"/>
              <a:gd name="T12" fmla="*/ 0 w 49"/>
              <a:gd name="T13" fmla="*/ 0 h 32"/>
              <a:gd name="T14" fmla="*/ 49 w 49"/>
              <a:gd name="T15" fmla="*/ 32 h 32"/>
            </a:gdLst>
            <a:ahLst/>
            <a:cxnLst>
              <a:cxn ang="T8">
                <a:pos x="T0" y="T1"/>
              </a:cxn>
              <a:cxn ang="T9">
                <a:pos x="T2" y="T3"/>
              </a:cxn>
              <a:cxn ang="T10">
                <a:pos x="T4" y="T5"/>
              </a:cxn>
              <a:cxn ang="T11">
                <a:pos x="T6" y="T7"/>
              </a:cxn>
            </a:cxnLst>
            <a:rect l="T12" t="T13" r="T14" b="T15"/>
            <a:pathLst>
              <a:path w="49" h="32">
                <a:moveTo>
                  <a:pt x="0" y="0"/>
                </a:moveTo>
                <a:lnTo>
                  <a:pt x="16" y="32"/>
                </a:lnTo>
                <a:lnTo>
                  <a:pt x="49" y="0"/>
                </a:lnTo>
                <a:lnTo>
                  <a:pt x="0" y="0"/>
                </a:lnTo>
                <a:close/>
              </a:path>
            </a:pathLst>
          </a:custGeom>
          <a:solidFill>
            <a:srgbClr val="000000"/>
          </a:solidFill>
          <a:ln w="11113">
            <a:solidFill>
              <a:srgbClr val="000000"/>
            </a:solidFill>
            <a:prstDash val="solid"/>
            <a:round/>
            <a:headEnd/>
            <a:tailEnd/>
          </a:ln>
        </p:spPr>
        <p:txBody>
          <a:bodyPr/>
          <a:lstStyle/>
          <a:p>
            <a:endParaRPr lang="en-US"/>
          </a:p>
        </p:txBody>
      </p:sp>
      <p:sp>
        <p:nvSpPr>
          <p:cNvPr id="48205" name="Rectangle 114"/>
          <p:cNvSpPr>
            <a:spLocks noChangeArrowheads="1"/>
          </p:cNvSpPr>
          <p:nvPr/>
        </p:nvSpPr>
        <p:spPr bwMode="auto">
          <a:xfrm>
            <a:off x="5846763" y="5648325"/>
            <a:ext cx="168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Li</a:t>
            </a:r>
            <a:endParaRPr lang="en-US" altLang="en-US"/>
          </a:p>
        </p:txBody>
      </p:sp>
      <p:sp>
        <p:nvSpPr>
          <p:cNvPr id="48206" name="Rectangle 115"/>
          <p:cNvSpPr>
            <a:spLocks noChangeArrowheads="1"/>
          </p:cNvSpPr>
          <p:nvPr/>
        </p:nvSpPr>
        <p:spPr bwMode="auto">
          <a:xfrm>
            <a:off x="5999163" y="5616575"/>
            <a:ext cx="666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a:t>
            </a:r>
            <a:endParaRPr lang="en-US" altLang="en-US"/>
          </a:p>
        </p:txBody>
      </p:sp>
      <p:sp>
        <p:nvSpPr>
          <p:cNvPr id="48207" name="Rectangle 116"/>
          <p:cNvSpPr>
            <a:spLocks noChangeArrowheads="1"/>
          </p:cNvSpPr>
          <p:nvPr/>
        </p:nvSpPr>
        <p:spPr bwMode="auto">
          <a:xfrm>
            <a:off x="6059488" y="5648325"/>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a:t>
            </a:r>
            <a:endParaRPr lang="en-US" altLang="en-US"/>
          </a:p>
        </p:txBody>
      </p:sp>
      <p:sp>
        <p:nvSpPr>
          <p:cNvPr id="48208" name="Rectangle 117"/>
          <p:cNvSpPr>
            <a:spLocks noChangeArrowheads="1"/>
          </p:cNvSpPr>
          <p:nvPr/>
        </p:nvSpPr>
        <p:spPr bwMode="auto">
          <a:xfrm>
            <a:off x="6107113" y="5648325"/>
            <a:ext cx="190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K</a:t>
            </a:r>
            <a:endParaRPr lang="en-US" altLang="en-US"/>
          </a:p>
        </p:txBody>
      </p:sp>
      <p:sp>
        <p:nvSpPr>
          <p:cNvPr id="48209" name="Rectangle 118"/>
          <p:cNvSpPr>
            <a:spLocks noChangeArrowheads="1"/>
          </p:cNvSpPr>
          <p:nvPr/>
        </p:nvSpPr>
        <p:spPr bwMode="auto">
          <a:xfrm>
            <a:off x="6276975" y="5616575"/>
            <a:ext cx="666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a:t>
            </a:r>
            <a:endParaRPr lang="en-US" altLang="en-US"/>
          </a:p>
        </p:txBody>
      </p:sp>
      <p:sp>
        <p:nvSpPr>
          <p:cNvPr id="48210" name="Rectangle 119"/>
          <p:cNvSpPr>
            <a:spLocks noChangeArrowheads="1"/>
          </p:cNvSpPr>
          <p:nvPr/>
        </p:nvSpPr>
        <p:spPr bwMode="auto">
          <a:xfrm>
            <a:off x="6337300" y="5648325"/>
            <a:ext cx="52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a:t>
            </a:r>
            <a:endParaRPr lang="en-US" altLang="en-US"/>
          </a:p>
        </p:txBody>
      </p:sp>
      <p:sp>
        <p:nvSpPr>
          <p:cNvPr id="48211" name="Freeform 120"/>
          <p:cNvSpPr>
            <a:spLocks/>
          </p:cNvSpPr>
          <p:nvPr/>
        </p:nvSpPr>
        <p:spPr bwMode="auto">
          <a:xfrm>
            <a:off x="6053138" y="5453063"/>
            <a:ext cx="242887" cy="171450"/>
          </a:xfrm>
          <a:custGeom>
            <a:avLst/>
            <a:gdLst>
              <a:gd name="T0" fmla="*/ 0 w 153"/>
              <a:gd name="T1" fmla="*/ 2147483647 h 108"/>
              <a:gd name="T2" fmla="*/ 2147483647 w 153"/>
              <a:gd name="T3" fmla="*/ 2147483647 h 108"/>
              <a:gd name="T4" fmla="*/ 2147483647 w 153"/>
              <a:gd name="T5" fmla="*/ 2147483647 h 108"/>
              <a:gd name="T6" fmla="*/ 2147483647 w 153"/>
              <a:gd name="T7" fmla="*/ 2147483647 h 108"/>
              <a:gd name="T8" fmla="*/ 2147483647 w 153"/>
              <a:gd name="T9" fmla="*/ 2147483647 h 108"/>
              <a:gd name="T10" fmla="*/ 2147483647 w 153"/>
              <a:gd name="T11" fmla="*/ 2147483647 h 108"/>
              <a:gd name="T12" fmla="*/ 2147483647 w 153"/>
              <a:gd name="T13" fmla="*/ 2147483647 h 108"/>
              <a:gd name="T14" fmla="*/ 2147483647 w 153"/>
              <a:gd name="T15" fmla="*/ 2147483647 h 108"/>
              <a:gd name="T16" fmla="*/ 2147483647 w 153"/>
              <a:gd name="T17" fmla="*/ 2147483647 h 108"/>
              <a:gd name="T18" fmla="*/ 2147483647 w 153"/>
              <a:gd name="T19" fmla="*/ 2147483647 h 108"/>
              <a:gd name="T20" fmla="*/ 2147483647 w 153"/>
              <a:gd name="T21" fmla="*/ 2147483647 h 108"/>
              <a:gd name="T22" fmla="*/ 2147483647 w 153"/>
              <a:gd name="T23" fmla="*/ 2147483647 h 108"/>
              <a:gd name="T24" fmla="*/ 2147483647 w 153"/>
              <a:gd name="T25" fmla="*/ 2147483647 h 108"/>
              <a:gd name="T26" fmla="*/ 2147483647 w 153"/>
              <a:gd name="T27" fmla="*/ 2147483647 h 108"/>
              <a:gd name="T28" fmla="*/ 2147483647 w 153"/>
              <a:gd name="T29" fmla="*/ 2147483647 h 108"/>
              <a:gd name="T30" fmla="*/ 2147483647 w 153"/>
              <a:gd name="T31" fmla="*/ 2147483647 h 108"/>
              <a:gd name="T32" fmla="*/ 2147483647 w 153"/>
              <a:gd name="T33" fmla="*/ 0 h 108"/>
              <a:gd name="T34" fmla="*/ 2147483647 w 153"/>
              <a:gd name="T35" fmla="*/ 0 h 108"/>
              <a:gd name="T36" fmla="*/ 2147483647 w 153"/>
              <a:gd name="T37" fmla="*/ 0 h 108"/>
              <a:gd name="T38" fmla="*/ 2147483647 w 153"/>
              <a:gd name="T39" fmla="*/ 0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3"/>
              <a:gd name="T61" fmla="*/ 0 h 108"/>
              <a:gd name="T62" fmla="*/ 153 w 153"/>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3" h="108">
                <a:moveTo>
                  <a:pt x="0" y="108"/>
                </a:moveTo>
                <a:lnTo>
                  <a:pt x="3" y="92"/>
                </a:lnTo>
                <a:lnTo>
                  <a:pt x="9" y="79"/>
                </a:lnTo>
                <a:lnTo>
                  <a:pt x="16" y="66"/>
                </a:lnTo>
                <a:lnTo>
                  <a:pt x="25" y="54"/>
                </a:lnTo>
                <a:lnTo>
                  <a:pt x="35" y="46"/>
                </a:lnTo>
                <a:lnTo>
                  <a:pt x="44" y="37"/>
                </a:lnTo>
                <a:lnTo>
                  <a:pt x="56" y="30"/>
                </a:lnTo>
                <a:lnTo>
                  <a:pt x="66" y="22"/>
                </a:lnTo>
                <a:lnTo>
                  <a:pt x="78" y="18"/>
                </a:lnTo>
                <a:lnTo>
                  <a:pt x="89" y="12"/>
                </a:lnTo>
                <a:lnTo>
                  <a:pt x="100" y="9"/>
                </a:lnTo>
                <a:lnTo>
                  <a:pt x="110" y="6"/>
                </a:lnTo>
                <a:lnTo>
                  <a:pt x="120" y="3"/>
                </a:lnTo>
                <a:lnTo>
                  <a:pt x="129" y="2"/>
                </a:lnTo>
                <a:lnTo>
                  <a:pt x="137" y="2"/>
                </a:lnTo>
                <a:lnTo>
                  <a:pt x="142" y="0"/>
                </a:lnTo>
                <a:lnTo>
                  <a:pt x="148" y="0"/>
                </a:lnTo>
                <a:lnTo>
                  <a:pt x="151" y="0"/>
                </a:lnTo>
                <a:lnTo>
                  <a:pt x="15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2" name="Freeform 121"/>
          <p:cNvSpPr>
            <a:spLocks/>
          </p:cNvSpPr>
          <p:nvPr/>
        </p:nvSpPr>
        <p:spPr bwMode="auto">
          <a:xfrm>
            <a:off x="6230938" y="5421313"/>
            <a:ext cx="69850" cy="85725"/>
          </a:xfrm>
          <a:custGeom>
            <a:avLst/>
            <a:gdLst>
              <a:gd name="T0" fmla="*/ 2147483647 w 44"/>
              <a:gd name="T1" fmla="*/ 2147483647 h 54"/>
              <a:gd name="T2" fmla="*/ 2147483647 w 44"/>
              <a:gd name="T3" fmla="*/ 2147483647 h 54"/>
              <a:gd name="T4" fmla="*/ 0 w 44"/>
              <a:gd name="T5" fmla="*/ 0 h 54"/>
              <a:gd name="T6" fmla="*/ 2147483647 w 44"/>
              <a:gd name="T7" fmla="*/ 2147483647 h 54"/>
              <a:gd name="T8" fmla="*/ 0 60000 65536"/>
              <a:gd name="T9" fmla="*/ 0 60000 65536"/>
              <a:gd name="T10" fmla="*/ 0 60000 65536"/>
              <a:gd name="T11" fmla="*/ 0 60000 65536"/>
              <a:gd name="T12" fmla="*/ 0 w 44"/>
              <a:gd name="T13" fmla="*/ 0 h 54"/>
              <a:gd name="T14" fmla="*/ 44 w 44"/>
              <a:gd name="T15" fmla="*/ 54 h 54"/>
            </a:gdLst>
            <a:ahLst/>
            <a:cxnLst>
              <a:cxn ang="T8">
                <a:pos x="T0" y="T1"/>
              </a:cxn>
              <a:cxn ang="T9">
                <a:pos x="T2" y="T3"/>
              </a:cxn>
              <a:cxn ang="T10">
                <a:pos x="T4" y="T5"/>
              </a:cxn>
              <a:cxn ang="T11">
                <a:pos x="T6" y="T7"/>
              </a:cxn>
            </a:cxnLst>
            <a:rect l="T12" t="T13" r="T14" b="T15"/>
            <a:pathLst>
              <a:path w="44" h="54">
                <a:moveTo>
                  <a:pt x="44" y="19"/>
                </a:moveTo>
                <a:lnTo>
                  <a:pt x="20" y="54"/>
                </a:lnTo>
                <a:lnTo>
                  <a:pt x="0" y="0"/>
                </a:lnTo>
                <a:lnTo>
                  <a:pt x="44" y="19"/>
                </a:lnTo>
                <a:close/>
              </a:path>
            </a:pathLst>
          </a:custGeom>
          <a:solidFill>
            <a:srgbClr val="000000"/>
          </a:solidFill>
          <a:ln w="11113">
            <a:solidFill>
              <a:srgbClr val="000000"/>
            </a:solidFill>
            <a:prstDash val="solid"/>
            <a:round/>
            <a:headEnd/>
            <a:tailEnd/>
          </a:ln>
        </p:spPr>
        <p:txBody>
          <a:bodyPr/>
          <a:lstStyle/>
          <a:p>
            <a:endParaRPr lang="en-US"/>
          </a:p>
        </p:txBody>
      </p:sp>
      <p:sp>
        <p:nvSpPr>
          <p:cNvPr id="48213" name="Freeform 122"/>
          <p:cNvSpPr>
            <a:spLocks/>
          </p:cNvSpPr>
          <p:nvPr/>
        </p:nvSpPr>
        <p:spPr bwMode="auto">
          <a:xfrm>
            <a:off x="5559425" y="4600575"/>
            <a:ext cx="87313" cy="76200"/>
          </a:xfrm>
          <a:custGeom>
            <a:avLst/>
            <a:gdLst>
              <a:gd name="T0" fmla="*/ 0 w 55"/>
              <a:gd name="T1" fmla="*/ 2147483647 h 48"/>
              <a:gd name="T2" fmla="*/ 2147483647 w 55"/>
              <a:gd name="T3" fmla="*/ 0 h 48"/>
              <a:gd name="T4" fmla="*/ 2147483647 w 55"/>
              <a:gd name="T5" fmla="*/ 2147483647 h 48"/>
              <a:gd name="T6" fmla="*/ 0 w 55"/>
              <a:gd name="T7" fmla="*/ 2147483647 h 48"/>
              <a:gd name="T8" fmla="*/ 0 60000 65536"/>
              <a:gd name="T9" fmla="*/ 0 60000 65536"/>
              <a:gd name="T10" fmla="*/ 0 60000 65536"/>
              <a:gd name="T11" fmla="*/ 0 60000 65536"/>
              <a:gd name="T12" fmla="*/ 0 w 55"/>
              <a:gd name="T13" fmla="*/ 0 h 48"/>
              <a:gd name="T14" fmla="*/ 55 w 55"/>
              <a:gd name="T15" fmla="*/ 48 h 48"/>
            </a:gdLst>
            <a:ahLst/>
            <a:cxnLst>
              <a:cxn ang="T8">
                <a:pos x="T0" y="T1"/>
              </a:cxn>
              <a:cxn ang="T9">
                <a:pos x="T2" y="T3"/>
              </a:cxn>
              <a:cxn ang="T10">
                <a:pos x="T4" y="T5"/>
              </a:cxn>
              <a:cxn ang="T11">
                <a:pos x="T6" y="T7"/>
              </a:cxn>
            </a:cxnLst>
            <a:rect l="T12" t="T13" r="T14" b="T15"/>
            <a:pathLst>
              <a:path w="55" h="48">
                <a:moveTo>
                  <a:pt x="0" y="48"/>
                </a:moveTo>
                <a:lnTo>
                  <a:pt x="19" y="0"/>
                </a:lnTo>
                <a:lnTo>
                  <a:pt x="55" y="48"/>
                </a:lnTo>
                <a:lnTo>
                  <a:pt x="0" y="48"/>
                </a:lnTo>
                <a:close/>
              </a:path>
            </a:pathLst>
          </a:custGeom>
          <a:solidFill>
            <a:srgbClr val="000000"/>
          </a:solidFill>
          <a:ln w="11113">
            <a:solidFill>
              <a:srgbClr val="000000"/>
            </a:solidFill>
            <a:prstDash val="solid"/>
            <a:round/>
            <a:headEnd/>
            <a:tailEnd/>
          </a:ln>
        </p:spPr>
        <p:txBody>
          <a:bodyPr/>
          <a:lstStyle/>
          <a:p>
            <a:endParaRPr lang="en-US"/>
          </a:p>
        </p:txBody>
      </p:sp>
      <p:sp>
        <p:nvSpPr>
          <p:cNvPr id="48214" name="Freeform 128"/>
          <p:cNvSpPr>
            <a:spLocks/>
          </p:cNvSpPr>
          <p:nvPr/>
        </p:nvSpPr>
        <p:spPr bwMode="auto">
          <a:xfrm>
            <a:off x="5414963" y="4651375"/>
            <a:ext cx="198437" cy="276225"/>
          </a:xfrm>
          <a:custGeom>
            <a:avLst/>
            <a:gdLst>
              <a:gd name="T0" fmla="*/ 0 w 125"/>
              <a:gd name="T1" fmla="*/ 2147483647 h 174"/>
              <a:gd name="T2" fmla="*/ 2147483647 w 125"/>
              <a:gd name="T3" fmla="*/ 2147483647 h 174"/>
              <a:gd name="T4" fmla="*/ 2147483647 w 125"/>
              <a:gd name="T5" fmla="*/ 2147483647 h 174"/>
              <a:gd name="T6" fmla="*/ 2147483647 w 125"/>
              <a:gd name="T7" fmla="*/ 2147483647 h 174"/>
              <a:gd name="T8" fmla="*/ 2147483647 w 125"/>
              <a:gd name="T9" fmla="*/ 2147483647 h 174"/>
              <a:gd name="T10" fmla="*/ 2147483647 w 125"/>
              <a:gd name="T11" fmla="*/ 2147483647 h 174"/>
              <a:gd name="T12" fmla="*/ 2147483647 w 125"/>
              <a:gd name="T13" fmla="*/ 2147483647 h 174"/>
              <a:gd name="T14" fmla="*/ 2147483647 w 125"/>
              <a:gd name="T15" fmla="*/ 2147483647 h 174"/>
              <a:gd name="T16" fmla="*/ 2147483647 w 125"/>
              <a:gd name="T17" fmla="*/ 2147483647 h 174"/>
              <a:gd name="T18" fmla="*/ 2147483647 w 125"/>
              <a:gd name="T19" fmla="*/ 2147483647 h 174"/>
              <a:gd name="T20" fmla="*/ 2147483647 w 125"/>
              <a:gd name="T21" fmla="*/ 2147483647 h 174"/>
              <a:gd name="T22" fmla="*/ 2147483647 w 125"/>
              <a:gd name="T23" fmla="*/ 2147483647 h 174"/>
              <a:gd name="T24" fmla="*/ 2147483647 w 125"/>
              <a:gd name="T25" fmla="*/ 2147483647 h 174"/>
              <a:gd name="T26" fmla="*/ 2147483647 w 125"/>
              <a:gd name="T27" fmla="*/ 2147483647 h 174"/>
              <a:gd name="T28" fmla="*/ 2147483647 w 125"/>
              <a:gd name="T29" fmla="*/ 2147483647 h 174"/>
              <a:gd name="T30" fmla="*/ 2147483647 w 125"/>
              <a:gd name="T31" fmla="*/ 2147483647 h 174"/>
              <a:gd name="T32" fmla="*/ 2147483647 w 125"/>
              <a:gd name="T33" fmla="*/ 2147483647 h 174"/>
              <a:gd name="T34" fmla="*/ 2147483647 w 125"/>
              <a:gd name="T35" fmla="*/ 2147483647 h 174"/>
              <a:gd name="T36" fmla="*/ 2147483647 w 125"/>
              <a:gd name="T37" fmla="*/ 2147483647 h 174"/>
              <a:gd name="T38" fmla="*/ 2147483647 w 125"/>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
              <a:gd name="T61" fmla="*/ 0 h 174"/>
              <a:gd name="T62" fmla="*/ 125 w 125"/>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 h="174">
                <a:moveTo>
                  <a:pt x="0" y="174"/>
                </a:moveTo>
                <a:lnTo>
                  <a:pt x="25" y="168"/>
                </a:lnTo>
                <a:lnTo>
                  <a:pt x="47" y="162"/>
                </a:lnTo>
                <a:lnTo>
                  <a:pt x="66" y="153"/>
                </a:lnTo>
                <a:lnTo>
                  <a:pt x="82" y="143"/>
                </a:lnTo>
                <a:lnTo>
                  <a:pt x="94" y="133"/>
                </a:lnTo>
                <a:lnTo>
                  <a:pt x="104" y="121"/>
                </a:lnTo>
                <a:lnTo>
                  <a:pt x="113" y="108"/>
                </a:lnTo>
                <a:lnTo>
                  <a:pt x="118" y="96"/>
                </a:lnTo>
                <a:lnTo>
                  <a:pt x="122" y="83"/>
                </a:lnTo>
                <a:lnTo>
                  <a:pt x="125" y="70"/>
                </a:lnTo>
                <a:lnTo>
                  <a:pt x="125" y="58"/>
                </a:lnTo>
                <a:lnTo>
                  <a:pt x="125" y="47"/>
                </a:lnTo>
                <a:lnTo>
                  <a:pt x="125" y="35"/>
                </a:lnTo>
                <a:lnTo>
                  <a:pt x="124" y="26"/>
                </a:lnTo>
                <a:lnTo>
                  <a:pt x="121" y="17"/>
                </a:lnTo>
                <a:lnTo>
                  <a:pt x="119" y="10"/>
                </a:lnTo>
                <a:lnTo>
                  <a:pt x="118" y="4"/>
                </a:lnTo>
                <a:lnTo>
                  <a:pt x="116" y="1"/>
                </a:lnTo>
                <a:lnTo>
                  <a:pt x="116"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5" name="Rectangle 131"/>
          <p:cNvSpPr>
            <a:spLocks noChangeArrowheads="1"/>
          </p:cNvSpPr>
          <p:nvPr/>
        </p:nvSpPr>
        <p:spPr bwMode="auto">
          <a:xfrm>
            <a:off x="4059238" y="2986088"/>
            <a:ext cx="306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SW</a:t>
            </a:r>
            <a:endParaRPr lang="en-US" altLang="en-US"/>
          </a:p>
        </p:txBody>
      </p:sp>
      <p:sp>
        <p:nvSpPr>
          <p:cNvPr id="48216" name="Freeform 132"/>
          <p:cNvSpPr>
            <a:spLocks/>
          </p:cNvSpPr>
          <p:nvPr/>
        </p:nvSpPr>
        <p:spPr bwMode="auto">
          <a:xfrm>
            <a:off x="3970338" y="3008313"/>
            <a:ext cx="428625" cy="271462"/>
          </a:xfrm>
          <a:custGeom>
            <a:avLst/>
            <a:gdLst>
              <a:gd name="T0" fmla="*/ 0 w 270"/>
              <a:gd name="T1" fmla="*/ 0 h 171"/>
              <a:gd name="T2" fmla="*/ 2147483647 w 270"/>
              <a:gd name="T3" fmla="*/ 2147483647 h 171"/>
              <a:gd name="T4" fmla="*/ 2147483647 w 270"/>
              <a:gd name="T5" fmla="*/ 2147483647 h 171"/>
              <a:gd name="T6" fmla="*/ 2147483647 w 270"/>
              <a:gd name="T7" fmla="*/ 2147483647 h 171"/>
              <a:gd name="T8" fmla="*/ 2147483647 w 270"/>
              <a:gd name="T9" fmla="*/ 2147483647 h 171"/>
              <a:gd name="T10" fmla="*/ 2147483647 w 270"/>
              <a:gd name="T11" fmla="*/ 2147483647 h 171"/>
              <a:gd name="T12" fmla="*/ 2147483647 w 270"/>
              <a:gd name="T13" fmla="*/ 2147483647 h 171"/>
              <a:gd name="T14" fmla="*/ 2147483647 w 270"/>
              <a:gd name="T15" fmla="*/ 2147483647 h 171"/>
              <a:gd name="T16" fmla="*/ 2147483647 w 270"/>
              <a:gd name="T17" fmla="*/ 2147483647 h 171"/>
              <a:gd name="T18" fmla="*/ 2147483647 w 270"/>
              <a:gd name="T19" fmla="*/ 2147483647 h 171"/>
              <a:gd name="T20" fmla="*/ 2147483647 w 270"/>
              <a:gd name="T21" fmla="*/ 2147483647 h 171"/>
              <a:gd name="T22" fmla="*/ 2147483647 w 270"/>
              <a:gd name="T23" fmla="*/ 2147483647 h 171"/>
              <a:gd name="T24" fmla="*/ 2147483647 w 270"/>
              <a:gd name="T25" fmla="*/ 2147483647 h 171"/>
              <a:gd name="T26" fmla="*/ 2147483647 w 270"/>
              <a:gd name="T27" fmla="*/ 2147483647 h 171"/>
              <a:gd name="T28" fmla="*/ 2147483647 w 270"/>
              <a:gd name="T29" fmla="*/ 2147483647 h 171"/>
              <a:gd name="T30" fmla="*/ 2147483647 w 270"/>
              <a:gd name="T31" fmla="*/ 2147483647 h 171"/>
              <a:gd name="T32" fmla="*/ 2147483647 w 270"/>
              <a:gd name="T33" fmla="*/ 2147483647 h 171"/>
              <a:gd name="T34" fmla="*/ 2147483647 w 270"/>
              <a:gd name="T35" fmla="*/ 2147483647 h 171"/>
              <a:gd name="T36" fmla="*/ 2147483647 w 270"/>
              <a:gd name="T37" fmla="*/ 2147483647 h 171"/>
              <a:gd name="T38" fmla="*/ 2147483647 w 270"/>
              <a:gd name="T39" fmla="*/ 2147483647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0"/>
              <a:gd name="T61" fmla="*/ 0 h 171"/>
              <a:gd name="T62" fmla="*/ 270 w 270"/>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0" h="171">
                <a:moveTo>
                  <a:pt x="0" y="0"/>
                </a:moveTo>
                <a:lnTo>
                  <a:pt x="9" y="35"/>
                </a:lnTo>
                <a:lnTo>
                  <a:pt x="21" y="66"/>
                </a:lnTo>
                <a:lnTo>
                  <a:pt x="34" y="92"/>
                </a:lnTo>
                <a:lnTo>
                  <a:pt x="50" y="114"/>
                </a:lnTo>
                <a:lnTo>
                  <a:pt x="68" y="131"/>
                </a:lnTo>
                <a:lnTo>
                  <a:pt x="86" y="145"/>
                </a:lnTo>
                <a:lnTo>
                  <a:pt x="105" y="155"/>
                </a:lnTo>
                <a:lnTo>
                  <a:pt x="124" y="162"/>
                </a:lnTo>
                <a:lnTo>
                  <a:pt x="144" y="168"/>
                </a:lnTo>
                <a:lnTo>
                  <a:pt x="164" y="169"/>
                </a:lnTo>
                <a:lnTo>
                  <a:pt x="183" y="171"/>
                </a:lnTo>
                <a:lnTo>
                  <a:pt x="200" y="169"/>
                </a:lnTo>
                <a:lnTo>
                  <a:pt x="217" y="168"/>
                </a:lnTo>
                <a:lnTo>
                  <a:pt x="231" y="165"/>
                </a:lnTo>
                <a:lnTo>
                  <a:pt x="245" y="162"/>
                </a:lnTo>
                <a:lnTo>
                  <a:pt x="255" y="159"/>
                </a:lnTo>
                <a:lnTo>
                  <a:pt x="262" y="156"/>
                </a:lnTo>
                <a:lnTo>
                  <a:pt x="268" y="155"/>
                </a:lnTo>
                <a:lnTo>
                  <a:pt x="270" y="15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7" name="Freeform 133"/>
          <p:cNvSpPr>
            <a:spLocks/>
          </p:cNvSpPr>
          <p:nvPr/>
        </p:nvSpPr>
        <p:spPr bwMode="auto">
          <a:xfrm>
            <a:off x="4379913" y="3205163"/>
            <a:ext cx="88900" cy="111125"/>
          </a:xfrm>
          <a:custGeom>
            <a:avLst/>
            <a:gdLst>
              <a:gd name="T0" fmla="*/ 0 w 56"/>
              <a:gd name="T1" fmla="*/ 0 h 70"/>
              <a:gd name="T2" fmla="*/ 2147483647 w 56"/>
              <a:gd name="T3" fmla="*/ 2147483647 h 70"/>
              <a:gd name="T4" fmla="*/ 2147483647 w 56"/>
              <a:gd name="T5" fmla="*/ 2147483647 h 70"/>
              <a:gd name="T6" fmla="*/ 0 w 56"/>
              <a:gd name="T7" fmla="*/ 0 h 70"/>
              <a:gd name="T8" fmla="*/ 0 60000 65536"/>
              <a:gd name="T9" fmla="*/ 0 60000 65536"/>
              <a:gd name="T10" fmla="*/ 0 60000 65536"/>
              <a:gd name="T11" fmla="*/ 0 60000 65536"/>
              <a:gd name="T12" fmla="*/ 0 w 56"/>
              <a:gd name="T13" fmla="*/ 0 h 70"/>
              <a:gd name="T14" fmla="*/ 56 w 56"/>
              <a:gd name="T15" fmla="*/ 70 h 70"/>
            </a:gdLst>
            <a:ahLst/>
            <a:cxnLst>
              <a:cxn ang="T8">
                <a:pos x="T0" y="T1"/>
              </a:cxn>
              <a:cxn ang="T9">
                <a:pos x="T2" y="T3"/>
              </a:cxn>
              <a:cxn ang="T10">
                <a:pos x="T4" y="T5"/>
              </a:cxn>
              <a:cxn ang="T11">
                <a:pos x="T6" y="T7"/>
              </a:cxn>
            </a:cxnLst>
            <a:rect l="T12" t="T13" r="T14" b="T15"/>
            <a:pathLst>
              <a:path w="56" h="70">
                <a:moveTo>
                  <a:pt x="0" y="0"/>
                </a:moveTo>
                <a:lnTo>
                  <a:pt x="56" y="18"/>
                </a:lnTo>
                <a:lnTo>
                  <a:pt x="17" y="70"/>
                </a:lnTo>
                <a:lnTo>
                  <a:pt x="0" y="0"/>
                </a:lnTo>
                <a:close/>
              </a:path>
            </a:pathLst>
          </a:custGeom>
          <a:solidFill>
            <a:srgbClr val="000000"/>
          </a:solidFill>
          <a:ln w="11113">
            <a:solidFill>
              <a:srgbClr val="000000"/>
            </a:solidFill>
            <a:prstDash val="solid"/>
            <a:round/>
            <a:headEnd/>
            <a:tailEnd/>
          </a:ln>
        </p:spPr>
        <p:txBody>
          <a:bodyPr/>
          <a:lstStyle/>
          <a:p>
            <a:endParaRPr lang="en-US"/>
          </a:p>
        </p:txBody>
      </p:sp>
      <p:sp>
        <p:nvSpPr>
          <p:cNvPr id="48218" name="Freeform 134"/>
          <p:cNvSpPr>
            <a:spLocks/>
          </p:cNvSpPr>
          <p:nvPr/>
        </p:nvSpPr>
        <p:spPr bwMode="auto">
          <a:xfrm>
            <a:off x="5013325" y="2992438"/>
            <a:ext cx="412750" cy="271462"/>
          </a:xfrm>
          <a:custGeom>
            <a:avLst/>
            <a:gdLst>
              <a:gd name="T0" fmla="*/ 2147483647 w 260"/>
              <a:gd name="T1" fmla="*/ 0 h 171"/>
              <a:gd name="T2" fmla="*/ 2147483647 w 260"/>
              <a:gd name="T3" fmla="*/ 2147483647 h 171"/>
              <a:gd name="T4" fmla="*/ 2147483647 w 260"/>
              <a:gd name="T5" fmla="*/ 2147483647 h 171"/>
              <a:gd name="T6" fmla="*/ 2147483647 w 260"/>
              <a:gd name="T7" fmla="*/ 2147483647 h 171"/>
              <a:gd name="T8" fmla="*/ 2147483647 w 260"/>
              <a:gd name="T9" fmla="*/ 2147483647 h 171"/>
              <a:gd name="T10" fmla="*/ 2147483647 w 260"/>
              <a:gd name="T11" fmla="*/ 2147483647 h 171"/>
              <a:gd name="T12" fmla="*/ 2147483647 w 260"/>
              <a:gd name="T13" fmla="*/ 2147483647 h 171"/>
              <a:gd name="T14" fmla="*/ 2147483647 w 260"/>
              <a:gd name="T15" fmla="*/ 2147483647 h 171"/>
              <a:gd name="T16" fmla="*/ 2147483647 w 260"/>
              <a:gd name="T17" fmla="*/ 2147483647 h 171"/>
              <a:gd name="T18" fmla="*/ 2147483647 w 260"/>
              <a:gd name="T19" fmla="*/ 2147483647 h 171"/>
              <a:gd name="T20" fmla="*/ 2147483647 w 260"/>
              <a:gd name="T21" fmla="*/ 2147483647 h 171"/>
              <a:gd name="T22" fmla="*/ 2147483647 w 260"/>
              <a:gd name="T23" fmla="*/ 2147483647 h 171"/>
              <a:gd name="T24" fmla="*/ 2147483647 w 260"/>
              <a:gd name="T25" fmla="*/ 2147483647 h 171"/>
              <a:gd name="T26" fmla="*/ 2147483647 w 260"/>
              <a:gd name="T27" fmla="*/ 2147483647 h 171"/>
              <a:gd name="T28" fmla="*/ 2147483647 w 260"/>
              <a:gd name="T29" fmla="*/ 2147483647 h 171"/>
              <a:gd name="T30" fmla="*/ 2147483647 w 260"/>
              <a:gd name="T31" fmla="*/ 2147483647 h 171"/>
              <a:gd name="T32" fmla="*/ 2147483647 w 260"/>
              <a:gd name="T33" fmla="*/ 2147483647 h 171"/>
              <a:gd name="T34" fmla="*/ 2147483647 w 260"/>
              <a:gd name="T35" fmla="*/ 2147483647 h 171"/>
              <a:gd name="T36" fmla="*/ 2147483647 w 260"/>
              <a:gd name="T37" fmla="*/ 2147483647 h 171"/>
              <a:gd name="T38" fmla="*/ 0 w 260"/>
              <a:gd name="T39" fmla="*/ 2147483647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0"/>
              <a:gd name="T61" fmla="*/ 0 h 171"/>
              <a:gd name="T62" fmla="*/ 260 w 260"/>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0" h="171">
                <a:moveTo>
                  <a:pt x="260" y="0"/>
                </a:moveTo>
                <a:lnTo>
                  <a:pt x="251" y="36"/>
                </a:lnTo>
                <a:lnTo>
                  <a:pt x="240" y="67"/>
                </a:lnTo>
                <a:lnTo>
                  <a:pt x="226" y="93"/>
                </a:lnTo>
                <a:lnTo>
                  <a:pt x="212" y="114"/>
                </a:lnTo>
                <a:lnTo>
                  <a:pt x="194" y="131"/>
                </a:lnTo>
                <a:lnTo>
                  <a:pt x="176" y="146"/>
                </a:lnTo>
                <a:lnTo>
                  <a:pt x="159" y="156"/>
                </a:lnTo>
                <a:lnTo>
                  <a:pt x="140" y="163"/>
                </a:lnTo>
                <a:lnTo>
                  <a:pt x="120" y="168"/>
                </a:lnTo>
                <a:lnTo>
                  <a:pt x="101" y="171"/>
                </a:lnTo>
                <a:lnTo>
                  <a:pt x="84" y="171"/>
                </a:lnTo>
                <a:lnTo>
                  <a:pt x="66" y="171"/>
                </a:lnTo>
                <a:lnTo>
                  <a:pt x="50" y="168"/>
                </a:lnTo>
                <a:lnTo>
                  <a:pt x="37" y="166"/>
                </a:lnTo>
                <a:lnTo>
                  <a:pt x="23" y="163"/>
                </a:lnTo>
                <a:lnTo>
                  <a:pt x="13" y="160"/>
                </a:lnTo>
                <a:lnTo>
                  <a:pt x="6" y="157"/>
                </a:lnTo>
                <a:lnTo>
                  <a:pt x="1" y="155"/>
                </a:lnTo>
                <a:lnTo>
                  <a:pt x="0" y="15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19" name="Freeform 135"/>
          <p:cNvSpPr>
            <a:spLocks/>
          </p:cNvSpPr>
          <p:nvPr/>
        </p:nvSpPr>
        <p:spPr bwMode="auto">
          <a:xfrm>
            <a:off x="4979988" y="3208338"/>
            <a:ext cx="87312" cy="88900"/>
          </a:xfrm>
          <a:custGeom>
            <a:avLst/>
            <a:gdLst>
              <a:gd name="T0" fmla="*/ 2147483647 w 55"/>
              <a:gd name="T1" fmla="*/ 0 h 56"/>
              <a:gd name="T2" fmla="*/ 2147483647 w 55"/>
              <a:gd name="T3" fmla="*/ 2147483647 h 56"/>
              <a:gd name="T4" fmla="*/ 0 w 55"/>
              <a:gd name="T5" fmla="*/ 2147483647 h 56"/>
              <a:gd name="T6" fmla="*/ 2147483647 w 55"/>
              <a:gd name="T7" fmla="*/ 0 h 56"/>
              <a:gd name="T8" fmla="*/ 0 60000 65536"/>
              <a:gd name="T9" fmla="*/ 0 60000 65536"/>
              <a:gd name="T10" fmla="*/ 0 60000 65536"/>
              <a:gd name="T11" fmla="*/ 0 60000 65536"/>
              <a:gd name="T12" fmla="*/ 0 w 55"/>
              <a:gd name="T13" fmla="*/ 0 h 56"/>
              <a:gd name="T14" fmla="*/ 55 w 55"/>
              <a:gd name="T15" fmla="*/ 56 h 56"/>
            </a:gdLst>
            <a:ahLst/>
            <a:cxnLst>
              <a:cxn ang="T8">
                <a:pos x="T0" y="T1"/>
              </a:cxn>
              <a:cxn ang="T9">
                <a:pos x="T2" y="T3"/>
              </a:cxn>
              <a:cxn ang="T10">
                <a:pos x="T4" y="T5"/>
              </a:cxn>
              <a:cxn ang="T11">
                <a:pos x="T6" y="T7"/>
              </a:cxn>
            </a:cxnLst>
            <a:rect l="T12" t="T13" r="T14" b="T15"/>
            <a:pathLst>
              <a:path w="55" h="56">
                <a:moveTo>
                  <a:pt x="55" y="0"/>
                </a:moveTo>
                <a:lnTo>
                  <a:pt x="30" y="56"/>
                </a:lnTo>
                <a:lnTo>
                  <a:pt x="0" y="2"/>
                </a:lnTo>
                <a:lnTo>
                  <a:pt x="55" y="0"/>
                </a:lnTo>
                <a:close/>
              </a:path>
            </a:pathLst>
          </a:custGeom>
          <a:solidFill>
            <a:srgbClr val="000000"/>
          </a:solidFill>
          <a:ln w="11113">
            <a:solidFill>
              <a:srgbClr val="000000"/>
            </a:solidFill>
            <a:prstDash val="solid"/>
            <a:round/>
            <a:headEnd/>
            <a:tailEnd/>
          </a:ln>
        </p:spPr>
        <p:txBody>
          <a:bodyPr/>
          <a:lstStyle/>
          <a:p>
            <a:endParaRPr lang="en-US"/>
          </a:p>
        </p:txBody>
      </p:sp>
      <p:sp>
        <p:nvSpPr>
          <p:cNvPr id="48220" name="Rectangle 136"/>
          <p:cNvSpPr>
            <a:spLocks noChangeArrowheads="1"/>
          </p:cNvSpPr>
          <p:nvPr/>
        </p:nvSpPr>
        <p:spPr bwMode="auto">
          <a:xfrm>
            <a:off x="5045075" y="3001963"/>
            <a:ext cx="306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SW</a:t>
            </a:r>
            <a:endParaRPr lang="en-US" altLang="en-US"/>
          </a:p>
        </p:txBody>
      </p:sp>
      <p:sp>
        <p:nvSpPr>
          <p:cNvPr id="48221" name="Rectangle 137"/>
          <p:cNvSpPr>
            <a:spLocks noChangeArrowheads="1"/>
          </p:cNvSpPr>
          <p:nvPr/>
        </p:nvSpPr>
        <p:spPr bwMode="auto">
          <a:xfrm>
            <a:off x="477838" y="374650"/>
            <a:ext cx="86407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a:solidFill>
                  <a:schemeClr val="tx2"/>
                </a:solidFill>
              </a:rPr>
              <a:t>North Su Hot-Springs</a:t>
            </a:r>
          </a:p>
        </p:txBody>
      </p:sp>
      <p:sp>
        <p:nvSpPr>
          <p:cNvPr id="48222" name="Line 139"/>
          <p:cNvSpPr>
            <a:spLocks noChangeShapeType="1"/>
          </p:cNvSpPr>
          <p:nvPr/>
        </p:nvSpPr>
        <p:spPr bwMode="auto">
          <a:xfrm flipV="1">
            <a:off x="5778500" y="5143500"/>
            <a:ext cx="0" cy="4191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223" name="Line 140"/>
          <p:cNvSpPr>
            <a:spLocks noChangeShapeType="1"/>
          </p:cNvSpPr>
          <p:nvPr/>
        </p:nvSpPr>
        <p:spPr bwMode="auto">
          <a:xfrm flipV="1">
            <a:off x="5651500" y="5054600"/>
            <a:ext cx="0" cy="3683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224" name="Line 141"/>
          <p:cNvSpPr>
            <a:spLocks noChangeShapeType="1"/>
          </p:cNvSpPr>
          <p:nvPr/>
        </p:nvSpPr>
        <p:spPr bwMode="auto">
          <a:xfrm flipV="1">
            <a:off x="5486400" y="4965700"/>
            <a:ext cx="0" cy="3429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225" name="Text Box 143"/>
          <p:cNvSpPr txBox="1">
            <a:spLocks noChangeArrowheads="1"/>
          </p:cNvSpPr>
          <p:nvPr/>
        </p:nvSpPr>
        <p:spPr bwMode="auto">
          <a:xfrm>
            <a:off x="5280025" y="4238625"/>
            <a:ext cx="896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0000FF"/>
                </a:solidFill>
              </a:rPr>
              <a:t>H</a:t>
            </a:r>
            <a:r>
              <a:rPr lang="en-US" altLang="en-US" sz="1600" b="1" baseline="30000">
                <a:solidFill>
                  <a:srgbClr val="0000FF"/>
                </a:solidFill>
              </a:rPr>
              <a:t>+</a:t>
            </a:r>
            <a:r>
              <a:rPr lang="en-US" altLang="en-US" sz="1600" b="1">
                <a:solidFill>
                  <a:srgbClr val="0000FF"/>
                </a:solidFill>
              </a:rPr>
              <a:t>, SO</a:t>
            </a:r>
            <a:r>
              <a:rPr lang="en-US" altLang="en-US" sz="1600" b="1" baseline="-25000">
                <a:solidFill>
                  <a:srgbClr val="0000FF"/>
                </a:solidFill>
              </a:rPr>
              <a:t>4</a:t>
            </a:r>
          </a:p>
        </p:txBody>
      </p:sp>
      <p:sp>
        <p:nvSpPr>
          <p:cNvPr id="48226" name="Rectangle 144"/>
          <p:cNvSpPr>
            <a:spLocks noChangeArrowheads="1"/>
          </p:cNvSpPr>
          <p:nvPr/>
        </p:nvSpPr>
        <p:spPr bwMode="auto">
          <a:xfrm>
            <a:off x="5988050" y="4264025"/>
            <a:ext cx="123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b="1">
                <a:solidFill>
                  <a:srgbClr val="0000FF"/>
                </a:solidFill>
              </a:rPr>
              <a:t>2-</a:t>
            </a:r>
          </a:p>
        </p:txBody>
      </p:sp>
      <p:sp>
        <p:nvSpPr>
          <p:cNvPr id="48227" name="Freeform 146"/>
          <p:cNvSpPr>
            <a:spLocks/>
          </p:cNvSpPr>
          <p:nvPr/>
        </p:nvSpPr>
        <p:spPr bwMode="auto">
          <a:xfrm>
            <a:off x="4711700" y="4648200"/>
            <a:ext cx="368300" cy="300038"/>
          </a:xfrm>
          <a:custGeom>
            <a:avLst/>
            <a:gdLst>
              <a:gd name="T0" fmla="*/ 2147483647 w 232"/>
              <a:gd name="T1" fmla="*/ 2147483647 h 189"/>
              <a:gd name="T2" fmla="*/ 2147483647 w 232"/>
              <a:gd name="T3" fmla="*/ 2147483647 h 189"/>
              <a:gd name="T4" fmla="*/ 0 w 232"/>
              <a:gd name="T5" fmla="*/ 0 h 189"/>
              <a:gd name="T6" fmla="*/ 0 60000 65536"/>
              <a:gd name="T7" fmla="*/ 0 60000 65536"/>
              <a:gd name="T8" fmla="*/ 0 60000 65536"/>
              <a:gd name="T9" fmla="*/ 0 w 232"/>
              <a:gd name="T10" fmla="*/ 0 h 189"/>
              <a:gd name="T11" fmla="*/ 232 w 232"/>
              <a:gd name="T12" fmla="*/ 189 h 189"/>
            </a:gdLst>
            <a:ahLst/>
            <a:cxnLst>
              <a:cxn ang="T6">
                <a:pos x="T0" y="T1"/>
              </a:cxn>
              <a:cxn ang="T7">
                <a:pos x="T2" y="T3"/>
              </a:cxn>
              <a:cxn ang="T8">
                <a:pos x="T4" y="T5"/>
              </a:cxn>
            </a:cxnLst>
            <a:rect l="T9" t="T10" r="T11" b="T12"/>
            <a:pathLst>
              <a:path w="232" h="189">
                <a:moveTo>
                  <a:pt x="232" y="176"/>
                </a:moveTo>
                <a:cubicBezTo>
                  <a:pt x="165" y="176"/>
                  <a:pt x="103" y="189"/>
                  <a:pt x="64" y="160"/>
                </a:cubicBezTo>
                <a:cubicBezTo>
                  <a:pt x="25" y="131"/>
                  <a:pt x="13" y="33"/>
                  <a:pt x="0" y="0"/>
                </a:cubicBezTo>
              </a:path>
            </a:pathLst>
          </a:custGeom>
          <a:noFill/>
          <a:ln w="952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228" name="Text Box 147"/>
          <p:cNvSpPr txBox="1">
            <a:spLocks noChangeArrowheads="1"/>
          </p:cNvSpPr>
          <p:nvPr/>
        </p:nvSpPr>
        <p:spPr bwMode="auto">
          <a:xfrm>
            <a:off x="3603625" y="5343525"/>
            <a:ext cx="1781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t>H</a:t>
            </a:r>
            <a:r>
              <a:rPr lang="en-US" altLang="en-US" sz="1500" b="1" baseline="-25000"/>
              <a:t>2</a:t>
            </a:r>
            <a:r>
              <a:rPr lang="en-US" altLang="en-US" sz="1500" b="1"/>
              <a:t>O, SO</a:t>
            </a:r>
            <a:r>
              <a:rPr lang="en-US" altLang="en-US" sz="1500" b="1" baseline="-25000"/>
              <a:t>2</a:t>
            </a:r>
            <a:r>
              <a:rPr lang="en-US" altLang="en-US" sz="1500" b="1"/>
              <a:t>, HCl, HF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95" y="295281"/>
            <a:ext cx="5918941" cy="622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62750" y="6106299"/>
            <a:ext cx="1378904" cy="276999"/>
          </a:xfrm>
          <a:prstGeom prst="rect">
            <a:avLst/>
          </a:prstGeom>
          <a:noFill/>
        </p:spPr>
        <p:txBody>
          <a:bodyPr wrap="none" rtlCol="0">
            <a:spAutoFit/>
          </a:bodyPr>
          <a:lstStyle/>
          <a:p>
            <a:r>
              <a:rPr lang="en-US" sz="1200" b="1" dirty="0" smtClean="0"/>
              <a:t>Craddock (2008)</a:t>
            </a:r>
            <a:endParaRPr lang="en-US" sz="12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238750" y="1921907"/>
            <a:ext cx="3775328" cy="553998"/>
          </a:xfrm>
          <a:prstGeom prst="rect">
            <a:avLst/>
          </a:prstGeom>
          <a:noFill/>
        </p:spPr>
        <p:txBody>
          <a:bodyPr wrap="none" rtlCol="0">
            <a:spAutoFit/>
          </a:bodyPr>
          <a:lstStyle/>
          <a:p>
            <a:pPr algn="ctr"/>
            <a:r>
              <a:rPr lang="en-US" b="1" dirty="0" smtClean="0">
                <a:solidFill>
                  <a:srgbClr val="FFFF00"/>
                </a:solidFill>
              </a:rPr>
              <a:t>Brothers Volcano, </a:t>
            </a:r>
            <a:r>
              <a:rPr lang="en-US" b="1" dirty="0" err="1" smtClean="0">
                <a:solidFill>
                  <a:srgbClr val="FFFF00"/>
                </a:solidFill>
              </a:rPr>
              <a:t>Kermadec</a:t>
            </a:r>
            <a:r>
              <a:rPr lang="en-US" b="1" dirty="0" smtClean="0">
                <a:solidFill>
                  <a:srgbClr val="FFFF00"/>
                </a:solidFill>
              </a:rPr>
              <a:t> Arc</a:t>
            </a:r>
          </a:p>
          <a:p>
            <a:pPr algn="ctr"/>
            <a:r>
              <a:rPr lang="en-US" sz="1200" b="1" dirty="0">
                <a:solidFill>
                  <a:srgbClr val="FFFF00"/>
                </a:solidFill>
              </a:rPr>
              <a:t>d</a:t>
            </a:r>
            <a:r>
              <a:rPr lang="en-US" sz="1200" b="1" dirty="0" smtClean="0">
                <a:solidFill>
                  <a:srgbClr val="FFFF00"/>
                </a:solidFill>
              </a:rPr>
              <a:t>e </a:t>
            </a:r>
            <a:r>
              <a:rPr lang="en-US" sz="1200" b="1" dirty="0" err="1" smtClean="0">
                <a:solidFill>
                  <a:srgbClr val="FFFF00"/>
                </a:solidFill>
              </a:rPr>
              <a:t>Ronde</a:t>
            </a:r>
            <a:r>
              <a:rPr lang="en-US" sz="1200" b="1" dirty="0" smtClean="0">
                <a:solidFill>
                  <a:srgbClr val="FFFF00"/>
                </a:solidFill>
              </a:rPr>
              <a:t> et al. (2011)</a:t>
            </a:r>
            <a:endParaRPr lang="en-US" sz="1200" b="1" dirty="0">
              <a:solidFill>
                <a:srgbClr val="FFFF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0" y="66678"/>
            <a:ext cx="5079915" cy="665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668100"/>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8" y="85723"/>
            <a:ext cx="5063490" cy="666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38750" y="1921907"/>
            <a:ext cx="3775328" cy="553998"/>
          </a:xfrm>
          <a:prstGeom prst="rect">
            <a:avLst/>
          </a:prstGeom>
          <a:noFill/>
        </p:spPr>
        <p:txBody>
          <a:bodyPr wrap="none" rtlCol="0">
            <a:spAutoFit/>
          </a:bodyPr>
          <a:lstStyle/>
          <a:p>
            <a:pPr algn="ctr"/>
            <a:r>
              <a:rPr lang="en-US" b="1" dirty="0" smtClean="0">
                <a:solidFill>
                  <a:srgbClr val="FFFF00"/>
                </a:solidFill>
              </a:rPr>
              <a:t>Brothers Volcano, </a:t>
            </a:r>
            <a:r>
              <a:rPr lang="en-US" b="1" dirty="0" err="1" smtClean="0">
                <a:solidFill>
                  <a:srgbClr val="FFFF00"/>
                </a:solidFill>
              </a:rPr>
              <a:t>Kermadec</a:t>
            </a:r>
            <a:r>
              <a:rPr lang="en-US" b="1" dirty="0" smtClean="0">
                <a:solidFill>
                  <a:srgbClr val="FFFF00"/>
                </a:solidFill>
              </a:rPr>
              <a:t> Arc</a:t>
            </a:r>
          </a:p>
          <a:p>
            <a:pPr algn="ctr"/>
            <a:r>
              <a:rPr lang="en-US" sz="1200" b="1" dirty="0">
                <a:solidFill>
                  <a:srgbClr val="FFFF00"/>
                </a:solidFill>
              </a:rPr>
              <a:t>d</a:t>
            </a:r>
            <a:r>
              <a:rPr lang="en-US" sz="1200" b="1" dirty="0" smtClean="0">
                <a:solidFill>
                  <a:srgbClr val="FFFF00"/>
                </a:solidFill>
              </a:rPr>
              <a:t>e </a:t>
            </a:r>
            <a:r>
              <a:rPr lang="en-US" sz="1200" b="1" dirty="0" err="1" smtClean="0">
                <a:solidFill>
                  <a:srgbClr val="FFFF00"/>
                </a:solidFill>
              </a:rPr>
              <a:t>Ronde</a:t>
            </a:r>
            <a:r>
              <a:rPr lang="en-US" sz="1200" b="1" dirty="0" smtClean="0">
                <a:solidFill>
                  <a:srgbClr val="FFFF00"/>
                </a:solidFill>
              </a:rPr>
              <a:t> et al. (2011)</a:t>
            </a:r>
            <a:endParaRPr lang="en-US" sz="1200" b="1" dirty="0">
              <a:solidFill>
                <a:srgbClr val="FFFF00"/>
              </a:solidFill>
            </a:endParaRPr>
          </a:p>
        </p:txBody>
      </p:sp>
    </p:spTree>
    <p:extLst>
      <p:ext uri="{BB962C8B-B14F-4D97-AF65-F5344CB8AC3E}">
        <p14:creationId xmlns:p14="http://schemas.microsoft.com/office/powerpoint/2010/main" val="22534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32" y="83296"/>
            <a:ext cx="6163021" cy="660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133591" y="1817725"/>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570205" y="1676378"/>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97916" y="2804186"/>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91195" y="3871031"/>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69932" y="4162775"/>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385646" y="2059544"/>
            <a:ext cx="365760" cy="365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575668" y="1859258"/>
            <a:ext cx="0" cy="68364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324350" y="2155825"/>
            <a:ext cx="256446" cy="1301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577249" y="3412638"/>
            <a:ext cx="1" cy="70851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169932" y="4352005"/>
            <a:ext cx="40027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329171" y="1778000"/>
            <a:ext cx="0" cy="46442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58000" y="6238875"/>
            <a:ext cx="1672253" cy="246221"/>
          </a:xfrm>
          <a:prstGeom prst="rect">
            <a:avLst/>
          </a:prstGeom>
          <a:noFill/>
        </p:spPr>
        <p:txBody>
          <a:bodyPr wrap="none" rtlCol="0">
            <a:spAutoFit/>
          </a:bodyPr>
          <a:lstStyle/>
          <a:p>
            <a:r>
              <a:rPr lang="en-US" sz="1000" b="1" i="1" dirty="0"/>
              <a:t>a</a:t>
            </a:r>
            <a:r>
              <a:rPr lang="en-US" sz="1000" b="1" i="1" dirty="0" smtClean="0"/>
              <a:t>fter Reeves et al. (2011)</a:t>
            </a:r>
            <a:endParaRPr lang="en-US" sz="1000" b="1" i="1" dirty="0"/>
          </a:p>
        </p:txBody>
      </p:sp>
    </p:spTree>
    <p:extLst>
      <p:ext uri="{BB962C8B-B14F-4D97-AF65-F5344CB8AC3E}">
        <p14:creationId xmlns:p14="http://schemas.microsoft.com/office/powerpoint/2010/main" val="31683609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7" y="956495"/>
            <a:ext cx="6437611" cy="590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43075" y="323850"/>
            <a:ext cx="5391348" cy="553998"/>
          </a:xfrm>
          <a:prstGeom prst="rect">
            <a:avLst/>
          </a:prstGeom>
          <a:noFill/>
        </p:spPr>
        <p:txBody>
          <a:bodyPr wrap="none" rtlCol="0">
            <a:spAutoFit/>
          </a:bodyPr>
          <a:lstStyle/>
          <a:p>
            <a:pPr algn="ctr"/>
            <a:r>
              <a:rPr lang="en-US" dirty="0"/>
              <a:t>NW Rota-1 Submarine Volcano on the Mariana </a:t>
            </a:r>
            <a:r>
              <a:rPr lang="en-US" dirty="0" smtClean="0"/>
              <a:t>Arc</a:t>
            </a:r>
          </a:p>
          <a:p>
            <a:pPr algn="ctr"/>
            <a:r>
              <a:rPr lang="en-US" sz="1200" dirty="0" err="1" smtClean="0"/>
              <a:t>Resing</a:t>
            </a:r>
            <a:r>
              <a:rPr lang="en-US" sz="1200" dirty="0" smtClean="0"/>
              <a:t> et al. (2007)</a:t>
            </a:r>
            <a:endParaRPr lang="en-US" sz="1200" dirty="0"/>
          </a:p>
        </p:txBody>
      </p:sp>
    </p:spTree>
    <p:extLst>
      <p:ext uri="{BB962C8B-B14F-4D97-AF65-F5344CB8AC3E}">
        <p14:creationId xmlns:p14="http://schemas.microsoft.com/office/powerpoint/2010/main" val="3141174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657975" y="2238375"/>
            <a:ext cx="2052269" cy="15811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5"/>
            <a:ext cx="6651181" cy="484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80219" y="323850"/>
            <a:ext cx="5917068" cy="553998"/>
          </a:xfrm>
          <a:prstGeom prst="rect">
            <a:avLst/>
          </a:prstGeom>
          <a:noFill/>
        </p:spPr>
        <p:txBody>
          <a:bodyPr wrap="none" rtlCol="0">
            <a:spAutoFit/>
          </a:bodyPr>
          <a:lstStyle/>
          <a:p>
            <a:pPr algn="ctr"/>
            <a:r>
              <a:rPr lang="en-US" dirty="0" smtClean="0"/>
              <a:t>Aqueous Sulfur Species NW </a:t>
            </a:r>
            <a:r>
              <a:rPr lang="en-US" dirty="0"/>
              <a:t>Rota-1 Submarine </a:t>
            </a:r>
            <a:r>
              <a:rPr lang="en-US" dirty="0" smtClean="0"/>
              <a:t>Volcano</a:t>
            </a:r>
          </a:p>
          <a:p>
            <a:pPr algn="ctr"/>
            <a:r>
              <a:rPr lang="en-US" sz="1200" dirty="0" smtClean="0"/>
              <a:t>Butterfield et al. (2011)</a:t>
            </a:r>
            <a:endParaRPr lang="en-US" sz="1200" dirty="0"/>
          </a:p>
        </p:txBody>
      </p:sp>
      <p:sp>
        <p:nvSpPr>
          <p:cNvPr id="4" name="TextBox 3"/>
          <p:cNvSpPr txBox="1"/>
          <p:nvPr/>
        </p:nvSpPr>
        <p:spPr>
          <a:xfrm>
            <a:off x="6803581" y="2341096"/>
            <a:ext cx="1944763" cy="1323439"/>
          </a:xfrm>
          <a:prstGeom prst="rect">
            <a:avLst/>
          </a:prstGeom>
          <a:noFill/>
        </p:spPr>
        <p:txBody>
          <a:bodyPr wrap="none" rtlCol="0">
            <a:spAutoFit/>
          </a:bodyPr>
          <a:lstStyle/>
          <a:p>
            <a:r>
              <a:rPr lang="en-US" sz="1600" dirty="0" smtClean="0"/>
              <a:t>pH (25°C) = 1.05</a:t>
            </a:r>
          </a:p>
          <a:p>
            <a:endParaRPr lang="en-US" sz="1600" dirty="0"/>
          </a:p>
          <a:p>
            <a:r>
              <a:rPr lang="en-US" sz="1600" dirty="0" smtClean="0"/>
              <a:t>Al = 2.6 </a:t>
            </a:r>
            <a:r>
              <a:rPr lang="en-US" sz="1600" dirty="0" err="1" smtClean="0"/>
              <a:t>mmol</a:t>
            </a:r>
            <a:r>
              <a:rPr lang="en-US" sz="1600" dirty="0" smtClean="0"/>
              <a:t>/kg</a:t>
            </a:r>
          </a:p>
          <a:p>
            <a:endParaRPr lang="en-US" sz="1600" dirty="0"/>
          </a:p>
          <a:p>
            <a:r>
              <a:rPr lang="en-US" sz="1600" dirty="0" smtClean="0"/>
              <a:t>Mg = ~53 </a:t>
            </a:r>
            <a:r>
              <a:rPr lang="en-US" sz="1600" dirty="0" err="1" smtClean="0"/>
              <a:t>mmol</a:t>
            </a:r>
            <a:r>
              <a:rPr lang="en-US" sz="1600" dirty="0" smtClean="0"/>
              <a:t>/kg </a:t>
            </a:r>
            <a:endParaRPr lang="en-US" sz="1600" dirty="0"/>
          </a:p>
        </p:txBody>
      </p:sp>
    </p:spTree>
    <p:extLst>
      <p:ext uri="{BB962C8B-B14F-4D97-AF65-F5344CB8AC3E}">
        <p14:creationId xmlns:p14="http://schemas.microsoft.com/office/powerpoint/2010/main" val="2418053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9218" name="AutoShape 6"/>
          <p:cNvSpPr>
            <a:spLocks noChangeArrowheads="1"/>
          </p:cNvSpPr>
          <p:nvPr/>
        </p:nvSpPr>
        <p:spPr bwMode="auto">
          <a:xfrm>
            <a:off x="571500" y="1600200"/>
            <a:ext cx="7972425" cy="3733800"/>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219" name="Text Box 5"/>
          <p:cNvSpPr txBox="1">
            <a:spLocks noChangeArrowheads="1"/>
          </p:cNvSpPr>
          <p:nvPr/>
        </p:nvSpPr>
        <p:spPr bwMode="auto">
          <a:xfrm>
            <a:off x="903186" y="2146738"/>
            <a:ext cx="7206460"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31825" eaLnBrk="0" hangingPunct="0">
              <a:tabLst>
                <a:tab pos="914400" algn="l"/>
              </a:tabLst>
              <a:defRPr>
                <a:solidFill>
                  <a:schemeClr val="tx1"/>
                </a:solidFill>
                <a:latin typeface="Arial" charset="0"/>
              </a:defRPr>
            </a:lvl1pPr>
            <a:lvl2pPr defTabSz="631825" eaLnBrk="0" hangingPunct="0">
              <a:tabLst>
                <a:tab pos="914400" algn="l"/>
              </a:tabLst>
              <a:defRPr>
                <a:solidFill>
                  <a:schemeClr val="tx1"/>
                </a:solidFill>
                <a:latin typeface="Arial" charset="0"/>
              </a:defRPr>
            </a:lvl2pPr>
            <a:lvl3pPr marL="1143000" indent="-228600" defTabSz="631825" eaLnBrk="0" hangingPunct="0">
              <a:tabLst>
                <a:tab pos="914400" algn="l"/>
              </a:tabLst>
              <a:defRPr>
                <a:solidFill>
                  <a:schemeClr val="tx1"/>
                </a:solidFill>
                <a:latin typeface="Arial" charset="0"/>
              </a:defRPr>
            </a:lvl3pPr>
            <a:lvl4pPr marL="1600200" indent="-228600" defTabSz="631825" eaLnBrk="0" hangingPunct="0">
              <a:tabLst>
                <a:tab pos="914400" algn="l"/>
              </a:tabLst>
              <a:defRPr>
                <a:solidFill>
                  <a:schemeClr val="tx1"/>
                </a:solidFill>
                <a:latin typeface="Arial" charset="0"/>
              </a:defRPr>
            </a:lvl4pPr>
            <a:lvl5pPr marL="2057400" indent="-228600" defTabSz="631825" eaLnBrk="0" hangingPunct="0">
              <a:tabLst>
                <a:tab pos="914400" algn="l"/>
              </a:tabLst>
              <a:defRPr>
                <a:solidFill>
                  <a:schemeClr val="tx1"/>
                </a:solidFill>
                <a:latin typeface="Arial" charset="0"/>
              </a:defRPr>
            </a:lvl5pPr>
            <a:lvl6pPr marL="2514600" indent="-228600" defTabSz="631825" eaLnBrk="0" fontAlgn="base" hangingPunct="0">
              <a:spcBef>
                <a:spcPct val="0"/>
              </a:spcBef>
              <a:spcAft>
                <a:spcPct val="0"/>
              </a:spcAft>
              <a:tabLst>
                <a:tab pos="914400" algn="l"/>
              </a:tabLst>
              <a:defRPr>
                <a:solidFill>
                  <a:schemeClr val="tx1"/>
                </a:solidFill>
                <a:latin typeface="Arial" charset="0"/>
              </a:defRPr>
            </a:lvl6pPr>
            <a:lvl7pPr marL="2971800" indent="-228600" defTabSz="631825" eaLnBrk="0" fontAlgn="base" hangingPunct="0">
              <a:spcBef>
                <a:spcPct val="0"/>
              </a:spcBef>
              <a:spcAft>
                <a:spcPct val="0"/>
              </a:spcAft>
              <a:tabLst>
                <a:tab pos="914400" algn="l"/>
              </a:tabLst>
              <a:defRPr>
                <a:solidFill>
                  <a:schemeClr val="tx1"/>
                </a:solidFill>
                <a:latin typeface="Arial" charset="0"/>
              </a:defRPr>
            </a:lvl7pPr>
            <a:lvl8pPr marL="3429000" indent="-228600" defTabSz="631825" eaLnBrk="0" fontAlgn="base" hangingPunct="0">
              <a:spcBef>
                <a:spcPct val="0"/>
              </a:spcBef>
              <a:spcAft>
                <a:spcPct val="0"/>
              </a:spcAft>
              <a:tabLst>
                <a:tab pos="914400" algn="l"/>
              </a:tabLst>
              <a:defRPr>
                <a:solidFill>
                  <a:schemeClr val="tx1"/>
                </a:solidFill>
                <a:latin typeface="Arial" charset="0"/>
              </a:defRPr>
            </a:lvl8pPr>
            <a:lvl9pPr marL="3886200" indent="-228600" defTabSz="631825" eaLnBrk="0" fontAlgn="base" hangingPunct="0">
              <a:spcBef>
                <a:spcPct val="0"/>
              </a:spcBef>
              <a:spcAft>
                <a:spcPct val="0"/>
              </a:spcAft>
              <a:tabLst>
                <a:tab pos="914400" algn="l"/>
              </a:tabLst>
              <a:defRPr>
                <a:solidFill>
                  <a:schemeClr val="tx1"/>
                </a:solidFill>
                <a:latin typeface="Arial" charset="0"/>
              </a:defRPr>
            </a:lvl9pPr>
          </a:lstStyle>
          <a:p>
            <a:pPr eaLnBrk="1" hangingPunct="1">
              <a:spcAft>
                <a:spcPct val="20000"/>
              </a:spcAft>
            </a:pPr>
            <a:r>
              <a:rPr lang="en-US" altLang="en-US" b="1" dirty="0" smtClean="0"/>
              <a:t>Summary:</a:t>
            </a:r>
            <a:endParaRPr lang="en-US" altLang="en-US" b="1" dirty="0"/>
          </a:p>
          <a:p>
            <a:pPr eaLnBrk="1" hangingPunct="1">
              <a:buClr>
                <a:srgbClr val="FF0000"/>
              </a:buClr>
              <a:buFont typeface="Times New Roman" pitchFamily="18" charset="0"/>
              <a:buChar char="●"/>
            </a:pPr>
            <a:r>
              <a:rPr lang="en-US" altLang="en-US" dirty="0" smtClean="0"/>
              <a:t> Arc proximity is a key variable  </a:t>
            </a:r>
          </a:p>
          <a:p>
            <a:pPr eaLnBrk="1" hangingPunct="1">
              <a:buClr>
                <a:srgbClr val="FF0000"/>
              </a:buClr>
              <a:buFont typeface="Times New Roman" pitchFamily="18" charset="0"/>
              <a:buChar char="●"/>
            </a:pPr>
            <a:r>
              <a:rPr lang="en-US" altLang="en-US" dirty="0" smtClean="0"/>
              <a:t> Magmatic volatiles in silicic magmas represent</a:t>
            </a:r>
          </a:p>
          <a:p>
            <a:pPr lvl="1" eaLnBrk="1" hangingPunct="1">
              <a:buClr>
                <a:srgbClr val="FF0000"/>
              </a:buClr>
            </a:pPr>
            <a:r>
              <a:rPr lang="en-US" altLang="en-US" dirty="0" smtClean="0"/>
              <a:t>an important source of acidity</a:t>
            </a:r>
          </a:p>
          <a:p>
            <a:pPr eaLnBrk="1" hangingPunct="1">
              <a:buClr>
                <a:srgbClr val="FF0000"/>
              </a:buClr>
              <a:buFont typeface="Times New Roman" pitchFamily="18" charset="0"/>
              <a:buChar char="●"/>
            </a:pPr>
            <a:r>
              <a:rPr lang="en-US" altLang="en-US" dirty="0"/>
              <a:t> </a:t>
            </a:r>
            <a:r>
              <a:rPr lang="en-US" altLang="en-US" dirty="0" smtClean="0"/>
              <a:t>Seawater-derived </a:t>
            </a:r>
            <a:r>
              <a:rPr lang="en-US" altLang="en-US" dirty="0" err="1" smtClean="0"/>
              <a:t>convecting</a:t>
            </a:r>
            <a:r>
              <a:rPr lang="en-US" altLang="en-US" dirty="0" smtClean="0"/>
              <a:t> fluids are effective metal transporters</a:t>
            </a:r>
            <a:endParaRPr lang="en-US" altLang="en-US" dirty="0"/>
          </a:p>
          <a:p>
            <a:pPr eaLnBrk="1" hangingPunct="1">
              <a:buClr>
                <a:srgbClr val="FF0000"/>
              </a:buClr>
              <a:buFont typeface="Times New Roman" pitchFamily="18" charset="0"/>
              <a:buChar char="●"/>
            </a:pPr>
            <a:r>
              <a:rPr lang="en-US" altLang="en-US" dirty="0"/>
              <a:t> </a:t>
            </a:r>
            <a:r>
              <a:rPr lang="en-US" altLang="en-US" dirty="0" smtClean="0"/>
              <a:t>Acid-sulfate fluids are fundamentally different – no convection</a:t>
            </a:r>
            <a:endParaRPr lang="en-US" altLang="en-US" dirty="0"/>
          </a:p>
          <a:p>
            <a:pPr eaLnBrk="1" hangingPunct="1">
              <a:buClr>
                <a:srgbClr val="FF0000"/>
              </a:buClr>
              <a:buFont typeface="Times New Roman" pitchFamily="18" charset="0"/>
              <a:buChar char="●"/>
            </a:pPr>
            <a:r>
              <a:rPr lang="en-US" altLang="en-US" dirty="0"/>
              <a:t> </a:t>
            </a:r>
            <a:r>
              <a:rPr lang="en-US" altLang="en-US" dirty="0" smtClean="0"/>
              <a:t>No evidence for </a:t>
            </a:r>
            <a:r>
              <a:rPr lang="en-US" altLang="en-US" dirty="0" err="1" smtClean="0"/>
              <a:t>signficant</a:t>
            </a:r>
            <a:r>
              <a:rPr lang="en-US" altLang="en-US" dirty="0" smtClean="0"/>
              <a:t> magmatic contribution to metal </a:t>
            </a:r>
          </a:p>
          <a:p>
            <a:pPr lvl="1" eaLnBrk="1" hangingPunct="1">
              <a:buClr>
                <a:srgbClr val="FF0000"/>
              </a:buClr>
            </a:pPr>
            <a:r>
              <a:rPr lang="en-US" altLang="en-US" dirty="0" smtClean="0"/>
              <a:t>inventory of acid-sulfate fluids, no mechanism for precipitation</a:t>
            </a:r>
            <a:endParaRPr lang="en-US" altLang="en-US" dirty="0"/>
          </a:p>
          <a:p>
            <a:pPr lvl="1" eaLnBrk="1" hangingPunct="1">
              <a:buClr>
                <a:srgbClr val="FF0000"/>
              </a:buClr>
            </a:pPr>
            <a:endParaRPr lang="en-US" altLang="en-US" dirty="0"/>
          </a:p>
        </p:txBody>
      </p:sp>
    </p:spTree>
    <p:extLst>
      <p:ext uri="{BB962C8B-B14F-4D97-AF65-F5344CB8AC3E}">
        <p14:creationId xmlns:p14="http://schemas.microsoft.com/office/powerpoint/2010/main" val="3232044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ltLang="en-US" smtClean="0"/>
          </a:p>
        </p:txBody>
      </p:sp>
      <p:sp>
        <p:nvSpPr>
          <p:cNvPr id="49155" name="Content Placeholder 2"/>
          <p:cNvSpPr>
            <a:spLocks noGrp="1"/>
          </p:cNvSpPr>
          <p:nvPr>
            <p:ph idx="1"/>
          </p:nvPr>
        </p:nvSpPr>
        <p:spPr/>
        <p:txBody>
          <a:bodyPr/>
          <a:lstStyle/>
          <a:p>
            <a:endParaRPr lang="en-US" altLang="en-US"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l="13568" t="16188" r="18098" b="9917"/>
          <a:stretch>
            <a:fillRect/>
          </a:stretch>
        </p:blipFill>
        <p:spPr bwMode="auto">
          <a:xfrm>
            <a:off x="376238" y="836613"/>
            <a:ext cx="83312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3276600" y="238125"/>
            <a:ext cx="2239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t>PACMANUS</a:t>
            </a:r>
          </a:p>
        </p:txBody>
      </p:sp>
      <p:sp>
        <p:nvSpPr>
          <p:cNvPr id="53252" name="Text Box 4"/>
          <p:cNvSpPr txBox="1">
            <a:spLocks noChangeArrowheads="1"/>
          </p:cNvSpPr>
          <p:nvPr/>
        </p:nvSpPr>
        <p:spPr bwMode="auto">
          <a:xfrm>
            <a:off x="6062663" y="644525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from Binns et al. (2007)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9218" name="AutoShape 6"/>
          <p:cNvSpPr>
            <a:spLocks noChangeArrowheads="1"/>
          </p:cNvSpPr>
          <p:nvPr/>
        </p:nvSpPr>
        <p:spPr bwMode="auto">
          <a:xfrm>
            <a:off x="571500" y="1600200"/>
            <a:ext cx="7972425" cy="3733800"/>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219" name="Text Box 5"/>
          <p:cNvSpPr txBox="1">
            <a:spLocks noChangeArrowheads="1"/>
          </p:cNvSpPr>
          <p:nvPr/>
        </p:nvSpPr>
        <p:spPr bwMode="auto">
          <a:xfrm>
            <a:off x="706438" y="1849438"/>
            <a:ext cx="772477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31825" eaLnBrk="0" hangingPunct="0">
              <a:tabLst>
                <a:tab pos="914400" algn="l"/>
              </a:tabLst>
              <a:defRPr>
                <a:solidFill>
                  <a:schemeClr val="tx1"/>
                </a:solidFill>
                <a:latin typeface="Arial" charset="0"/>
              </a:defRPr>
            </a:lvl1pPr>
            <a:lvl2pPr defTabSz="631825" eaLnBrk="0" hangingPunct="0">
              <a:tabLst>
                <a:tab pos="914400" algn="l"/>
              </a:tabLst>
              <a:defRPr>
                <a:solidFill>
                  <a:schemeClr val="tx1"/>
                </a:solidFill>
                <a:latin typeface="Arial" charset="0"/>
              </a:defRPr>
            </a:lvl2pPr>
            <a:lvl3pPr marL="1143000" indent="-228600" defTabSz="631825" eaLnBrk="0" hangingPunct="0">
              <a:tabLst>
                <a:tab pos="914400" algn="l"/>
              </a:tabLst>
              <a:defRPr>
                <a:solidFill>
                  <a:schemeClr val="tx1"/>
                </a:solidFill>
                <a:latin typeface="Arial" charset="0"/>
              </a:defRPr>
            </a:lvl3pPr>
            <a:lvl4pPr marL="1600200" indent="-228600" defTabSz="631825" eaLnBrk="0" hangingPunct="0">
              <a:tabLst>
                <a:tab pos="914400" algn="l"/>
              </a:tabLst>
              <a:defRPr>
                <a:solidFill>
                  <a:schemeClr val="tx1"/>
                </a:solidFill>
                <a:latin typeface="Arial" charset="0"/>
              </a:defRPr>
            </a:lvl4pPr>
            <a:lvl5pPr marL="2057400" indent="-228600" defTabSz="631825" eaLnBrk="0" hangingPunct="0">
              <a:tabLst>
                <a:tab pos="914400" algn="l"/>
              </a:tabLst>
              <a:defRPr>
                <a:solidFill>
                  <a:schemeClr val="tx1"/>
                </a:solidFill>
                <a:latin typeface="Arial" charset="0"/>
              </a:defRPr>
            </a:lvl5pPr>
            <a:lvl6pPr marL="2514600" indent="-228600" defTabSz="631825" eaLnBrk="0" fontAlgn="base" hangingPunct="0">
              <a:spcBef>
                <a:spcPct val="0"/>
              </a:spcBef>
              <a:spcAft>
                <a:spcPct val="0"/>
              </a:spcAft>
              <a:tabLst>
                <a:tab pos="914400" algn="l"/>
              </a:tabLst>
              <a:defRPr>
                <a:solidFill>
                  <a:schemeClr val="tx1"/>
                </a:solidFill>
                <a:latin typeface="Arial" charset="0"/>
              </a:defRPr>
            </a:lvl6pPr>
            <a:lvl7pPr marL="2971800" indent="-228600" defTabSz="631825" eaLnBrk="0" fontAlgn="base" hangingPunct="0">
              <a:spcBef>
                <a:spcPct val="0"/>
              </a:spcBef>
              <a:spcAft>
                <a:spcPct val="0"/>
              </a:spcAft>
              <a:tabLst>
                <a:tab pos="914400" algn="l"/>
              </a:tabLst>
              <a:defRPr>
                <a:solidFill>
                  <a:schemeClr val="tx1"/>
                </a:solidFill>
                <a:latin typeface="Arial" charset="0"/>
              </a:defRPr>
            </a:lvl7pPr>
            <a:lvl8pPr marL="3429000" indent="-228600" defTabSz="631825" eaLnBrk="0" fontAlgn="base" hangingPunct="0">
              <a:spcBef>
                <a:spcPct val="0"/>
              </a:spcBef>
              <a:spcAft>
                <a:spcPct val="0"/>
              </a:spcAft>
              <a:tabLst>
                <a:tab pos="914400" algn="l"/>
              </a:tabLst>
              <a:defRPr>
                <a:solidFill>
                  <a:schemeClr val="tx1"/>
                </a:solidFill>
                <a:latin typeface="Arial" charset="0"/>
              </a:defRPr>
            </a:lvl8pPr>
            <a:lvl9pPr marL="3886200" indent="-228600" defTabSz="631825" eaLnBrk="0" fontAlgn="base" hangingPunct="0">
              <a:spcBef>
                <a:spcPct val="0"/>
              </a:spcBef>
              <a:spcAft>
                <a:spcPct val="0"/>
              </a:spcAft>
              <a:tabLst>
                <a:tab pos="914400" algn="l"/>
              </a:tabLst>
              <a:defRPr>
                <a:solidFill>
                  <a:schemeClr val="tx1"/>
                </a:solidFill>
                <a:latin typeface="Arial" charset="0"/>
              </a:defRPr>
            </a:lvl9pPr>
          </a:lstStyle>
          <a:p>
            <a:pPr eaLnBrk="1" hangingPunct="1">
              <a:spcAft>
                <a:spcPct val="20000"/>
              </a:spcAft>
            </a:pPr>
            <a:r>
              <a:rPr lang="en-US" altLang="en-US" sz="3600" b="1"/>
              <a:t>Subsurface Processes:</a:t>
            </a:r>
          </a:p>
          <a:p>
            <a:pPr eaLnBrk="1" hangingPunct="1">
              <a:buClr>
                <a:srgbClr val="FF0000"/>
              </a:buClr>
              <a:buFont typeface="Times New Roman" pitchFamily="18" charset="0"/>
              <a:buChar char="●"/>
            </a:pPr>
            <a:r>
              <a:rPr lang="en-US" altLang="en-US" sz="3600"/>
              <a:t> convective hydrothermal circulation</a:t>
            </a:r>
          </a:p>
          <a:p>
            <a:pPr eaLnBrk="1" hangingPunct="1">
              <a:buClr>
                <a:srgbClr val="FF0000"/>
              </a:buClr>
              <a:buFont typeface="Times New Roman" pitchFamily="18" charset="0"/>
              <a:buChar char="●"/>
            </a:pPr>
            <a:r>
              <a:rPr lang="en-US" altLang="en-US" sz="3600"/>
              <a:t> seawater mixing</a:t>
            </a:r>
          </a:p>
          <a:p>
            <a:pPr eaLnBrk="1" hangingPunct="1">
              <a:buClr>
                <a:srgbClr val="FF0000"/>
              </a:buClr>
              <a:buFont typeface="Times New Roman" pitchFamily="18" charset="0"/>
              <a:buChar char="●"/>
            </a:pPr>
            <a:r>
              <a:rPr lang="en-US" altLang="en-US" sz="3600"/>
              <a:t> magmatic degassing</a:t>
            </a:r>
          </a:p>
          <a:p>
            <a:pPr lvl="1" eaLnBrk="1" hangingPunct="1">
              <a:buFont typeface="Times New Roman" pitchFamily="18" charset="0"/>
              <a:buNone/>
            </a:pPr>
            <a:r>
              <a:rPr lang="en-US" altLang="en-US" sz="2800"/>
              <a:t>i.	addition to seawater</a:t>
            </a:r>
          </a:p>
          <a:p>
            <a:pPr lvl="1" eaLnBrk="1" hangingPunct="1">
              <a:buFont typeface="Times New Roman" pitchFamily="18" charset="0"/>
              <a:buNone/>
            </a:pPr>
            <a:r>
              <a:rPr lang="en-US" altLang="en-US" sz="2800"/>
              <a:t>ii.	addition to hydrothermal fluid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355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752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725" y="3182938"/>
            <a:ext cx="53752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101600"/>
            <a:ext cx="53752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150" y="3001963"/>
            <a:ext cx="53752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752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725" y="3182938"/>
            <a:ext cx="53752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43" y="925512"/>
            <a:ext cx="4084638" cy="50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70" name="Text Box 10"/>
          <p:cNvSpPr txBox="1">
            <a:spLocks noChangeArrowheads="1"/>
          </p:cNvSpPr>
          <p:nvPr/>
        </p:nvSpPr>
        <p:spPr bwMode="auto">
          <a:xfrm>
            <a:off x="5751200" y="5996214"/>
            <a:ext cx="251420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u="none" dirty="0" smtClean="0">
                <a:latin typeface="Cambria Math"/>
                <a:cs typeface="Cambria Math"/>
              </a:rPr>
              <a:t>Yang </a:t>
            </a:r>
            <a:r>
              <a:rPr lang="en-US" sz="1400" u="none" dirty="0">
                <a:latin typeface="Cambria Math"/>
                <a:cs typeface="Cambria Math"/>
              </a:rPr>
              <a:t>and Scott (1996) </a:t>
            </a:r>
            <a:r>
              <a:rPr lang="en-US" sz="1400" i="1" u="none" dirty="0">
                <a:latin typeface="Cambria Math"/>
                <a:cs typeface="Cambria Math"/>
              </a:rPr>
              <a:t>Nature</a:t>
            </a:r>
          </a:p>
        </p:txBody>
      </p:sp>
      <p:sp>
        <p:nvSpPr>
          <p:cNvPr id="92171" name="Text Box 11"/>
          <p:cNvSpPr txBox="1">
            <a:spLocks noChangeArrowheads="1"/>
          </p:cNvSpPr>
          <p:nvPr/>
        </p:nvSpPr>
        <p:spPr bwMode="auto">
          <a:xfrm>
            <a:off x="1283522" y="6017986"/>
            <a:ext cx="255172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u="none" dirty="0" err="1" smtClean="0">
                <a:latin typeface="Cambria Math"/>
                <a:cs typeface="Cambria Math"/>
              </a:rPr>
              <a:t>Kamenetsky</a:t>
            </a:r>
            <a:r>
              <a:rPr lang="en-US" sz="1400" u="none" dirty="0" smtClean="0">
                <a:latin typeface="Cambria Math"/>
                <a:cs typeface="Cambria Math"/>
              </a:rPr>
              <a:t> </a:t>
            </a:r>
            <a:r>
              <a:rPr lang="en-US" sz="1400" i="1" u="none" dirty="0">
                <a:latin typeface="Cambria Math"/>
                <a:cs typeface="Cambria Math"/>
              </a:rPr>
              <a:t>et al</a:t>
            </a:r>
            <a:r>
              <a:rPr lang="en-US" sz="1400" u="none" dirty="0">
                <a:latin typeface="Cambria Math"/>
                <a:cs typeface="Cambria Math"/>
              </a:rPr>
              <a:t>.(2001) </a:t>
            </a:r>
            <a:r>
              <a:rPr lang="en-US" sz="1400" i="1" u="none" dirty="0">
                <a:latin typeface="Cambria Math"/>
                <a:cs typeface="Cambria Math"/>
              </a:rPr>
              <a:t>EPSL</a:t>
            </a:r>
          </a:p>
        </p:txBody>
      </p:sp>
      <p:sp>
        <p:nvSpPr>
          <p:cNvPr id="7" name="Text Box 8"/>
          <p:cNvSpPr txBox="1">
            <a:spLocks noChangeArrowheads="1"/>
          </p:cNvSpPr>
          <p:nvPr/>
        </p:nvSpPr>
        <p:spPr bwMode="auto">
          <a:xfrm>
            <a:off x="1500139" y="260350"/>
            <a:ext cx="60361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smtClean="0">
                <a:latin typeface="Cambria Math"/>
                <a:cs typeface="Cambria Math"/>
              </a:rPr>
              <a:t>magmatic fluids as a source of metals for ore deposits?</a:t>
            </a:r>
            <a:endParaRPr lang="en-US" sz="2000" b="1" dirty="0">
              <a:latin typeface="Cambria Math"/>
              <a:cs typeface="Cambria Math"/>
            </a:endParaRPr>
          </a:p>
        </p:txBody>
      </p:sp>
      <p:pic>
        <p:nvPicPr>
          <p:cNvPr id="8" name="Picture 7"/>
          <p:cNvPicPr>
            <a:picLocks noChangeAspect="1"/>
          </p:cNvPicPr>
          <p:nvPr/>
        </p:nvPicPr>
        <p:blipFill>
          <a:blip r:embed="rId3"/>
          <a:stretch>
            <a:fillRect/>
          </a:stretch>
        </p:blipFill>
        <p:spPr>
          <a:xfrm>
            <a:off x="5337544" y="988787"/>
            <a:ext cx="3277757" cy="4946195"/>
          </a:xfrm>
          <a:prstGeom prst="rect">
            <a:avLst/>
          </a:prstGeom>
        </p:spPr>
      </p:pic>
    </p:spTree>
    <p:extLst>
      <p:ext uri="{BB962C8B-B14F-4D97-AF65-F5344CB8AC3E}">
        <p14:creationId xmlns:p14="http://schemas.microsoft.com/office/powerpoint/2010/main" val="2010960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355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5440363" y="4714875"/>
            <a:ext cx="931862"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i="1">
                <a:solidFill>
                  <a:srgbClr val="CC0000"/>
                </a:solidFill>
              </a:rPr>
              <a:t>Reaction</a:t>
            </a:r>
          </a:p>
          <a:p>
            <a:r>
              <a:rPr lang="en-US" altLang="en-US" sz="1400" b="1" i="1">
                <a:solidFill>
                  <a:srgbClr val="CC0000"/>
                </a:solidFill>
              </a:rPr>
              <a:t>   Zone</a:t>
            </a:r>
          </a:p>
        </p:txBody>
      </p:sp>
      <p:sp>
        <p:nvSpPr>
          <p:cNvPr id="69635" name="AutoShape 5"/>
          <p:cNvSpPr>
            <a:spLocks noChangeAspect="1" noChangeArrowheads="1" noTextEdit="1"/>
          </p:cNvSpPr>
          <p:nvPr/>
        </p:nvSpPr>
        <p:spPr bwMode="auto">
          <a:xfrm>
            <a:off x="1609725" y="1114425"/>
            <a:ext cx="7862888"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36" name="Rectangle 7"/>
          <p:cNvSpPr>
            <a:spLocks noChangeArrowheads="1"/>
          </p:cNvSpPr>
          <p:nvPr/>
        </p:nvSpPr>
        <p:spPr bwMode="auto">
          <a:xfrm>
            <a:off x="1882775" y="1319213"/>
            <a:ext cx="7261225" cy="5622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37" name="Rectangle 8"/>
          <p:cNvSpPr>
            <a:spLocks noChangeArrowheads="1"/>
          </p:cNvSpPr>
          <p:nvPr/>
        </p:nvSpPr>
        <p:spPr bwMode="auto">
          <a:xfrm>
            <a:off x="3590925" y="629920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69638" name="Rectangle 9"/>
          <p:cNvSpPr>
            <a:spLocks noChangeArrowheads="1"/>
          </p:cNvSpPr>
          <p:nvPr/>
        </p:nvSpPr>
        <p:spPr bwMode="auto">
          <a:xfrm>
            <a:off x="4603750" y="629920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69639" name="Rectangle 10"/>
          <p:cNvSpPr>
            <a:spLocks noChangeArrowheads="1"/>
          </p:cNvSpPr>
          <p:nvPr/>
        </p:nvSpPr>
        <p:spPr bwMode="auto">
          <a:xfrm>
            <a:off x="5614988" y="629920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69640" name="Rectangle 11"/>
          <p:cNvSpPr>
            <a:spLocks noChangeArrowheads="1"/>
          </p:cNvSpPr>
          <p:nvPr/>
        </p:nvSpPr>
        <p:spPr bwMode="auto">
          <a:xfrm>
            <a:off x="6629400" y="609600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6</a:t>
            </a:r>
            <a:endParaRPr lang="en-US" altLang="en-US"/>
          </a:p>
        </p:txBody>
      </p:sp>
      <p:sp>
        <p:nvSpPr>
          <p:cNvPr id="69641" name="Rectangle 12"/>
          <p:cNvSpPr>
            <a:spLocks noChangeArrowheads="1"/>
          </p:cNvSpPr>
          <p:nvPr/>
        </p:nvSpPr>
        <p:spPr bwMode="auto">
          <a:xfrm>
            <a:off x="7640638" y="609600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8</a:t>
            </a:r>
            <a:endParaRPr lang="en-US" altLang="en-US"/>
          </a:p>
        </p:txBody>
      </p:sp>
      <p:sp>
        <p:nvSpPr>
          <p:cNvPr id="69642" name="Rectangle 13"/>
          <p:cNvSpPr>
            <a:spLocks noChangeArrowheads="1"/>
          </p:cNvSpPr>
          <p:nvPr/>
        </p:nvSpPr>
        <p:spPr bwMode="auto">
          <a:xfrm>
            <a:off x="8607425" y="60960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69643" name="Rectangle 14"/>
          <p:cNvSpPr>
            <a:spLocks noChangeArrowheads="1"/>
          </p:cNvSpPr>
          <p:nvPr/>
        </p:nvSpPr>
        <p:spPr bwMode="auto">
          <a:xfrm>
            <a:off x="2990850" y="59102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0</a:t>
            </a:r>
            <a:endParaRPr lang="en-US" altLang="en-US"/>
          </a:p>
        </p:txBody>
      </p:sp>
      <p:sp>
        <p:nvSpPr>
          <p:cNvPr id="69644" name="Rectangle 15"/>
          <p:cNvSpPr>
            <a:spLocks noChangeArrowheads="1"/>
          </p:cNvSpPr>
          <p:nvPr/>
        </p:nvSpPr>
        <p:spPr bwMode="auto">
          <a:xfrm>
            <a:off x="2990850" y="510222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2</a:t>
            </a:r>
            <a:endParaRPr lang="en-US" altLang="en-US"/>
          </a:p>
        </p:txBody>
      </p:sp>
      <p:sp>
        <p:nvSpPr>
          <p:cNvPr id="69645" name="Rectangle 16"/>
          <p:cNvSpPr>
            <a:spLocks noChangeArrowheads="1"/>
          </p:cNvSpPr>
          <p:nvPr/>
        </p:nvSpPr>
        <p:spPr bwMode="auto">
          <a:xfrm>
            <a:off x="2990850" y="429577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4</a:t>
            </a:r>
            <a:endParaRPr lang="en-US" altLang="en-US"/>
          </a:p>
        </p:txBody>
      </p:sp>
      <p:sp>
        <p:nvSpPr>
          <p:cNvPr id="69646" name="Rectangle 19"/>
          <p:cNvSpPr>
            <a:spLocks noChangeArrowheads="1"/>
          </p:cNvSpPr>
          <p:nvPr/>
        </p:nvSpPr>
        <p:spPr bwMode="auto">
          <a:xfrm>
            <a:off x="2901950" y="18716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FFFF"/>
                </a:solidFill>
              </a:rPr>
              <a:t>10</a:t>
            </a:r>
            <a:endParaRPr lang="en-US" altLang="en-US"/>
          </a:p>
        </p:txBody>
      </p:sp>
      <p:sp>
        <p:nvSpPr>
          <p:cNvPr id="69647" name="Line 20"/>
          <p:cNvSpPr>
            <a:spLocks noChangeShapeType="1"/>
          </p:cNvSpPr>
          <p:nvPr/>
        </p:nvSpPr>
        <p:spPr bwMode="auto">
          <a:xfrm flipV="1">
            <a:off x="3213100" y="601027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8" name="Line 21"/>
          <p:cNvSpPr>
            <a:spLocks noChangeShapeType="1"/>
          </p:cNvSpPr>
          <p:nvPr/>
        </p:nvSpPr>
        <p:spPr bwMode="auto">
          <a:xfrm flipV="1">
            <a:off x="3719513" y="601027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9" name="Line 22"/>
          <p:cNvSpPr>
            <a:spLocks noChangeShapeType="1"/>
          </p:cNvSpPr>
          <p:nvPr/>
        </p:nvSpPr>
        <p:spPr bwMode="auto">
          <a:xfrm flipV="1">
            <a:off x="4224338" y="601027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0" name="Line 23"/>
          <p:cNvSpPr>
            <a:spLocks noChangeShapeType="1"/>
          </p:cNvSpPr>
          <p:nvPr/>
        </p:nvSpPr>
        <p:spPr bwMode="auto">
          <a:xfrm flipV="1">
            <a:off x="4730750" y="6010275"/>
            <a:ext cx="1588"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1" name="Line 24"/>
          <p:cNvSpPr>
            <a:spLocks noChangeShapeType="1"/>
          </p:cNvSpPr>
          <p:nvPr/>
        </p:nvSpPr>
        <p:spPr bwMode="auto">
          <a:xfrm flipV="1">
            <a:off x="5235575" y="601027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2" name="Line 25"/>
          <p:cNvSpPr>
            <a:spLocks noChangeShapeType="1"/>
          </p:cNvSpPr>
          <p:nvPr/>
        </p:nvSpPr>
        <p:spPr bwMode="auto">
          <a:xfrm flipV="1">
            <a:off x="5743575" y="6010275"/>
            <a:ext cx="1588"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3" name="Line 26"/>
          <p:cNvSpPr>
            <a:spLocks noChangeShapeType="1"/>
          </p:cNvSpPr>
          <p:nvPr/>
        </p:nvSpPr>
        <p:spPr bwMode="auto">
          <a:xfrm flipV="1">
            <a:off x="6249988" y="580707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4" name="Line 27"/>
          <p:cNvSpPr>
            <a:spLocks noChangeShapeType="1"/>
          </p:cNvSpPr>
          <p:nvPr/>
        </p:nvSpPr>
        <p:spPr bwMode="auto">
          <a:xfrm flipV="1">
            <a:off x="6754813" y="580707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5" name="Line 28"/>
          <p:cNvSpPr>
            <a:spLocks noChangeShapeType="1"/>
          </p:cNvSpPr>
          <p:nvPr/>
        </p:nvSpPr>
        <p:spPr bwMode="auto">
          <a:xfrm flipV="1">
            <a:off x="7262813" y="5807075"/>
            <a:ext cx="1587"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6" name="Line 29"/>
          <p:cNvSpPr>
            <a:spLocks noChangeShapeType="1"/>
          </p:cNvSpPr>
          <p:nvPr/>
        </p:nvSpPr>
        <p:spPr bwMode="auto">
          <a:xfrm flipV="1">
            <a:off x="7767638" y="5807075"/>
            <a:ext cx="1587" cy="396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7" name="Line 30"/>
          <p:cNvSpPr>
            <a:spLocks noChangeShapeType="1"/>
          </p:cNvSpPr>
          <p:nvPr/>
        </p:nvSpPr>
        <p:spPr bwMode="auto">
          <a:xfrm flipV="1">
            <a:off x="8274050" y="5807075"/>
            <a:ext cx="1588" cy="79375"/>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8" name="Line 31"/>
          <p:cNvSpPr>
            <a:spLocks noChangeShapeType="1"/>
          </p:cNvSpPr>
          <p:nvPr/>
        </p:nvSpPr>
        <p:spPr bwMode="auto">
          <a:xfrm>
            <a:off x="3213100" y="6010275"/>
            <a:ext cx="5060950"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9" name="Line 32"/>
          <p:cNvSpPr>
            <a:spLocks noChangeShapeType="1"/>
          </p:cNvSpPr>
          <p:nvPr/>
        </p:nvSpPr>
        <p:spPr bwMode="auto">
          <a:xfrm>
            <a:off x="3133725" y="6010275"/>
            <a:ext cx="79375"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0" name="Line 35"/>
          <p:cNvSpPr>
            <a:spLocks noChangeShapeType="1"/>
          </p:cNvSpPr>
          <p:nvPr/>
        </p:nvSpPr>
        <p:spPr bwMode="auto">
          <a:xfrm>
            <a:off x="3173413" y="4799013"/>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1" name="Line 36"/>
          <p:cNvSpPr>
            <a:spLocks noChangeShapeType="1"/>
          </p:cNvSpPr>
          <p:nvPr/>
        </p:nvSpPr>
        <p:spPr bwMode="auto">
          <a:xfrm>
            <a:off x="3133725" y="4395788"/>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2" name="Line 37"/>
          <p:cNvSpPr>
            <a:spLocks noChangeShapeType="1"/>
          </p:cNvSpPr>
          <p:nvPr/>
        </p:nvSpPr>
        <p:spPr bwMode="auto">
          <a:xfrm>
            <a:off x="3173413" y="3992563"/>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3" name="Line 41"/>
          <p:cNvSpPr>
            <a:spLocks noChangeShapeType="1"/>
          </p:cNvSpPr>
          <p:nvPr/>
        </p:nvSpPr>
        <p:spPr bwMode="auto">
          <a:xfrm>
            <a:off x="3173413" y="2376488"/>
            <a:ext cx="39687"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4" name="Line 42"/>
          <p:cNvSpPr>
            <a:spLocks noChangeShapeType="1"/>
          </p:cNvSpPr>
          <p:nvPr/>
        </p:nvSpPr>
        <p:spPr bwMode="auto">
          <a:xfrm>
            <a:off x="3133725" y="1973263"/>
            <a:ext cx="79375"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5" name="Line 43"/>
          <p:cNvSpPr>
            <a:spLocks noChangeShapeType="1"/>
          </p:cNvSpPr>
          <p:nvPr/>
        </p:nvSpPr>
        <p:spPr bwMode="auto">
          <a:xfrm flipV="1">
            <a:off x="3213100" y="1973263"/>
            <a:ext cx="1588" cy="4037012"/>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6" name="Line 46"/>
          <p:cNvSpPr>
            <a:spLocks noChangeShapeType="1"/>
          </p:cNvSpPr>
          <p:nvPr/>
        </p:nvSpPr>
        <p:spPr bwMode="auto">
          <a:xfrm flipV="1">
            <a:off x="6046788" y="3162300"/>
            <a:ext cx="1587" cy="16208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7" name="Freeform 47"/>
          <p:cNvSpPr>
            <a:spLocks/>
          </p:cNvSpPr>
          <p:nvPr/>
        </p:nvSpPr>
        <p:spPr bwMode="auto">
          <a:xfrm>
            <a:off x="6011863" y="3162300"/>
            <a:ext cx="69850" cy="100013"/>
          </a:xfrm>
          <a:custGeom>
            <a:avLst/>
            <a:gdLst>
              <a:gd name="T0" fmla="*/ 2147483647 w 44"/>
              <a:gd name="T1" fmla="*/ 0 h 63"/>
              <a:gd name="T2" fmla="*/ 2147483647 w 44"/>
              <a:gd name="T3" fmla="*/ 2147483647 h 63"/>
              <a:gd name="T4" fmla="*/ 2147483647 w 44"/>
              <a:gd name="T5" fmla="*/ 2147483647 h 63"/>
              <a:gd name="T6" fmla="*/ 0 w 44"/>
              <a:gd name="T7" fmla="*/ 2147483647 h 63"/>
              <a:gd name="T8" fmla="*/ 2147483647 w 44"/>
              <a:gd name="T9" fmla="*/ 0 h 63"/>
              <a:gd name="T10" fmla="*/ 0 60000 65536"/>
              <a:gd name="T11" fmla="*/ 0 60000 65536"/>
              <a:gd name="T12" fmla="*/ 0 60000 65536"/>
              <a:gd name="T13" fmla="*/ 0 60000 65536"/>
              <a:gd name="T14" fmla="*/ 0 60000 65536"/>
              <a:gd name="T15" fmla="*/ 0 w 44"/>
              <a:gd name="T16" fmla="*/ 0 h 63"/>
              <a:gd name="T17" fmla="*/ 44 w 44"/>
              <a:gd name="T18" fmla="*/ 63 h 63"/>
            </a:gdLst>
            <a:ahLst/>
            <a:cxnLst>
              <a:cxn ang="T10">
                <a:pos x="T0" y="T1"/>
              </a:cxn>
              <a:cxn ang="T11">
                <a:pos x="T2" y="T3"/>
              </a:cxn>
              <a:cxn ang="T12">
                <a:pos x="T4" y="T5"/>
              </a:cxn>
              <a:cxn ang="T13">
                <a:pos x="T6" y="T7"/>
              </a:cxn>
              <a:cxn ang="T14">
                <a:pos x="T8" y="T9"/>
              </a:cxn>
            </a:cxnLst>
            <a:rect l="T15" t="T16" r="T17" b="T18"/>
            <a:pathLst>
              <a:path w="44" h="63">
                <a:moveTo>
                  <a:pt x="22" y="0"/>
                </a:moveTo>
                <a:lnTo>
                  <a:pt x="44" y="63"/>
                </a:lnTo>
                <a:lnTo>
                  <a:pt x="22" y="63"/>
                </a:lnTo>
                <a:lnTo>
                  <a:pt x="0" y="63"/>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69668" name="Line 48"/>
          <p:cNvSpPr>
            <a:spLocks noChangeShapeType="1"/>
          </p:cNvSpPr>
          <p:nvPr/>
        </p:nvSpPr>
        <p:spPr bwMode="auto">
          <a:xfrm flipV="1">
            <a:off x="5876925" y="3160713"/>
            <a:ext cx="1588" cy="16208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9" name="Freeform 49"/>
          <p:cNvSpPr>
            <a:spLocks/>
          </p:cNvSpPr>
          <p:nvPr/>
        </p:nvSpPr>
        <p:spPr bwMode="auto">
          <a:xfrm>
            <a:off x="5842000" y="3160713"/>
            <a:ext cx="69850" cy="98425"/>
          </a:xfrm>
          <a:custGeom>
            <a:avLst/>
            <a:gdLst>
              <a:gd name="T0" fmla="*/ 2147483647 w 44"/>
              <a:gd name="T1" fmla="*/ 0 h 62"/>
              <a:gd name="T2" fmla="*/ 2147483647 w 44"/>
              <a:gd name="T3" fmla="*/ 2147483647 h 62"/>
              <a:gd name="T4" fmla="*/ 2147483647 w 44"/>
              <a:gd name="T5" fmla="*/ 2147483647 h 62"/>
              <a:gd name="T6" fmla="*/ 0 w 44"/>
              <a:gd name="T7" fmla="*/ 2147483647 h 62"/>
              <a:gd name="T8" fmla="*/ 2147483647 w 44"/>
              <a:gd name="T9" fmla="*/ 0 h 62"/>
              <a:gd name="T10" fmla="*/ 0 60000 65536"/>
              <a:gd name="T11" fmla="*/ 0 60000 65536"/>
              <a:gd name="T12" fmla="*/ 0 60000 65536"/>
              <a:gd name="T13" fmla="*/ 0 60000 65536"/>
              <a:gd name="T14" fmla="*/ 0 60000 65536"/>
              <a:gd name="T15" fmla="*/ 0 w 44"/>
              <a:gd name="T16" fmla="*/ 0 h 62"/>
              <a:gd name="T17" fmla="*/ 44 w 44"/>
              <a:gd name="T18" fmla="*/ 62 h 62"/>
            </a:gdLst>
            <a:ahLst/>
            <a:cxnLst>
              <a:cxn ang="T10">
                <a:pos x="T0" y="T1"/>
              </a:cxn>
              <a:cxn ang="T11">
                <a:pos x="T2" y="T3"/>
              </a:cxn>
              <a:cxn ang="T12">
                <a:pos x="T4" y="T5"/>
              </a:cxn>
              <a:cxn ang="T13">
                <a:pos x="T6" y="T7"/>
              </a:cxn>
              <a:cxn ang="T14">
                <a:pos x="T8" y="T9"/>
              </a:cxn>
            </a:cxnLst>
            <a:rect l="T15" t="T16" r="T17" b="T18"/>
            <a:pathLst>
              <a:path w="44" h="62">
                <a:moveTo>
                  <a:pt x="22" y="0"/>
                </a:moveTo>
                <a:lnTo>
                  <a:pt x="44" y="62"/>
                </a:lnTo>
                <a:lnTo>
                  <a:pt x="22" y="62"/>
                </a:lnTo>
                <a:lnTo>
                  <a:pt x="0" y="62"/>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69670" name="Rectangle 56"/>
          <p:cNvSpPr>
            <a:spLocks noChangeArrowheads="1"/>
          </p:cNvSpPr>
          <p:nvPr/>
        </p:nvSpPr>
        <p:spPr bwMode="auto">
          <a:xfrm>
            <a:off x="7458075" y="34702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69671" name="Rectangle 57"/>
          <p:cNvSpPr>
            <a:spLocks noChangeArrowheads="1"/>
          </p:cNvSpPr>
          <p:nvPr/>
        </p:nvSpPr>
        <p:spPr bwMode="auto">
          <a:xfrm>
            <a:off x="7726363" y="34702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69672" name="Rectangle 60"/>
          <p:cNvSpPr>
            <a:spLocks noChangeArrowheads="1"/>
          </p:cNvSpPr>
          <p:nvPr/>
        </p:nvSpPr>
        <p:spPr bwMode="auto">
          <a:xfrm>
            <a:off x="7458075" y="3711575"/>
            <a:ext cx="7239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69673" name="Freeform 64"/>
          <p:cNvSpPr>
            <a:spLocks/>
          </p:cNvSpPr>
          <p:nvPr/>
        </p:nvSpPr>
        <p:spPr bwMode="auto">
          <a:xfrm>
            <a:off x="1990725" y="2936875"/>
            <a:ext cx="6997700" cy="2855913"/>
          </a:xfrm>
          <a:custGeom>
            <a:avLst/>
            <a:gdLst>
              <a:gd name="T0" fmla="*/ 2147483647 w 4408"/>
              <a:gd name="T1" fmla="*/ 2147483647 h 1799"/>
              <a:gd name="T2" fmla="*/ 2147483647 w 4408"/>
              <a:gd name="T3" fmla="*/ 2147483647 h 1799"/>
              <a:gd name="T4" fmla="*/ 2147483647 w 4408"/>
              <a:gd name="T5" fmla="*/ 2147483647 h 1799"/>
              <a:gd name="T6" fmla="*/ 2147483647 w 4408"/>
              <a:gd name="T7" fmla="*/ 2147483647 h 1799"/>
              <a:gd name="T8" fmla="*/ 2147483647 w 4408"/>
              <a:gd name="T9" fmla="*/ 2147483647 h 1799"/>
              <a:gd name="T10" fmla="*/ 2147483647 w 4408"/>
              <a:gd name="T11" fmla="*/ 2147483647 h 1799"/>
              <a:gd name="T12" fmla="*/ 2147483647 w 4408"/>
              <a:gd name="T13" fmla="*/ 2147483647 h 1799"/>
              <a:gd name="T14" fmla="*/ 2147483647 w 4408"/>
              <a:gd name="T15" fmla="*/ 2147483647 h 1799"/>
              <a:gd name="T16" fmla="*/ 2147483647 w 4408"/>
              <a:gd name="T17" fmla="*/ 2147483647 h 1799"/>
              <a:gd name="T18" fmla="*/ 2147483647 w 4408"/>
              <a:gd name="T19" fmla="*/ 2147483647 h 1799"/>
              <a:gd name="T20" fmla="*/ 2147483647 w 4408"/>
              <a:gd name="T21" fmla="*/ 2147483647 h 1799"/>
              <a:gd name="T22" fmla="*/ 2147483647 w 4408"/>
              <a:gd name="T23" fmla="*/ 2147483647 h 1799"/>
              <a:gd name="T24" fmla="*/ 2147483647 w 4408"/>
              <a:gd name="T25" fmla="*/ 2147483647 h 1799"/>
              <a:gd name="T26" fmla="*/ 2147483647 w 4408"/>
              <a:gd name="T27" fmla="*/ 2147483647 h 1799"/>
              <a:gd name="T28" fmla="*/ 2147483647 w 4408"/>
              <a:gd name="T29" fmla="*/ 2147483647 h 1799"/>
              <a:gd name="T30" fmla="*/ 2147483647 w 4408"/>
              <a:gd name="T31" fmla="*/ 2147483647 h 1799"/>
              <a:gd name="T32" fmla="*/ 2147483647 w 4408"/>
              <a:gd name="T33" fmla="*/ 2147483647 h 1799"/>
              <a:gd name="T34" fmla="*/ 2147483647 w 4408"/>
              <a:gd name="T35" fmla="*/ 2147483647 h 1799"/>
              <a:gd name="T36" fmla="*/ 2147483647 w 4408"/>
              <a:gd name="T37" fmla="*/ 2147483647 h 1799"/>
              <a:gd name="T38" fmla="*/ 2147483647 w 4408"/>
              <a:gd name="T39" fmla="*/ 2147483647 h 1799"/>
              <a:gd name="T40" fmla="*/ 2147483647 w 4408"/>
              <a:gd name="T41" fmla="*/ 2147483647 h 1799"/>
              <a:gd name="T42" fmla="*/ 2147483647 w 4408"/>
              <a:gd name="T43" fmla="*/ 2147483647 h 1799"/>
              <a:gd name="T44" fmla="*/ 2147483647 w 4408"/>
              <a:gd name="T45" fmla="*/ 2147483647 h 1799"/>
              <a:gd name="T46" fmla="*/ 2147483647 w 4408"/>
              <a:gd name="T47" fmla="*/ 2147483647 h 1799"/>
              <a:gd name="T48" fmla="*/ 2147483647 w 4408"/>
              <a:gd name="T49" fmla="*/ 2147483647 h 1799"/>
              <a:gd name="T50" fmla="*/ 2147483647 w 4408"/>
              <a:gd name="T51" fmla="*/ 2147483647 h 1799"/>
              <a:gd name="T52" fmla="*/ 2147483647 w 4408"/>
              <a:gd name="T53" fmla="*/ 2147483647 h 1799"/>
              <a:gd name="T54" fmla="*/ 2147483647 w 4408"/>
              <a:gd name="T55" fmla="*/ 2147483647 h 1799"/>
              <a:gd name="T56" fmla="*/ 2147483647 w 4408"/>
              <a:gd name="T57" fmla="*/ 2147483647 h 1799"/>
              <a:gd name="T58" fmla="*/ 2147483647 w 4408"/>
              <a:gd name="T59" fmla="*/ 2147483647 h 1799"/>
              <a:gd name="T60" fmla="*/ 2147483647 w 4408"/>
              <a:gd name="T61" fmla="*/ 2147483647 h 1799"/>
              <a:gd name="T62" fmla="*/ 2147483647 w 4408"/>
              <a:gd name="T63" fmla="*/ 0 h 1799"/>
              <a:gd name="T64" fmla="*/ 2147483647 w 4408"/>
              <a:gd name="T65" fmla="*/ 0 h 1799"/>
              <a:gd name="T66" fmla="*/ 2147483647 w 4408"/>
              <a:gd name="T67" fmla="*/ 0 h 1799"/>
              <a:gd name="T68" fmla="*/ 2147483647 w 4408"/>
              <a:gd name="T69" fmla="*/ 2147483647 h 1799"/>
              <a:gd name="T70" fmla="*/ 2147483647 w 4408"/>
              <a:gd name="T71" fmla="*/ 2147483647 h 1799"/>
              <a:gd name="T72" fmla="*/ 2147483647 w 4408"/>
              <a:gd name="T73" fmla="*/ 2147483647 h 1799"/>
              <a:gd name="T74" fmla="*/ 2147483647 w 4408"/>
              <a:gd name="T75" fmla="*/ 2147483647 h 1799"/>
              <a:gd name="T76" fmla="*/ 2147483647 w 4408"/>
              <a:gd name="T77" fmla="*/ 2147483647 h 1799"/>
              <a:gd name="T78" fmla="*/ 2147483647 w 4408"/>
              <a:gd name="T79" fmla="*/ 2147483647 h 1799"/>
              <a:gd name="T80" fmla="*/ 2147483647 w 4408"/>
              <a:gd name="T81" fmla="*/ 2147483647 h 1799"/>
              <a:gd name="T82" fmla="*/ 2147483647 w 4408"/>
              <a:gd name="T83" fmla="*/ 2147483647 h 1799"/>
              <a:gd name="T84" fmla="*/ 2147483647 w 4408"/>
              <a:gd name="T85" fmla="*/ 2147483647 h 1799"/>
              <a:gd name="T86" fmla="*/ 2147483647 w 4408"/>
              <a:gd name="T87" fmla="*/ 2147483647 h 1799"/>
              <a:gd name="T88" fmla="*/ 2147483647 w 4408"/>
              <a:gd name="T89" fmla="*/ 2147483647 h 1799"/>
              <a:gd name="T90" fmla="*/ 2147483647 w 4408"/>
              <a:gd name="T91" fmla="*/ 2147483647 h 1799"/>
              <a:gd name="T92" fmla="*/ 2147483647 w 4408"/>
              <a:gd name="T93" fmla="*/ 2147483647 h 1799"/>
              <a:gd name="T94" fmla="*/ 2147483647 w 4408"/>
              <a:gd name="T95" fmla="*/ 2147483647 h 1799"/>
              <a:gd name="T96" fmla="*/ 2147483647 w 4408"/>
              <a:gd name="T97" fmla="*/ 2147483647 h 1799"/>
              <a:gd name="T98" fmla="*/ 2147483647 w 4408"/>
              <a:gd name="T99" fmla="*/ 2147483647 h 1799"/>
              <a:gd name="T100" fmla="*/ 2147483647 w 4408"/>
              <a:gd name="T101" fmla="*/ 2147483647 h 1799"/>
              <a:gd name="T102" fmla="*/ 2147483647 w 4408"/>
              <a:gd name="T103" fmla="*/ 2147483647 h 1799"/>
              <a:gd name="T104" fmla="*/ 2147483647 w 4408"/>
              <a:gd name="T105" fmla="*/ 2147483647 h 1799"/>
              <a:gd name="T106" fmla="*/ 2147483647 w 4408"/>
              <a:gd name="T107" fmla="*/ 2147483647 h 1799"/>
              <a:gd name="T108" fmla="*/ 2147483647 w 4408"/>
              <a:gd name="T109" fmla="*/ 2147483647 h 1799"/>
              <a:gd name="T110" fmla="*/ 2147483647 w 4408"/>
              <a:gd name="T111" fmla="*/ 2147483647 h 1799"/>
              <a:gd name="T112" fmla="*/ 2147483647 w 4408"/>
              <a:gd name="T113" fmla="*/ 2147483647 h 1799"/>
              <a:gd name="T114" fmla="*/ 2147483647 w 4408"/>
              <a:gd name="T115" fmla="*/ 2147483647 h 1799"/>
              <a:gd name="T116" fmla="*/ 2147483647 w 4408"/>
              <a:gd name="T117" fmla="*/ 2147483647 h 1799"/>
              <a:gd name="T118" fmla="*/ 2147483647 w 4408"/>
              <a:gd name="T119" fmla="*/ 2147483647 h 1799"/>
              <a:gd name="T120" fmla="*/ 2147483647 w 4408"/>
              <a:gd name="T121" fmla="*/ 2147483647 h 17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08"/>
              <a:gd name="T184" fmla="*/ 0 h 1799"/>
              <a:gd name="T185" fmla="*/ 4408 w 4408"/>
              <a:gd name="T186" fmla="*/ 1799 h 17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08" h="1799">
                <a:moveTo>
                  <a:pt x="0" y="1710"/>
                </a:moveTo>
                <a:lnTo>
                  <a:pt x="13" y="1664"/>
                </a:lnTo>
                <a:lnTo>
                  <a:pt x="53" y="1634"/>
                </a:lnTo>
                <a:lnTo>
                  <a:pt x="85" y="1593"/>
                </a:lnTo>
                <a:lnTo>
                  <a:pt x="112" y="1553"/>
                </a:lnTo>
                <a:lnTo>
                  <a:pt x="144" y="1521"/>
                </a:lnTo>
                <a:lnTo>
                  <a:pt x="171" y="1482"/>
                </a:lnTo>
                <a:lnTo>
                  <a:pt x="203" y="1436"/>
                </a:lnTo>
                <a:lnTo>
                  <a:pt x="243" y="1406"/>
                </a:lnTo>
                <a:lnTo>
                  <a:pt x="284" y="1378"/>
                </a:lnTo>
                <a:lnTo>
                  <a:pt x="328" y="1347"/>
                </a:lnTo>
                <a:lnTo>
                  <a:pt x="374" y="1324"/>
                </a:lnTo>
                <a:lnTo>
                  <a:pt x="424" y="1302"/>
                </a:lnTo>
                <a:lnTo>
                  <a:pt x="464" y="1276"/>
                </a:lnTo>
                <a:lnTo>
                  <a:pt x="514" y="1252"/>
                </a:lnTo>
                <a:lnTo>
                  <a:pt x="550" y="1222"/>
                </a:lnTo>
                <a:lnTo>
                  <a:pt x="590" y="1191"/>
                </a:lnTo>
                <a:lnTo>
                  <a:pt x="625" y="1163"/>
                </a:lnTo>
                <a:lnTo>
                  <a:pt x="667" y="1128"/>
                </a:lnTo>
                <a:lnTo>
                  <a:pt x="706" y="1100"/>
                </a:lnTo>
                <a:lnTo>
                  <a:pt x="743" y="1074"/>
                </a:lnTo>
                <a:lnTo>
                  <a:pt x="780" y="1048"/>
                </a:lnTo>
                <a:lnTo>
                  <a:pt x="820" y="1024"/>
                </a:lnTo>
                <a:lnTo>
                  <a:pt x="861" y="1003"/>
                </a:lnTo>
                <a:lnTo>
                  <a:pt x="902" y="976"/>
                </a:lnTo>
                <a:lnTo>
                  <a:pt x="951" y="944"/>
                </a:lnTo>
                <a:lnTo>
                  <a:pt x="988" y="918"/>
                </a:lnTo>
                <a:lnTo>
                  <a:pt x="1023" y="881"/>
                </a:lnTo>
                <a:lnTo>
                  <a:pt x="1051" y="846"/>
                </a:lnTo>
                <a:lnTo>
                  <a:pt x="1086" y="810"/>
                </a:lnTo>
                <a:lnTo>
                  <a:pt x="1119" y="775"/>
                </a:lnTo>
                <a:lnTo>
                  <a:pt x="1154" y="747"/>
                </a:lnTo>
                <a:lnTo>
                  <a:pt x="1185" y="716"/>
                </a:lnTo>
                <a:lnTo>
                  <a:pt x="1213" y="675"/>
                </a:lnTo>
                <a:lnTo>
                  <a:pt x="1244" y="645"/>
                </a:lnTo>
                <a:lnTo>
                  <a:pt x="1285" y="618"/>
                </a:lnTo>
                <a:lnTo>
                  <a:pt x="1325" y="586"/>
                </a:lnTo>
                <a:lnTo>
                  <a:pt x="1361" y="555"/>
                </a:lnTo>
                <a:lnTo>
                  <a:pt x="1401" y="532"/>
                </a:lnTo>
                <a:lnTo>
                  <a:pt x="1442" y="510"/>
                </a:lnTo>
                <a:lnTo>
                  <a:pt x="1478" y="484"/>
                </a:lnTo>
                <a:lnTo>
                  <a:pt x="1501" y="443"/>
                </a:lnTo>
                <a:lnTo>
                  <a:pt x="1537" y="412"/>
                </a:lnTo>
                <a:lnTo>
                  <a:pt x="1578" y="389"/>
                </a:lnTo>
                <a:lnTo>
                  <a:pt x="1628" y="367"/>
                </a:lnTo>
                <a:lnTo>
                  <a:pt x="1668" y="349"/>
                </a:lnTo>
                <a:lnTo>
                  <a:pt x="1709" y="328"/>
                </a:lnTo>
                <a:lnTo>
                  <a:pt x="1753" y="300"/>
                </a:lnTo>
                <a:lnTo>
                  <a:pt x="1766" y="256"/>
                </a:lnTo>
                <a:lnTo>
                  <a:pt x="1777" y="211"/>
                </a:lnTo>
                <a:lnTo>
                  <a:pt x="1807" y="180"/>
                </a:lnTo>
                <a:lnTo>
                  <a:pt x="1843" y="152"/>
                </a:lnTo>
                <a:lnTo>
                  <a:pt x="1888" y="135"/>
                </a:lnTo>
                <a:lnTo>
                  <a:pt x="1930" y="117"/>
                </a:lnTo>
                <a:lnTo>
                  <a:pt x="1974" y="94"/>
                </a:lnTo>
                <a:lnTo>
                  <a:pt x="2015" y="76"/>
                </a:lnTo>
                <a:lnTo>
                  <a:pt x="2055" y="59"/>
                </a:lnTo>
                <a:lnTo>
                  <a:pt x="2096" y="41"/>
                </a:lnTo>
                <a:lnTo>
                  <a:pt x="2142" y="27"/>
                </a:lnTo>
                <a:lnTo>
                  <a:pt x="2195" y="18"/>
                </a:lnTo>
                <a:lnTo>
                  <a:pt x="2253" y="13"/>
                </a:lnTo>
                <a:lnTo>
                  <a:pt x="2299" y="9"/>
                </a:lnTo>
                <a:lnTo>
                  <a:pt x="2348" y="5"/>
                </a:lnTo>
                <a:lnTo>
                  <a:pt x="2393" y="0"/>
                </a:lnTo>
                <a:lnTo>
                  <a:pt x="2439" y="0"/>
                </a:lnTo>
                <a:lnTo>
                  <a:pt x="2487" y="0"/>
                </a:lnTo>
                <a:lnTo>
                  <a:pt x="2533" y="0"/>
                </a:lnTo>
                <a:lnTo>
                  <a:pt x="2579" y="0"/>
                </a:lnTo>
                <a:lnTo>
                  <a:pt x="2632" y="5"/>
                </a:lnTo>
                <a:lnTo>
                  <a:pt x="2682" y="18"/>
                </a:lnTo>
                <a:lnTo>
                  <a:pt x="2732" y="22"/>
                </a:lnTo>
                <a:lnTo>
                  <a:pt x="2776" y="22"/>
                </a:lnTo>
                <a:lnTo>
                  <a:pt x="2817" y="46"/>
                </a:lnTo>
                <a:lnTo>
                  <a:pt x="2857" y="62"/>
                </a:lnTo>
                <a:lnTo>
                  <a:pt x="2903" y="85"/>
                </a:lnTo>
                <a:lnTo>
                  <a:pt x="2933" y="117"/>
                </a:lnTo>
                <a:lnTo>
                  <a:pt x="2970" y="148"/>
                </a:lnTo>
                <a:lnTo>
                  <a:pt x="3006" y="180"/>
                </a:lnTo>
                <a:lnTo>
                  <a:pt x="3051" y="206"/>
                </a:lnTo>
                <a:lnTo>
                  <a:pt x="3092" y="233"/>
                </a:lnTo>
                <a:lnTo>
                  <a:pt x="3128" y="260"/>
                </a:lnTo>
                <a:lnTo>
                  <a:pt x="3169" y="295"/>
                </a:lnTo>
                <a:lnTo>
                  <a:pt x="3195" y="332"/>
                </a:lnTo>
                <a:lnTo>
                  <a:pt x="3226" y="371"/>
                </a:lnTo>
                <a:lnTo>
                  <a:pt x="3263" y="412"/>
                </a:lnTo>
                <a:lnTo>
                  <a:pt x="3294" y="447"/>
                </a:lnTo>
                <a:lnTo>
                  <a:pt x="3331" y="488"/>
                </a:lnTo>
                <a:lnTo>
                  <a:pt x="3362" y="523"/>
                </a:lnTo>
                <a:lnTo>
                  <a:pt x="3399" y="569"/>
                </a:lnTo>
                <a:lnTo>
                  <a:pt x="3429" y="599"/>
                </a:lnTo>
                <a:lnTo>
                  <a:pt x="3462" y="631"/>
                </a:lnTo>
                <a:lnTo>
                  <a:pt x="3493" y="667"/>
                </a:lnTo>
                <a:lnTo>
                  <a:pt x="3525" y="699"/>
                </a:lnTo>
                <a:lnTo>
                  <a:pt x="3552" y="734"/>
                </a:lnTo>
                <a:lnTo>
                  <a:pt x="3583" y="770"/>
                </a:lnTo>
                <a:lnTo>
                  <a:pt x="3615" y="810"/>
                </a:lnTo>
                <a:lnTo>
                  <a:pt x="3650" y="851"/>
                </a:lnTo>
                <a:lnTo>
                  <a:pt x="3683" y="886"/>
                </a:lnTo>
                <a:lnTo>
                  <a:pt x="3718" y="927"/>
                </a:lnTo>
                <a:lnTo>
                  <a:pt x="3746" y="966"/>
                </a:lnTo>
                <a:lnTo>
                  <a:pt x="3777" y="998"/>
                </a:lnTo>
                <a:lnTo>
                  <a:pt x="3808" y="1038"/>
                </a:lnTo>
                <a:lnTo>
                  <a:pt x="3836" y="1079"/>
                </a:lnTo>
                <a:lnTo>
                  <a:pt x="3862" y="1124"/>
                </a:lnTo>
                <a:lnTo>
                  <a:pt x="3890" y="1163"/>
                </a:lnTo>
                <a:lnTo>
                  <a:pt x="3917" y="1204"/>
                </a:lnTo>
                <a:lnTo>
                  <a:pt x="3939" y="1244"/>
                </a:lnTo>
                <a:lnTo>
                  <a:pt x="3961" y="1284"/>
                </a:lnTo>
                <a:lnTo>
                  <a:pt x="3993" y="1324"/>
                </a:lnTo>
                <a:lnTo>
                  <a:pt x="4020" y="1365"/>
                </a:lnTo>
                <a:lnTo>
                  <a:pt x="4052" y="1396"/>
                </a:lnTo>
                <a:lnTo>
                  <a:pt x="4092" y="1419"/>
                </a:lnTo>
                <a:lnTo>
                  <a:pt x="4133" y="1436"/>
                </a:lnTo>
                <a:lnTo>
                  <a:pt x="4168" y="1463"/>
                </a:lnTo>
                <a:lnTo>
                  <a:pt x="4192" y="1508"/>
                </a:lnTo>
                <a:lnTo>
                  <a:pt x="4210" y="1549"/>
                </a:lnTo>
                <a:lnTo>
                  <a:pt x="4227" y="1588"/>
                </a:lnTo>
                <a:lnTo>
                  <a:pt x="4255" y="1634"/>
                </a:lnTo>
                <a:lnTo>
                  <a:pt x="4286" y="1664"/>
                </a:lnTo>
                <a:lnTo>
                  <a:pt x="4313" y="1701"/>
                </a:lnTo>
                <a:lnTo>
                  <a:pt x="4345" y="1732"/>
                </a:lnTo>
                <a:lnTo>
                  <a:pt x="4380" y="1762"/>
                </a:lnTo>
                <a:lnTo>
                  <a:pt x="4408" y="1799"/>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74" name="Freeform 65"/>
          <p:cNvSpPr>
            <a:spLocks/>
          </p:cNvSpPr>
          <p:nvPr/>
        </p:nvSpPr>
        <p:spPr bwMode="auto">
          <a:xfrm>
            <a:off x="4367213" y="5245100"/>
            <a:ext cx="2619375" cy="1338263"/>
          </a:xfrm>
          <a:custGeom>
            <a:avLst/>
            <a:gdLst>
              <a:gd name="T0" fmla="*/ 2147483647 w 1650"/>
              <a:gd name="T1" fmla="*/ 2147483647 h 843"/>
              <a:gd name="T2" fmla="*/ 2147483647 w 1650"/>
              <a:gd name="T3" fmla="*/ 2147483647 h 843"/>
              <a:gd name="T4" fmla="*/ 2147483647 w 1650"/>
              <a:gd name="T5" fmla="*/ 2147483647 h 843"/>
              <a:gd name="T6" fmla="*/ 2147483647 w 1650"/>
              <a:gd name="T7" fmla="*/ 2147483647 h 843"/>
              <a:gd name="T8" fmla="*/ 2147483647 w 1650"/>
              <a:gd name="T9" fmla="*/ 2147483647 h 843"/>
              <a:gd name="T10" fmla="*/ 2147483647 w 1650"/>
              <a:gd name="T11" fmla="*/ 2147483647 h 843"/>
              <a:gd name="T12" fmla="*/ 2147483647 w 1650"/>
              <a:gd name="T13" fmla="*/ 2147483647 h 843"/>
              <a:gd name="T14" fmla="*/ 2147483647 w 1650"/>
              <a:gd name="T15" fmla="*/ 2147483647 h 843"/>
              <a:gd name="T16" fmla="*/ 2147483647 w 1650"/>
              <a:gd name="T17" fmla="*/ 2147483647 h 843"/>
              <a:gd name="T18" fmla="*/ 2147483647 w 1650"/>
              <a:gd name="T19" fmla="*/ 2147483647 h 843"/>
              <a:gd name="T20" fmla="*/ 2147483647 w 1650"/>
              <a:gd name="T21" fmla="*/ 2147483647 h 843"/>
              <a:gd name="T22" fmla="*/ 2147483647 w 1650"/>
              <a:gd name="T23" fmla="*/ 2147483647 h 843"/>
              <a:gd name="T24" fmla="*/ 2147483647 w 1650"/>
              <a:gd name="T25" fmla="*/ 0 h 843"/>
              <a:gd name="T26" fmla="*/ 2147483647 w 1650"/>
              <a:gd name="T27" fmla="*/ 2147483647 h 843"/>
              <a:gd name="T28" fmla="*/ 2147483647 w 1650"/>
              <a:gd name="T29" fmla="*/ 2147483647 h 843"/>
              <a:gd name="T30" fmla="*/ 2147483647 w 1650"/>
              <a:gd name="T31" fmla="*/ 2147483647 h 843"/>
              <a:gd name="T32" fmla="*/ 2147483647 w 1650"/>
              <a:gd name="T33" fmla="*/ 2147483647 h 843"/>
              <a:gd name="T34" fmla="*/ 2147483647 w 1650"/>
              <a:gd name="T35" fmla="*/ 2147483647 h 843"/>
              <a:gd name="T36" fmla="*/ 2147483647 w 1650"/>
              <a:gd name="T37" fmla="*/ 2147483647 h 843"/>
              <a:gd name="T38" fmla="*/ 2147483647 w 1650"/>
              <a:gd name="T39" fmla="*/ 2147483647 h 843"/>
              <a:gd name="T40" fmla="*/ 2147483647 w 1650"/>
              <a:gd name="T41" fmla="*/ 2147483647 h 843"/>
              <a:gd name="T42" fmla="*/ 2147483647 w 1650"/>
              <a:gd name="T43" fmla="*/ 2147483647 h 843"/>
              <a:gd name="T44" fmla="*/ 2147483647 w 1650"/>
              <a:gd name="T45" fmla="*/ 2147483647 h 843"/>
              <a:gd name="T46" fmla="*/ 2147483647 w 1650"/>
              <a:gd name="T47" fmla="*/ 2147483647 h 843"/>
              <a:gd name="T48" fmla="*/ 0 w 1650"/>
              <a:gd name="T49" fmla="*/ 2147483647 h 843"/>
              <a:gd name="T50" fmla="*/ 2147483647 w 1650"/>
              <a:gd name="T51" fmla="*/ 2147483647 h 843"/>
              <a:gd name="T52" fmla="*/ 2147483647 w 1650"/>
              <a:gd name="T53" fmla="*/ 2147483647 h 843"/>
              <a:gd name="T54" fmla="*/ 2147483647 w 1650"/>
              <a:gd name="T55" fmla="*/ 2147483647 h 843"/>
              <a:gd name="T56" fmla="*/ 2147483647 w 1650"/>
              <a:gd name="T57" fmla="*/ 2147483647 h 843"/>
              <a:gd name="T58" fmla="*/ 2147483647 w 1650"/>
              <a:gd name="T59" fmla="*/ 2147483647 h 843"/>
              <a:gd name="T60" fmla="*/ 2147483647 w 1650"/>
              <a:gd name="T61" fmla="*/ 2147483647 h 843"/>
              <a:gd name="T62" fmla="*/ 2147483647 w 1650"/>
              <a:gd name="T63" fmla="*/ 2147483647 h 843"/>
              <a:gd name="T64" fmla="*/ 2147483647 w 1650"/>
              <a:gd name="T65" fmla="*/ 2147483647 h 843"/>
              <a:gd name="T66" fmla="*/ 2147483647 w 1650"/>
              <a:gd name="T67" fmla="*/ 2147483647 h 843"/>
              <a:gd name="T68" fmla="*/ 2147483647 w 1650"/>
              <a:gd name="T69" fmla="*/ 2147483647 h 843"/>
              <a:gd name="T70" fmla="*/ 2147483647 w 1650"/>
              <a:gd name="T71" fmla="*/ 2147483647 h 843"/>
              <a:gd name="T72" fmla="*/ 2147483647 w 1650"/>
              <a:gd name="T73" fmla="*/ 2147483647 h 843"/>
              <a:gd name="T74" fmla="*/ 2147483647 w 1650"/>
              <a:gd name="T75" fmla="*/ 2147483647 h 843"/>
              <a:gd name="T76" fmla="*/ 2147483647 w 1650"/>
              <a:gd name="T77" fmla="*/ 2147483647 h 843"/>
              <a:gd name="T78" fmla="*/ 2147483647 w 1650"/>
              <a:gd name="T79" fmla="*/ 2147483647 h 843"/>
              <a:gd name="T80" fmla="*/ 2147483647 w 1650"/>
              <a:gd name="T81" fmla="*/ 2147483647 h 843"/>
              <a:gd name="T82" fmla="*/ 2147483647 w 1650"/>
              <a:gd name="T83" fmla="*/ 2147483647 h 843"/>
              <a:gd name="T84" fmla="*/ 2147483647 w 1650"/>
              <a:gd name="T85" fmla="*/ 2147483647 h 843"/>
              <a:gd name="T86" fmla="*/ 2147483647 w 1650"/>
              <a:gd name="T87" fmla="*/ 2147483647 h 843"/>
              <a:gd name="T88" fmla="*/ 2147483647 w 1650"/>
              <a:gd name="T89" fmla="*/ 2147483647 h 843"/>
              <a:gd name="T90" fmla="*/ 2147483647 w 1650"/>
              <a:gd name="T91" fmla="*/ 2147483647 h 843"/>
              <a:gd name="T92" fmla="*/ 2147483647 w 1650"/>
              <a:gd name="T93" fmla="*/ 2147483647 h 843"/>
              <a:gd name="T94" fmla="*/ 2147483647 w 1650"/>
              <a:gd name="T95" fmla="*/ 2147483647 h 843"/>
              <a:gd name="T96" fmla="*/ 2147483647 w 1650"/>
              <a:gd name="T97" fmla="*/ 2147483647 h 843"/>
              <a:gd name="T98" fmla="*/ 2147483647 w 1650"/>
              <a:gd name="T99" fmla="*/ 2147483647 h 8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0"/>
              <a:gd name="T151" fmla="*/ 0 h 843"/>
              <a:gd name="T152" fmla="*/ 1650 w 1650"/>
              <a:gd name="T153" fmla="*/ 843 h 8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0" h="843">
                <a:moveTo>
                  <a:pt x="1650" y="409"/>
                </a:moveTo>
                <a:lnTo>
                  <a:pt x="1647" y="383"/>
                </a:lnTo>
                <a:lnTo>
                  <a:pt x="1640" y="356"/>
                </a:lnTo>
                <a:lnTo>
                  <a:pt x="1631" y="330"/>
                </a:lnTo>
                <a:lnTo>
                  <a:pt x="1617" y="304"/>
                </a:lnTo>
                <a:lnTo>
                  <a:pt x="1601" y="279"/>
                </a:lnTo>
                <a:lnTo>
                  <a:pt x="1582" y="254"/>
                </a:lnTo>
                <a:lnTo>
                  <a:pt x="1560" y="231"/>
                </a:lnTo>
                <a:lnTo>
                  <a:pt x="1535" y="207"/>
                </a:lnTo>
                <a:lnTo>
                  <a:pt x="1507" y="184"/>
                </a:lnTo>
                <a:lnTo>
                  <a:pt x="1476" y="164"/>
                </a:lnTo>
                <a:lnTo>
                  <a:pt x="1444" y="143"/>
                </a:lnTo>
                <a:lnTo>
                  <a:pt x="1408" y="124"/>
                </a:lnTo>
                <a:lnTo>
                  <a:pt x="1370" y="105"/>
                </a:lnTo>
                <a:lnTo>
                  <a:pt x="1330" y="89"/>
                </a:lnTo>
                <a:lnTo>
                  <a:pt x="1289" y="73"/>
                </a:lnTo>
                <a:lnTo>
                  <a:pt x="1245" y="58"/>
                </a:lnTo>
                <a:lnTo>
                  <a:pt x="1199" y="45"/>
                </a:lnTo>
                <a:lnTo>
                  <a:pt x="1152" y="35"/>
                </a:lnTo>
                <a:lnTo>
                  <a:pt x="1104" y="25"/>
                </a:lnTo>
                <a:lnTo>
                  <a:pt x="1055" y="16"/>
                </a:lnTo>
                <a:lnTo>
                  <a:pt x="1005" y="10"/>
                </a:lnTo>
                <a:lnTo>
                  <a:pt x="954" y="6"/>
                </a:lnTo>
                <a:lnTo>
                  <a:pt x="902" y="1"/>
                </a:lnTo>
                <a:lnTo>
                  <a:pt x="851" y="0"/>
                </a:lnTo>
                <a:lnTo>
                  <a:pt x="799" y="0"/>
                </a:lnTo>
                <a:lnTo>
                  <a:pt x="748" y="1"/>
                </a:lnTo>
                <a:lnTo>
                  <a:pt x="696" y="6"/>
                </a:lnTo>
                <a:lnTo>
                  <a:pt x="645" y="10"/>
                </a:lnTo>
                <a:lnTo>
                  <a:pt x="595" y="16"/>
                </a:lnTo>
                <a:lnTo>
                  <a:pt x="546" y="25"/>
                </a:lnTo>
                <a:lnTo>
                  <a:pt x="497" y="35"/>
                </a:lnTo>
                <a:lnTo>
                  <a:pt x="450" y="45"/>
                </a:lnTo>
                <a:lnTo>
                  <a:pt x="405" y="58"/>
                </a:lnTo>
                <a:lnTo>
                  <a:pt x="360" y="73"/>
                </a:lnTo>
                <a:lnTo>
                  <a:pt x="319" y="89"/>
                </a:lnTo>
                <a:lnTo>
                  <a:pt x="280" y="105"/>
                </a:lnTo>
                <a:lnTo>
                  <a:pt x="241" y="124"/>
                </a:lnTo>
                <a:lnTo>
                  <a:pt x="206" y="143"/>
                </a:lnTo>
                <a:lnTo>
                  <a:pt x="174" y="164"/>
                </a:lnTo>
                <a:lnTo>
                  <a:pt x="143" y="184"/>
                </a:lnTo>
                <a:lnTo>
                  <a:pt x="115" y="207"/>
                </a:lnTo>
                <a:lnTo>
                  <a:pt x="90" y="231"/>
                </a:lnTo>
                <a:lnTo>
                  <a:pt x="68" y="254"/>
                </a:lnTo>
                <a:lnTo>
                  <a:pt x="48" y="279"/>
                </a:lnTo>
                <a:lnTo>
                  <a:pt x="32" y="304"/>
                </a:lnTo>
                <a:lnTo>
                  <a:pt x="19" y="330"/>
                </a:lnTo>
                <a:lnTo>
                  <a:pt x="10" y="356"/>
                </a:lnTo>
                <a:lnTo>
                  <a:pt x="3" y="383"/>
                </a:lnTo>
                <a:lnTo>
                  <a:pt x="0" y="409"/>
                </a:lnTo>
                <a:lnTo>
                  <a:pt x="0" y="435"/>
                </a:lnTo>
                <a:lnTo>
                  <a:pt x="3" y="462"/>
                </a:lnTo>
                <a:lnTo>
                  <a:pt x="10" y="488"/>
                </a:lnTo>
                <a:lnTo>
                  <a:pt x="19" y="514"/>
                </a:lnTo>
                <a:lnTo>
                  <a:pt x="32" y="539"/>
                </a:lnTo>
                <a:lnTo>
                  <a:pt x="48" y="565"/>
                </a:lnTo>
                <a:lnTo>
                  <a:pt x="68" y="589"/>
                </a:lnTo>
                <a:lnTo>
                  <a:pt x="90" y="614"/>
                </a:lnTo>
                <a:lnTo>
                  <a:pt x="115" y="637"/>
                </a:lnTo>
                <a:lnTo>
                  <a:pt x="143" y="659"/>
                </a:lnTo>
                <a:lnTo>
                  <a:pt x="174" y="681"/>
                </a:lnTo>
                <a:lnTo>
                  <a:pt x="206" y="701"/>
                </a:lnTo>
                <a:lnTo>
                  <a:pt x="241" y="720"/>
                </a:lnTo>
                <a:lnTo>
                  <a:pt x="280" y="738"/>
                </a:lnTo>
                <a:lnTo>
                  <a:pt x="319" y="755"/>
                </a:lnTo>
                <a:lnTo>
                  <a:pt x="360" y="771"/>
                </a:lnTo>
                <a:lnTo>
                  <a:pt x="405" y="785"/>
                </a:lnTo>
                <a:lnTo>
                  <a:pt x="450" y="798"/>
                </a:lnTo>
                <a:lnTo>
                  <a:pt x="497" y="809"/>
                </a:lnTo>
                <a:lnTo>
                  <a:pt x="546" y="818"/>
                </a:lnTo>
                <a:lnTo>
                  <a:pt x="595" y="827"/>
                </a:lnTo>
                <a:lnTo>
                  <a:pt x="645" y="834"/>
                </a:lnTo>
                <a:lnTo>
                  <a:pt x="696" y="839"/>
                </a:lnTo>
                <a:lnTo>
                  <a:pt x="748" y="841"/>
                </a:lnTo>
                <a:lnTo>
                  <a:pt x="799" y="843"/>
                </a:lnTo>
                <a:lnTo>
                  <a:pt x="851" y="843"/>
                </a:lnTo>
                <a:lnTo>
                  <a:pt x="902" y="841"/>
                </a:lnTo>
                <a:lnTo>
                  <a:pt x="954" y="839"/>
                </a:lnTo>
                <a:lnTo>
                  <a:pt x="1005" y="834"/>
                </a:lnTo>
                <a:lnTo>
                  <a:pt x="1055" y="827"/>
                </a:lnTo>
                <a:lnTo>
                  <a:pt x="1104" y="818"/>
                </a:lnTo>
                <a:lnTo>
                  <a:pt x="1152" y="809"/>
                </a:lnTo>
                <a:lnTo>
                  <a:pt x="1199" y="798"/>
                </a:lnTo>
                <a:lnTo>
                  <a:pt x="1245" y="785"/>
                </a:lnTo>
                <a:lnTo>
                  <a:pt x="1289" y="771"/>
                </a:lnTo>
                <a:lnTo>
                  <a:pt x="1330" y="755"/>
                </a:lnTo>
                <a:lnTo>
                  <a:pt x="1370" y="738"/>
                </a:lnTo>
                <a:lnTo>
                  <a:pt x="1408" y="720"/>
                </a:lnTo>
                <a:lnTo>
                  <a:pt x="1444" y="701"/>
                </a:lnTo>
                <a:lnTo>
                  <a:pt x="1476" y="681"/>
                </a:lnTo>
                <a:lnTo>
                  <a:pt x="1507" y="659"/>
                </a:lnTo>
                <a:lnTo>
                  <a:pt x="1535" y="637"/>
                </a:lnTo>
                <a:lnTo>
                  <a:pt x="1560" y="614"/>
                </a:lnTo>
                <a:lnTo>
                  <a:pt x="1582" y="589"/>
                </a:lnTo>
                <a:lnTo>
                  <a:pt x="1601" y="565"/>
                </a:lnTo>
                <a:lnTo>
                  <a:pt x="1617" y="539"/>
                </a:lnTo>
                <a:lnTo>
                  <a:pt x="1631" y="514"/>
                </a:lnTo>
                <a:lnTo>
                  <a:pt x="1640" y="488"/>
                </a:lnTo>
                <a:lnTo>
                  <a:pt x="1647" y="462"/>
                </a:lnTo>
                <a:lnTo>
                  <a:pt x="1650" y="435"/>
                </a:lnTo>
                <a:lnTo>
                  <a:pt x="1650" y="409"/>
                </a:lnTo>
                <a:close/>
              </a:path>
            </a:pathLst>
          </a:custGeom>
          <a:solidFill>
            <a:srgbClr val="C0C0C0"/>
          </a:solidFill>
          <a:ln w="11113">
            <a:solidFill>
              <a:srgbClr val="000000"/>
            </a:solidFill>
            <a:prstDash val="solid"/>
            <a:round/>
            <a:headEnd/>
            <a:tailEnd/>
          </a:ln>
        </p:spPr>
        <p:txBody>
          <a:bodyPr/>
          <a:lstStyle/>
          <a:p>
            <a:endParaRPr lang="en-US"/>
          </a:p>
        </p:txBody>
      </p:sp>
      <p:sp>
        <p:nvSpPr>
          <p:cNvPr id="69675" name="Rectangle 66"/>
          <p:cNvSpPr>
            <a:spLocks noChangeArrowheads="1"/>
          </p:cNvSpPr>
          <p:nvPr/>
        </p:nvSpPr>
        <p:spPr bwMode="auto">
          <a:xfrm>
            <a:off x="4852988" y="5819775"/>
            <a:ext cx="180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69676" name="Rectangle 67"/>
          <p:cNvSpPr>
            <a:spLocks noChangeArrowheads="1"/>
          </p:cNvSpPr>
          <p:nvPr/>
        </p:nvSpPr>
        <p:spPr bwMode="auto">
          <a:xfrm>
            <a:off x="5014913" y="5818188"/>
            <a:ext cx="13827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Heat Source</a:t>
            </a:r>
            <a:endParaRPr lang="en-US" altLang="en-US"/>
          </a:p>
        </p:txBody>
      </p:sp>
      <p:sp>
        <p:nvSpPr>
          <p:cNvPr id="69677" name="Rectangle 68"/>
          <p:cNvSpPr>
            <a:spLocks noChangeArrowheads="1"/>
          </p:cNvSpPr>
          <p:nvPr/>
        </p:nvSpPr>
        <p:spPr bwMode="auto">
          <a:xfrm>
            <a:off x="4852988" y="6061075"/>
            <a:ext cx="18732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Magma Chamber?</a:t>
            </a:r>
            <a:endParaRPr lang="en-US" altLang="en-US"/>
          </a:p>
        </p:txBody>
      </p:sp>
      <p:sp>
        <p:nvSpPr>
          <p:cNvPr id="69678" name="Freeform 69"/>
          <p:cNvSpPr>
            <a:spLocks/>
          </p:cNvSpPr>
          <p:nvPr/>
        </p:nvSpPr>
        <p:spPr bwMode="auto">
          <a:xfrm>
            <a:off x="5562600" y="2557463"/>
            <a:ext cx="112713" cy="403225"/>
          </a:xfrm>
          <a:custGeom>
            <a:avLst/>
            <a:gdLst>
              <a:gd name="T0" fmla="*/ 0 w 71"/>
              <a:gd name="T1" fmla="*/ 2147483647 h 254"/>
              <a:gd name="T2" fmla="*/ 2147483647 w 71"/>
              <a:gd name="T3" fmla="*/ 2147483647 h 254"/>
              <a:gd name="T4" fmla="*/ 2147483647 w 71"/>
              <a:gd name="T5" fmla="*/ 0 h 254"/>
              <a:gd name="T6" fmla="*/ 0 w 71"/>
              <a:gd name="T7" fmla="*/ 2147483647 h 254"/>
              <a:gd name="T8" fmla="*/ 0 60000 65536"/>
              <a:gd name="T9" fmla="*/ 0 60000 65536"/>
              <a:gd name="T10" fmla="*/ 0 60000 65536"/>
              <a:gd name="T11" fmla="*/ 0 60000 65536"/>
              <a:gd name="T12" fmla="*/ 0 w 71"/>
              <a:gd name="T13" fmla="*/ 0 h 254"/>
              <a:gd name="T14" fmla="*/ 71 w 71"/>
              <a:gd name="T15" fmla="*/ 254 h 254"/>
            </a:gdLst>
            <a:ahLst/>
            <a:cxnLst>
              <a:cxn ang="T8">
                <a:pos x="T0" y="T1"/>
              </a:cxn>
              <a:cxn ang="T9">
                <a:pos x="T2" y="T3"/>
              </a:cxn>
              <a:cxn ang="T10">
                <a:pos x="T4" y="T5"/>
              </a:cxn>
              <a:cxn ang="T11">
                <a:pos x="T6" y="T7"/>
              </a:cxn>
            </a:cxnLst>
            <a:rect l="T12" t="T13" r="T14" b="T15"/>
            <a:pathLst>
              <a:path w="71" h="254">
                <a:moveTo>
                  <a:pt x="0" y="254"/>
                </a:moveTo>
                <a:lnTo>
                  <a:pt x="71" y="247"/>
                </a:lnTo>
                <a:lnTo>
                  <a:pt x="36" y="0"/>
                </a:lnTo>
                <a:lnTo>
                  <a:pt x="0" y="254"/>
                </a:lnTo>
                <a:close/>
              </a:path>
            </a:pathLst>
          </a:custGeom>
          <a:solidFill>
            <a:srgbClr val="808080"/>
          </a:solidFill>
          <a:ln w="11113">
            <a:solidFill>
              <a:srgbClr val="000000"/>
            </a:solidFill>
            <a:prstDash val="solid"/>
            <a:round/>
            <a:headEnd/>
            <a:tailEnd/>
          </a:ln>
        </p:spPr>
        <p:txBody>
          <a:bodyPr/>
          <a:lstStyle/>
          <a:p>
            <a:endParaRPr lang="en-US"/>
          </a:p>
        </p:txBody>
      </p:sp>
      <p:sp>
        <p:nvSpPr>
          <p:cNvPr id="69679" name="Freeform 70"/>
          <p:cNvSpPr>
            <a:spLocks/>
          </p:cNvSpPr>
          <p:nvPr/>
        </p:nvSpPr>
        <p:spPr bwMode="auto">
          <a:xfrm>
            <a:off x="5689600" y="2608263"/>
            <a:ext cx="85725" cy="333375"/>
          </a:xfrm>
          <a:custGeom>
            <a:avLst/>
            <a:gdLst>
              <a:gd name="T0" fmla="*/ 0 w 54"/>
              <a:gd name="T1" fmla="*/ 2147483647 h 210"/>
              <a:gd name="T2" fmla="*/ 2147483647 w 54"/>
              <a:gd name="T3" fmla="*/ 2147483647 h 210"/>
              <a:gd name="T4" fmla="*/ 2147483647 w 54"/>
              <a:gd name="T5" fmla="*/ 0 h 210"/>
              <a:gd name="T6" fmla="*/ 0 w 54"/>
              <a:gd name="T7" fmla="*/ 2147483647 h 210"/>
              <a:gd name="T8" fmla="*/ 0 60000 65536"/>
              <a:gd name="T9" fmla="*/ 0 60000 65536"/>
              <a:gd name="T10" fmla="*/ 0 60000 65536"/>
              <a:gd name="T11" fmla="*/ 0 60000 65536"/>
              <a:gd name="T12" fmla="*/ 0 w 54"/>
              <a:gd name="T13" fmla="*/ 0 h 210"/>
              <a:gd name="T14" fmla="*/ 54 w 54"/>
              <a:gd name="T15" fmla="*/ 210 h 210"/>
            </a:gdLst>
            <a:ahLst/>
            <a:cxnLst>
              <a:cxn ang="T8">
                <a:pos x="T0" y="T1"/>
              </a:cxn>
              <a:cxn ang="T9">
                <a:pos x="T2" y="T3"/>
              </a:cxn>
              <a:cxn ang="T10">
                <a:pos x="T4" y="T5"/>
              </a:cxn>
              <a:cxn ang="T11">
                <a:pos x="T6" y="T7"/>
              </a:cxn>
            </a:cxnLst>
            <a:rect l="T12" t="T13" r="T14" b="T15"/>
            <a:pathLst>
              <a:path w="54" h="210">
                <a:moveTo>
                  <a:pt x="0" y="210"/>
                </a:moveTo>
                <a:lnTo>
                  <a:pt x="54" y="209"/>
                </a:lnTo>
                <a:lnTo>
                  <a:pt x="24" y="0"/>
                </a:lnTo>
                <a:lnTo>
                  <a:pt x="0" y="210"/>
                </a:lnTo>
                <a:close/>
              </a:path>
            </a:pathLst>
          </a:custGeom>
          <a:solidFill>
            <a:srgbClr val="808080"/>
          </a:solidFill>
          <a:ln w="11113">
            <a:solidFill>
              <a:srgbClr val="000000"/>
            </a:solidFill>
            <a:prstDash val="solid"/>
            <a:round/>
            <a:headEnd/>
            <a:tailEnd/>
          </a:ln>
        </p:spPr>
        <p:txBody>
          <a:bodyPr/>
          <a:lstStyle/>
          <a:p>
            <a:endParaRPr lang="en-US"/>
          </a:p>
        </p:txBody>
      </p:sp>
      <p:sp>
        <p:nvSpPr>
          <p:cNvPr id="69680" name="Freeform 71"/>
          <p:cNvSpPr>
            <a:spLocks/>
          </p:cNvSpPr>
          <p:nvPr/>
        </p:nvSpPr>
        <p:spPr bwMode="auto">
          <a:xfrm>
            <a:off x="5797550" y="2522538"/>
            <a:ext cx="71438" cy="412750"/>
          </a:xfrm>
          <a:custGeom>
            <a:avLst/>
            <a:gdLst>
              <a:gd name="T0" fmla="*/ 0 w 45"/>
              <a:gd name="T1" fmla="*/ 2147483647 h 260"/>
              <a:gd name="T2" fmla="*/ 2147483647 w 45"/>
              <a:gd name="T3" fmla="*/ 2147483647 h 260"/>
              <a:gd name="T4" fmla="*/ 2147483647 w 45"/>
              <a:gd name="T5" fmla="*/ 0 h 260"/>
              <a:gd name="T6" fmla="*/ 2147483647 w 45"/>
              <a:gd name="T7" fmla="*/ 0 h 260"/>
              <a:gd name="T8" fmla="*/ 2147483647 w 45"/>
              <a:gd name="T9" fmla="*/ 0 h 260"/>
              <a:gd name="T10" fmla="*/ 0 w 45"/>
              <a:gd name="T11" fmla="*/ 2147483647 h 260"/>
              <a:gd name="T12" fmla="*/ 0 60000 65536"/>
              <a:gd name="T13" fmla="*/ 0 60000 65536"/>
              <a:gd name="T14" fmla="*/ 0 60000 65536"/>
              <a:gd name="T15" fmla="*/ 0 60000 65536"/>
              <a:gd name="T16" fmla="*/ 0 60000 65536"/>
              <a:gd name="T17" fmla="*/ 0 60000 65536"/>
              <a:gd name="T18" fmla="*/ 0 w 45"/>
              <a:gd name="T19" fmla="*/ 0 h 260"/>
              <a:gd name="T20" fmla="*/ 45 w 45"/>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45" h="260">
                <a:moveTo>
                  <a:pt x="0" y="260"/>
                </a:moveTo>
                <a:lnTo>
                  <a:pt x="45" y="260"/>
                </a:lnTo>
                <a:lnTo>
                  <a:pt x="6" y="0"/>
                </a:lnTo>
                <a:lnTo>
                  <a:pt x="7" y="0"/>
                </a:lnTo>
                <a:lnTo>
                  <a:pt x="0" y="260"/>
                </a:lnTo>
                <a:close/>
              </a:path>
            </a:pathLst>
          </a:custGeom>
          <a:solidFill>
            <a:srgbClr val="808080"/>
          </a:solidFill>
          <a:ln w="11113">
            <a:solidFill>
              <a:srgbClr val="000000"/>
            </a:solidFill>
            <a:prstDash val="solid"/>
            <a:round/>
            <a:headEnd/>
            <a:tailEnd/>
          </a:ln>
        </p:spPr>
        <p:txBody>
          <a:bodyPr/>
          <a:lstStyle/>
          <a:p>
            <a:endParaRPr lang="en-US"/>
          </a:p>
        </p:txBody>
      </p:sp>
      <p:sp>
        <p:nvSpPr>
          <p:cNvPr id="69681" name="Freeform 72"/>
          <p:cNvSpPr>
            <a:spLocks/>
          </p:cNvSpPr>
          <p:nvPr/>
        </p:nvSpPr>
        <p:spPr bwMode="auto">
          <a:xfrm>
            <a:off x="5886450" y="2573338"/>
            <a:ext cx="76200" cy="363537"/>
          </a:xfrm>
          <a:custGeom>
            <a:avLst/>
            <a:gdLst>
              <a:gd name="T0" fmla="*/ 0 w 48"/>
              <a:gd name="T1" fmla="*/ 2147483647 h 229"/>
              <a:gd name="T2" fmla="*/ 2147483647 w 48"/>
              <a:gd name="T3" fmla="*/ 2147483647 h 229"/>
              <a:gd name="T4" fmla="*/ 2147483647 w 48"/>
              <a:gd name="T5" fmla="*/ 0 h 229"/>
              <a:gd name="T6" fmla="*/ 0 w 48"/>
              <a:gd name="T7" fmla="*/ 2147483647 h 229"/>
              <a:gd name="T8" fmla="*/ 0 60000 65536"/>
              <a:gd name="T9" fmla="*/ 0 60000 65536"/>
              <a:gd name="T10" fmla="*/ 0 60000 65536"/>
              <a:gd name="T11" fmla="*/ 0 60000 65536"/>
              <a:gd name="T12" fmla="*/ 0 w 48"/>
              <a:gd name="T13" fmla="*/ 0 h 229"/>
              <a:gd name="T14" fmla="*/ 48 w 48"/>
              <a:gd name="T15" fmla="*/ 229 h 229"/>
            </a:gdLst>
            <a:ahLst/>
            <a:cxnLst>
              <a:cxn ang="T8">
                <a:pos x="T0" y="T1"/>
              </a:cxn>
              <a:cxn ang="T9">
                <a:pos x="T2" y="T3"/>
              </a:cxn>
              <a:cxn ang="T10">
                <a:pos x="T4" y="T5"/>
              </a:cxn>
              <a:cxn ang="T11">
                <a:pos x="T6" y="T7"/>
              </a:cxn>
            </a:cxnLst>
            <a:rect l="T12" t="T13" r="T14" b="T15"/>
            <a:pathLst>
              <a:path w="48" h="229">
                <a:moveTo>
                  <a:pt x="0" y="229"/>
                </a:moveTo>
                <a:lnTo>
                  <a:pt x="48" y="228"/>
                </a:lnTo>
                <a:lnTo>
                  <a:pt x="16" y="0"/>
                </a:lnTo>
                <a:lnTo>
                  <a:pt x="0" y="229"/>
                </a:lnTo>
                <a:close/>
              </a:path>
            </a:pathLst>
          </a:custGeom>
          <a:solidFill>
            <a:srgbClr val="808080"/>
          </a:solidFill>
          <a:ln w="11113">
            <a:solidFill>
              <a:srgbClr val="000000"/>
            </a:solidFill>
            <a:prstDash val="solid"/>
            <a:round/>
            <a:headEnd/>
            <a:tailEnd/>
          </a:ln>
        </p:spPr>
        <p:txBody>
          <a:bodyPr/>
          <a:lstStyle/>
          <a:p>
            <a:endParaRPr lang="en-US"/>
          </a:p>
        </p:txBody>
      </p:sp>
      <p:sp>
        <p:nvSpPr>
          <p:cNvPr id="69682" name="Freeform 73"/>
          <p:cNvSpPr>
            <a:spLocks/>
          </p:cNvSpPr>
          <p:nvPr/>
        </p:nvSpPr>
        <p:spPr bwMode="auto">
          <a:xfrm>
            <a:off x="5975350" y="2652713"/>
            <a:ext cx="96838" cy="284162"/>
          </a:xfrm>
          <a:custGeom>
            <a:avLst/>
            <a:gdLst>
              <a:gd name="T0" fmla="*/ 0 w 61"/>
              <a:gd name="T1" fmla="*/ 2147483647 h 179"/>
              <a:gd name="T2" fmla="*/ 2147483647 w 61"/>
              <a:gd name="T3" fmla="*/ 2147483647 h 179"/>
              <a:gd name="T4" fmla="*/ 2147483647 w 61"/>
              <a:gd name="T5" fmla="*/ 0 h 179"/>
              <a:gd name="T6" fmla="*/ 0 w 61"/>
              <a:gd name="T7" fmla="*/ 2147483647 h 179"/>
              <a:gd name="T8" fmla="*/ 0 60000 65536"/>
              <a:gd name="T9" fmla="*/ 0 60000 65536"/>
              <a:gd name="T10" fmla="*/ 0 60000 65536"/>
              <a:gd name="T11" fmla="*/ 0 60000 65536"/>
              <a:gd name="T12" fmla="*/ 0 w 61"/>
              <a:gd name="T13" fmla="*/ 0 h 179"/>
              <a:gd name="T14" fmla="*/ 61 w 61"/>
              <a:gd name="T15" fmla="*/ 179 h 179"/>
            </a:gdLst>
            <a:ahLst/>
            <a:cxnLst>
              <a:cxn ang="T8">
                <a:pos x="T0" y="T1"/>
              </a:cxn>
              <a:cxn ang="T9">
                <a:pos x="T2" y="T3"/>
              </a:cxn>
              <a:cxn ang="T10">
                <a:pos x="T4" y="T5"/>
              </a:cxn>
              <a:cxn ang="T11">
                <a:pos x="T6" y="T7"/>
              </a:cxn>
            </a:cxnLst>
            <a:rect l="T12" t="T13" r="T14" b="T15"/>
            <a:pathLst>
              <a:path w="61" h="179">
                <a:moveTo>
                  <a:pt x="0" y="179"/>
                </a:moveTo>
                <a:lnTo>
                  <a:pt x="61" y="179"/>
                </a:lnTo>
                <a:lnTo>
                  <a:pt x="22" y="0"/>
                </a:lnTo>
                <a:lnTo>
                  <a:pt x="0" y="179"/>
                </a:lnTo>
                <a:close/>
              </a:path>
            </a:pathLst>
          </a:custGeom>
          <a:solidFill>
            <a:srgbClr val="808080"/>
          </a:solidFill>
          <a:ln w="11113">
            <a:solidFill>
              <a:srgbClr val="000000"/>
            </a:solidFill>
            <a:prstDash val="solid"/>
            <a:round/>
            <a:headEnd/>
            <a:tailEnd/>
          </a:ln>
        </p:spPr>
        <p:txBody>
          <a:bodyPr/>
          <a:lstStyle/>
          <a:p>
            <a:endParaRPr lang="en-US"/>
          </a:p>
        </p:txBody>
      </p:sp>
      <p:sp>
        <p:nvSpPr>
          <p:cNvPr id="69683" name="Rectangle 74"/>
          <p:cNvSpPr>
            <a:spLocks noChangeArrowheads="1"/>
          </p:cNvSpPr>
          <p:nvPr/>
        </p:nvSpPr>
        <p:spPr bwMode="auto">
          <a:xfrm>
            <a:off x="4997450" y="1493838"/>
            <a:ext cx="180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a:solidFill>
                  <a:srgbClr val="000000"/>
                </a:solidFill>
              </a:rPr>
              <a:t>   </a:t>
            </a:r>
            <a:endParaRPr lang="en-US" altLang="en-US"/>
          </a:p>
        </p:txBody>
      </p:sp>
      <p:sp>
        <p:nvSpPr>
          <p:cNvPr id="69684" name="Rectangle 75"/>
          <p:cNvSpPr>
            <a:spLocks noChangeArrowheads="1"/>
          </p:cNvSpPr>
          <p:nvPr/>
        </p:nvSpPr>
        <p:spPr bwMode="auto">
          <a:xfrm>
            <a:off x="5159375" y="1493838"/>
            <a:ext cx="180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i="1">
                <a:solidFill>
                  <a:srgbClr val="000000"/>
                </a:solidFill>
              </a:rPr>
              <a:t>   </a:t>
            </a:r>
            <a:endParaRPr lang="en-US" altLang="en-US"/>
          </a:p>
        </p:txBody>
      </p:sp>
      <p:sp>
        <p:nvSpPr>
          <p:cNvPr id="69685" name="Rectangle 76"/>
          <p:cNvSpPr>
            <a:spLocks noChangeArrowheads="1"/>
          </p:cNvSpPr>
          <p:nvPr/>
        </p:nvSpPr>
        <p:spPr bwMode="auto">
          <a:xfrm>
            <a:off x="5319713" y="149383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a:solidFill>
                  <a:srgbClr val="000000"/>
                </a:solidFill>
              </a:rPr>
              <a:t> </a:t>
            </a:r>
            <a:endParaRPr lang="en-US" altLang="en-US"/>
          </a:p>
        </p:txBody>
      </p:sp>
      <p:sp>
        <p:nvSpPr>
          <p:cNvPr id="69686" name="Rectangle 77"/>
          <p:cNvSpPr>
            <a:spLocks noChangeArrowheads="1"/>
          </p:cNvSpPr>
          <p:nvPr/>
        </p:nvSpPr>
        <p:spPr bwMode="auto">
          <a:xfrm>
            <a:off x="5372100" y="1646238"/>
            <a:ext cx="83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Summit</a:t>
            </a:r>
            <a:endParaRPr lang="en-US" altLang="en-US">
              <a:solidFill>
                <a:srgbClr val="FF0000"/>
              </a:solidFill>
            </a:endParaRPr>
          </a:p>
        </p:txBody>
      </p:sp>
      <p:sp>
        <p:nvSpPr>
          <p:cNvPr id="69687" name="Rectangle 79"/>
          <p:cNvSpPr>
            <a:spLocks noChangeArrowheads="1"/>
          </p:cNvSpPr>
          <p:nvPr/>
        </p:nvSpPr>
        <p:spPr bwMode="auto">
          <a:xfrm>
            <a:off x="4997450" y="1974850"/>
            <a:ext cx="1206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00" b="1" i="1">
                <a:solidFill>
                  <a:srgbClr val="000000"/>
                </a:solidFill>
              </a:rPr>
              <a:t>  </a:t>
            </a:r>
            <a:endParaRPr lang="en-US" altLang="en-US"/>
          </a:p>
        </p:txBody>
      </p:sp>
      <p:sp>
        <p:nvSpPr>
          <p:cNvPr id="69688" name="Rectangle 80"/>
          <p:cNvSpPr>
            <a:spLocks noChangeArrowheads="1"/>
          </p:cNvSpPr>
          <p:nvPr/>
        </p:nvSpPr>
        <p:spPr bwMode="auto">
          <a:xfrm>
            <a:off x="5105400" y="1900238"/>
            <a:ext cx="1136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    pH = 2.8</a:t>
            </a:r>
            <a:endParaRPr lang="en-US" altLang="en-US">
              <a:solidFill>
                <a:srgbClr val="FF0000"/>
              </a:solidFill>
            </a:endParaRPr>
          </a:p>
        </p:txBody>
      </p:sp>
      <p:sp>
        <p:nvSpPr>
          <p:cNvPr id="69689" name="Freeform 87"/>
          <p:cNvSpPr>
            <a:spLocks/>
          </p:cNvSpPr>
          <p:nvPr/>
        </p:nvSpPr>
        <p:spPr bwMode="auto">
          <a:xfrm>
            <a:off x="6040438" y="2211388"/>
            <a:ext cx="346075" cy="415925"/>
          </a:xfrm>
          <a:custGeom>
            <a:avLst/>
            <a:gdLst>
              <a:gd name="T0" fmla="*/ 0 w 218"/>
              <a:gd name="T1" fmla="*/ 2147483647 h 262"/>
              <a:gd name="T2" fmla="*/ 2147483647 w 218"/>
              <a:gd name="T3" fmla="*/ 2147483647 h 262"/>
              <a:gd name="T4" fmla="*/ 2147483647 w 218"/>
              <a:gd name="T5" fmla="*/ 2147483647 h 262"/>
              <a:gd name="T6" fmla="*/ 2147483647 w 218"/>
              <a:gd name="T7" fmla="*/ 2147483647 h 262"/>
              <a:gd name="T8" fmla="*/ 2147483647 w 218"/>
              <a:gd name="T9" fmla="*/ 2147483647 h 262"/>
              <a:gd name="T10" fmla="*/ 2147483647 w 218"/>
              <a:gd name="T11" fmla="*/ 2147483647 h 262"/>
              <a:gd name="T12" fmla="*/ 2147483647 w 218"/>
              <a:gd name="T13" fmla="*/ 2147483647 h 262"/>
              <a:gd name="T14" fmla="*/ 2147483647 w 218"/>
              <a:gd name="T15" fmla="*/ 2147483647 h 262"/>
              <a:gd name="T16" fmla="*/ 2147483647 w 218"/>
              <a:gd name="T17" fmla="*/ 2147483647 h 262"/>
              <a:gd name="T18" fmla="*/ 2147483647 w 218"/>
              <a:gd name="T19" fmla="*/ 2147483647 h 262"/>
              <a:gd name="T20" fmla="*/ 2147483647 w 218"/>
              <a:gd name="T21" fmla="*/ 2147483647 h 262"/>
              <a:gd name="T22" fmla="*/ 2147483647 w 218"/>
              <a:gd name="T23" fmla="*/ 2147483647 h 262"/>
              <a:gd name="T24" fmla="*/ 2147483647 w 218"/>
              <a:gd name="T25" fmla="*/ 2147483647 h 262"/>
              <a:gd name="T26" fmla="*/ 2147483647 w 218"/>
              <a:gd name="T27" fmla="*/ 2147483647 h 262"/>
              <a:gd name="T28" fmla="*/ 2147483647 w 218"/>
              <a:gd name="T29" fmla="*/ 2147483647 h 262"/>
              <a:gd name="T30" fmla="*/ 2147483647 w 218"/>
              <a:gd name="T31" fmla="*/ 2147483647 h 262"/>
              <a:gd name="T32" fmla="*/ 2147483647 w 218"/>
              <a:gd name="T33" fmla="*/ 0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8"/>
              <a:gd name="T52" fmla="*/ 0 h 262"/>
              <a:gd name="T53" fmla="*/ 218 w 2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8" h="262">
                <a:moveTo>
                  <a:pt x="0" y="262"/>
                </a:moveTo>
                <a:lnTo>
                  <a:pt x="23" y="259"/>
                </a:lnTo>
                <a:lnTo>
                  <a:pt x="53" y="245"/>
                </a:lnTo>
                <a:lnTo>
                  <a:pt x="81" y="226"/>
                </a:lnTo>
                <a:lnTo>
                  <a:pt x="100" y="207"/>
                </a:lnTo>
                <a:lnTo>
                  <a:pt x="97" y="186"/>
                </a:lnTo>
                <a:lnTo>
                  <a:pt x="122" y="175"/>
                </a:lnTo>
                <a:lnTo>
                  <a:pt x="144" y="164"/>
                </a:lnTo>
                <a:lnTo>
                  <a:pt x="148" y="142"/>
                </a:lnTo>
                <a:lnTo>
                  <a:pt x="138" y="121"/>
                </a:lnTo>
                <a:lnTo>
                  <a:pt x="157" y="107"/>
                </a:lnTo>
                <a:lnTo>
                  <a:pt x="173" y="91"/>
                </a:lnTo>
                <a:lnTo>
                  <a:pt x="176" y="67"/>
                </a:lnTo>
                <a:lnTo>
                  <a:pt x="172" y="44"/>
                </a:lnTo>
                <a:lnTo>
                  <a:pt x="173" y="22"/>
                </a:lnTo>
                <a:lnTo>
                  <a:pt x="197" y="15"/>
                </a:lnTo>
                <a:lnTo>
                  <a:pt x="218"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0" name="Freeform 88"/>
          <p:cNvSpPr>
            <a:spLocks/>
          </p:cNvSpPr>
          <p:nvPr/>
        </p:nvSpPr>
        <p:spPr bwMode="auto">
          <a:xfrm>
            <a:off x="5640388" y="2192338"/>
            <a:ext cx="88900" cy="377825"/>
          </a:xfrm>
          <a:custGeom>
            <a:avLst/>
            <a:gdLst>
              <a:gd name="T0" fmla="*/ 2147483647 w 56"/>
              <a:gd name="T1" fmla="*/ 0 h 238"/>
              <a:gd name="T2" fmla="*/ 2147483647 w 56"/>
              <a:gd name="T3" fmla="*/ 2147483647 h 238"/>
              <a:gd name="T4" fmla="*/ 2147483647 w 56"/>
              <a:gd name="T5" fmla="*/ 2147483647 h 238"/>
              <a:gd name="T6" fmla="*/ 2147483647 w 56"/>
              <a:gd name="T7" fmla="*/ 2147483647 h 238"/>
              <a:gd name="T8" fmla="*/ 0 w 56"/>
              <a:gd name="T9" fmla="*/ 2147483647 h 238"/>
              <a:gd name="T10" fmla="*/ 2147483647 w 56"/>
              <a:gd name="T11" fmla="*/ 2147483647 h 238"/>
              <a:gd name="T12" fmla="*/ 2147483647 w 56"/>
              <a:gd name="T13" fmla="*/ 2147483647 h 238"/>
              <a:gd name="T14" fmla="*/ 2147483647 w 56"/>
              <a:gd name="T15" fmla="*/ 2147483647 h 238"/>
              <a:gd name="T16" fmla="*/ 2147483647 w 56"/>
              <a:gd name="T17" fmla="*/ 2147483647 h 238"/>
              <a:gd name="T18" fmla="*/ 2147483647 w 56"/>
              <a:gd name="T19" fmla="*/ 2147483647 h 238"/>
              <a:gd name="T20" fmla="*/ 2147483647 w 56"/>
              <a:gd name="T21" fmla="*/ 2147483647 h 238"/>
              <a:gd name="T22" fmla="*/ 2147483647 w 56"/>
              <a:gd name="T23" fmla="*/ 2147483647 h 2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238"/>
              <a:gd name="T38" fmla="*/ 56 w 56"/>
              <a:gd name="T39" fmla="*/ 238 h 2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238">
                <a:moveTo>
                  <a:pt x="31" y="0"/>
                </a:moveTo>
                <a:lnTo>
                  <a:pt x="12" y="15"/>
                </a:lnTo>
                <a:lnTo>
                  <a:pt x="4" y="37"/>
                </a:lnTo>
                <a:lnTo>
                  <a:pt x="10" y="63"/>
                </a:lnTo>
                <a:lnTo>
                  <a:pt x="0" y="88"/>
                </a:lnTo>
                <a:lnTo>
                  <a:pt x="3" y="116"/>
                </a:lnTo>
                <a:lnTo>
                  <a:pt x="19" y="132"/>
                </a:lnTo>
                <a:lnTo>
                  <a:pt x="43" y="146"/>
                </a:lnTo>
                <a:lnTo>
                  <a:pt x="56" y="168"/>
                </a:lnTo>
                <a:lnTo>
                  <a:pt x="56" y="192"/>
                </a:lnTo>
                <a:lnTo>
                  <a:pt x="56" y="215"/>
                </a:lnTo>
                <a:lnTo>
                  <a:pt x="47" y="238"/>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1" name="Freeform 89"/>
          <p:cNvSpPr>
            <a:spLocks/>
          </p:cNvSpPr>
          <p:nvPr/>
        </p:nvSpPr>
        <p:spPr bwMode="auto">
          <a:xfrm>
            <a:off x="5907088" y="2225675"/>
            <a:ext cx="46037" cy="333375"/>
          </a:xfrm>
          <a:custGeom>
            <a:avLst/>
            <a:gdLst>
              <a:gd name="T0" fmla="*/ 2147483647 w 29"/>
              <a:gd name="T1" fmla="*/ 0 h 210"/>
              <a:gd name="T2" fmla="*/ 2147483647 w 29"/>
              <a:gd name="T3" fmla="*/ 2147483647 h 210"/>
              <a:gd name="T4" fmla="*/ 0 w 29"/>
              <a:gd name="T5" fmla="*/ 2147483647 h 210"/>
              <a:gd name="T6" fmla="*/ 2147483647 w 29"/>
              <a:gd name="T7" fmla="*/ 2147483647 h 210"/>
              <a:gd name="T8" fmla="*/ 2147483647 w 29"/>
              <a:gd name="T9" fmla="*/ 2147483647 h 210"/>
              <a:gd name="T10" fmla="*/ 2147483647 w 29"/>
              <a:gd name="T11" fmla="*/ 2147483647 h 210"/>
              <a:gd name="T12" fmla="*/ 2147483647 w 29"/>
              <a:gd name="T13" fmla="*/ 2147483647 h 210"/>
              <a:gd name="T14" fmla="*/ 2147483647 w 29"/>
              <a:gd name="T15" fmla="*/ 2147483647 h 210"/>
              <a:gd name="T16" fmla="*/ 2147483647 w 29"/>
              <a:gd name="T17" fmla="*/ 2147483647 h 210"/>
              <a:gd name="T18" fmla="*/ 2147483647 w 29"/>
              <a:gd name="T19" fmla="*/ 2147483647 h 210"/>
              <a:gd name="T20" fmla="*/ 2147483647 w 29"/>
              <a:gd name="T21" fmla="*/ 2147483647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10"/>
              <a:gd name="T35" fmla="*/ 29 w 29"/>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10">
                <a:moveTo>
                  <a:pt x="25" y="0"/>
                </a:moveTo>
                <a:lnTo>
                  <a:pt x="4" y="10"/>
                </a:lnTo>
                <a:lnTo>
                  <a:pt x="0" y="33"/>
                </a:lnTo>
                <a:lnTo>
                  <a:pt x="9" y="54"/>
                </a:lnTo>
                <a:lnTo>
                  <a:pt x="16" y="77"/>
                </a:lnTo>
                <a:lnTo>
                  <a:pt x="16" y="101"/>
                </a:lnTo>
                <a:lnTo>
                  <a:pt x="25" y="121"/>
                </a:lnTo>
                <a:lnTo>
                  <a:pt x="28" y="144"/>
                </a:lnTo>
                <a:lnTo>
                  <a:pt x="28" y="166"/>
                </a:lnTo>
                <a:lnTo>
                  <a:pt x="29" y="190"/>
                </a:lnTo>
                <a:lnTo>
                  <a:pt x="19" y="21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2" name="Freeform 90"/>
          <p:cNvSpPr>
            <a:spLocks/>
          </p:cNvSpPr>
          <p:nvPr/>
        </p:nvSpPr>
        <p:spPr bwMode="auto">
          <a:xfrm>
            <a:off x="5364163" y="2230438"/>
            <a:ext cx="171450" cy="307975"/>
          </a:xfrm>
          <a:custGeom>
            <a:avLst/>
            <a:gdLst>
              <a:gd name="T0" fmla="*/ 2147483647 w 108"/>
              <a:gd name="T1" fmla="*/ 0 h 194"/>
              <a:gd name="T2" fmla="*/ 2147483647 w 108"/>
              <a:gd name="T3" fmla="*/ 2147483647 h 194"/>
              <a:gd name="T4" fmla="*/ 0 w 108"/>
              <a:gd name="T5" fmla="*/ 2147483647 h 194"/>
              <a:gd name="T6" fmla="*/ 2147483647 w 108"/>
              <a:gd name="T7" fmla="*/ 2147483647 h 194"/>
              <a:gd name="T8" fmla="*/ 2147483647 w 108"/>
              <a:gd name="T9" fmla="*/ 2147483647 h 194"/>
              <a:gd name="T10" fmla="*/ 2147483647 w 108"/>
              <a:gd name="T11" fmla="*/ 2147483647 h 194"/>
              <a:gd name="T12" fmla="*/ 2147483647 w 108"/>
              <a:gd name="T13" fmla="*/ 2147483647 h 194"/>
              <a:gd name="T14" fmla="*/ 2147483647 w 108"/>
              <a:gd name="T15" fmla="*/ 2147483647 h 194"/>
              <a:gd name="T16" fmla="*/ 2147483647 w 108"/>
              <a:gd name="T17" fmla="*/ 2147483647 h 194"/>
              <a:gd name="T18" fmla="*/ 2147483647 w 108"/>
              <a:gd name="T19" fmla="*/ 2147483647 h 194"/>
              <a:gd name="T20" fmla="*/ 2147483647 w 108"/>
              <a:gd name="T21" fmla="*/ 2147483647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194"/>
              <a:gd name="T35" fmla="*/ 108 w 108"/>
              <a:gd name="T36" fmla="*/ 194 h 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194">
                <a:moveTo>
                  <a:pt x="21" y="0"/>
                </a:moveTo>
                <a:lnTo>
                  <a:pt x="3" y="16"/>
                </a:lnTo>
                <a:lnTo>
                  <a:pt x="0" y="39"/>
                </a:lnTo>
                <a:lnTo>
                  <a:pt x="20" y="58"/>
                </a:lnTo>
                <a:lnTo>
                  <a:pt x="42" y="71"/>
                </a:lnTo>
                <a:lnTo>
                  <a:pt x="49" y="95"/>
                </a:lnTo>
                <a:lnTo>
                  <a:pt x="58" y="115"/>
                </a:lnTo>
                <a:lnTo>
                  <a:pt x="58" y="140"/>
                </a:lnTo>
                <a:lnTo>
                  <a:pt x="70" y="163"/>
                </a:lnTo>
                <a:lnTo>
                  <a:pt x="89" y="179"/>
                </a:lnTo>
                <a:lnTo>
                  <a:pt x="108" y="194"/>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3" name="Freeform 97"/>
          <p:cNvSpPr>
            <a:spLocks/>
          </p:cNvSpPr>
          <p:nvPr/>
        </p:nvSpPr>
        <p:spPr bwMode="auto">
          <a:xfrm>
            <a:off x="6254750" y="5054600"/>
            <a:ext cx="2732088" cy="889000"/>
          </a:xfrm>
          <a:custGeom>
            <a:avLst/>
            <a:gdLst>
              <a:gd name="T0" fmla="*/ 2147483647 w 1961"/>
              <a:gd name="T1" fmla="*/ 2147483647 h 624"/>
              <a:gd name="T2" fmla="*/ 2147483647 w 1961"/>
              <a:gd name="T3" fmla="*/ 2147483647 h 624"/>
              <a:gd name="T4" fmla="*/ 2147483647 w 1961"/>
              <a:gd name="T5" fmla="*/ 2147483647 h 624"/>
              <a:gd name="T6" fmla="*/ 2147483647 w 1961"/>
              <a:gd name="T7" fmla="*/ 2147483647 h 624"/>
              <a:gd name="T8" fmla="*/ 2147483647 w 1961"/>
              <a:gd name="T9" fmla="*/ 2147483647 h 624"/>
              <a:gd name="T10" fmla="*/ 2147483647 w 1961"/>
              <a:gd name="T11" fmla="*/ 2147483647 h 624"/>
              <a:gd name="T12" fmla="*/ 2147483647 w 1961"/>
              <a:gd name="T13" fmla="*/ 2147483647 h 624"/>
              <a:gd name="T14" fmla="*/ 2147483647 w 1961"/>
              <a:gd name="T15" fmla="*/ 2147483647 h 624"/>
              <a:gd name="T16" fmla="*/ 2147483647 w 1961"/>
              <a:gd name="T17" fmla="*/ 2147483647 h 624"/>
              <a:gd name="T18" fmla="*/ 2147483647 w 1961"/>
              <a:gd name="T19" fmla="*/ 2147483647 h 624"/>
              <a:gd name="T20" fmla="*/ 2147483647 w 1961"/>
              <a:gd name="T21" fmla="*/ 2147483647 h 624"/>
              <a:gd name="T22" fmla="*/ 2147483647 w 1961"/>
              <a:gd name="T23" fmla="*/ 2147483647 h 624"/>
              <a:gd name="T24" fmla="*/ 2147483647 w 1961"/>
              <a:gd name="T25" fmla="*/ 2147483647 h 624"/>
              <a:gd name="T26" fmla="*/ 2147483647 w 1961"/>
              <a:gd name="T27" fmla="*/ 2147483647 h 624"/>
              <a:gd name="T28" fmla="*/ 2147483647 w 1961"/>
              <a:gd name="T29" fmla="*/ 2147483647 h 624"/>
              <a:gd name="T30" fmla="*/ 2147483647 w 1961"/>
              <a:gd name="T31" fmla="*/ 2147483647 h 624"/>
              <a:gd name="T32" fmla="*/ 2147483647 w 1961"/>
              <a:gd name="T33" fmla="*/ 2147483647 h 624"/>
              <a:gd name="T34" fmla="*/ 2147483647 w 1961"/>
              <a:gd name="T35" fmla="*/ 2147483647 h 624"/>
              <a:gd name="T36" fmla="*/ 2147483647 w 1961"/>
              <a:gd name="T37" fmla="*/ 0 h 624"/>
              <a:gd name="T38" fmla="*/ 0 w 1961"/>
              <a:gd name="T39" fmla="*/ 2147483647 h 6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1"/>
              <a:gd name="T61" fmla="*/ 0 h 624"/>
              <a:gd name="T62" fmla="*/ 1961 w 1961"/>
              <a:gd name="T63" fmla="*/ 624 h 6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1" h="624">
                <a:moveTo>
                  <a:pt x="1961" y="594"/>
                </a:moveTo>
                <a:lnTo>
                  <a:pt x="1827" y="617"/>
                </a:lnTo>
                <a:lnTo>
                  <a:pt x="1702" y="624"/>
                </a:lnTo>
                <a:lnTo>
                  <a:pt x="1584" y="618"/>
                </a:lnTo>
                <a:lnTo>
                  <a:pt x="1474" y="599"/>
                </a:lnTo>
                <a:lnTo>
                  <a:pt x="1369" y="569"/>
                </a:lnTo>
                <a:lnTo>
                  <a:pt x="1269" y="531"/>
                </a:lnTo>
                <a:lnTo>
                  <a:pt x="1173" y="485"/>
                </a:lnTo>
                <a:lnTo>
                  <a:pt x="1081" y="434"/>
                </a:lnTo>
                <a:lnTo>
                  <a:pt x="991" y="379"/>
                </a:lnTo>
                <a:lnTo>
                  <a:pt x="901" y="322"/>
                </a:lnTo>
                <a:lnTo>
                  <a:pt x="811" y="265"/>
                </a:lnTo>
                <a:lnTo>
                  <a:pt x="721" y="208"/>
                </a:lnTo>
                <a:lnTo>
                  <a:pt x="630" y="155"/>
                </a:lnTo>
                <a:lnTo>
                  <a:pt x="537" y="109"/>
                </a:lnTo>
                <a:lnTo>
                  <a:pt x="440" y="66"/>
                </a:lnTo>
                <a:lnTo>
                  <a:pt x="339" y="34"/>
                </a:lnTo>
                <a:lnTo>
                  <a:pt x="231" y="11"/>
                </a:lnTo>
                <a:lnTo>
                  <a:pt x="119" y="0"/>
                </a:lnTo>
                <a:lnTo>
                  <a:pt x="0" y="3"/>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4" name="Line 99"/>
          <p:cNvSpPr>
            <a:spLocks noChangeShapeType="1"/>
          </p:cNvSpPr>
          <p:nvPr/>
        </p:nvSpPr>
        <p:spPr bwMode="auto">
          <a:xfrm flipV="1">
            <a:off x="5715000" y="3162300"/>
            <a:ext cx="1588" cy="16208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95" name="Freeform 100"/>
          <p:cNvSpPr>
            <a:spLocks/>
          </p:cNvSpPr>
          <p:nvPr/>
        </p:nvSpPr>
        <p:spPr bwMode="auto">
          <a:xfrm>
            <a:off x="5680075" y="3162300"/>
            <a:ext cx="69850" cy="100013"/>
          </a:xfrm>
          <a:custGeom>
            <a:avLst/>
            <a:gdLst>
              <a:gd name="T0" fmla="*/ 2147483647 w 44"/>
              <a:gd name="T1" fmla="*/ 0 h 63"/>
              <a:gd name="T2" fmla="*/ 2147483647 w 44"/>
              <a:gd name="T3" fmla="*/ 2147483647 h 63"/>
              <a:gd name="T4" fmla="*/ 2147483647 w 44"/>
              <a:gd name="T5" fmla="*/ 2147483647 h 63"/>
              <a:gd name="T6" fmla="*/ 0 w 44"/>
              <a:gd name="T7" fmla="*/ 2147483647 h 63"/>
              <a:gd name="T8" fmla="*/ 2147483647 w 44"/>
              <a:gd name="T9" fmla="*/ 0 h 63"/>
              <a:gd name="T10" fmla="*/ 0 60000 65536"/>
              <a:gd name="T11" fmla="*/ 0 60000 65536"/>
              <a:gd name="T12" fmla="*/ 0 60000 65536"/>
              <a:gd name="T13" fmla="*/ 0 60000 65536"/>
              <a:gd name="T14" fmla="*/ 0 60000 65536"/>
              <a:gd name="T15" fmla="*/ 0 w 44"/>
              <a:gd name="T16" fmla="*/ 0 h 63"/>
              <a:gd name="T17" fmla="*/ 44 w 44"/>
              <a:gd name="T18" fmla="*/ 63 h 63"/>
            </a:gdLst>
            <a:ahLst/>
            <a:cxnLst>
              <a:cxn ang="T10">
                <a:pos x="T0" y="T1"/>
              </a:cxn>
              <a:cxn ang="T11">
                <a:pos x="T2" y="T3"/>
              </a:cxn>
              <a:cxn ang="T12">
                <a:pos x="T4" y="T5"/>
              </a:cxn>
              <a:cxn ang="T13">
                <a:pos x="T6" y="T7"/>
              </a:cxn>
              <a:cxn ang="T14">
                <a:pos x="T8" y="T9"/>
              </a:cxn>
            </a:cxnLst>
            <a:rect l="T15" t="T16" r="T17" b="T18"/>
            <a:pathLst>
              <a:path w="44" h="63">
                <a:moveTo>
                  <a:pt x="22" y="0"/>
                </a:moveTo>
                <a:lnTo>
                  <a:pt x="44" y="63"/>
                </a:lnTo>
                <a:lnTo>
                  <a:pt x="22" y="63"/>
                </a:lnTo>
                <a:lnTo>
                  <a:pt x="0" y="63"/>
                </a:lnTo>
                <a:lnTo>
                  <a:pt x="22" y="0"/>
                </a:lnTo>
                <a:close/>
              </a:path>
            </a:pathLst>
          </a:custGeom>
          <a:solidFill>
            <a:srgbClr val="000000"/>
          </a:solidFill>
          <a:ln w="15875">
            <a:solidFill>
              <a:srgbClr val="000000"/>
            </a:solidFill>
            <a:prstDash val="solid"/>
            <a:round/>
            <a:headEnd/>
            <a:tailEnd/>
          </a:ln>
        </p:spPr>
        <p:txBody>
          <a:bodyPr/>
          <a:lstStyle/>
          <a:p>
            <a:endParaRPr lang="en-US"/>
          </a:p>
        </p:txBody>
      </p:sp>
      <p:sp>
        <p:nvSpPr>
          <p:cNvPr id="69696" name="Freeform 103"/>
          <p:cNvSpPr>
            <a:spLocks/>
          </p:cNvSpPr>
          <p:nvPr/>
        </p:nvSpPr>
        <p:spPr bwMode="auto">
          <a:xfrm>
            <a:off x="7750175" y="5753100"/>
            <a:ext cx="133350" cy="160338"/>
          </a:xfrm>
          <a:custGeom>
            <a:avLst/>
            <a:gdLst>
              <a:gd name="T0" fmla="*/ 2147483647 w 84"/>
              <a:gd name="T1" fmla="*/ 0 h 101"/>
              <a:gd name="T2" fmla="*/ 2147483647 w 84"/>
              <a:gd name="T3" fmla="*/ 2147483647 h 101"/>
              <a:gd name="T4" fmla="*/ 2147483647 w 84"/>
              <a:gd name="T5" fmla="*/ 2147483647 h 101"/>
              <a:gd name="T6" fmla="*/ 2147483647 w 84"/>
              <a:gd name="T7" fmla="*/ 2147483647 h 101"/>
              <a:gd name="T8" fmla="*/ 2147483647 w 84"/>
              <a:gd name="T9" fmla="*/ 2147483647 h 101"/>
              <a:gd name="T10" fmla="*/ 2147483647 w 84"/>
              <a:gd name="T11" fmla="*/ 2147483647 h 101"/>
              <a:gd name="T12" fmla="*/ 2147483647 w 84"/>
              <a:gd name="T13" fmla="*/ 2147483647 h 101"/>
              <a:gd name="T14" fmla="*/ 2147483647 w 84"/>
              <a:gd name="T15" fmla="*/ 2147483647 h 101"/>
              <a:gd name="T16" fmla="*/ 2147483647 w 84"/>
              <a:gd name="T17" fmla="*/ 2147483647 h 101"/>
              <a:gd name="T18" fmla="*/ 2147483647 w 84"/>
              <a:gd name="T19" fmla="*/ 2147483647 h 101"/>
              <a:gd name="T20" fmla="*/ 2147483647 w 84"/>
              <a:gd name="T21" fmla="*/ 2147483647 h 101"/>
              <a:gd name="T22" fmla="*/ 0 w 84"/>
              <a:gd name="T23" fmla="*/ 2147483647 h 101"/>
              <a:gd name="T24" fmla="*/ 0 w 84"/>
              <a:gd name="T25" fmla="*/ 2147483647 h 101"/>
              <a:gd name="T26" fmla="*/ 2147483647 w 84"/>
              <a:gd name="T27" fmla="*/ 2147483647 h 101"/>
              <a:gd name="T28" fmla="*/ 2147483647 w 84"/>
              <a:gd name="T29" fmla="*/ 2147483647 h 101"/>
              <a:gd name="T30" fmla="*/ 2147483647 w 84"/>
              <a:gd name="T31" fmla="*/ 2147483647 h 101"/>
              <a:gd name="T32" fmla="*/ 2147483647 w 84"/>
              <a:gd name="T33" fmla="*/ 2147483647 h 101"/>
              <a:gd name="T34" fmla="*/ 2147483647 w 84"/>
              <a:gd name="T35" fmla="*/ 2147483647 h 101"/>
              <a:gd name="T36" fmla="*/ 2147483647 w 84"/>
              <a:gd name="T37" fmla="*/ 2147483647 h 101"/>
              <a:gd name="T38" fmla="*/ 2147483647 w 84"/>
              <a:gd name="T39" fmla="*/ 2147483647 h 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101"/>
              <a:gd name="T62" fmla="*/ 84 w 84"/>
              <a:gd name="T63" fmla="*/ 101 h 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101">
                <a:moveTo>
                  <a:pt x="84" y="0"/>
                </a:moveTo>
                <a:lnTo>
                  <a:pt x="66" y="3"/>
                </a:lnTo>
                <a:lnTo>
                  <a:pt x="52" y="6"/>
                </a:lnTo>
                <a:lnTo>
                  <a:pt x="40" y="12"/>
                </a:lnTo>
                <a:lnTo>
                  <a:pt x="30" y="17"/>
                </a:lnTo>
                <a:lnTo>
                  <a:pt x="21" y="23"/>
                </a:lnTo>
                <a:lnTo>
                  <a:pt x="13" y="31"/>
                </a:lnTo>
                <a:lnTo>
                  <a:pt x="9" y="36"/>
                </a:lnTo>
                <a:lnTo>
                  <a:pt x="5" y="45"/>
                </a:lnTo>
                <a:lnTo>
                  <a:pt x="3" y="52"/>
                </a:lnTo>
                <a:lnTo>
                  <a:pt x="2" y="60"/>
                </a:lnTo>
                <a:lnTo>
                  <a:pt x="0" y="67"/>
                </a:lnTo>
                <a:lnTo>
                  <a:pt x="0" y="73"/>
                </a:lnTo>
                <a:lnTo>
                  <a:pt x="2" y="80"/>
                </a:lnTo>
                <a:lnTo>
                  <a:pt x="2" y="86"/>
                </a:lnTo>
                <a:lnTo>
                  <a:pt x="3" y="90"/>
                </a:lnTo>
                <a:lnTo>
                  <a:pt x="5" y="95"/>
                </a:lnTo>
                <a:lnTo>
                  <a:pt x="6" y="98"/>
                </a:lnTo>
                <a:lnTo>
                  <a:pt x="6" y="101"/>
                </a:lnTo>
                <a:lnTo>
                  <a:pt x="8" y="101"/>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97" name="Rectangle 104"/>
          <p:cNvSpPr>
            <a:spLocks noChangeArrowheads="1"/>
          </p:cNvSpPr>
          <p:nvPr/>
        </p:nvSpPr>
        <p:spPr bwMode="auto">
          <a:xfrm>
            <a:off x="7353300" y="6042025"/>
            <a:ext cx="274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Mg</a:t>
            </a:r>
            <a:endParaRPr lang="en-US" altLang="en-US"/>
          </a:p>
        </p:txBody>
      </p:sp>
      <p:sp>
        <p:nvSpPr>
          <p:cNvPr id="69698" name="Rectangle 105"/>
          <p:cNvSpPr>
            <a:spLocks noChangeArrowheads="1"/>
          </p:cNvSpPr>
          <p:nvPr/>
        </p:nvSpPr>
        <p:spPr bwMode="auto">
          <a:xfrm>
            <a:off x="7600950" y="6010275"/>
            <a:ext cx="1301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2+</a:t>
            </a:r>
            <a:endParaRPr lang="en-US" altLang="en-US"/>
          </a:p>
        </p:txBody>
      </p:sp>
      <p:sp>
        <p:nvSpPr>
          <p:cNvPr id="69699" name="Rectangle 106"/>
          <p:cNvSpPr>
            <a:spLocks noChangeArrowheads="1"/>
          </p:cNvSpPr>
          <p:nvPr/>
        </p:nvSpPr>
        <p:spPr bwMode="auto">
          <a:xfrm>
            <a:off x="7718425" y="6042025"/>
            <a:ext cx="379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SO</a:t>
            </a:r>
            <a:endParaRPr lang="en-US" altLang="en-US"/>
          </a:p>
        </p:txBody>
      </p:sp>
      <p:sp>
        <p:nvSpPr>
          <p:cNvPr id="69700" name="Rectangle 107"/>
          <p:cNvSpPr>
            <a:spLocks noChangeArrowheads="1"/>
          </p:cNvSpPr>
          <p:nvPr/>
        </p:nvSpPr>
        <p:spPr bwMode="auto">
          <a:xfrm>
            <a:off x="8096250" y="6010275"/>
            <a:ext cx="101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2-</a:t>
            </a:r>
            <a:endParaRPr lang="en-US" altLang="en-US"/>
          </a:p>
        </p:txBody>
      </p:sp>
      <p:sp>
        <p:nvSpPr>
          <p:cNvPr id="69701" name="Rectangle 108"/>
          <p:cNvSpPr>
            <a:spLocks noChangeArrowheads="1"/>
          </p:cNvSpPr>
          <p:nvPr/>
        </p:nvSpPr>
        <p:spPr bwMode="auto">
          <a:xfrm>
            <a:off x="8058150" y="6176963"/>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4</a:t>
            </a:r>
            <a:endParaRPr lang="en-US" altLang="en-US"/>
          </a:p>
        </p:txBody>
      </p:sp>
      <p:sp>
        <p:nvSpPr>
          <p:cNvPr id="69702" name="Freeform 109"/>
          <p:cNvSpPr>
            <a:spLocks/>
          </p:cNvSpPr>
          <p:nvPr/>
        </p:nvSpPr>
        <p:spPr bwMode="auto">
          <a:xfrm>
            <a:off x="7715250" y="5899150"/>
            <a:ext cx="77788" cy="50800"/>
          </a:xfrm>
          <a:custGeom>
            <a:avLst/>
            <a:gdLst>
              <a:gd name="T0" fmla="*/ 0 w 49"/>
              <a:gd name="T1" fmla="*/ 0 h 32"/>
              <a:gd name="T2" fmla="*/ 2147483647 w 49"/>
              <a:gd name="T3" fmla="*/ 2147483647 h 32"/>
              <a:gd name="T4" fmla="*/ 2147483647 w 49"/>
              <a:gd name="T5" fmla="*/ 0 h 32"/>
              <a:gd name="T6" fmla="*/ 0 w 49"/>
              <a:gd name="T7" fmla="*/ 0 h 32"/>
              <a:gd name="T8" fmla="*/ 0 60000 65536"/>
              <a:gd name="T9" fmla="*/ 0 60000 65536"/>
              <a:gd name="T10" fmla="*/ 0 60000 65536"/>
              <a:gd name="T11" fmla="*/ 0 60000 65536"/>
              <a:gd name="T12" fmla="*/ 0 w 49"/>
              <a:gd name="T13" fmla="*/ 0 h 32"/>
              <a:gd name="T14" fmla="*/ 49 w 49"/>
              <a:gd name="T15" fmla="*/ 32 h 32"/>
            </a:gdLst>
            <a:ahLst/>
            <a:cxnLst>
              <a:cxn ang="T8">
                <a:pos x="T0" y="T1"/>
              </a:cxn>
              <a:cxn ang="T9">
                <a:pos x="T2" y="T3"/>
              </a:cxn>
              <a:cxn ang="T10">
                <a:pos x="T4" y="T5"/>
              </a:cxn>
              <a:cxn ang="T11">
                <a:pos x="T6" y="T7"/>
              </a:cxn>
            </a:cxnLst>
            <a:rect l="T12" t="T13" r="T14" b="T15"/>
            <a:pathLst>
              <a:path w="49" h="32">
                <a:moveTo>
                  <a:pt x="0" y="0"/>
                </a:moveTo>
                <a:lnTo>
                  <a:pt x="16" y="32"/>
                </a:lnTo>
                <a:lnTo>
                  <a:pt x="49" y="0"/>
                </a:lnTo>
                <a:lnTo>
                  <a:pt x="0" y="0"/>
                </a:lnTo>
                <a:close/>
              </a:path>
            </a:pathLst>
          </a:custGeom>
          <a:solidFill>
            <a:srgbClr val="000000"/>
          </a:solidFill>
          <a:ln w="11113">
            <a:solidFill>
              <a:srgbClr val="000000"/>
            </a:solidFill>
            <a:prstDash val="solid"/>
            <a:round/>
            <a:headEnd/>
            <a:tailEnd/>
          </a:ln>
        </p:spPr>
        <p:txBody>
          <a:bodyPr/>
          <a:lstStyle/>
          <a:p>
            <a:endParaRPr lang="en-US"/>
          </a:p>
        </p:txBody>
      </p:sp>
      <p:sp>
        <p:nvSpPr>
          <p:cNvPr id="69703" name="Rectangle 114"/>
          <p:cNvSpPr>
            <a:spLocks noChangeArrowheads="1"/>
          </p:cNvSpPr>
          <p:nvPr/>
        </p:nvSpPr>
        <p:spPr bwMode="auto">
          <a:xfrm>
            <a:off x="7002463" y="5781675"/>
            <a:ext cx="168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Li</a:t>
            </a:r>
            <a:endParaRPr lang="en-US" altLang="en-US"/>
          </a:p>
        </p:txBody>
      </p:sp>
      <p:sp>
        <p:nvSpPr>
          <p:cNvPr id="69704" name="Rectangle 115"/>
          <p:cNvSpPr>
            <a:spLocks noChangeArrowheads="1"/>
          </p:cNvSpPr>
          <p:nvPr/>
        </p:nvSpPr>
        <p:spPr bwMode="auto">
          <a:xfrm>
            <a:off x="7154863" y="5749925"/>
            <a:ext cx="666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a:t>
            </a:r>
            <a:endParaRPr lang="en-US" altLang="en-US"/>
          </a:p>
        </p:txBody>
      </p:sp>
      <p:sp>
        <p:nvSpPr>
          <p:cNvPr id="69705" name="Rectangle 116"/>
          <p:cNvSpPr>
            <a:spLocks noChangeArrowheads="1"/>
          </p:cNvSpPr>
          <p:nvPr/>
        </p:nvSpPr>
        <p:spPr bwMode="auto">
          <a:xfrm>
            <a:off x="7215188" y="5781675"/>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a:t>
            </a:r>
            <a:endParaRPr lang="en-US" altLang="en-US"/>
          </a:p>
        </p:txBody>
      </p:sp>
      <p:sp>
        <p:nvSpPr>
          <p:cNvPr id="69706" name="Rectangle 117"/>
          <p:cNvSpPr>
            <a:spLocks noChangeArrowheads="1"/>
          </p:cNvSpPr>
          <p:nvPr/>
        </p:nvSpPr>
        <p:spPr bwMode="auto">
          <a:xfrm>
            <a:off x="7262813" y="5781675"/>
            <a:ext cx="190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K</a:t>
            </a:r>
            <a:endParaRPr lang="en-US" altLang="en-US"/>
          </a:p>
        </p:txBody>
      </p:sp>
      <p:sp>
        <p:nvSpPr>
          <p:cNvPr id="69707" name="Rectangle 118"/>
          <p:cNvSpPr>
            <a:spLocks noChangeArrowheads="1"/>
          </p:cNvSpPr>
          <p:nvPr/>
        </p:nvSpPr>
        <p:spPr bwMode="auto">
          <a:xfrm>
            <a:off x="7432675" y="5749925"/>
            <a:ext cx="666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b="1">
                <a:solidFill>
                  <a:srgbClr val="000000"/>
                </a:solidFill>
              </a:rPr>
              <a:t>+</a:t>
            </a:r>
            <a:endParaRPr lang="en-US" altLang="en-US"/>
          </a:p>
        </p:txBody>
      </p:sp>
      <p:sp>
        <p:nvSpPr>
          <p:cNvPr id="69708" name="Rectangle 119"/>
          <p:cNvSpPr>
            <a:spLocks noChangeArrowheads="1"/>
          </p:cNvSpPr>
          <p:nvPr/>
        </p:nvSpPr>
        <p:spPr bwMode="auto">
          <a:xfrm>
            <a:off x="7493000" y="5781675"/>
            <a:ext cx="52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solidFill>
                  <a:srgbClr val="000000"/>
                </a:solidFill>
              </a:rPr>
              <a:t> </a:t>
            </a:r>
            <a:endParaRPr lang="en-US" altLang="en-US"/>
          </a:p>
        </p:txBody>
      </p:sp>
      <p:sp>
        <p:nvSpPr>
          <p:cNvPr id="69709" name="Freeform 120"/>
          <p:cNvSpPr>
            <a:spLocks/>
          </p:cNvSpPr>
          <p:nvPr/>
        </p:nvSpPr>
        <p:spPr bwMode="auto">
          <a:xfrm>
            <a:off x="7208838" y="5586413"/>
            <a:ext cx="242887" cy="171450"/>
          </a:xfrm>
          <a:custGeom>
            <a:avLst/>
            <a:gdLst>
              <a:gd name="T0" fmla="*/ 0 w 153"/>
              <a:gd name="T1" fmla="*/ 2147483647 h 108"/>
              <a:gd name="T2" fmla="*/ 2147483647 w 153"/>
              <a:gd name="T3" fmla="*/ 2147483647 h 108"/>
              <a:gd name="T4" fmla="*/ 2147483647 w 153"/>
              <a:gd name="T5" fmla="*/ 2147483647 h 108"/>
              <a:gd name="T6" fmla="*/ 2147483647 w 153"/>
              <a:gd name="T7" fmla="*/ 2147483647 h 108"/>
              <a:gd name="T8" fmla="*/ 2147483647 w 153"/>
              <a:gd name="T9" fmla="*/ 2147483647 h 108"/>
              <a:gd name="T10" fmla="*/ 2147483647 w 153"/>
              <a:gd name="T11" fmla="*/ 2147483647 h 108"/>
              <a:gd name="T12" fmla="*/ 2147483647 w 153"/>
              <a:gd name="T13" fmla="*/ 2147483647 h 108"/>
              <a:gd name="T14" fmla="*/ 2147483647 w 153"/>
              <a:gd name="T15" fmla="*/ 2147483647 h 108"/>
              <a:gd name="T16" fmla="*/ 2147483647 w 153"/>
              <a:gd name="T17" fmla="*/ 2147483647 h 108"/>
              <a:gd name="T18" fmla="*/ 2147483647 w 153"/>
              <a:gd name="T19" fmla="*/ 2147483647 h 108"/>
              <a:gd name="T20" fmla="*/ 2147483647 w 153"/>
              <a:gd name="T21" fmla="*/ 2147483647 h 108"/>
              <a:gd name="T22" fmla="*/ 2147483647 w 153"/>
              <a:gd name="T23" fmla="*/ 2147483647 h 108"/>
              <a:gd name="T24" fmla="*/ 2147483647 w 153"/>
              <a:gd name="T25" fmla="*/ 2147483647 h 108"/>
              <a:gd name="T26" fmla="*/ 2147483647 w 153"/>
              <a:gd name="T27" fmla="*/ 2147483647 h 108"/>
              <a:gd name="T28" fmla="*/ 2147483647 w 153"/>
              <a:gd name="T29" fmla="*/ 2147483647 h 108"/>
              <a:gd name="T30" fmla="*/ 2147483647 w 153"/>
              <a:gd name="T31" fmla="*/ 2147483647 h 108"/>
              <a:gd name="T32" fmla="*/ 2147483647 w 153"/>
              <a:gd name="T33" fmla="*/ 0 h 108"/>
              <a:gd name="T34" fmla="*/ 2147483647 w 153"/>
              <a:gd name="T35" fmla="*/ 0 h 108"/>
              <a:gd name="T36" fmla="*/ 2147483647 w 153"/>
              <a:gd name="T37" fmla="*/ 0 h 108"/>
              <a:gd name="T38" fmla="*/ 2147483647 w 153"/>
              <a:gd name="T39" fmla="*/ 0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3"/>
              <a:gd name="T61" fmla="*/ 0 h 108"/>
              <a:gd name="T62" fmla="*/ 153 w 153"/>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3" h="108">
                <a:moveTo>
                  <a:pt x="0" y="108"/>
                </a:moveTo>
                <a:lnTo>
                  <a:pt x="3" y="92"/>
                </a:lnTo>
                <a:lnTo>
                  <a:pt x="9" y="79"/>
                </a:lnTo>
                <a:lnTo>
                  <a:pt x="16" y="66"/>
                </a:lnTo>
                <a:lnTo>
                  <a:pt x="25" y="54"/>
                </a:lnTo>
                <a:lnTo>
                  <a:pt x="35" y="46"/>
                </a:lnTo>
                <a:lnTo>
                  <a:pt x="44" y="37"/>
                </a:lnTo>
                <a:lnTo>
                  <a:pt x="56" y="30"/>
                </a:lnTo>
                <a:lnTo>
                  <a:pt x="66" y="22"/>
                </a:lnTo>
                <a:lnTo>
                  <a:pt x="78" y="18"/>
                </a:lnTo>
                <a:lnTo>
                  <a:pt x="89" y="12"/>
                </a:lnTo>
                <a:lnTo>
                  <a:pt x="100" y="9"/>
                </a:lnTo>
                <a:lnTo>
                  <a:pt x="110" y="6"/>
                </a:lnTo>
                <a:lnTo>
                  <a:pt x="120" y="3"/>
                </a:lnTo>
                <a:lnTo>
                  <a:pt x="129" y="2"/>
                </a:lnTo>
                <a:lnTo>
                  <a:pt x="137" y="2"/>
                </a:lnTo>
                <a:lnTo>
                  <a:pt x="142" y="0"/>
                </a:lnTo>
                <a:lnTo>
                  <a:pt x="148" y="0"/>
                </a:lnTo>
                <a:lnTo>
                  <a:pt x="151" y="0"/>
                </a:lnTo>
                <a:lnTo>
                  <a:pt x="153"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0" name="Freeform 121"/>
          <p:cNvSpPr>
            <a:spLocks/>
          </p:cNvSpPr>
          <p:nvPr/>
        </p:nvSpPr>
        <p:spPr bwMode="auto">
          <a:xfrm>
            <a:off x="7386638" y="5554663"/>
            <a:ext cx="69850" cy="85725"/>
          </a:xfrm>
          <a:custGeom>
            <a:avLst/>
            <a:gdLst>
              <a:gd name="T0" fmla="*/ 2147483647 w 44"/>
              <a:gd name="T1" fmla="*/ 2147483647 h 54"/>
              <a:gd name="T2" fmla="*/ 2147483647 w 44"/>
              <a:gd name="T3" fmla="*/ 2147483647 h 54"/>
              <a:gd name="T4" fmla="*/ 0 w 44"/>
              <a:gd name="T5" fmla="*/ 0 h 54"/>
              <a:gd name="T6" fmla="*/ 2147483647 w 44"/>
              <a:gd name="T7" fmla="*/ 2147483647 h 54"/>
              <a:gd name="T8" fmla="*/ 0 60000 65536"/>
              <a:gd name="T9" fmla="*/ 0 60000 65536"/>
              <a:gd name="T10" fmla="*/ 0 60000 65536"/>
              <a:gd name="T11" fmla="*/ 0 60000 65536"/>
              <a:gd name="T12" fmla="*/ 0 w 44"/>
              <a:gd name="T13" fmla="*/ 0 h 54"/>
              <a:gd name="T14" fmla="*/ 44 w 44"/>
              <a:gd name="T15" fmla="*/ 54 h 54"/>
            </a:gdLst>
            <a:ahLst/>
            <a:cxnLst>
              <a:cxn ang="T8">
                <a:pos x="T0" y="T1"/>
              </a:cxn>
              <a:cxn ang="T9">
                <a:pos x="T2" y="T3"/>
              </a:cxn>
              <a:cxn ang="T10">
                <a:pos x="T4" y="T5"/>
              </a:cxn>
              <a:cxn ang="T11">
                <a:pos x="T6" y="T7"/>
              </a:cxn>
            </a:cxnLst>
            <a:rect l="T12" t="T13" r="T14" b="T15"/>
            <a:pathLst>
              <a:path w="44" h="54">
                <a:moveTo>
                  <a:pt x="44" y="19"/>
                </a:moveTo>
                <a:lnTo>
                  <a:pt x="20" y="54"/>
                </a:lnTo>
                <a:lnTo>
                  <a:pt x="0" y="0"/>
                </a:lnTo>
                <a:lnTo>
                  <a:pt x="44" y="19"/>
                </a:lnTo>
                <a:close/>
              </a:path>
            </a:pathLst>
          </a:custGeom>
          <a:solidFill>
            <a:srgbClr val="000000"/>
          </a:solidFill>
          <a:ln w="11113">
            <a:solidFill>
              <a:srgbClr val="000000"/>
            </a:solidFill>
            <a:prstDash val="solid"/>
            <a:round/>
            <a:headEnd/>
            <a:tailEnd/>
          </a:ln>
        </p:spPr>
        <p:txBody>
          <a:bodyPr/>
          <a:lstStyle/>
          <a:p>
            <a:endParaRPr lang="en-US"/>
          </a:p>
        </p:txBody>
      </p:sp>
      <p:sp>
        <p:nvSpPr>
          <p:cNvPr id="69711" name="Freeform 146"/>
          <p:cNvSpPr>
            <a:spLocks/>
          </p:cNvSpPr>
          <p:nvPr/>
        </p:nvSpPr>
        <p:spPr bwMode="auto">
          <a:xfrm>
            <a:off x="5867400" y="4781550"/>
            <a:ext cx="368300" cy="300038"/>
          </a:xfrm>
          <a:custGeom>
            <a:avLst/>
            <a:gdLst>
              <a:gd name="T0" fmla="*/ 2147483647 w 232"/>
              <a:gd name="T1" fmla="*/ 2147483647 h 189"/>
              <a:gd name="T2" fmla="*/ 2147483647 w 232"/>
              <a:gd name="T3" fmla="*/ 2147483647 h 189"/>
              <a:gd name="T4" fmla="*/ 0 w 232"/>
              <a:gd name="T5" fmla="*/ 0 h 189"/>
              <a:gd name="T6" fmla="*/ 0 60000 65536"/>
              <a:gd name="T7" fmla="*/ 0 60000 65536"/>
              <a:gd name="T8" fmla="*/ 0 60000 65536"/>
              <a:gd name="T9" fmla="*/ 0 w 232"/>
              <a:gd name="T10" fmla="*/ 0 h 189"/>
              <a:gd name="T11" fmla="*/ 232 w 232"/>
              <a:gd name="T12" fmla="*/ 189 h 189"/>
            </a:gdLst>
            <a:ahLst/>
            <a:cxnLst>
              <a:cxn ang="T6">
                <a:pos x="T0" y="T1"/>
              </a:cxn>
              <a:cxn ang="T7">
                <a:pos x="T2" y="T3"/>
              </a:cxn>
              <a:cxn ang="T8">
                <a:pos x="T4" y="T5"/>
              </a:cxn>
            </a:cxnLst>
            <a:rect l="T9" t="T10" r="T11" b="T12"/>
            <a:pathLst>
              <a:path w="232" h="189">
                <a:moveTo>
                  <a:pt x="232" y="176"/>
                </a:moveTo>
                <a:cubicBezTo>
                  <a:pt x="165" y="176"/>
                  <a:pt x="103" y="189"/>
                  <a:pt x="64" y="160"/>
                </a:cubicBezTo>
                <a:cubicBezTo>
                  <a:pt x="25" y="131"/>
                  <a:pt x="13" y="33"/>
                  <a:pt x="0" y="0"/>
                </a:cubicBezTo>
              </a:path>
            </a:pathLst>
          </a:custGeom>
          <a:noFill/>
          <a:ln w="952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2" name="Text Box 147"/>
          <p:cNvSpPr txBox="1">
            <a:spLocks noChangeArrowheads="1"/>
          </p:cNvSpPr>
          <p:nvPr/>
        </p:nvSpPr>
        <p:spPr bwMode="auto">
          <a:xfrm>
            <a:off x="4759325" y="5476875"/>
            <a:ext cx="1781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b="1"/>
              <a:t>H</a:t>
            </a:r>
            <a:r>
              <a:rPr lang="en-US" altLang="en-US" sz="1500" b="1" baseline="-25000"/>
              <a:t>2</a:t>
            </a:r>
            <a:r>
              <a:rPr lang="en-US" altLang="en-US" sz="1500" b="1"/>
              <a:t>O, SO</a:t>
            </a:r>
            <a:r>
              <a:rPr lang="en-US" altLang="en-US" sz="1500" b="1" baseline="-25000"/>
              <a:t>2</a:t>
            </a:r>
            <a:r>
              <a:rPr lang="en-US" altLang="en-US" sz="1500" b="1"/>
              <a:t>, HCl, HF</a:t>
            </a:r>
          </a:p>
        </p:txBody>
      </p:sp>
      <p:sp>
        <p:nvSpPr>
          <p:cNvPr id="69713" name="Rectangle 2"/>
          <p:cNvSpPr>
            <a:spLocks noGrp="1" noChangeArrowheads="1"/>
          </p:cNvSpPr>
          <p:nvPr>
            <p:ph type="title"/>
          </p:nvPr>
        </p:nvSpPr>
        <p:spPr>
          <a:xfrm>
            <a:off x="2628900" y="-131763"/>
            <a:ext cx="3416300" cy="1143001"/>
          </a:xfrm>
        </p:spPr>
        <p:txBody>
          <a:bodyPr/>
          <a:lstStyle/>
          <a:p>
            <a:pPr eaLnBrk="1" hangingPunct="1"/>
            <a:r>
              <a:rPr lang="en-US" altLang="en-US" sz="2800" b="1" i="1" smtClean="0"/>
              <a:t>Summary</a:t>
            </a:r>
          </a:p>
        </p:txBody>
      </p:sp>
      <p:sp>
        <p:nvSpPr>
          <p:cNvPr id="100" name="Freeform 99"/>
          <p:cNvSpPr/>
          <p:nvPr/>
        </p:nvSpPr>
        <p:spPr>
          <a:xfrm>
            <a:off x="5067300" y="2932113"/>
            <a:ext cx="1309688" cy="2136775"/>
          </a:xfrm>
          <a:custGeom>
            <a:avLst/>
            <a:gdLst>
              <a:gd name="connsiteX0" fmla="*/ 114432 w 1309248"/>
              <a:gd name="connsiteY0" fmla="*/ 97536 h 1621536"/>
              <a:gd name="connsiteX1" fmla="*/ 102240 w 1309248"/>
              <a:gd name="connsiteY1" fmla="*/ 268224 h 1621536"/>
              <a:gd name="connsiteX2" fmla="*/ 41280 w 1309248"/>
              <a:gd name="connsiteY2" fmla="*/ 377952 h 1621536"/>
              <a:gd name="connsiteX3" fmla="*/ 29088 w 1309248"/>
              <a:gd name="connsiteY3" fmla="*/ 414528 h 1621536"/>
              <a:gd name="connsiteX4" fmla="*/ 4704 w 1309248"/>
              <a:gd name="connsiteY4" fmla="*/ 573024 h 1621536"/>
              <a:gd name="connsiteX5" fmla="*/ 29088 w 1309248"/>
              <a:gd name="connsiteY5" fmla="*/ 792480 h 1621536"/>
              <a:gd name="connsiteX6" fmla="*/ 53472 w 1309248"/>
              <a:gd name="connsiteY6" fmla="*/ 829056 h 1621536"/>
              <a:gd name="connsiteX7" fmla="*/ 90048 w 1309248"/>
              <a:gd name="connsiteY7" fmla="*/ 841248 h 1621536"/>
              <a:gd name="connsiteX8" fmla="*/ 138816 w 1309248"/>
              <a:gd name="connsiteY8" fmla="*/ 914400 h 1621536"/>
              <a:gd name="connsiteX9" fmla="*/ 163200 w 1309248"/>
              <a:gd name="connsiteY9" fmla="*/ 950976 h 1621536"/>
              <a:gd name="connsiteX10" fmla="*/ 187584 w 1309248"/>
              <a:gd name="connsiteY10" fmla="*/ 1024128 h 1621536"/>
              <a:gd name="connsiteX11" fmla="*/ 199776 w 1309248"/>
              <a:gd name="connsiteY11" fmla="*/ 1060704 h 1621536"/>
              <a:gd name="connsiteX12" fmla="*/ 211968 w 1309248"/>
              <a:gd name="connsiteY12" fmla="*/ 1133856 h 1621536"/>
              <a:gd name="connsiteX13" fmla="*/ 248544 w 1309248"/>
              <a:gd name="connsiteY13" fmla="*/ 1170432 h 1621536"/>
              <a:gd name="connsiteX14" fmla="*/ 297312 w 1309248"/>
              <a:gd name="connsiteY14" fmla="*/ 1243584 h 1621536"/>
              <a:gd name="connsiteX15" fmla="*/ 321696 w 1309248"/>
              <a:gd name="connsiteY15" fmla="*/ 1292352 h 1621536"/>
              <a:gd name="connsiteX16" fmla="*/ 346080 w 1309248"/>
              <a:gd name="connsiteY16" fmla="*/ 1328928 h 1621536"/>
              <a:gd name="connsiteX17" fmla="*/ 358272 w 1309248"/>
              <a:gd name="connsiteY17" fmla="*/ 1365504 h 1621536"/>
              <a:gd name="connsiteX18" fmla="*/ 431424 w 1309248"/>
              <a:gd name="connsiteY18" fmla="*/ 1426464 h 1621536"/>
              <a:gd name="connsiteX19" fmla="*/ 492384 w 1309248"/>
              <a:gd name="connsiteY19" fmla="*/ 1499616 h 1621536"/>
              <a:gd name="connsiteX20" fmla="*/ 577728 w 1309248"/>
              <a:gd name="connsiteY20" fmla="*/ 1524000 h 1621536"/>
              <a:gd name="connsiteX21" fmla="*/ 638688 w 1309248"/>
              <a:gd name="connsiteY21" fmla="*/ 1536192 h 1621536"/>
              <a:gd name="connsiteX22" fmla="*/ 675264 w 1309248"/>
              <a:gd name="connsiteY22" fmla="*/ 1548384 h 1621536"/>
              <a:gd name="connsiteX23" fmla="*/ 736224 w 1309248"/>
              <a:gd name="connsiteY23" fmla="*/ 1560576 h 1621536"/>
              <a:gd name="connsiteX24" fmla="*/ 809376 w 1309248"/>
              <a:gd name="connsiteY24" fmla="*/ 1584960 h 1621536"/>
              <a:gd name="connsiteX25" fmla="*/ 858144 w 1309248"/>
              <a:gd name="connsiteY25" fmla="*/ 1597152 h 1621536"/>
              <a:gd name="connsiteX26" fmla="*/ 931296 w 1309248"/>
              <a:gd name="connsiteY26" fmla="*/ 1621536 h 1621536"/>
              <a:gd name="connsiteX27" fmla="*/ 1053216 w 1309248"/>
              <a:gd name="connsiteY27" fmla="*/ 1609344 h 1621536"/>
              <a:gd name="connsiteX28" fmla="*/ 1126368 w 1309248"/>
              <a:gd name="connsiteY28" fmla="*/ 1584960 h 1621536"/>
              <a:gd name="connsiteX29" fmla="*/ 1162944 w 1309248"/>
              <a:gd name="connsiteY29" fmla="*/ 1572768 h 1621536"/>
              <a:gd name="connsiteX30" fmla="*/ 1211712 w 1309248"/>
              <a:gd name="connsiteY30" fmla="*/ 1499616 h 1621536"/>
              <a:gd name="connsiteX31" fmla="*/ 1236096 w 1309248"/>
              <a:gd name="connsiteY31" fmla="*/ 1463040 h 1621536"/>
              <a:gd name="connsiteX32" fmla="*/ 1272672 w 1309248"/>
              <a:gd name="connsiteY32" fmla="*/ 1243584 h 1621536"/>
              <a:gd name="connsiteX33" fmla="*/ 1284864 w 1309248"/>
              <a:gd name="connsiteY33" fmla="*/ 1170432 h 1621536"/>
              <a:gd name="connsiteX34" fmla="*/ 1297056 w 1309248"/>
              <a:gd name="connsiteY34" fmla="*/ 1072896 h 1621536"/>
              <a:gd name="connsiteX35" fmla="*/ 1309248 w 1309248"/>
              <a:gd name="connsiteY35" fmla="*/ 987552 h 1621536"/>
              <a:gd name="connsiteX36" fmla="*/ 1284864 w 1309248"/>
              <a:gd name="connsiteY36" fmla="*/ 743712 h 1621536"/>
              <a:gd name="connsiteX37" fmla="*/ 1260480 w 1309248"/>
              <a:gd name="connsiteY37" fmla="*/ 658368 h 1621536"/>
              <a:gd name="connsiteX38" fmla="*/ 1236096 w 1309248"/>
              <a:gd name="connsiteY38" fmla="*/ 621792 h 1621536"/>
              <a:gd name="connsiteX39" fmla="*/ 1187328 w 1309248"/>
              <a:gd name="connsiteY39" fmla="*/ 512064 h 1621536"/>
              <a:gd name="connsiteX40" fmla="*/ 1199520 w 1309248"/>
              <a:gd name="connsiteY40" fmla="*/ 353568 h 1621536"/>
              <a:gd name="connsiteX41" fmla="*/ 1175136 w 1309248"/>
              <a:gd name="connsiteY41" fmla="*/ 207264 h 1621536"/>
              <a:gd name="connsiteX42" fmla="*/ 1150752 w 1309248"/>
              <a:gd name="connsiteY42" fmla="*/ 97536 h 1621536"/>
              <a:gd name="connsiteX43" fmla="*/ 1126368 w 1309248"/>
              <a:gd name="connsiteY43" fmla="*/ 60960 h 1621536"/>
              <a:gd name="connsiteX44" fmla="*/ 1089792 w 1309248"/>
              <a:gd name="connsiteY44" fmla="*/ 48768 h 1621536"/>
              <a:gd name="connsiteX45" fmla="*/ 992256 w 1309248"/>
              <a:gd name="connsiteY45" fmla="*/ 36576 h 1621536"/>
              <a:gd name="connsiteX46" fmla="*/ 870336 w 1309248"/>
              <a:gd name="connsiteY46" fmla="*/ 0 h 1621536"/>
              <a:gd name="connsiteX47" fmla="*/ 760608 w 1309248"/>
              <a:gd name="connsiteY47" fmla="*/ 12192 h 1621536"/>
              <a:gd name="connsiteX48" fmla="*/ 687456 w 1309248"/>
              <a:gd name="connsiteY48" fmla="*/ 36576 h 1621536"/>
              <a:gd name="connsiteX49" fmla="*/ 455808 w 1309248"/>
              <a:gd name="connsiteY49" fmla="*/ 24384 h 1621536"/>
              <a:gd name="connsiteX50" fmla="*/ 163200 w 1309248"/>
              <a:gd name="connsiteY50" fmla="*/ 48768 h 1621536"/>
              <a:gd name="connsiteX51" fmla="*/ 114432 w 1309248"/>
              <a:gd name="connsiteY51" fmla="*/ 97536 h 1621536"/>
              <a:gd name="connsiteX0" fmla="*/ 211968 w 1309248"/>
              <a:gd name="connsiteY0" fmla="*/ 97536 h 1621536"/>
              <a:gd name="connsiteX1" fmla="*/ 102240 w 1309248"/>
              <a:gd name="connsiteY1" fmla="*/ 268224 h 1621536"/>
              <a:gd name="connsiteX2" fmla="*/ 41280 w 1309248"/>
              <a:gd name="connsiteY2" fmla="*/ 377952 h 1621536"/>
              <a:gd name="connsiteX3" fmla="*/ 29088 w 1309248"/>
              <a:gd name="connsiteY3" fmla="*/ 414528 h 1621536"/>
              <a:gd name="connsiteX4" fmla="*/ 4704 w 1309248"/>
              <a:gd name="connsiteY4" fmla="*/ 573024 h 1621536"/>
              <a:gd name="connsiteX5" fmla="*/ 29088 w 1309248"/>
              <a:gd name="connsiteY5" fmla="*/ 792480 h 1621536"/>
              <a:gd name="connsiteX6" fmla="*/ 53472 w 1309248"/>
              <a:gd name="connsiteY6" fmla="*/ 829056 h 1621536"/>
              <a:gd name="connsiteX7" fmla="*/ 90048 w 1309248"/>
              <a:gd name="connsiteY7" fmla="*/ 841248 h 1621536"/>
              <a:gd name="connsiteX8" fmla="*/ 138816 w 1309248"/>
              <a:gd name="connsiteY8" fmla="*/ 914400 h 1621536"/>
              <a:gd name="connsiteX9" fmla="*/ 163200 w 1309248"/>
              <a:gd name="connsiteY9" fmla="*/ 950976 h 1621536"/>
              <a:gd name="connsiteX10" fmla="*/ 187584 w 1309248"/>
              <a:gd name="connsiteY10" fmla="*/ 1024128 h 1621536"/>
              <a:gd name="connsiteX11" fmla="*/ 199776 w 1309248"/>
              <a:gd name="connsiteY11" fmla="*/ 1060704 h 1621536"/>
              <a:gd name="connsiteX12" fmla="*/ 211968 w 1309248"/>
              <a:gd name="connsiteY12" fmla="*/ 1133856 h 1621536"/>
              <a:gd name="connsiteX13" fmla="*/ 248544 w 1309248"/>
              <a:gd name="connsiteY13" fmla="*/ 1170432 h 1621536"/>
              <a:gd name="connsiteX14" fmla="*/ 297312 w 1309248"/>
              <a:gd name="connsiteY14" fmla="*/ 1243584 h 1621536"/>
              <a:gd name="connsiteX15" fmla="*/ 321696 w 1309248"/>
              <a:gd name="connsiteY15" fmla="*/ 1292352 h 1621536"/>
              <a:gd name="connsiteX16" fmla="*/ 346080 w 1309248"/>
              <a:gd name="connsiteY16" fmla="*/ 1328928 h 1621536"/>
              <a:gd name="connsiteX17" fmla="*/ 358272 w 1309248"/>
              <a:gd name="connsiteY17" fmla="*/ 1365504 h 1621536"/>
              <a:gd name="connsiteX18" fmla="*/ 431424 w 1309248"/>
              <a:gd name="connsiteY18" fmla="*/ 1426464 h 1621536"/>
              <a:gd name="connsiteX19" fmla="*/ 492384 w 1309248"/>
              <a:gd name="connsiteY19" fmla="*/ 1499616 h 1621536"/>
              <a:gd name="connsiteX20" fmla="*/ 577728 w 1309248"/>
              <a:gd name="connsiteY20" fmla="*/ 1524000 h 1621536"/>
              <a:gd name="connsiteX21" fmla="*/ 638688 w 1309248"/>
              <a:gd name="connsiteY21" fmla="*/ 1536192 h 1621536"/>
              <a:gd name="connsiteX22" fmla="*/ 675264 w 1309248"/>
              <a:gd name="connsiteY22" fmla="*/ 1548384 h 1621536"/>
              <a:gd name="connsiteX23" fmla="*/ 736224 w 1309248"/>
              <a:gd name="connsiteY23" fmla="*/ 1560576 h 1621536"/>
              <a:gd name="connsiteX24" fmla="*/ 809376 w 1309248"/>
              <a:gd name="connsiteY24" fmla="*/ 1584960 h 1621536"/>
              <a:gd name="connsiteX25" fmla="*/ 858144 w 1309248"/>
              <a:gd name="connsiteY25" fmla="*/ 1597152 h 1621536"/>
              <a:gd name="connsiteX26" fmla="*/ 931296 w 1309248"/>
              <a:gd name="connsiteY26" fmla="*/ 1621536 h 1621536"/>
              <a:gd name="connsiteX27" fmla="*/ 1053216 w 1309248"/>
              <a:gd name="connsiteY27" fmla="*/ 1609344 h 1621536"/>
              <a:gd name="connsiteX28" fmla="*/ 1126368 w 1309248"/>
              <a:gd name="connsiteY28" fmla="*/ 1584960 h 1621536"/>
              <a:gd name="connsiteX29" fmla="*/ 1162944 w 1309248"/>
              <a:gd name="connsiteY29" fmla="*/ 1572768 h 1621536"/>
              <a:gd name="connsiteX30" fmla="*/ 1211712 w 1309248"/>
              <a:gd name="connsiteY30" fmla="*/ 1499616 h 1621536"/>
              <a:gd name="connsiteX31" fmla="*/ 1236096 w 1309248"/>
              <a:gd name="connsiteY31" fmla="*/ 1463040 h 1621536"/>
              <a:gd name="connsiteX32" fmla="*/ 1272672 w 1309248"/>
              <a:gd name="connsiteY32" fmla="*/ 1243584 h 1621536"/>
              <a:gd name="connsiteX33" fmla="*/ 1284864 w 1309248"/>
              <a:gd name="connsiteY33" fmla="*/ 1170432 h 1621536"/>
              <a:gd name="connsiteX34" fmla="*/ 1297056 w 1309248"/>
              <a:gd name="connsiteY34" fmla="*/ 1072896 h 1621536"/>
              <a:gd name="connsiteX35" fmla="*/ 1309248 w 1309248"/>
              <a:gd name="connsiteY35" fmla="*/ 987552 h 1621536"/>
              <a:gd name="connsiteX36" fmla="*/ 1284864 w 1309248"/>
              <a:gd name="connsiteY36" fmla="*/ 743712 h 1621536"/>
              <a:gd name="connsiteX37" fmla="*/ 1260480 w 1309248"/>
              <a:gd name="connsiteY37" fmla="*/ 658368 h 1621536"/>
              <a:gd name="connsiteX38" fmla="*/ 1236096 w 1309248"/>
              <a:gd name="connsiteY38" fmla="*/ 621792 h 1621536"/>
              <a:gd name="connsiteX39" fmla="*/ 1187328 w 1309248"/>
              <a:gd name="connsiteY39" fmla="*/ 512064 h 1621536"/>
              <a:gd name="connsiteX40" fmla="*/ 1199520 w 1309248"/>
              <a:gd name="connsiteY40" fmla="*/ 353568 h 1621536"/>
              <a:gd name="connsiteX41" fmla="*/ 1175136 w 1309248"/>
              <a:gd name="connsiteY41" fmla="*/ 207264 h 1621536"/>
              <a:gd name="connsiteX42" fmla="*/ 1150752 w 1309248"/>
              <a:gd name="connsiteY42" fmla="*/ 97536 h 1621536"/>
              <a:gd name="connsiteX43" fmla="*/ 1126368 w 1309248"/>
              <a:gd name="connsiteY43" fmla="*/ 60960 h 1621536"/>
              <a:gd name="connsiteX44" fmla="*/ 1089792 w 1309248"/>
              <a:gd name="connsiteY44" fmla="*/ 48768 h 1621536"/>
              <a:gd name="connsiteX45" fmla="*/ 992256 w 1309248"/>
              <a:gd name="connsiteY45" fmla="*/ 36576 h 1621536"/>
              <a:gd name="connsiteX46" fmla="*/ 870336 w 1309248"/>
              <a:gd name="connsiteY46" fmla="*/ 0 h 1621536"/>
              <a:gd name="connsiteX47" fmla="*/ 760608 w 1309248"/>
              <a:gd name="connsiteY47" fmla="*/ 12192 h 1621536"/>
              <a:gd name="connsiteX48" fmla="*/ 687456 w 1309248"/>
              <a:gd name="connsiteY48" fmla="*/ 36576 h 1621536"/>
              <a:gd name="connsiteX49" fmla="*/ 455808 w 1309248"/>
              <a:gd name="connsiteY49" fmla="*/ 24384 h 1621536"/>
              <a:gd name="connsiteX50" fmla="*/ 163200 w 1309248"/>
              <a:gd name="connsiteY50" fmla="*/ 48768 h 1621536"/>
              <a:gd name="connsiteX51" fmla="*/ 211968 w 1309248"/>
              <a:gd name="connsiteY51" fmla="*/ 97536 h 1621536"/>
              <a:gd name="connsiteX0" fmla="*/ 211968 w 1309248"/>
              <a:gd name="connsiteY0" fmla="*/ 97536 h 1621536"/>
              <a:gd name="connsiteX1" fmla="*/ 102240 w 1309248"/>
              <a:gd name="connsiteY1" fmla="*/ 268224 h 1621536"/>
              <a:gd name="connsiteX2" fmla="*/ 41280 w 1309248"/>
              <a:gd name="connsiteY2" fmla="*/ 377952 h 1621536"/>
              <a:gd name="connsiteX3" fmla="*/ 29088 w 1309248"/>
              <a:gd name="connsiteY3" fmla="*/ 414528 h 1621536"/>
              <a:gd name="connsiteX4" fmla="*/ 4704 w 1309248"/>
              <a:gd name="connsiteY4" fmla="*/ 573024 h 1621536"/>
              <a:gd name="connsiteX5" fmla="*/ 29088 w 1309248"/>
              <a:gd name="connsiteY5" fmla="*/ 792480 h 1621536"/>
              <a:gd name="connsiteX6" fmla="*/ 53472 w 1309248"/>
              <a:gd name="connsiteY6" fmla="*/ 829056 h 1621536"/>
              <a:gd name="connsiteX7" fmla="*/ 90048 w 1309248"/>
              <a:gd name="connsiteY7" fmla="*/ 841248 h 1621536"/>
              <a:gd name="connsiteX8" fmla="*/ 138816 w 1309248"/>
              <a:gd name="connsiteY8" fmla="*/ 914400 h 1621536"/>
              <a:gd name="connsiteX9" fmla="*/ 163200 w 1309248"/>
              <a:gd name="connsiteY9" fmla="*/ 950976 h 1621536"/>
              <a:gd name="connsiteX10" fmla="*/ 187584 w 1309248"/>
              <a:gd name="connsiteY10" fmla="*/ 1024128 h 1621536"/>
              <a:gd name="connsiteX11" fmla="*/ 199776 w 1309248"/>
              <a:gd name="connsiteY11" fmla="*/ 1060704 h 1621536"/>
              <a:gd name="connsiteX12" fmla="*/ 211968 w 1309248"/>
              <a:gd name="connsiteY12" fmla="*/ 1133856 h 1621536"/>
              <a:gd name="connsiteX13" fmla="*/ 248544 w 1309248"/>
              <a:gd name="connsiteY13" fmla="*/ 1170432 h 1621536"/>
              <a:gd name="connsiteX14" fmla="*/ 297312 w 1309248"/>
              <a:gd name="connsiteY14" fmla="*/ 1243584 h 1621536"/>
              <a:gd name="connsiteX15" fmla="*/ 321696 w 1309248"/>
              <a:gd name="connsiteY15" fmla="*/ 1292352 h 1621536"/>
              <a:gd name="connsiteX16" fmla="*/ 346080 w 1309248"/>
              <a:gd name="connsiteY16" fmla="*/ 1328928 h 1621536"/>
              <a:gd name="connsiteX17" fmla="*/ 285120 w 1309248"/>
              <a:gd name="connsiteY17" fmla="*/ 1584960 h 1621536"/>
              <a:gd name="connsiteX18" fmla="*/ 431424 w 1309248"/>
              <a:gd name="connsiteY18" fmla="*/ 1426464 h 1621536"/>
              <a:gd name="connsiteX19" fmla="*/ 492384 w 1309248"/>
              <a:gd name="connsiteY19" fmla="*/ 1499616 h 1621536"/>
              <a:gd name="connsiteX20" fmla="*/ 577728 w 1309248"/>
              <a:gd name="connsiteY20" fmla="*/ 1524000 h 1621536"/>
              <a:gd name="connsiteX21" fmla="*/ 638688 w 1309248"/>
              <a:gd name="connsiteY21" fmla="*/ 1536192 h 1621536"/>
              <a:gd name="connsiteX22" fmla="*/ 675264 w 1309248"/>
              <a:gd name="connsiteY22" fmla="*/ 1548384 h 1621536"/>
              <a:gd name="connsiteX23" fmla="*/ 736224 w 1309248"/>
              <a:gd name="connsiteY23" fmla="*/ 1560576 h 1621536"/>
              <a:gd name="connsiteX24" fmla="*/ 809376 w 1309248"/>
              <a:gd name="connsiteY24" fmla="*/ 1584960 h 1621536"/>
              <a:gd name="connsiteX25" fmla="*/ 858144 w 1309248"/>
              <a:gd name="connsiteY25" fmla="*/ 1597152 h 1621536"/>
              <a:gd name="connsiteX26" fmla="*/ 931296 w 1309248"/>
              <a:gd name="connsiteY26" fmla="*/ 1621536 h 1621536"/>
              <a:gd name="connsiteX27" fmla="*/ 1053216 w 1309248"/>
              <a:gd name="connsiteY27" fmla="*/ 1609344 h 1621536"/>
              <a:gd name="connsiteX28" fmla="*/ 1126368 w 1309248"/>
              <a:gd name="connsiteY28" fmla="*/ 1584960 h 1621536"/>
              <a:gd name="connsiteX29" fmla="*/ 1162944 w 1309248"/>
              <a:gd name="connsiteY29" fmla="*/ 1572768 h 1621536"/>
              <a:gd name="connsiteX30" fmla="*/ 1211712 w 1309248"/>
              <a:gd name="connsiteY30" fmla="*/ 1499616 h 1621536"/>
              <a:gd name="connsiteX31" fmla="*/ 1236096 w 1309248"/>
              <a:gd name="connsiteY31" fmla="*/ 1463040 h 1621536"/>
              <a:gd name="connsiteX32" fmla="*/ 1272672 w 1309248"/>
              <a:gd name="connsiteY32" fmla="*/ 1243584 h 1621536"/>
              <a:gd name="connsiteX33" fmla="*/ 1284864 w 1309248"/>
              <a:gd name="connsiteY33" fmla="*/ 1170432 h 1621536"/>
              <a:gd name="connsiteX34" fmla="*/ 1297056 w 1309248"/>
              <a:gd name="connsiteY34" fmla="*/ 1072896 h 1621536"/>
              <a:gd name="connsiteX35" fmla="*/ 1309248 w 1309248"/>
              <a:gd name="connsiteY35" fmla="*/ 987552 h 1621536"/>
              <a:gd name="connsiteX36" fmla="*/ 1284864 w 1309248"/>
              <a:gd name="connsiteY36" fmla="*/ 743712 h 1621536"/>
              <a:gd name="connsiteX37" fmla="*/ 1260480 w 1309248"/>
              <a:gd name="connsiteY37" fmla="*/ 658368 h 1621536"/>
              <a:gd name="connsiteX38" fmla="*/ 1236096 w 1309248"/>
              <a:gd name="connsiteY38" fmla="*/ 621792 h 1621536"/>
              <a:gd name="connsiteX39" fmla="*/ 1187328 w 1309248"/>
              <a:gd name="connsiteY39" fmla="*/ 512064 h 1621536"/>
              <a:gd name="connsiteX40" fmla="*/ 1199520 w 1309248"/>
              <a:gd name="connsiteY40" fmla="*/ 353568 h 1621536"/>
              <a:gd name="connsiteX41" fmla="*/ 1175136 w 1309248"/>
              <a:gd name="connsiteY41" fmla="*/ 207264 h 1621536"/>
              <a:gd name="connsiteX42" fmla="*/ 1150752 w 1309248"/>
              <a:gd name="connsiteY42" fmla="*/ 97536 h 1621536"/>
              <a:gd name="connsiteX43" fmla="*/ 1126368 w 1309248"/>
              <a:gd name="connsiteY43" fmla="*/ 60960 h 1621536"/>
              <a:gd name="connsiteX44" fmla="*/ 1089792 w 1309248"/>
              <a:gd name="connsiteY44" fmla="*/ 48768 h 1621536"/>
              <a:gd name="connsiteX45" fmla="*/ 992256 w 1309248"/>
              <a:gd name="connsiteY45" fmla="*/ 36576 h 1621536"/>
              <a:gd name="connsiteX46" fmla="*/ 870336 w 1309248"/>
              <a:gd name="connsiteY46" fmla="*/ 0 h 1621536"/>
              <a:gd name="connsiteX47" fmla="*/ 760608 w 1309248"/>
              <a:gd name="connsiteY47" fmla="*/ 12192 h 1621536"/>
              <a:gd name="connsiteX48" fmla="*/ 687456 w 1309248"/>
              <a:gd name="connsiteY48" fmla="*/ 36576 h 1621536"/>
              <a:gd name="connsiteX49" fmla="*/ 455808 w 1309248"/>
              <a:gd name="connsiteY49" fmla="*/ 24384 h 1621536"/>
              <a:gd name="connsiteX50" fmla="*/ 163200 w 1309248"/>
              <a:gd name="connsiteY50" fmla="*/ 48768 h 1621536"/>
              <a:gd name="connsiteX51" fmla="*/ 211968 w 1309248"/>
              <a:gd name="connsiteY51" fmla="*/ 97536 h 1621536"/>
              <a:gd name="connsiteX0" fmla="*/ 211968 w 1309248"/>
              <a:gd name="connsiteY0" fmla="*/ 97536 h 1621536"/>
              <a:gd name="connsiteX1" fmla="*/ 102240 w 1309248"/>
              <a:gd name="connsiteY1" fmla="*/ 268224 h 1621536"/>
              <a:gd name="connsiteX2" fmla="*/ 41280 w 1309248"/>
              <a:gd name="connsiteY2" fmla="*/ 377952 h 1621536"/>
              <a:gd name="connsiteX3" fmla="*/ 29088 w 1309248"/>
              <a:gd name="connsiteY3" fmla="*/ 414528 h 1621536"/>
              <a:gd name="connsiteX4" fmla="*/ 4704 w 1309248"/>
              <a:gd name="connsiteY4" fmla="*/ 573024 h 1621536"/>
              <a:gd name="connsiteX5" fmla="*/ 29088 w 1309248"/>
              <a:gd name="connsiteY5" fmla="*/ 792480 h 1621536"/>
              <a:gd name="connsiteX6" fmla="*/ 53472 w 1309248"/>
              <a:gd name="connsiteY6" fmla="*/ 829056 h 1621536"/>
              <a:gd name="connsiteX7" fmla="*/ 90048 w 1309248"/>
              <a:gd name="connsiteY7" fmla="*/ 841248 h 1621536"/>
              <a:gd name="connsiteX8" fmla="*/ 138816 w 1309248"/>
              <a:gd name="connsiteY8" fmla="*/ 914400 h 1621536"/>
              <a:gd name="connsiteX9" fmla="*/ 163200 w 1309248"/>
              <a:gd name="connsiteY9" fmla="*/ 950976 h 1621536"/>
              <a:gd name="connsiteX10" fmla="*/ 187584 w 1309248"/>
              <a:gd name="connsiteY10" fmla="*/ 1024128 h 1621536"/>
              <a:gd name="connsiteX11" fmla="*/ 199776 w 1309248"/>
              <a:gd name="connsiteY11" fmla="*/ 1060704 h 1621536"/>
              <a:gd name="connsiteX12" fmla="*/ 211968 w 1309248"/>
              <a:gd name="connsiteY12" fmla="*/ 1133856 h 1621536"/>
              <a:gd name="connsiteX13" fmla="*/ 248544 w 1309248"/>
              <a:gd name="connsiteY13" fmla="*/ 1170432 h 1621536"/>
              <a:gd name="connsiteX14" fmla="*/ 297312 w 1309248"/>
              <a:gd name="connsiteY14" fmla="*/ 1243584 h 1621536"/>
              <a:gd name="connsiteX15" fmla="*/ 321696 w 1309248"/>
              <a:gd name="connsiteY15" fmla="*/ 1292352 h 1621536"/>
              <a:gd name="connsiteX16" fmla="*/ 224160 w 1309248"/>
              <a:gd name="connsiteY16" fmla="*/ 1414272 h 1621536"/>
              <a:gd name="connsiteX17" fmla="*/ 285120 w 1309248"/>
              <a:gd name="connsiteY17" fmla="*/ 1584960 h 1621536"/>
              <a:gd name="connsiteX18" fmla="*/ 431424 w 1309248"/>
              <a:gd name="connsiteY18" fmla="*/ 1426464 h 1621536"/>
              <a:gd name="connsiteX19" fmla="*/ 492384 w 1309248"/>
              <a:gd name="connsiteY19" fmla="*/ 1499616 h 1621536"/>
              <a:gd name="connsiteX20" fmla="*/ 577728 w 1309248"/>
              <a:gd name="connsiteY20" fmla="*/ 1524000 h 1621536"/>
              <a:gd name="connsiteX21" fmla="*/ 638688 w 1309248"/>
              <a:gd name="connsiteY21" fmla="*/ 1536192 h 1621536"/>
              <a:gd name="connsiteX22" fmla="*/ 675264 w 1309248"/>
              <a:gd name="connsiteY22" fmla="*/ 1548384 h 1621536"/>
              <a:gd name="connsiteX23" fmla="*/ 736224 w 1309248"/>
              <a:gd name="connsiteY23" fmla="*/ 1560576 h 1621536"/>
              <a:gd name="connsiteX24" fmla="*/ 809376 w 1309248"/>
              <a:gd name="connsiteY24" fmla="*/ 1584960 h 1621536"/>
              <a:gd name="connsiteX25" fmla="*/ 858144 w 1309248"/>
              <a:gd name="connsiteY25" fmla="*/ 1597152 h 1621536"/>
              <a:gd name="connsiteX26" fmla="*/ 931296 w 1309248"/>
              <a:gd name="connsiteY26" fmla="*/ 1621536 h 1621536"/>
              <a:gd name="connsiteX27" fmla="*/ 1053216 w 1309248"/>
              <a:gd name="connsiteY27" fmla="*/ 1609344 h 1621536"/>
              <a:gd name="connsiteX28" fmla="*/ 1126368 w 1309248"/>
              <a:gd name="connsiteY28" fmla="*/ 1584960 h 1621536"/>
              <a:gd name="connsiteX29" fmla="*/ 1162944 w 1309248"/>
              <a:gd name="connsiteY29" fmla="*/ 1572768 h 1621536"/>
              <a:gd name="connsiteX30" fmla="*/ 1211712 w 1309248"/>
              <a:gd name="connsiteY30" fmla="*/ 1499616 h 1621536"/>
              <a:gd name="connsiteX31" fmla="*/ 1236096 w 1309248"/>
              <a:gd name="connsiteY31" fmla="*/ 1463040 h 1621536"/>
              <a:gd name="connsiteX32" fmla="*/ 1272672 w 1309248"/>
              <a:gd name="connsiteY32" fmla="*/ 1243584 h 1621536"/>
              <a:gd name="connsiteX33" fmla="*/ 1284864 w 1309248"/>
              <a:gd name="connsiteY33" fmla="*/ 1170432 h 1621536"/>
              <a:gd name="connsiteX34" fmla="*/ 1297056 w 1309248"/>
              <a:gd name="connsiteY34" fmla="*/ 1072896 h 1621536"/>
              <a:gd name="connsiteX35" fmla="*/ 1309248 w 1309248"/>
              <a:gd name="connsiteY35" fmla="*/ 987552 h 1621536"/>
              <a:gd name="connsiteX36" fmla="*/ 1284864 w 1309248"/>
              <a:gd name="connsiteY36" fmla="*/ 743712 h 1621536"/>
              <a:gd name="connsiteX37" fmla="*/ 1260480 w 1309248"/>
              <a:gd name="connsiteY37" fmla="*/ 658368 h 1621536"/>
              <a:gd name="connsiteX38" fmla="*/ 1236096 w 1309248"/>
              <a:gd name="connsiteY38" fmla="*/ 621792 h 1621536"/>
              <a:gd name="connsiteX39" fmla="*/ 1187328 w 1309248"/>
              <a:gd name="connsiteY39" fmla="*/ 512064 h 1621536"/>
              <a:gd name="connsiteX40" fmla="*/ 1199520 w 1309248"/>
              <a:gd name="connsiteY40" fmla="*/ 353568 h 1621536"/>
              <a:gd name="connsiteX41" fmla="*/ 1175136 w 1309248"/>
              <a:gd name="connsiteY41" fmla="*/ 207264 h 1621536"/>
              <a:gd name="connsiteX42" fmla="*/ 1150752 w 1309248"/>
              <a:gd name="connsiteY42" fmla="*/ 97536 h 1621536"/>
              <a:gd name="connsiteX43" fmla="*/ 1126368 w 1309248"/>
              <a:gd name="connsiteY43" fmla="*/ 60960 h 1621536"/>
              <a:gd name="connsiteX44" fmla="*/ 1089792 w 1309248"/>
              <a:gd name="connsiteY44" fmla="*/ 48768 h 1621536"/>
              <a:gd name="connsiteX45" fmla="*/ 992256 w 1309248"/>
              <a:gd name="connsiteY45" fmla="*/ 36576 h 1621536"/>
              <a:gd name="connsiteX46" fmla="*/ 870336 w 1309248"/>
              <a:gd name="connsiteY46" fmla="*/ 0 h 1621536"/>
              <a:gd name="connsiteX47" fmla="*/ 760608 w 1309248"/>
              <a:gd name="connsiteY47" fmla="*/ 12192 h 1621536"/>
              <a:gd name="connsiteX48" fmla="*/ 687456 w 1309248"/>
              <a:gd name="connsiteY48" fmla="*/ 36576 h 1621536"/>
              <a:gd name="connsiteX49" fmla="*/ 455808 w 1309248"/>
              <a:gd name="connsiteY49" fmla="*/ 24384 h 1621536"/>
              <a:gd name="connsiteX50" fmla="*/ 163200 w 1309248"/>
              <a:gd name="connsiteY50" fmla="*/ 48768 h 1621536"/>
              <a:gd name="connsiteX51" fmla="*/ 211968 w 1309248"/>
              <a:gd name="connsiteY51" fmla="*/ 97536 h 1621536"/>
              <a:gd name="connsiteX0" fmla="*/ 211968 w 1309248"/>
              <a:gd name="connsiteY0" fmla="*/ 97536 h 1670010"/>
              <a:gd name="connsiteX1" fmla="*/ 102240 w 1309248"/>
              <a:gd name="connsiteY1" fmla="*/ 268224 h 1670010"/>
              <a:gd name="connsiteX2" fmla="*/ 41280 w 1309248"/>
              <a:gd name="connsiteY2" fmla="*/ 377952 h 1670010"/>
              <a:gd name="connsiteX3" fmla="*/ 29088 w 1309248"/>
              <a:gd name="connsiteY3" fmla="*/ 414528 h 1670010"/>
              <a:gd name="connsiteX4" fmla="*/ 4704 w 1309248"/>
              <a:gd name="connsiteY4" fmla="*/ 573024 h 1670010"/>
              <a:gd name="connsiteX5" fmla="*/ 29088 w 1309248"/>
              <a:gd name="connsiteY5" fmla="*/ 792480 h 1670010"/>
              <a:gd name="connsiteX6" fmla="*/ 53472 w 1309248"/>
              <a:gd name="connsiteY6" fmla="*/ 829056 h 1670010"/>
              <a:gd name="connsiteX7" fmla="*/ 90048 w 1309248"/>
              <a:gd name="connsiteY7" fmla="*/ 841248 h 1670010"/>
              <a:gd name="connsiteX8" fmla="*/ 138816 w 1309248"/>
              <a:gd name="connsiteY8" fmla="*/ 914400 h 1670010"/>
              <a:gd name="connsiteX9" fmla="*/ 163200 w 1309248"/>
              <a:gd name="connsiteY9" fmla="*/ 950976 h 1670010"/>
              <a:gd name="connsiteX10" fmla="*/ 187584 w 1309248"/>
              <a:gd name="connsiteY10" fmla="*/ 1024128 h 1670010"/>
              <a:gd name="connsiteX11" fmla="*/ 199776 w 1309248"/>
              <a:gd name="connsiteY11" fmla="*/ 1060704 h 1670010"/>
              <a:gd name="connsiteX12" fmla="*/ 211968 w 1309248"/>
              <a:gd name="connsiteY12" fmla="*/ 1133856 h 1670010"/>
              <a:gd name="connsiteX13" fmla="*/ 248544 w 1309248"/>
              <a:gd name="connsiteY13" fmla="*/ 1170432 h 1670010"/>
              <a:gd name="connsiteX14" fmla="*/ 297312 w 1309248"/>
              <a:gd name="connsiteY14" fmla="*/ 1243584 h 1670010"/>
              <a:gd name="connsiteX15" fmla="*/ 321696 w 1309248"/>
              <a:gd name="connsiteY15" fmla="*/ 1292352 h 1670010"/>
              <a:gd name="connsiteX16" fmla="*/ 224160 w 1309248"/>
              <a:gd name="connsiteY16" fmla="*/ 1414272 h 1670010"/>
              <a:gd name="connsiteX17" fmla="*/ 285120 w 1309248"/>
              <a:gd name="connsiteY17" fmla="*/ 1584960 h 1670010"/>
              <a:gd name="connsiteX18" fmla="*/ 431424 w 1309248"/>
              <a:gd name="connsiteY18" fmla="*/ 1426464 h 1670010"/>
              <a:gd name="connsiteX19" fmla="*/ 492384 w 1309248"/>
              <a:gd name="connsiteY19" fmla="*/ 1656779 h 1670010"/>
              <a:gd name="connsiteX20" fmla="*/ 577728 w 1309248"/>
              <a:gd name="connsiteY20" fmla="*/ 1524000 h 1670010"/>
              <a:gd name="connsiteX21" fmla="*/ 638688 w 1309248"/>
              <a:gd name="connsiteY21" fmla="*/ 1536192 h 1670010"/>
              <a:gd name="connsiteX22" fmla="*/ 675264 w 1309248"/>
              <a:gd name="connsiteY22" fmla="*/ 1548384 h 1670010"/>
              <a:gd name="connsiteX23" fmla="*/ 736224 w 1309248"/>
              <a:gd name="connsiteY23" fmla="*/ 1560576 h 1670010"/>
              <a:gd name="connsiteX24" fmla="*/ 809376 w 1309248"/>
              <a:gd name="connsiteY24" fmla="*/ 1584960 h 1670010"/>
              <a:gd name="connsiteX25" fmla="*/ 858144 w 1309248"/>
              <a:gd name="connsiteY25" fmla="*/ 1597152 h 1670010"/>
              <a:gd name="connsiteX26" fmla="*/ 931296 w 1309248"/>
              <a:gd name="connsiteY26" fmla="*/ 1621536 h 1670010"/>
              <a:gd name="connsiteX27" fmla="*/ 1053216 w 1309248"/>
              <a:gd name="connsiteY27" fmla="*/ 1609344 h 1670010"/>
              <a:gd name="connsiteX28" fmla="*/ 1126368 w 1309248"/>
              <a:gd name="connsiteY28" fmla="*/ 1584960 h 1670010"/>
              <a:gd name="connsiteX29" fmla="*/ 1162944 w 1309248"/>
              <a:gd name="connsiteY29" fmla="*/ 1572768 h 1670010"/>
              <a:gd name="connsiteX30" fmla="*/ 1211712 w 1309248"/>
              <a:gd name="connsiteY30" fmla="*/ 1499616 h 1670010"/>
              <a:gd name="connsiteX31" fmla="*/ 1236096 w 1309248"/>
              <a:gd name="connsiteY31" fmla="*/ 1463040 h 1670010"/>
              <a:gd name="connsiteX32" fmla="*/ 1272672 w 1309248"/>
              <a:gd name="connsiteY32" fmla="*/ 1243584 h 1670010"/>
              <a:gd name="connsiteX33" fmla="*/ 1284864 w 1309248"/>
              <a:gd name="connsiteY33" fmla="*/ 1170432 h 1670010"/>
              <a:gd name="connsiteX34" fmla="*/ 1297056 w 1309248"/>
              <a:gd name="connsiteY34" fmla="*/ 1072896 h 1670010"/>
              <a:gd name="connsiteX35" fmla="*/ 1309248 w 1309248"/>
              <a:gd name="connsiteY35" fmla="*/ 987552 h 1670010"/>
              <a:gd name="connsiteX36" fmla="*/ 1284864 w 1309248"/>
              <a:gd name="connsiteY36" fmla="*/ 743712 h 1670010"/>
              <a:gd name="connsiteX37" fmla="*/ 1260480 w 1309248"/>
              <a:gd name="connsiteY37" fmla="*/ 658368 h 1670010"/>
              <a:gd name="connsiteX38" fmla="*/ 1236096 w 1309248"/>
              <a:gd name="connsiteY38" fmla="*/ 621792 h 1670010"/>
              <a:gd name="connsiteX39" fmla="*/ 1187328 w 1309248"/>
              <a:gd name="connsiteY39" fmla="*/ 512064 h 1670010"/>
              <a:gd name="connsiteX40" fmla="*/ 1199520 w 1309248"/>
              <a:gd name="connsiteY40" fmla="*/ 353568 h 1670010"/>
              <a:gd name="connsiteX41" fmla="*/ 1175136 w 1309248"/>
              <a:gd name="connsiteY41" fmla="*/ 207264 h 1670010"/>
              <a:gd name="connsiteX42" fmla="*/ 1150752 w 1309248"/>
              <a:gd name="connsiteY42" fmla="*/ 97536 h 1670010"/>
              <a:gd name="connsiteX43" fmla="*/ 1126368 w 1309248"/>
              <a:gd name="connsiteY43" fmla="*/ 60960 h 1670010"/>
              <a:gd name="connsiteX44" fmla="*/ 1089792 w 1309248"/>
              <a:gd name="connsiteY44" fmla="*/ 48768 h 1670010"/>
              <a:gd name="connsiteX45" fmla="*/ 992256 w 1309248"/>
              <a:gd name="connsiteY45" fmla="*/ 36576 h 1670010"/>
              <a:gd name="connsiteX46" fmla="*/ 870336 w 1309248"/>
              <a:gd name="connsiteY46" fmla="*/ 0 h 1670010"/>
              <a:gd name="connsiteX47" fmla="*/ 760608 w 1309248"/>
              <a:gd name="connsiteY47" fmla="*/ 12192 h 1670010"/>
              <a:gd name="connsiteX48" fmla="*/ 687456 w 1309248"/>
              <a:gd name="connsiteY48" fmla="*/ 36576 h 1670010"/>
              <a:gd name="connsiteX49" fmla="*/ 455808 w 1309248"/>
              <a:gd name="connsiteY49" fmla="*/ 24384 h 1670010"/>
              <a:gd name="connsiteX50" fmla="*/ 163200 w 1309248"/>
              <a:gd name="connsiteY50" fmla="*/ 48768 h 1670010"/>
              <a:gd name="connsiteX51" fmla="*/ 211968 w 1309248"/>
              <a:gd name="connsiteY51" fmla="*/ 97536 h 1670010"/>
              <a:gd name="connsiteX0" fmla="*/ 211968 w 1309248"/>
              <a:gd name="connsiteY0" fmla="*/ 97536 h 1957651"/>
              <a:gd name="connsiteX1" fmla="*/ 102240 w 1309248"/>
              <a:gd name="connsiteY1" fmla="*/ 268224 h 1957651"/>
              <a:gd name="connsiteX2" fmla="*/ 41280 w 1309248"/>
              <a:gd name="connsiteY2" fmla="*/ 377952 h 1957651"/>
              <a:gd name="connsiteX3" fmla="*/ 29088 w 1309248"/>
              <a:gd name="connsiteY3" fmla="*/ 414528 h 1957651"/>
              <a:gd name="connsiteX4" fmla="*/ 4704 w 1309248"/>
              <a:gd name="connsiteY4" fmla="*/ 573024 h 1957651"/>
              <a:gd name="connsiteX5" fmla="*/ 29088 w 1309248"/>
              <a:gd name="connsiteY5" fmla="*/ 792480 h 1957651"/>
              <a:gd name="connsiteX6" fmla="*/ 53472 w 1309248"/>
              <a:gd name="connsiteY6" fmla="*/ 829056 h 1957651"/>
              <a:gd name="connsiteX7" fmla="*/ 90048 w 1309248"/>
              <a:gd name="connsiteY7" fmla="*/ 841248 h 1957651"/>
              <a:gd name="connsiteX8" fmla="*/ 138816 w 1309248"/>
              <a:gd name="connsiteY8" fmla="*/ 914400 h 1957651"/>
              <a:gd name="connsiteX9" fmla="*/ 163200 w 1309248"/>
              <a:gd name="connsiteY9" fmla="*/ 950976 h 1957651"/>
              <a:gd name="connsiteX10" fmla="*/ 187584 w 1309248"/>
              <a:gd name="connsiteY10" fmla="*/ 1024128 h 1957651"/>
              <a:gd name="connsiteX11" fmla="*/ 199776 w 1309248"/>
              <a:gd name="connsiteY11" fmla="*/ 1060704 h 1957651"/>
              <a:gd name="connsiteX12" fmla="*/ 211968 w 1309248"/>
              <a:gd name="connsiteY12" fmla="*/ 1133856 h 1957651"/>
              <a:gd name="connsiteX13" fmla="*/ 248544 w 1309248"/>
              <a:gd name="connsiteY13" fmla="*/ 1170432 h 1957651"/>
              <a:gd name="connsiteX14" fmla="*/ 297312 w 1309248"/>
              <a:gd name="connsiteY14" fmla="*/ 1243584 h 1957651"/>
              <a:gd name="connsiteX15" fmla="*/ 321696 w 1309248"/>
              <a:gd name="connsiteY15" fmla="*/ 1292352 h 1957651"/>
              <a:gd name="connsiteX16" fmla="*/ 224160 w 1309248"/>
              <a:gd name="connsiteY16" fmla="*/ 1414272 h 1957651"/>
              <a:gd name="connsiteX17" fmla="*/ 285120 w 1309248"/>
              <a:gd name="connsiteY17" fmla="*/ 1584960 h 1957651"/>
              <a:gd name="connsiteX18" fmla="*/ 431424 w 1309248"/>
              <a:gd name="connsiteY18" fmla="*/ 1426464 h 1957651"/>
              <a:gd name="connsiteX19" fmla="*/ 492384 w 1309248"/>
              <a:gd name="connsiteY19" fmla="*/ 1656779 h 1957651"/>
              <a:gd name="connsiteX20" fmla="*/ 639640 w 1309248"/>
              <a:gd name="connsiteY20" fmla="*/ 1952625 h 1957651"/>
              <a:gd name="connsiteX21" fmla="*/ 638688 w 1309248"/>
              <a:gd name="connsiteY21" fmla="*/ 1536192 h 1957651"/>
              <a:gd name="connsiteX22" fmla="*/ 675264 w 1309248"/>
              <a:gd name="connsiteY22" fmla="*/ 1548384 h 1957651"/>
              <a:gd name="connsiteX23" fmla="*/ 736224 w 1309248"/>
              <a:gd name="connsiteY23" fmla="*/ 1560576 h 1957651"/>
              <a:gd name="connsiteX24" fmla="*/ 809376 w 1309248"/>
              <a:gd name="connsiteY24" fmla="*/ 1584960 h 1957651"/>
              <a:gd name="connsiteX25" fmla="*/ 858144 w 1309248"/>
              <a:gd name="connsiteY25" fmla="*/ 1597152 h 1957651"/>
              <a:gd name="connsiteX26" fmla="*/ 931296 w 1309248"/>
              <a:gd name="connsiteY26" fmla="*/ 1621536 h 1957651"/>
              <a:gd name="connsiteX27" fmla="*/ 1053216 w 1309248"/>
              <a:gd name="connsiteY27" fmla="*/ 1609344 h 1957651"/>
              <a:gd name="connsiteX28" fmla="*/ 1126368 w 1309248"/>
              <a:gd name="connsiteY28" fmla="*/ 1584960 h 1957651"/>
              <a:gd name="connsiteX29" fmla="*/ 1162944 w 1309248"/>
              <a:gd name="connsiteY29" fmla="*/ 1572768 h 1957651"/>
              <a:gd name="connsiteX30" fmla="*/ 1211712 w 1309248"/>
              <a:gd name="connsiteY30" fmla="*/ 1499616 h 1957651"/>
              <a:gd name="connsiteX31" fmla="*/ 1236096 w 1309248"/>
              <a:gd name="connsiteY31" fmla="*/ 1463040 h 1957651"/>
              <a:gd name="connsiteX32" fmla="*/ 1272672 w 1309248"/>
              <a:gd name="connsiteY32" fmla="*/ 1243584 h 1957651"/>
              <a:gd name="connsiteX33" fmla="*/ 1284864 w 1309248"/>
              <a:gd name="connsiteY33" fmla="*/ 1170432 h 1957651"/>
              <a:gd name="connsiteX34" fmla="*/ 1297056 w 1309248"/>
              <a:gd name="connsiteY34" fmla="*/ 1072896 h 1957651"/>
              <a:gd name="connsiteX35" fmla="*/ 1309248 w 1309248"/>
              <a:gd name="connsiteY35" fmla="*/ 987552 h 1957651"/>
              <a:gd name="connsiteX36" fmla="*/ 1284864 w 1309248"/>
              <a:gd name="connsiteY36" fmla="*/ 743712 h 1957651"/>
              <a:gd name="connsiteX37" fmla="*/ 1260480 w 1309248"/>
              <a:gd name="connsiteY37" fmla="*/ 658368 h 1957651"/>
              <a:gd name="connsiteX38" fmla="*/ 1236096 w 1309248"/>
              <a:gd name="connsiteY38" fmla="*/ 621792 h 1957651"/>
              <a:gd name="connsiteX39" fmla="*/ 1187328 w 1309248"/>
              <a:gd name="connsiteY39" fmla="*/ 512064 h 1957651"/>
              <a:gd name="connsiteX40" fmla="*/ 1199520 w 1309248"/>
              <a:gd name="connsiteY40" fmla="*/ 353568 h 1957651"/>
              <a:gd name="connsiteX41" fmla="*/ 1175136 w 1309248"/>
              <a:gd name="connsiteY41" fmla="*/ 207264 h 1957651"/>
              <a:gd name="connsiteX42" fmla="*/ 1150752 w 1309248"/>
              <a:gd name="connsiteY42" fmla="*/ 97536 h 1957651"/>
              <a:gd name="connsiteX43" fmla="*/ 1126368 w 1309248"/>
              <a:gd name="connsiteY43" fmla="*/ 60960 h 1957651"/>
              <a:gd name="connsiteX44" fmla="*/ 1089792 w 1309248"/>
              <a:gd name="connsiteY44" fmla="*/ 48768 h 1957651"/>
              <a:gd name="connsiteX45" fmla="*/ 992256 w 1309248"/>
              <a:gd name="connsiteY45" fmla="*/ 36576 h 1957651"/>
              <a:gd name="connsiteX46" fmla="*/ 870336 w 1309248"/>
              <a:gd name="connsiteY46" fmla="*/ 0 h 1957651"/>
              <a:gd name="connsiteX47" fmla="*/ 760608 w 1309248"/>
              <a:gd name="connsiteY47" fmla="*/ 12192 h 1957651"/>
              <a:gd name="connsiteX48" fmla="*/ 687456 w 1309248"/>
              <a:gd name="connsiteY48" fmla="*/ 36576 h 1957651"/>
              <a:gd name="connsiteX49" fmla="*/ 455808 w 1309248"/>
              <a:gd name="connsiteY49" fmla="*/ 24384 h 1957651"/>
              <a:gd name="connsiteX50" fmla="*/ 163200 w 1309248"/>
              <a:gd name="connsiteY50" fmla="*/ 48768 h 1957651"/>
              <a:gd name="connsiteX51" fmla="*/ 211968 w 1309248"/>
              <a:gd name="connsiteY51" fmla="*/ 97536 h 1957651"/>
              <a:gd name="connsiteX0" fmla="*/ 211968 w 1309248"/>
              <a:gd name="connsiteY0" fmla="*/ 97536 h 2006034"/>
              <a:gd name="connsiteX1" fmla="*/ 102240 w 1309248"/>
              <a:gd name="connsiteY1" fmla="*/ 268224 h 2006034"/>
              <a:gd name="connsiteX2" fmla="*/ 41280 w 1309248"/>
              <a:gd name="connsiteY2" fmla="*/ 377952 h 2006034"/>
              <a:gd name="connsiteX3" fmla="*/ 29088 w 1309248"/>
              <a:gd name="connsiteY3" fmla="*/ 414528 h 2006034"/>
              <a:gd name="connsiteX4" fmla="*/ 4704 w 1309248"/>
              <a:gd name="connsiteY4" fmla="*/ 573024 h 2006034"/>
              <a:gd name="connsiteX5" fmla="*/ 29088 w 1309248"/>
              <a:gd name="connsiteY5" fmla="*/ 792480 h 2006034"/>
              <a:gd name="connsiteX6" fmla="*/ 53472 w 1309248"/>
              <a:gd name="connsiteY6" fmla="*/ 829056 h 2006034"/>
              <a:gd name="connsiteX7" fmla="*/ 90048 w 1309248"/>
              <a:gd name="connsiteY7" fmla="*/ 841248 h 2006034"/>
              <a:gd name="connsiteX8" fmla="*/ 138816 w 1309248"/>
              <a:gd name="connsiteY8" fmla="*/ 914400 h 2006034"/>
              <a:gd name="connsiteX9" fmla="*/ 163200 w 1309248"/>
              <a:gd name="connsiteY9" fmla="*/ 950976 h 2006034"/>
              <a:gd name="connsiteX10" fmla="*/ 187584 w 1309248"/>
              <a:gd name="connsiteY10" fmla="*/ 1024128 h 2006034"/>
              <a:gd name="connsiteX11" fmla="*/ 199776 w 1309248"/>
              <a:gd name="connsiteY11" fmla="*/ 1060704 h 2006034"/>
              <a:gd name="connsiteX12" fmla="*/ 211968 w 1309248"/>
              <a:gd name="connsiteY12" fmla="*/ 1133856 h 2006034"/>
              <a:gd name="connsiteX13" fmla="*/ 248544 w 1309248"/>
              <a:gd name="connsiteY13" fmla="*/ 1170432 h 2006034"/>
              <a:gd name="connsiteX14" fmla="*/ 297312 w 1309248"/>
              <a:gd name="connsiteY14" fmla="*/ 1243584 h 2006034"/>
              <a:gd name="connsiteX15" fmla="*/ 321696 w 1309248"/>
              <a:gd name="connsiteY15" fmla="*/ 1292352 h 2006034"/>
              <a:gd name="connsiteX16" fmla="*/ 224160 w 1309248"/>
              <a:gd name="connsiteY16" fmla="*/ 1414272 h 2006034"/>
              <a:gd name="connsiteX17" fmla="*/ 285120 w 1309248"/>
              <a:gd name="connsiteY17" fmla="*/ 1584960 h 2006034"/>
              <a:gd name="connsiteX18" fmla="*/ 431424 w 1309248"/>
              <a:gd name="connsiteY18" fmla="*/ 1426464 h 2006034"/>
              <a:gd name="connsiteX19" fmla="*/ 492384 w 1309248"/>
              <a:gd name="connsiteY19" fmla="*/ 1656779 h 2006034"/>
              <a:gd name="connsiteX20" fmla="*/ 639640 w 1309248"/>
              <a:gd name="connsiteY20" fmla="*/ 1952625 h 2006034"/>
              <a:gd name="connsiteX21" fmla="*/ 710125 w 1309248"/>
              <a:gd name="connsiteY21" fmla="*/ 2002917 h 2006034"/>
              <a:gd name="connsiteX22" fmla="*/ 675264 w 1309248"/>
              <a:gd name="connsiteY22" fmla="*/ 1548384 h 2006034"/>
              <a:gd name="connsiteX23" fmla="*/ 736224 w 1309248"/>
              <a:gd name="connsiteY23" fmla="*/ 1560576 h 2006034"/>
              <a:gd name="connsiteX24" fmla="*/ 809376 w 1309248"/>
              <a:gd name="connsiteY24" fmla="*/ 1584960 h 2006034"/>
              <a:gd name="connsiteX25" fmla="*/ 858144 w 1309248"/>
              <a:gd name="connsiteY25" fmla="*/ 1597152 h 2006034"/>
              <a:gd name="connsiteX26" fmla="*/ 931296 w 1309248"/>
              <a:gd name="connsiteY26" fmla="*/ 1621536 h 2006034"/>
              <a:gd name="connsiteX27" fmla="*/ 1053216 w 1309248"/>
              <a:gd name="connsiteY27" fmla="*/ 1609344 h 2006034"/>
              <a:gd name="connsiteX28" fmla="*/ 1126368 w 1309248"/>
              <a:gd name="connsiteY28" fmla="*/ 1584960 h 2006034"/>
              <a:gd name="connsiteX29" fmla="*/ 1162944 w 1309248"/>
              <a:gd name="connsiteY29" fmla="*/ 1572768 h 2006034"/>
              <a:gd name="connsiteX30" fmla="*/ 1211712 w 1309248"/>
              <a:gd name="connsiteY30" fmla="*/ 1499616 h 2006034"/>
              <a:gd name="connsiteX31" fmla="*/ 1236096 w 1309248"/>
              <a:gd name="connsiteY31" fmla="*/ 1463040 h 2006034"/>
              <a:gd name="connsiteX32" fmla="*/ 1272672 w 1309248"/>
              <a:gd name="connsiteY32" fmla="*/ 1243584 h 2006034"/>
              <a:gd name="connsiteX33" fmla="*/ 1284864 w 1309248"/>
              <a:gd name="connsiteY33" fmla="*/ 1170432 h 2006034"/>
              <a:gd name="connsiteX34" fmla="*/ 1297056 w 1309248"/>
              <a:gd name="connsiteY34" fmla="*/ 1072896 h 2006034"/>
              <a:gd name="connsiteX35" fmla="*/ 1309248 w 1309248"/>
              <a:gd name="connsiteY35" fmla="*/ 987552 h 2006034"/>
              <a:gd name="connsiteX36" fmla="*/ 1284864 w 1309248"/>
              <a:gd name="connsiteY36" fmla="*/ 743712 h 2006034"/>
              <a:gd name="connsiteX37" fmla="*/ 1260480 w 1309248"/>
              <a:gd name="connsiteY37" fmla="*/ 658368 h 2006034"/>
              <a:gd name="connsiteX38" fmla="*/ 1236096 w 1309248"/>
              <a:gd name="connsiteY38" fmla="*/ 621792 h 2006034"/>
              <a:gd name="connsiteX39" fmla="*/ 1187328 w 1309248"/>
              <a:gd name="connsiteY39" fmla="*/ 512064 h 2006034"/>
              <a:gd name="connsiteX40" fmla="*/ 1199520 w 1309248"/>
              <a:gd name="connsiteY40" fmla="*/ 353568 h 2006034"/>
              <a:gd name="connsiteX41" fmla="*/ 1175136 w 1309248"/>
              <a:gd name="connsiteY41" fmla="*/ 207264 h 2006034"/>
              <a:gd name="connsiteX42" fmla="*/ 1150752 w 1309248"/>
              <a:gd name="connsiteY42" fmla="*/ 97536 h 2006034"/>
              <a:gd name="connsiteX43" fmla="*/ 1126368 w 1309248"/>
              <a:gd name="connsiteY43" fmla="*/ 60960 h 2006034"/>
              <a:gd name="connsiteX44" fmla="*/ 1089792 w 1309248"/>
              <a:gd name="connsiteY44" fmla="*/ 48768 h 2006034"/>
              <a:gd name="connsiteX45" fmla="*/ 992256 w 1309248"/>
              <a:gd name="connsiteY45" fmla="*/ 36576 h 2006034"/>
              <a:gd name="connsiteX46" fmla="*/ 870336 w 1309248"/>
              <a:gd name="connsiteY46" fmla="*/ 0 h 2006034"/>
              <a:gd name="connsiteX47" fmla="*/ 760608 w 1309248"/>
              <a:gd name="connsiteY47" fmla="*/ 12192 h 2006034"/>
              <a:gd name="connsiteX48" fmla="*/ 687456 w 1309248"/>
              <a:gd name="connsiteY48" fmla="*/ 36576 h 2006034"/>
              <a:gd name="connsiteX49" fmla="*/ 455808 w 1309248"/>
              <a:gd name="connsiteY49" fmla="*/ 24384 h 2006034"/>
              <a:gd name="connsiteX50" fmla="*/ 163200 w 1309248"/>
              <a:gd name="connsiteY50" fmla="*/ 48768 h 2006034"/>
              <a:gd name="connsiteX51" fmla="*/ 211968 w 1309248"/>
              <a:gd name="connsiteY51" fmla="*/ 97536 h 2006034"/>
              <a:gd name="connsiteX0" fmla="*/ 211968 w 1309248"/>
              <a:gd name="connsiteY0" fmla="*/ 97536 h 2039185"/>
              <a:gd name="connsiteX1" fmla="*/ 102240 w 1309248"/>
              <a:gd name="connsiteY1" fmla="*/ 268224 h 2039185"/>
              <a:gd name="connsiteX2" fmla="*/ 41280 w 1309248"/>
              <a:gd name="connsiteY2" fmla="*/ 377952 h 2039185"/>
              <a:gd name="connsiteX3" fmla="*/ 29088 w 1309248"/>
              <a:gd name="connsiteY3" fmla="*/ 414528 h 2039185"/>
              <a:gd name="connsiteX4" fmla="*/ 4704 w 1309248"/>
              <a:gd name="connsiteY4" fmla="*/ 573024 h 2039185"/>
              <a:gd name="connsiteX5" fmla="*/ 29088 w 1309248"/>
              <a:gd name="connsiteY5" fmla="*/ 792480 h 2039185"/>
              <a:gd name="connsiteX6" fmla="*/ 53472 w 1309248"/>
              <a:gd name="connsiteY6" fmla="*/ 829056 h 2039185"/>
              <a:gd name="connsiteX7" fmla="*/ 90048 w 1309248"/>
              <a:gd name="connsiteY7" fmla="*/ 841248 h 2039185"/>
              <a:gd name="connsiteX8" fmla="*/ 138816 w 1309248"/>
              <a:gd name="connsiteY8" fmla="*/ 914400 h 2039185"/>
              <a:gd name="connsiteX9" fmla="*/ 163200 w 1309248"/>
              <a:gd name="connsiteY9" fmla="*/ 950976 h 2039185"/>
              <a:gd name="connsiteX10" fmla="*/ 187584 w 1309248"/>
              <a:gd name="connsiteY10" fmla="*/ 1024128 h 2039185"/>
              <a:gd name="connsiteX11" fmla="*/ 199776 w 1309248"/>
              <a:gd name="connsiteY11" fmla="*/ 1060704 h 2039185"/>
              <a:gd name="connsiteX12" fmla="*/ 211968 w 1309248"/>
              <a:gd name="connsiteY12" fmla="*/ 1133856 h 2039185"/>
              <a:gd name="connsiteX13" fmla="*/ 248544 w 1309248"/>
              <a:gd name="connsiteY13" fmla="*/ 1170432 h 2039185"/>
              <a:gd name="connsiteX14" fmla="*/ 297312 w 1309248"/>
              <a:gd name="connsiteY14" fmla="*/ 1243584 h 2039185"/>
              <a:gd name="connsiteX15" fmla="*/ 321696 w 1309248"/>
              <a:gd name="connsiteY15" fmla="*/ 1292352 h 2039185"/>
              <a:gd name="connsiteX16" fmla="*/ 224160 w 1309248"/>
              <a:gd name="connsiteY16" fmla="*/ 1414272 h 2039185"/>
              <a:gd name="connsiteX17" fmla="*/ 285120 w 1309248"/>
              <a:gd name="connsiteY17" fmla="*/ 1584960 h 2039185"/>
              <a:gd name="connsiteX18" fmla="*/ 431424 w 1309248"/>
              <a:gd name="connsiteY18" fmla="*/ 1426464 h 2039185"/>
              <a:gd name="connsiteX19" fmla="*/ 492384 w 1309248"/>
              <a:gd name="connsiteY19" fmla="*/ 1656779 h 2039185"/>
              <a:gd name="connsiteX20" fmla="*/ 639640 w 1309248"/>
              <a:gd name="connsiteY20" fmla="*/ 1952625 h 2039185"/>
              <a:gd name="connsiteX21" fmla="*/ 710125 w 1309248"/>
              <a:gd name="connsiteY21" fmla="*/ 2002917 h 2039185"/>
              <a:gd name="connsiteX22" fmla="*/ 789564 w 1309248"/>
              <a:gd name="connsiteY22" fmla="*/ 2034159 h 2039185"/>
              <a:gd name="connsiteX23" fmla="*/ 736224 w 1309248"/>
              <a:gd name="connsiteY23" fmla="*/ 1560576 h 2039185"/>
              <a:gd name="connsiteX24" fmla="*/ 809376 w 1309248"/>
              <a:gd name="connsiteY24" fmla="*/ 1584960 h 2039185"/>
              <a:gd name="connsiteX25" fmla="*/ 858144 w 1309248"/>
              <a:gd name="connsiteY25" fmla="*/ 1597152 h 2039185"/>
              <a:gd name="connsiteX26" fmla="*/ 931296 w 1309248"/>
              <a:gd name="connsiteY26" fmla="*/ 1621536 h 2039185"/>
              <a:gd name="connsiteX27" fmla="*/ 1053216 w 1309248"/>
              <a:gd name="connsiteY27" fmla="*/ 1609344 h 2039185"/>
              <a:gd name="connsiteX28" fmla="*/ 1126368 w 1309248"/>
              <a:gd name="connsiteY28" fmla="*/ 1584960 h 2039185"/>
              <a:gd name="connsiteX29" fmla="*/ 1162944 w 1309248"/>
              <a:gd name="connsiteY29" fmla="*/ 1572768 h 2039185"/>
              <a:gd name="connsiteX30" fmla="*/ 1211712 w 1309248"/>
              <a:gd name="connsiteY30" fmla="*/ 1499616 h 2039185"/>
              <a:gd name="connsiteX31" fmla="*/ 1236096 w 1309248"/>
              <a:gd name="connsiteY31" fmla="*/ 1463040 h 2039185"/>
              <a:gd name="connsiteX32" fmla="*/ 1272672 w 1309248"/>
              <a:gd name="connsiteY32" fmla="*/ 1243584 h 2039185"/>
              <a:gd name="connsiteX33" fmla="*/ 1284864 w 1309248"/>
              <a:gd name="connsiteY33" fmla="*/ 1170432 h 2039185"/>
              <a:gd name="connsiteX34" fmla="*/ 1297056 w 1309248"/>
              <a:gd name="connsiteY34" fmla="*/ 1072896 h 2039185"/>
              <a:gd name="connsiteX35" fmla="*/ 1309248 w 1309248"/>
              <a:gd name="connsiteY35" fmla="*/ 987552 h 2039185"/>
              <a:gd name="connsiteX36" fmla="*/ 1284864 w 1309248"/>
              <a:gd name="connsiteY36" fmla="*/ 743712 h 2039185"/>
              <a:gd name="connsiteX37" fmla="*/ 1260480 w 1309248"/>
              <a:gd name="connsiteY37" fmla="*/ 658368 h 2039185"/>
              <a:gd name="connsiteX38" fmla="*/ 1236096 w 1309248"/>
              <a:gd name="connsiteY38" fmla="*/ 621792 h 2039185"/>
              <a:gd name="connsiteX39" fmla="*/ 1187328 w 1309248"/>
              <a:gd name="connsiteY39" fmla="*/ 512064 h 2039185"/>
              <a:gd name="connsiteX40" fmla="*/ 1199520 w 1309248"/>
              <a:gd name="connsiteY40" fmla="*/ 353568 h 2039185"/>
              <a:gd name="connsiteX41" fmla="*/ 1175136 w 1309248"/>
              <a:gd name="connsiteY41" fmla="*/ 207264 h 2039185"/>
              <a:gd name="connsiteX42" fmla="*/ 1150752 w 1309248"/>
              <a:gd name="connsiteY42" fmla="*/ 97536 h 2039185"/>
              <a:gd name="connsiteX43" fmla="*/ 1126368 w 1309248"/>
              <a:gd name="connsiteY43" fmla="*/ 60960 h 2039185"/>
              <a:gd name="connsiteX44" fmla="*/ 1089792 w 1309248"/>
              <a:gd name="connsiteY44" fmla="*/ 48768 h 2039185"/>
              <a:gd name="connsiteX45" fmla="*/ 992256 w 1309248"/>
              <a:gd name="connsiteY45" fmla="*/ 36576 h 2039185"/>
              <a:gd name="connsiteX46" fmla="*/ 870336 w 1309248"/>
              <a:gd name="connsiteY46" fmla="*/ 0 h 2039185"/>
              <a:gd name="connsiteX47" fmla="*/ 760608 w 1309248"/>
              <a:gd name="connsiteY47" fmla="*/ 12192 h 2039185"/>
              <a:gd name="connsiteX48" fmla="*/ 687456 w 1309248"/>
              <a:gd name="connsiteY48" fmla="*/ 36576 h 2039185"/>
              <a:gd name="connsiteX49" fmla="*/ 455808 w 1309248"/>
              <a:gd name="connsiteY49" fmla="*/ 24384 h 2039185"/>
              <a:gd name="connsiteX50" fmla="*/ 163200 w 1309248"/>
              <a:gd name="connsiteY50" fmla="*/ 48768 h 2039185"/>
              <a:gd name="connsiteX51" fmla="*/ 211968 w 1309248"/>
              <a:gd name="connsiteY51" fmla="*/ 97536 h 2039185"/>
              <a:gd name="connsiteX0" fmla="*/ 211968 w 1309248"/>
              <a:gd name="connsiteY0" fmla="*/ 97536 h 2053114"/>
              <a:gd name="connsiteX1" fmla="*/ 102240 w 1309248"/>
              <a:gd name="connsiteY1" fmla="*/ 268224 h 2053114"/>
              <a:gd name="connsiteX2" fmla="*/ 41280 w 1309248"/>
              <a:gd name="connsiteY2" fmla="*/ 377952 h 2053114"/>
              <a:gd name="connsiteX3" fmla="*/ 29088 w 1309248"/>
              <a:gd name="connsiteY3" fmla="*/ 414528 h 2053114"/>
              <a:gd name="connsiteX4" fmla="*/ 4704 w 1309248"/>
              <a:gd name="connsiteY4" fmla="*/ 573024 h 2053114"/>
              <a:gd name="connsiteX5" fmla="*/ 29088 w 1309248"/>
              <a:gd name="connsiteY5" fmla="*/ 792480 h 2053114"/>
              <a:gd name="connsiteX6" fmla="*/ 53472 w 1309248"/>
              <a:gd name="connsiteY6" fmla="*/ 829056 h 2053114"/>
              <a:gd name="connsiteX7" fmla="*/ 90048 w 1309248"/>
              <a:gd name="connsiteY7" fmla="*/ 841248 h 2053114"/>
              <a:gd name="connsiteX8" fmla="*/ 138816 w 1309248"/>
              <a:gd name="connsiteY8" fmla="*/ 914400 h 2053114"/>
              <a:gd name="connsiteX9" fmla="*/ 163200 w 1309248"/>
              <a:gd name="connsiteY9" fmla="*/ 950976 h 2053114"/>
              <a:gd name="connsiteX10" fmla="*/ 187584 w 1309248"/>
              <a:gd name="connsiteY10" fmla="*/ 1024128 h 2053114"/>
              <a:gd name="connsiteX11" fmla="*/ 199776 w 1309248"/>
              <a:gd name="connsiteY11" fmla="*/ 1060704 h 2053114"/>
              <a:gd name="connsiteX12" fmla="*/ 211968 w 1309248"/>
              <a:gd name="connsiteY12" fmla="*/ 1133856 h 2053114"/>
              <a:gd name="connsiteX13" fmla="*/ 248544 w 1309248"/>
              <a:gd name="connsiteY13" fmla="*/ 1170432 h 2053114"/>
              <a:gd name="connsiteX14" fmla="*/ 297312 w 1309248"/>
              <a:gd name="connsiteY14" fmla="*/ 1243584 h 2053114"/>
              <a:gd name="connsiteX15" fmla="*/ 321696 w 1309248"/>
              <a:gd name="connsiteY15" fmla="*/ 1292352 h 2053114"/>
              <a:gd name="connsiteX16" fmla="*/ 224160 w 1309248"/>
              <a:gd name="connsiteY16" fmla="*/ 1414272 h 2053114"/>
              <a:gd name="connsiteX17" fmla="*/ 285120 w 1309248"/>
              <a:gd name="connsiteY17" fmla="*/ 1584960 h 2053114"/>
              <a:gd name="connsiteX18" fmla="*/ 431424 w 1309248"/>
              <a:gd name="connsiteY18" fmla="*/ 1426464 h 2053114"/>
              <a:gd name="connsiteX19" fmla="*/ 492384 w 1309248"/>
              <a:gd name="connsiteY19" fmla="*/ 1656779 h 2053114"/>
              <a:gd name="connsiteX20" fmla="*/ 639640 w 1309248"/>
              <a:gd name="connsiteY20" fmla="*/ 1952625 h 2053114"/>
              <a:gd name="connsiteX21" fmla="*/ 710125 w 1309248"/>
              <a:gd name="connsiteY21" fmla="*/ 2002917 h 2053114"/>
              <a:gd name="connsiteX22" fmla="*/ 789564 w 1309248"/>
              <a:gd name="connsiteY22" fmla="*/ 2034159 h 2053114"/>
              <a:gd name="connsiteX23" fmla="*/ 855287 w 1309248"/>
              <a:gd name="connsiteY23" fmla="*/ 2046351 h 2053114"/>
              <a:gd name="connsiteX24" fmla="*/ 809376 w 1309248"/>
              <a:gd name="connsiteY24" fmla="*/ 1584960 h 2053114"/>
              <a:gd name="connsiteX25" fmla="*/ 858144 w 1309248"/>
              <a:gd name="connsiteY25" fmla="*/ 1597152 h 2053114"/>
              <a:gd name="connsiteX26" fmla="*/ 931296 w 1309248"/>
              <a:gd name="connsiteY26" fmla="*/ 1621536 h 2053114"/>
              <a:gd name="connsiteX27" fmla="*/ 1053216 w 1309248"/>
              <a:gd name="connsiteY27" fmla="*/ 1609344 h 2053114"/>
              <a:gd name="connsiteX28" fmla="*/ 1126368 w 1309248"/>
              <a:gd name="connsiteY28" fmla="*/ 1584960 h 2053114"/>
              <a:gd name="connsiteX29" fmla="*/ 1162944 w 1309248"/>
              <a:gd name="connsiteY29" fmla="*/ 1572768 h 2053114"/>
              <a:gd name="connsiteX30" fmla="*/ 1211712 w 1309248"/>
              <a:gd name="connsiteY30" fmla="*/ 1499616 h 2053114"/>
              <a:gd name="connsiteX31" fmla="*/ 1236096 w 1309248"/>
              <a:gd name="connsiteY31" fmla="*/ 1463040 h 2053114"/>
              <a:gd name="connsiteX32" fmla="*/ 1272672 w 1309248"/>
              <a:gd name="connsiteY32" fmla="*/ 1243584 h 2053114"/>
              <a:gd name="connsiteX33" fmla="*/ 1284864 w 1309248"/>
              <a:gd name="connsiteY33" fmla="*/ 1170432 h 2053114"/>
              <a:gd name="connsiteX34" fmla="*/ 1297056 w 1309248"/>
              <a:gd name="connsiteY34" fmla="*/ 1072896 h 2053114"/>
              <a:gd name="connsiteX35" fmla="*/ 1309248 w 1309248"/>
              <a:gd name="connsiteY35" fmla="*/ 987552 h 2053114"/>
              <a:gd name="connsiteX36" fmla="*/ 1284864 w 1309248"/>
              <a:gd name="connsiteY36" fmla="*/ 743712 h 2053114"/>
              <a:gd name="connsiteX37" fmla="*/ 1260480 w 1309248"/>
              <a:gd name="connsiteY37" fmla="*/ 658368 h 2053114"/>
              <a:gd name="connsiteX38" fmla="*/ 1236096 w 1309248"/>
              <a:gd name="connsiteY38" fmla="*/ 621792 h 2053114"/>
              <a:gd name="connsiteX39" fmla="*/ 1187328 w 1309248"/>
              <a:gd name="connsiteY39" fmla="*/ 512064 h 2053114"/>
              <a:gd name="connsiteX40" fmla="*/ 1199520 w 1309248"/>
              <a:gd name="connsiteY40" fmla="*/ 353568 h 2053114"/>
              <a:gd name="connsiteX41" fmla="*/ 1175136 w 1309248"/>
              <a:gd name="connsiteY41" fmla="*/ 207264 h 2053114"/>
              <a:gd name="connsiteX42" fmla="*/ 1150752 w 1309248"/>
              <a:gd name="connsiteY42" fmla="*/ 97536 h 2053114"/>
              <a:gd name="connsiteX43" fmla="*/ 1126368 w 1309248"/>
              <a:gd name="connsiteY43" fmla="*/ 60960 h 2053114"/>
              <a:gd name="connsiteX44" fmla="*/ 1089792 w 1309248"/>
              <a:gd name="connsiteY44" fmla="*/ 48768 h 2053114"/>
              <a:gd name="connsiteX45" fmla="*/ 992256 w 1309248"/>
              <a:gd name="connsiteY45" fmla="*/ 36576 h 2053114"/>
              <a:gd name="connsiteX46" fmla="*/ 870336 w 1309248"/>
              <a:gd name="connsiteY46" fmla="*/ 0 h 2053114"/>
              <a:gd name="connsiteX47" fmla="*/ 760608 w 1309248"/>
              <a:gd name="connsiteY47" fmla="*/ 12192 h 2053114"/>
              <a:gd name="connsiteX48" fmla="*/ 687456 w 1309248"/>
              <a:gd name="connsiteY48" fmla="*/ 36576 h 2053114"/>
              <a:gd name="connsiteX49" fmla="*/ 455808 w 1309248"/>
              <a:gd name="connsiteY49" fmla="*/ 24384 h 2053114"/>
              <a:gd name="connsiteX50" fmla="*/ 163200 w 1309248"/>
              <a:gd name="connsiteY50" fmla="*/ 48768 h 2053114"/>
              <a:gd name="connsiteX51" fmla="*/ 211968 w 1309248"/>
              <a:gd name="connsiteY51" fmla="*/ 97536 h 2053114"/>
              <a:gd name="connsiteX0" fmla="*/ 211968 w 1309248"/>
              <a:gd name="connsiteY0" fmla="*/ 97536 h 2079562"/>
              <a:gd name="connsiteX1" fmla="*/ 102240 w 1309248"/>
              <a:gd name="connsiteY1" fmla="*/ 268224 h 2079562"/>
              <a:gd name="connsiteX2" fmla="*/ 41280 w 1309248"/>
              <a:gd name="connsiteY2" fmla="*/ 377952 h 2079562"/>
              <a:gd name="connsiteX3" fmla="*/ 29088 w 1309248"/>
              <a:gd name="connsiteY3" fmla="*/ 414528 h 2079562"/>
              <a:gd name="connsiteX4" fmla="*/ 4704 w 1309248"/>
              <a:gd name="connsiteY4" fmla="*/ 573024 h 2079562"/>
              <a:gd name="connsiteX5" fmla="*/ 29088 w 1309248"/>
              <a:gd name="connsiteY5" fmla="*/ 792480 h 2079562"/>
              <a:gd name="connsiteX6" fmla="*/ 53472 w 1309248"/>
              <a:gd name="connsiteY6" fmla="*/ 829056 h 2079562"/>
              <a:gd name="connsiteX7" fmla="*/ 90048 w 1309248"/>
              <a:gd name="connsiteY7" fmla="*/ 841248 h 2079562"/>
              <a:gd name="connsiteX8" fmla="*/ 138816 w 1309248"/>
              <a:gd name="connsiteY8" fmla="*/ 914400 h 2079562"/>
              <a:gd name="connsiteX9" fmla="*/ 163200 w 1309248"/>
              <a:gd name="connsiteY9" fmla="*/ 950976 h 2079562"/>
              <a:gd name="connsiteX10" fmla="*/ 187584 w 1309248"/>
              <a:gd name="connsiteY10" fmla="*/ 1024128 h 2079562"/>
              <a:gd name="connsiteX11" fmla="*/ 199776 w 1309248"/>
              <a:gd name="connsiteY11" fmla="*/ 1060704 h 2079562"/>
              <a:gd name="connsiteX12" fmla="*/ 211968 w 1309248"/>
              <a:gd name="connsiteY12" fmla="*/ 1133856 h 2079562"/>
              <a:gd name="connsiteX13" fmla="*/ 248544 w 1309248"/>
              <a:gd name="connsiteY13" fmla="*/ 1170432 h 2079562"/>
              <a:gd name="connsiteX14" fmla="*/ 297312 w 1309248"/>
              <a:gd name="connsiteY14" fmla="*/ 1243584 h 2079562"/>
              <a:gd name="connsiteX15" fmla="*/ 321696 w 1309248"/>
              <a:gd name="connsiteY15" fmla="*/ 1292352 h 2079562"/>
              <a:gd name="connsiteX16" fmla="*/ 224160 w 1309248"/>
              <a:gd name="connsiteY16" fmla="*/ 1414272 h 2079562"/>
              <a:gd name="connsiteX17" fmla="*/ 285120 w 1309248"/>
              <a:gd name="connsiteY17" fmla="*/ 1584960 h 2079562"/>
              <a:gd name="connsiteX18" fmla="*/ 431424 w 1309248"/>
              <a:gd name="connsiteY18" fmla="*/ 1426464 h 2079562"/>
              <a:gd name="connsiteX19" fmla="*/ 492384 w 1309248"/>
              <a:gd name="connsiteY19" fmla="*/ 1656779 h 2079562"/>
              <a:gd name="connsiteX20" fmla="*/ 639640 w 1309248"/>
              <a:gd name="connsiteY20" fmla="*/ 1952625 h 2079562"/>
              <a:gd name="connsiteX21" fmla="*/ 710125 w 1309248"/>
              <a:gd name="connsiteY21" fmla="*/ 2002917 h 2079562"/>
              <a:gd name="connsiteX22" fmla="*/ 789564 w 1309248"/>
              <a:gd name="connsiteY22" fmla="*/ 2034159 h 2079562"/>
              <a:gd name="connsiteX23" fmla="*/ 855287 w 1309248"/>
              <a:gd name="connsiteY23" fmla="*/ 2046351 h 2079562"/>
              <a:gd name="connsiteX24" fmla="*/ 976064 w 1309248"/>
              <a:gd name="connsiteY24" fmla="*/ 2075498 h 2079562"/>
              <a:gd name="connsiteX25" fmla="*/ 858144 w 1309248"/>
              <a:gd name="connsiteY25" fmla="*/ 1597152 h 2079562"/>
              <a:gd name="connsiteX26" fmla="*/ 931296 w 1309248"/>
              <a:gd name="connsiteY26" fmla="*/ 1621536 h 2079562"/>
              <a:gd name="connsiteX27" fmla="*/ 1053216 w 1309248"/>
              <a:gd name="connsiteY27" fmla="*/ 1609344 h 2079562"/>
              <a:gd name="connsiteX28" fmla="*/ 1126368 w 1309248"/>
              <a:gd name="connsiteY28" fmla="*/ 1584960 h 2079562"/>
              <a:gd name="connsiteX29" fmla="*/ 1162944 w 1309248"/>
              <a:gd name="connsiteY29" fmla="*/ 1572768 h 2079562"/>
              <a:gd name="connsiteX30" fmla="*/ 1211712 w 1309248"/>
              <a:gd name="connsiteY30" fmla="*/ 1499616 h 2079562"/>
              <a:gd name="connsiteX31" fmla="*/ 1236096 w 1309248"/>
              <a:gd name="connsiteY31" fmla="*/ 1463040 h 2079562"/>
              <a:gd name="connsiteX32" fmla="*/ 1272672 w 1309248"/>
              <a:gd name="connsiteY32" fmla="*/ 1243584 h 2079562"/>
              <a:gd name="connsiteX33" fmla="*/ 1284864 w 1309248"/>
              <a:gd name="connsiteY33" fmla="*/ 1170432 h 2079562"/>
              <a:gd name="connsiteX34" fmla="*/ 1297056 w 1309248"/>
              <a:gd name="connsiteY34" fmla="*/ 1072896 h 2079562"/>
              <a:gd name="connsiteX35" fmla="*/ 1309248 w 1309248"/>
              <a:gd name="connsiteY35" fmla="*/ 987552 h 2079562"/>
              <a:gd name="connsiteX36" fmla="*/ 1284864 w 1309248"/>
              <a:gd name="connsiteY36" fmla="*/ 743712 h 2079562"/>
              <a:gd name="connsiteX37" fmla="*/ 1260480 w 1309248"/>
              <a:gd name="connsiteY37" fmla="*/ 658368 h 2079562"/>
              <a:gd name="connsiteX38" fmla="*/ 1236096 w 1309248"/>
              <a:gd name="connsiteY38" fmla="*/ 621792 h 2079562"/>
              <a:gd name="connsiteX39" fmla="*/ 1187328 w 1309248"/>
              <a:gd name="connsiteY39" fmla="*/ 512064 h 2079562"/>
              <a:gd name="connsiteX40" fmla="*/ 1199520 w 1309248"/>
              <a:gd name="connsiteY40" fmla="*/ 353568 h 2079562"/>
              <a:gd name="connsiteX41" fmla="*/ 1175136 w 1309248"/>
              <a:gd name="connsiteY41" fmla="*/ 207264 h 2079562"/>
              <a:gd name="connsiteX42" fmla="*/ 1150752 w 1309248"/>
              <a:gd name="connsiteY42" fmla="*/ 97536 h 2079562"/>
              <a:gd name="connsiteX43" fmla="*/ 1126368 w 1309248"/>
              <a:gd name="connsiteY43" fmla="*/ 60960 h 2079562"/>
              <a:gd name="connsiteX44" fmla="*/ 1089792 w 1309248"/>
              <a:gd name="connsiteY44" fmla="*/ 48768 h 2079562"/>
              <a:gd name="connsiteX45" fmla="*/ 992256 w 1309248"/>
              <a:gd name="connsiteY45" fmla="*/ 36576 h 2079562"/>
              <a:gd name="connsiteX46" fmla="*/ 870336 w 1309248"/>
              <a:gd name="connsiteY46" fmla="*/ 0 h 2079562"/>
              <a:gd name="connsiteX47" fmla="*/ 760608 w 1309248"/>
              <a:gd name="connsiteY47" fmla="*/ 12192 h 2079562"/>
              <a:gd name="connsiteX48" fmla="*/ 687456 w 1309248"/>
              <a:gd name="connsiteY48" fmla="*/ 36576 h 2079562"/>
              <a:gd name="connsiteX49" fmla="*/ 455808 w 1309248"/>
              <a:gd name="connsiteY49" fmla="*/ 24384 h 2079562"/>
              <a:gd name="connsiteX50" fmla="*/ 163200 w 1309248"/>
              <a:gd name="connsiteY50" fmla="*/ 48768 h 2079562"/>
              <a:gd name="connsiteX51" fmla="*/ 211968 w 1309248"/>
              <a:gd name="connsiteY51" fmla="*/ 97536 h 2079562"/>
              <a:gd name="connsiteX0" fmla="*/ 211968 w 1309248"/>
              <a:gd name="connsiteY0" fmla="*/ 97536 h 2095763"/>
              <a:gd name="connsiteX1" fmla="*/ 102240 w 1309248"/>
              <a:gd name="connsiteY1" fmla="*/ 268224 h 2095763"/>
              <a:gd name="connsiteX2" fmla="*/ 41280 w 1309248"/>
              <a:gd name="connsiteY2" fmla="*/ 377952 h 2095763"/>
              <a:gd name="connsiteX3" fmla="*/ 29088 w 1309248"/>
              <a:gd name="connsiteY3" fmla="*/ 414528 h 2095763"/>
              <a:gd name="connsiteX4" fmla="*/ 4704 w 1309248"/>
              <a:gd name="connsiteY4" fmla="*/ 573024 h 2095763"/>
              <a:gd name="connsiteX5" fmla="*/ 29088 w 1309248"/>
              <a:gd name="connsiteY5" fmla="*/ 792480 h 2095763"/>
              <a:gd name="connsiteX6" fmla="*/ 53472 w 1309248"/>
              <a:gd name="connsiteY6" fmla="*/ 829056 h 2095763"/>
              <a:gd name="connsiteX7" fmla="*/ 90048 w 1309248"/>
              <a:gd name="connsiteY7" fmla="*/ 841248 h 2095763"/>
              <a:gd name="connsiteX8" fmla="*/ 138816 w 1309248"/>
              <a:gd name="connsiteY8" fmla="*/ 914400 h 2095763"/>
              <a:gd name="connsiteX9" fmla="*/ 163200 w 1309248"/>
              <a:gd name="connsiteY9" fmla="*/ 950976 h 2095763"/>
              <a:gd name="connsiteX10" fmla="*/ 187584 w 1309248"/>
              <a:gd name="connsiteY10" fmla="*/ 1024128 h 2095763"/>
              <a:gd name="connsiteX11" fmla="*/ 199776 w 1309248"/>
              <a:gd name="connsiteY11" fmla="*/ 1060704 h 2095763"/>
              <a:gd name="connsiteX12" fmla="*/ 211968 w 1309248"/>
              <a:gd name="connsiteY12" fmla="*/ 1133856 h 2095763"/>
              <a:gd name="connsiteX13" fmla="*/ 248544 w 1309248"/>
              <a:gd name="connsiteY13" fmla="*/ 1170432 h 2095763"/>
              <a:gd name="connsiteX14" fmla="*/ 297312 w 1309248"/>
              <a:gd name="connsiteY14" fmla="*/ 1243584 h 2095763"/>
              <a:gd name="connsiteX15" fmla="*/ 321696 w 1309248"/>
              <a:gd name="connsiteY15" fmla="*/ 1292352 h 2095763"/>
              <a:gd name="connsiteX16" fmla="*/ 224160 w 1309248"/>
              <a:gd name="connsiteY16" fmla="*/ 1414272 h 2095763"/>
              <a:gd name="connsiteX17" fmla="*/ 285120 w 1309248"/>
              <a:gd name="connsiteY17" fmla="*/ 1584960 h 2095763"/>
              <a:gd name="connsiteX18" fmla="*/ 431424 w 1309248"/>
              <a:gd name="connsiteY18" fmla="*/ 1426464 h 2095763"/>
              <a:gd name="connsiteX19" fmla="*/ 492384 w 1309248"/>
              <a:gd name="connsiteY19" fmla="*/ 1656779 h 2095763"/>
              <a:gd name="connsiteX20" fmla="*/ 568202 w 1309248"/>
              <a:gd name="connsiteY20" fmla="*/ 2090737 h 2095763"/>
              <a:gd name="connsiteX21" fmla="*/ 710125 w 1309248"/>
              <a:gd name="connsiteY21" fmla="*/ 2002917 h 2095763"/>
              <a:gd name="connsiteX22" fmla="*/ 789564 w 1309248"/>
              <a:gd name="connsiteY22" fmla="*/ 2034159 h 2095763"/>
              <a:gd name="connsiteX23" fmla="*/ 855287 w 1309248"/>
              <a:gd name="connsiteY23" fmla="*/ 2046351 h 2095763"/>
              <a:gd name="connsiteX24" fmla="*/ 976064 w 1309248"/>
              <a:gd name="connsiteY24" fmla="*/ 2075498 h 2095763"/>
              <a:gd name="connsiteX25" fmla="*/ 858144 w 1309248"/>
              <a:gd name="connsiteY25" fmla="*/ 1597152 h 2095763"/>
              <a:gd name="connsiteX26" fmla="*/ 931296 w 1309248"/>
              <a:gd name="connsiteY26" fmla="*/ 1621536 h 2095763"/>
              <a:gd name="connsiteX27" fmla="*/ 1053216 w 1309248"/>
              <a:gd name="connsiteY27" fmla="*/ 1609344 h 2095763"/>
              <a:gd name="connsiteX28" fmla="*/ 1126368 w 1309248"/>
              <a:gd name="connsiteY28" fmla="*/ 1584960 h 2095763"/>
              <a:gd name="connsiteX29" fmla="*/ 1162944 w 1309248"/>
              <a:gd name="connsiteY29" fmla="*/ 1572768 h 2095763"/>
              <a:gd name="connsiteX30" fmla="*/ 1211712 w 1309248"/>
              <a:gd name="connsiteY30" fmla="*/ 1499616 h 2095763"/>
              <a:gd name="connsiteX31" fmla="*/ 1236096 w 1309248"/>
              <a:gd name="connsiteY31" fmla="*/ 1463040 h 2095763"/>
              <a:gd name="connsiteX32" fmla="*/ 1272672 w 1309248"/>
              <a:gd name="connsiteY32" fmla="*/ 1243584 h 2095763"/>
              <a:gd name="connsiteX33" fmla="*/ 1284864 w 1309248"/>
              <a:gd name="connsiteY33" fmla="*/ 1170432 h 2095763"/>
              <a:gd name="connsiteX34" fmla="*/ 1297056 w 1309248"/>
              <a:gd name="connsiteY34" fmla="*/ 1072896 h 2095763"/>
              <a:gd name="connsiteX35" fmla="*/ 1309248 w 1309248"/>
              <a:gd name="connsiteY35" fmla="*/ 987552 h 2095763"/>
              <a:gd name="connsiteX36" fmla="*/ 1284864 w 1309248"/>
              <a:gd name="connsiteY36" fmla="*/ 743712 h 2095763"/>
              <a:gd name="connsiteX37" fmla="*/ 1260480 w 1309248"/>
              <a:gd name="connsiteY37" fmla="*/ 658368 h 2095763"/>
              <a:gd name="connsiteX38" fmla="*/ 1236096 w 1309248"/>
              <a:gd name="connsiteY38" fmla="*/ 621792 h 2095763"/>
              <a:gd name="connsiteX39" fmla="*/ 1187328 w 1309248"/>
              <a:gd name="connsiteY39" fmla="*/ 512064 h 2095763"/>
              <a:gd name="connsiteX40" fmla="*/ 1199520 w 1309248"/>
              <a:gd name="connsiteY40" fmla="*/ 353568 h 2095763"/>
              <a:gd name="connsiteX41" fmla="*/ 1175136 w 1309248"/>
              <a:gd name="connsiteY41" fmla="*/ 207264 h 2095763"/>
              <a:gd name="connsiteX42" fmla="*/ 1150752 w 1309248"/>
              <a:gd name="connsiteY42" fmla="*/ 97536 h 2095763"/>
              <a:gd name="connsiteX43" fmla="*/ 1126368 w 1309248"/>
              <a:gd name="connsiteY43" fmla="*/ 60960 h 2095763"/>
              <a:gd name="connsiteX44" fmla="*/ 1089792 w 1309248"/>
              <a:gd name="connsiteY44" fmla="*/ 48768 h 2095763"/>
              <a:gd name="connsiteX45" fmla="*/ 992256 w 1309248"/>
              <a:gd name="connsiteY45" fmla="*/ 36576 h 2095763"/>
              <a:gd name="connsiteX46" fmla="*/ 870336 w 1309248"/>
              <a:gd name="connsiteY46" fmla="*/ 0 h 2095763"/>
              <a:gd name="connsiteX47" fmla="*/ 760608 w 1309248"/>
              <a:gd name="connsiteY47" fmla="*/ 12192 h 2095763"/>
              <a:gd name="connsiteX48" fmla="*/ 687456 w 1309248"/>
              <a:gd name="connsiteY48" fmla="*/ 36576 h 2095763"/>
              <a:gd name="connsiteX49" fmla="*/ 455808 w 1309248"/>
              <a:gd name="connsiteY49" fmla="*/ 24384 h 2095763"/>
              <a:gd name="connsiteX50" fmla="*/ 163200 w 1309248"/>
              <a:gd name="connsiteY50" fmla="*/ 48768 h 2095763"/>
              <a:gd name="connsiteX51" fmla="*/ 211968 w 1309248"/>
              <a:gd name="connsiteY51" fmla="*/ 97536 h 209576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431424 w 1309248"/>
              <a:gd name="connsiteY18" fmla="*/ 1426464 h 2131123"/>
              <a:gd name="connsiteX19" fmla="*/ 492384 w 1309248"/>
              <a:gd name="connsiteY19" fmla="*/ 1656779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858144 w 1309248"/>
              <a:gd name="connsiteY25" fmla="*/ 1597152 h 2131123"/>
              <a:gd name="connsiteX26" fmla="*/ 1145608 w 1309248"/>
              <a:gd name="connsiteY26" fmla="*/ 2131123 h 2131123"/>
              <a:gd name="connsiteX27" fmla="*/ 1053216 w 1309248"/>
              <a:gd name="connsiteY27" fmla="*/ 1609344 h 2131123"/>
              <a:gd name="connsiteX28" fmla="*/ 1126368 w 1309248"/>
              <a:gd name="connsiteY28" fmla="*/ 1584960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431424 w 1309248"/>
              <a:gd name="connsiteY18" fmla="*/ 1426464 h 2131123"/>
              <a:gd name="connsiteX19" fmla="*/ 492384 w 1309248"/>
              <a:gd name="connsiteY19" fmla="*/ 1656779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053216 w 1309248"/>
              <a:gd name="connsiteY27" fmla="*/ 1609344 h 2131123"/>
              <a:gd name="connsiteX28" fmla="*/ 1126368 w 1309248"/>
              <a:gd name="connsiteY28" fmla="*/ 1584960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431424 w 1309248"/>
              <a:gd name="connsiteY18" fmla="*/ 1426464 h 2131123"/>
              <a:gd name="connsiteX19" fmla="*/ 492384 w 1309248"/>
              <a:gd name="connsiteY19" fmla="*/ 1656779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26368 w 1309248"/>
              <a:gd name="connsiteY28" fmla="*/ 1584960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431424 w 1309248"/>
              <a:gd name="connsiteY18" fmla="*/ 1426464 h 2131123"/>
              <a:gd name="connsiteX19" fmla="*/ 492384 w 1309248"/>
              <a:gd name="connsiteY19" fmla="*/ 1656779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398087 w 1309248"/>
              <a:gd name="connsiteY18" fmla="*/ 1774126 h 2131123"/>
              <a:gd name="connsiteX19" fmla="*/ 492384 w 1309248"/>
              <a:gd name="connsiteY19" fmla="*/ 1656779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97312 w 1309248"/>
              <a:gd name="connsiteY14" fmla="*/ 1243584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398087 w 1309248"/>
              <a:gd name="connsiteY18" fmla="*/ 1774126 h 2131123"/>
              <a:gd name="connsiteX19" fmla="*/ 478097 w 1309248"/>
              <a:gd name="connsiteY19" fmla="*/ 1890141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30637 w 1309248"/>
              <a:gd name="connsiteY14" fmla="*/ 1253109 h 2131123"/>
              <a:gd name="connsiteX15" fmla="*/ 321696 w 1309248"/>
              <a:gd name="connsiteY15" fmla="*/ 1292352 h 2131123"/>
              <a:gd name="connsiteX16" fmla="*/ 224160 w 1309248"/>
              <a:gd name="connsiteY16" fmla="*/ 1414272 h 2131123"/>
              <a:gd name="connsiteX17" fmla="*/ 285120 w 1309248"/>
              <a:gd name="connsiteY17" fmla="*/ 1584960 h 2131123"/>
              <a:gd name="connsiteX18" fmla="*/ 398087 w 1309248"/>
              <a:gd name="connsiteY18" fmla="*/ 1774126 h 2131123"/>
              <a:gd name="connsiteX19" fmla="*/ 478097 w 1309248"/>
              <a:gd name="connsiteY19" fmla="*/ 1890141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30637 w 1309248"/>
              <a:gd name="connsiteY14" fmla="*/ 1253109 h 2131123"/>
              <a:gd name="connsiteX15" fmla="*/ 264546 w 1309248"/>
              <a:gd name="connsiteY15" fmla="*/ 1316165 h 2131123"/>
              <a:gd name="connsiteX16" fmla="*/ 224160 w 1309248"/>
              <a:gd name="connsiteY16" fmla="*/ 1414272 h 2131123"/>
              <a:gd name="connsiteX17" fmla="*/ 285120 w 1309248"/>
              <a:gd name="connsiteY17" fmla="*/ 1584960 h 2131123"/>
              <a:gd name="connsiteX18" fmla="*/ 398087 w 1309248"/>
              <a:gd name="connsiteY18" fmla="*/ 1774126 h 2131123"/>
              <a:gd name="connsiteX19" fmla="*/ 478097 w 1309248"/>
              <a:gd name="connsiteY19" fmla="*/ 1890141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87456 w 1309248"/>
              <a:gd name="connsiteY48" fmla="*/ 3657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97536 h 2131123"/>
              <a:gd name="connsiteX1" fmla="*/ 102240 w 1309248"/>
              <a:gd name="connsiteY1" fmla="*/ 268224 h 2131123"/>
              <a:gd name="connsiteX2" fmla="*/ 41280 w 1309248"/>
              <a:gd name="connsiteY2" fmla="*/ 377952 h 2131123"/>
              <a:gd name="connsiteX3" fmla="*/ 29088 w 1309248"/>
              <a:gd name="connsiteY3" fmla="*/ 414528 h 2131123"/>
              <a:gd name="connsiteX4" fmla="*/ 4704 w 1309248"/>
              <a:gd name="connsiteY4" fmla="*/ 573024 h 2131123"/>
              <a:gd name="connsiteX5" fmla="*/ 29088 w 1309248"/>
              <a:gd name="connsiteY5" fmla="*/ 792480 h 2131123"/>
              <a:gd name="connsiteX6" fmla="*/ 53472 w 1309248"/>
              <a:gd name="connsiteY6" fmla="*/ 829056 h 2131123"/>
              <a:gd name="connsiteX7" fmla="*/ 90048 w 1309248"/>
              <a:gd name="connsiteY7" fmla="*/ 841248 h 2131123"/>
              <a:gd name="connsiteX8" fmla="*/ 138816 w 1309248"/>
              <a:gd name="connsiteY8" fmla="*/ 914400 h 2131123"/>
              <a:gd name="connsiteX9" fmla="*/ 163200 w 1309248"/>
              <a:gd name="connsiteY9" fmla="*/ 950976 h 2131123"/>
              <a:gd name="connsiteX10" fmla="*/ 187584 w 1309248"/>
              <a:gd name="connsiteY10" fmla="*/ 1024128 h 2131123"/>
              <a:gd name="connsiteX11" fmla="*/ 199776 w 1309248"/>
              <a:gd name="connsiteY11" fmla="*/ 1060704 h 2131123"/>
              <a:gd name="connsiteX12" fmla="*/ 211968 w 1309248"/>
              <a:gd name="connsiteY12" fmla="*/ 1133856 h 2131123"/>
              <a:gd name="connsiteX13" fmla="*/ 248544 w 1309248"/>
              <a:gd name="connsiteY13" fmla="*/ 1170432 h 2131123"/>
              <a:gd name="connsiteX14" fmla="*/ 230637 w 1309248"/>
              <a:gd name="connsiteY14" fmla="*/ 1253109 h 2131123"/>
              <a:gd name="connsiteX15" fmla="*/ 264546 w 1309248"/>
              <a:gd name="connsiteY15" fmla="*/ 1316165 h 2131123"/>
              <a:gd name="connsiteX16" fmla="*/ 224160 w 1309248"/>
              <a:gd name="connsiteY16" fmla="*/ 1414272 h 2131123"/>
              <a:gd name="connsiteX17" fmla="*/ 285120 w 1309248"/>
              <a:gd name="connsiteY17" fmla="*/ 1584960 h 2131123"/>
              <a:gd name="connsiteX18" fmla="*/ 398087 w 1309248"/>
              <a:gd name="connsiteY18" fmla="*/ 1774126 h 2131123"/>
              <a:gd name="connsiteX19" fmla="*/ 478097 w 1309248"/>
              <a:gd name="connsiteY19" fmla="*/ 1890141 h 2131123"/>
              <a:gd name="connsiteX20" fmla="*/ 568202 w 1309248"/>
              <a:gd name="connsiteY20" fmla="*/ 2090737 h 2131123"/>
              <a:gd name="connsiteX21" fmla="*/ 710125 w 1309248"/>
              <a:gd name="connsiteY21" fmla="*/ 2002917 h 2131123"/>
              <a:gd name="connsiteX22" fmla="*/ 789564 w 1309248"/>
              <a:gd name="connsiteY22" fmla="*/ 2034159 h 2131123"/>
              <a:gd name="connsiteX23" fmla="*/ 855287 w 1309248"/>
              <a:gd name="connsiteY23" fmla="*/ 2046351 h 2131123"/>
              <a:gd name="connsiteX24" fmla="*/ 976064 w 1309248"/>
              <a:gd name="connsiteY24" fmla="*/ 2075498 h 2131123"/>
              <a:gd name="connsiteX25" fmla="*/ 1048644 w 1309248"/>
              <a:gd name="connsiteY25" fmla="*/ 2116265 h 2131123"/>
              <a:gd name="connsiteX26" fmla="*/ 1145608 w 1309248"/>
              <a:gd name="connsiteY26" fmla="*/ 2131123 h 2131123"/>
              <a:gd name="connsiteX27" fmla="*/ 1234191 w 1309248"/>
              <a:gd name="connsiteY27" fmla="*/ 2085594 h 2131123"/>
              <a:gd name="connsiteX28" fmla="*/ 1183518 w 1309248"/>
              <a:gd name="connsiteY28" fmla="*/ 1684973 h 2131123"/>
              <a:gd name="connsiteX29" fmla="*/ 1162944 w 1309248"/>
              <a:gd name="connsiteY29" fmla="*/ 1572768 h 2131123"/>
              <a:gd name="connsiteX30" fmla="*/ 1211712 w 1309248"/>
              <a:gd name="connsiteY30" fmla="*/ 1499616 h 2131123"/>
              <a:gd name="connsiteX31" fmla="*/ 1236096 w 1309248"/>
              <a:gd name="connsiteY31" fmla="*/ 1463040 h 2131123"/>
              <a:gd name="connsiteX32" fmla="*/ 1272672 w 1309248"/>
              <a:gd name="connsiteY32" fmla="*/ 1243584 h 2131123"/>
              <a:gd name="connsiteX33" fmla="*/ 1284864 w 1309248"/>
              <a:gd name="connsiteY33" fmla="*/ 1170432 h 2131123"/>
              <a:gd name="connsiteX34" fmla="*/ 1297056 w 1309248"/>
              <a:gd name="connsiteY34" fmla="*/ 1072896 h 2131123"/>
              <a:gd name="connsiteX35" fmla="*/ 1309248 w 1309248"/>
              <a:gd name="connsiteY35" fmla="*/ 987552 h 2131123"/>
              <a:gd name="connsiteX36" fmla="*/ 1284864 w 1309248"/>
              <a:gd name="connsiteY36" fmla="*/ 743712 h 2131123"/>
              <a:gd name="connsiteX37" fmla="*/ 1260480 w 1309248"/>
              <a:gd name="connsiteY37" fmla="*/ 658368 h 2131123"/>
              <a:gd name="connsiteX38" fmla="*/ 1236096 w 1309248"/>
              <a:gd name="connsiteY38" fmla="*/ 621792 h 2131123"/>
              <a:gd name="connsiteX39" fmla="*/ 1187328 w 1309248"/>
              <a:gd name="connsiteY39" fmla="*/ 512064 h 2131123"/>
              <a:gd name="connsiteX40" fmla="*/ 1199520 w 1309248"/>
              <a:gd name="connsiteY40" fmla="*/ 353568 h 2131123"/>
              <a:gd name="connsiteX41" fmla="*/ 1175136 w 1309248"/>
              <a:gd name="connsiteY41" fmla="*/ 207264 h 2131123"/>
              <a:gd name="connsiteX42" fmla="*/ 1150752 w 1309248"/>
              <a:gd name="connsiteY42" fmla="*/ 97536 h 2131123"/>
              <a:gd name="connsiteX43" fmla="*/ 1126368 w 1309248"/>
              <a:gd name="connsiteY43" fmla="*/ 60960 h 2131123"/>
              <a:gd name="connsiteX44" fmla="*/ 1089792 w 1309248"/>
              <a:gd name="connsiteY44" fmla="*/ 48768 h 2131123"/>
              <a:gd name="connsiteX45" fmla="*/ 992256 w 1309248"/>
              <a:gd name="connsiteY45" fmla="*/ 36576 h 2131123"/>
              <a:gd name="connsiteX46" fmla="*/ 870336 w 1309248"/>
              <a:gd name="connsiteY46" fmla="*/ 0 h 2131123"/>
              <a:gd name="connsiteX47" fmla="*/ 760608 w 1309248"/>
              <a:gd name="connsiteY47" fmla="*/ 12192 h 2131123"/>
              <a:gd name="connsiteX48" fmla="*/ 663643 w 1309248"/>
              <a:gd name="connsiteY48" fmla="*/ 17526 h 2131123"/>
              <a:gd name="connsiteX49" fmla="*/ 455808 w 1309248"/>
              <a:gd name="connsiteY49" fmla="*/ 24384 h 2131123"/>
              <a:gd name="connsiteX50" fmla="*/ 163200 w 1309248"/>
              <a:gd name="connsiteY50" fmla="*/ 48768 h 2131123"/>
              <a:gd name="connsiteX51" fmla="*/ 211968 w 1309248"/>
              <a:gd name="connsiteY51" fmla="*/ 97536 h 2131123"/>
              <a:gd name="connsiteX0" fmla="*/ 211968 w 1309248"/>
              <a:gd name="connsiteY0" fmla="*/ 103124 h 2136711"/>
              <a:gd name="connsiteX1" fmla="*/ 102240 w 1309248"/>
              <a:gd name="connsiteY1" fmla="*/ 273812 h 2136711"/>
              <a:gd name="connsiteX2" fmla="*/ 41280 w 1309248"/>
              <a:gd name="connsiteY2" fmla="*/ 383540 h 2136711"/>
              <a:gd name="connsiteX3" fmla="*/ 29088 w 1309248"/>
              <a:gd name="connsiteY3" fmla="*/ 420116 h 2136711"/>
              <a:gd name="connsiteX4" fmla="*/ 4704 w 1309248"/>
              <a:gd name="connsiteY4" fmla="*/ 578612 h 2136711"/>
              <a:gd name="connsiteX5" fmla="*/ 29088 w 1309248"/>
              <a:gd name="connsiteY5" fmla="*/ 798068 h 2136711"/>
              <a:gd name="connsiteX6" fmla="*/ 53472 w 1309248"/>
              <a:gd name="connsiteY6" fmla="*/ 834644 h 2136711"/>
              <a:gd name="connsiteX7" fmla="*/ 90048 w 1309248"/>
              <a:gd name="connsiteY7" fmla="*/ 846836 h 2136711"/>
              <a:gd name="connsiteX8" fmla="*/ 138816 w 1309248"/>
              <a:gd name="connsiteY8" fmla="*/ 919988 h 2136711"/>
              <a:gd name="connsiteX9" fmla="*/ 163200 w 1309248"/>
              <a:gd name="connsiteY9" fmla="*/ 956564 h 2136711"/>
              <a:gd name="connsiteX10" fmla="*/ 187584 w 1309248"/>
              <a:gd name="connsiteY10" fmla="*/ 1029716 h 2136711"/>
              <a:gd name="connsiteX11" fmla="*/ 199776 w 1309248"/>
              <a:gd name="connsiteY11" fmla="*/ 1066292 h 2136711"/>
              <a:gd name="connsiteX12" fmla="*/ 211968 w 1309248"/>
              <a:gd name="connsiteY12" fmla="*/ 1139444 h 2136711"/>
              <a:gd name="connsiteX13" fmla="*/ 248544 w 1309248"/>
              <a:gd name="connsiteY13" fmla="*/ 1176020 h 2136711"/>
              <a:gd name="connsiteX14" fmla="*/ 230637 w 1309248"/>
              <a:gd name="connsiteY14" fmla="*/ 1258697 h 2136711"/>
              <a:gd name="connsiteX15" fmla="*/ 264546 w 1309248"/>
              <a:gd name="connsiteY15" fmla="*/ 1321753 h 2136711"/>
              <a:gd name="connsiteX16" fmla="*/ 224160 w 1309248"/>
              <a:gd name="connsiteY16" fmla="*/ 1419860 h 2136711"/>
              <a:gd name="connsiteX17" fmla="*/ 285120 w 1309248"/>
              <a:gd name="connsiteY17" fmla="*/ 1590548 h 2136711"/>
              <a:gd name="connsiteX18" fmla="*/ 398087 w 1309248"/>
              <a:gd name="connsiteY18" fmla="*/ 1779714 h 2136711"/>
              <a:gd name="connsiteX19" fmla="*/ 478097 w 1309248"/>
              <a:gd name="connsiteY19" fmla="*/ 1895729 h 2136711"/>
              <a:gd name="connsiteX20" fmla="*/ 568202 w 1309248"/>
              <a:gd name="connsiteY20" fmla="*/ 2096325 h 2136711"/>
              <a:gd name="connsiteX21" fmla="*/ 710125 w 1309248"/>
              <a:gd name="connsiteY21" fmla="*/ 2008505 h 2136711"/>
              <a:gd name="connsiteX22" fmla="*/ 789564 w 1309248"/>
              <a:gd name="connsiteY22" fmla="*/ 2039747 h 2136711"/>
              <a:gd name="connsiteX23" fmla="*/ 855287 w 1309248"/>
              <a:gd name="connsiteY23" fmla="*/ 2051939 h 2136711"/>
              <a:gd name="connsiteX24" fmla="*/ 976064 w 1309248"/>
              <a:gd name="connsiteY24" fmla="*/ 2081086 h 2136711"/>
              <a:gd name="connsiteX25" fmla="*/ 1048644 w 1309248"/>
              <a:gd name="connsiteY25" fmla="*/ 2121853 h 2136711"/>
              <a:gd name="connsiteX26" fmla="*/ 1145608 w 1309248"/>
              <a:gd name="connsiteY26" fmla="*/ 2136711 h 2136711"/>
              <a:gd name="connsiteX27" fmla="*/ 1234191 w 1309248"/>
              <a:gd name="connsiteY27" fmla="*/ 2091182 h 2136711"/>
              <a:gd name="connsiteX28" fmla="*/ 1183518 w 1309248"/>
              <a:gd name="connsiteY28" fmla="*/ 1690561 h 2136711"/>
              <a:gd name="connsiteX29" fmla="*/ 1162944 w 1309248"/>
              <a:gd name="connsiteY29" fmla="*/ 1578356 h 2136711"/>
              <a:gd name="connsiteX30" fmla="*/ 1211712 w 1309248"/>
              <a:gd name="connsiteY30" fmla="*/ 1505204 h 2136711"/>
              <a:gd name="connsiteX31" fmla="*/ 1236096 w 1309248"/>
              <a:gd name="connsiteY31" fmla="*/ 1468628 h 2136711"/>
              <a:gd name="connsiteX32" fmla="*/ 1272672 w 1309248"/>
              <a:gd name="connsiteY32" fmla="*/ 1249172 h 2136711"/>
              <a:gd name="connsiteX33" fmla="*/ 1284864 w 1309248"/>
              <a:gd name="connsiteY33" fmla="*/ 1176020 h 2136711"/>
              <a:gd name="connsiteX34" fmla="*/ 1297056 w 1309248"/>
              <a:gd name="connsiteY34" fmla="*/ 1078484 h 2136711"/>
              <a:gd name="connsiteX35" fmla="*/ 1309248 w 1309248"/>
              <a:gd name="connsiteY35" fmla="*/ 993140 h 2136711"/>
              <a:gd name="connsiteX36" fmla="*/ 1284864 w 1309248"/>
              <a:gd name="connsiteY36" fmla="*/ 749300 h 2136711"/>
              <a:gd name="connsiteX37" fmla="*/ 1260480 w 1309248"/>
              <a:gd name="connsiteY37" fmla="*/ 663956 h 2136711"/>
              <a:gd name="connsiteX38" fmla="*/ 1236096 w 1309248"/>
              <a:gd name="connsiteY38" fmla="*/ 627380 h 2136711"/>
              <a:gd name="connsiteX39" fmla="*/ 1187328 w 1309248"/>
              <a:gd name="connsiteY39" fmla="*/ 517652 h 2136711"/>
              <a:gd name="connsiteX40" fmla="*/ 1199520 w 1309248"/>
              <a:gd name="connsiteY40" fmla="*/ 359156 h 2136711"/>
              <a:gd name="connsiteX41" fmla="*/ 1175136 w 1309248"/>
              <a:gd name="connsiteY41" fmla="*/ 212852 h 2136711"/>
              <a:gd name="connsiteX42" fmla="*/ 1150752 w 1309248"/>
              <a:gd name="connsiteY42" fmla="*/ 103124 h 2136711"/>
              <a:gd name="connsiteX43" fmla="*/ 1126368 w 1309248"/>
              <a:gd name="connsiteY43" fmla="*/ 66548 h 2136711"/>
              <a:gd name="connsiteX44" fmla="*/ 1089792 w 1309248"/>
              <a:gd name="connsiteY44" fmla="*/ 54356 h 2136711"/>
              <a:gd name="connsiteX45" fmla="*/ 992256 w 1309248"/>
              <a:gd name="connsiteY45" fmla="*/ 42164 h 2136711"/>
              <a:gd name="connsiteX46" fmla="*/ 870336 w 1309248"/>
              <a:gd name="connsiteY46" fmla="*/ 5588 h 2136711"/>
              <a:gd name="connsiteX47" fmla="*/ 760608 w 1309248"/>
              <a:gd name="connsiteY47" fmla="*/ 17780 h 2136711"/>
              <a:gd name="connsiteX48" fmla="*/ 658880 w 1309248"/>
              <a:gd name="connsiteY48" fmla="*/ 4064 h 2136711"/>
              <a:gd name="connsiteX49" fmla="*/ 455808 w 1309248"/>
              <a:gd name="connsiteY49" fmla="*/ 29972 h 2136711"/>
              <a:gd name="connsiteX50" fmla="*/ 163200 w 1309248"/>
              <a:gd name="connsiteY50" fmla="*/ 54356 h 2136711"/>
              <a:gd name="connsiteX51" fmla="*/ 211968 w 1309248"/>
              <a:gd name="connsiteY51" fmla="*/ 103124 h 2136711"/>
              <a:gd name="connsiteX0" fmla="*/ 211968 w 1309248"/>
              <a:gd name="connsiteY0" fmla="*/ 103124 h 2136711"/>
              <a:gd name="connsiteX1" fmla="*/ 102240 w 1309248"/>
              <a:gd name="connsiteY1" fmla="*/ 273812 h 2136711"/>
              <a:gd name="connsiteX2" fmla="*/ 41280 w 1309248"/>
              <a:gd name="connsiteY2" fmla="*/ 383540 h 2136711"/>
              <a:gd name="connsiteX3" fmla="*/ 29088 w 1309248"/>
              <a:gd name="connsiteY3" fmla="*/ 420116 h 2136711"/>
              <a:gd name="connsiteX4" fmla="*/ 4704 w 1309248"/>
              <a:gd name="connsiteY4" fmla="*/ 578612 h 2136711"/>
              <a:gd name="connsiteX5" fmla="*/ 29088 w 1309248"/>
              <a:gd name="connsiteY5" fmla="*/ 798068 h 2136711"/>
              <a:gd name="connsiteX6" fmla="*/ 53472 w 1309248"/>
              <a:gd name="connsiteY6" fmla="*/ 834644 h 2136711"/>
              <a:gd name="connsiteX7" fmla="*/ 90048 w 1309248"/>
              <a:gd name="connsiteY7" fmla="*/ 846836 h 2136711"/>
              <a:gd name="connsiteX8" fmla="*/ 138816 w 1309248"/>
              <a:gd name="connsiteY8" fmla="*/ 919988 h 2136711"/>
              <a:gd name="connsiteX9" fmla="*/ 163200 w 1309248"/>
              <a:gd name="connsiteY9" fmla="*/ 956564 h 2136711"/>
              <a:gd name="connsiteX10" fmla="*/ 187584 w 1309248"/>
              <a:gd name="connsiteY10" fmla="*/ 1029716 h 2136711"/>
              <a:gd name="connsiteX11" fmla="*/ 199776 w 1309248"/>
              <a:gd name="connsiteY11" fmla="*/ 1066292 h 2136711"/>
              <a:gd name="connsiteX12" fmla="*/ 211968 w 1309248"/>
              <a:gd name="connsiteY12" fmla="*/ 1139444 h 2136711"/>
              <a:gd name="connsiteX13" fmla="*/ 248544 w 1309248"/>
              <a:gd name="connsiteY13" fmla="*/ 1176020 h 2136711"/>
              <a:gd name="connsiteX14" fmla="*/ 230637 w 1309248"/>
              <a:gd name="connsiteY14" fmla="*/ 1258697 h 2136711"/>
              <a:gd name="connsiteX15" fmla="*/ 264546 w 1309248"/>
              <a:gd name="connsiteY15" fmla="*/ 1321753 h 2136711"/>
              <a:gd name="connsiteX16" fmla="*/ 224160 w 1309248"/>
              <a:gd name="connsiteY16" fmla="*/ 1419860 h 2136711"/>
              <a:gd name="connsiteX17" fmla="*/ 285120 w 1309248"/>
              <a:gd name="connsiteY17" fmla="*/ 1590548 h 2136711"/>
              <a:gd name="connsiteX18" fmla="*/ 398087 w 1309248"/>
              <a:gd name="connsiteY18" fmla="*/ 1779714 h 2136711"/>
              <a:gd name="connsiteX19" fmla="*/ 478097 w 1309248"/>
              <a:gd name="connsiteY19" fmla="*/ 1895729 h 2136711"/>
              <a:gd name="connsiteX20" fmla="*/ 568202 w 1309248"/>
              <a:gd name="connsiteY20" fmla="*/ 2096325 h 2136711"/>
              <a:gd name="connsiteX21" fmla="*/ 710125 w 1309248"/>
              <a:gd name="connsiteY21" fmla="*/ 2008505 h 2136711"/>
              <a:gd name="connsiteX22" fmla="*/ 789564 w 1309248"/>
              <a:gd name="connsiteY22" fmla="*/ 2039747 h 2136711"/>
              <a:gd name="connsiteX23" fmla="*/ 855287 w 1309248"/>
              <a:gd name="connsiteY23" fmla="*/ 2051939 h 2136711"/>
              <a:gd name="connsiteX24" fmla="*/ 976064 w 1309248"/>
              <a:gd name="connsiteY24" fmla="*/ 2081086 h 2136711"/>
              <a:gd name="connsiteX25" fmla="*/ 1048644 w 1309248"/>
              <a:gd name="connsiteY25" fmla="*/ 2121853 h 2136711"/>
              <a:gd name="connsiteX26" fmla="*/ 1145608 w 1309248"/>
              <a:gd name="connsiteY26" fmla="*/ 2136711 h 2136711"/>
              <a:gd name="connsiteX27" fmla="*/ 1234191 w 1309248"/>
              <a:gd name="connsiteY27" fmla="*/ 2091182 h 2136711"/>
              <a:gd name="connsiteX28" fmla="*/ 1183518 w 1309248"/>
              <a:gd name="connsiteY28" fmla="*/ 1690561 h 2136711"/>
              <a:gd name="connsiteX29" fmla="*/ 1162944 w 1309248"/>
              <a:gd name="connsiteY29" fmla="*/ 1578356 h 2136711"/>
              <a:gd name="connsiteX30" fmla="*/ 1211712 w 1309248"/>
              <a:gd name="connsiteY30" fmla="*/ 1505204 h 2136711"/>
              <a:gd name="connsiteX31" fmla="*/ 1236096 w 1309248"/>
              <a:gd name="connsiteY31" fmla="*/ 1468628 h 2136711"/>
              <a:gd name="connsiteX32" fmla="*/ 1272672 w 1309248"/>
              <a:gd name="connsiteY32" fmla="*/ 1249172 h 2136711"/>
              <a:gd name="connsiteX33" fmla="*/ 1284864 w 1309248"/>
              <a:gd name="connsiteY33" fmla="*/ 1176020 h 2136711"/>
              <a:gd name="connsiteX34" fmla="*/ 1297056 w 1309248"/>
              <a:gd name="connsiteY34" fmla="*/ 1078484 h 2136711"/>
              <a:gd name="connsiteX35" fmla="*/ 1309248 w 1309248"/>
              <a:gd name="connsiteY35" fmla="*/ 993140 h 2136711"/>
              <a:gd name="connsiteX36" fmla="*/ 1284864 w 1309248"/>
              <a:gd name="connsiteY36" fmla="*/ 749300 h 2136711"/>
              <a:gd name="connsiteX37" fmla="*/ 1260480 w 1309248"/>
              <a:gd name="connsiteY37" fmla="*/ 663956 h 2136711"/>
              <a:gd name="connsiteX38" fmla="*/ 1236096 w 1309248"/>
              <a:gd name="connsiteY38" fmla="*/ 627380 h 2136711"/>
              <a:gd name="connsiteX39" fmla="*/ 1187328 w 1309248"/>
              <a:gd name="connsiteY39" fmla="*/ 517652 h 2136711"/>
              <a:gd name="connsiteX40" fmla="*/ 1199520 w 1309248"/>
              <a:gd name="connsiteY40" fmla="*/ 359156 h 2136711"/>
              <a:gd name="connsiteX41" fmla="*/ 1175136 w 1309248"/>
              <a:gd name="connsiteY41" fmla="*/ 212852 h 2136711"/>
              <a:gd name="connsiteX42" fmla="*/ 1150752 w 1309248"/>
              <a:gd name="connsiteY42" fmla="*/ 103124 h 2136711"/>
              <a:gd name="connsiteX43" fmla="*/ 1126368 w 1309248"/>
              <a:gd name="connsiteY43" fmla="*/ 66548 h 2136711"/>
              <a:gd name="connsiteX44" fmla="*/ 1089792 w 1309248"/>
              <a:gd name="connsiteY44" fmla="*/ 54356 h 2136711"/>
              <a:gd name="connsiteX45" fmla="*/ 992256 w 1309248"/>
              <a:gd name="connsiteY45" fmla="*/ 42164 h 2136711"/>
              <a:gd name="connsiteX46" fmla="*/ 870336 w 1309248"/>
              <a:gd name="connsiteY46" fmla="*/ 5588 h 2136711"/>
              <a:gd name="connsiteX47" fmla="*/ 760608 w 1309248"/>
              <a:gd name="connsiteY47" fmla="*/ 17780 h 2136711"/>
              <a:gd name="connsiteX48" fmla="*/ 658880 w 1309248"/>
              <a:gd name="connsiteY48" fmla="*/ 4064 h 2136711"/>
              <a:gd name="connsiteX49" fmla="*/ 455808 w 1309248"/>
              <a:gd name="connsiteY49" fmla="*/ 29972 h 2136711"/>
              <a:gd name="connsiteX50" fmla="*/ 315494 w 1309248"/>
              <a:gd name="connsiteY50" fmla="*/ 68868 h 2136711"/>
              <a:gd name="connsiteX51" fmla="*/ 211968 w 1309248"/>
              <a:gd name="connsiteY51" fmla="*/ 103124 h 2136711"/>
              <a:gd name="connsiteX0" fmla="*/ 146605 w 1309248"/>
              <a:gd name="connsiteY0" fmla="*/ 146663 h 2136711"/>
              <a:gd name="connsiteX1" fmla="*/ 102240 w 1309248"/>
              <a:gd name="connsiteY1" fmla="*/ 273812 h 2136711"/>
              <a:gd name="connsiteX2" fmla="*/ 41280 w 1309248"/>
              <a:gd name="connsiteY2" fmla="*/ 383540 h 2136711"/>
              <a:gd name="connsiteX3" fmla="*/ 29088 w 1309248"/>
              <a:gd name="connsiteY3" fmla="*/ 420116 h 2136711"/>
              <a:gd name="connsiteX4" fmla="*/ 4704 w 1309248"/>
              <a:gd name="connsiteY4" fmla="*/ 578612 h 2136711"/>
              <a:gd name="connsiteX5" fmla="*/ 29088 w 1309248"/>
              <a:gd name="connsiteY5" fmla="*/ 798068 h 2136711"/>
              <a:gd name="connsiteX6" fmla="*/ 53472 w 1309248"/>
              <a:gd name="connsiteY6" fmla="*/ 834644 h 2136711"/>
              <a:gd name="connsiteX7" fmla="*/ 90048 w 1309248"/>
              <a:gd name="connsiteY7" fmla="*/ 846836 h 2136711"/>
              <a:gd name="connsiteX8" fmla="*/ 138816 w 1309248"/>
              <a:gd name="connsiteY8" fmla="*/ 919988 h 2136711"/>
              <a:gd name="connsiteX9" fmla="*/ 163200 w 1309248"/>
              <a:gd name="connsiteY9" fmla="*/ 956564 h 2136711"/>
              <a:gd name="connsiteX10" fmla="*/ 187584 w 1309248"/>
              <a:gd name="connsiteY10" fmla="*/ 1029716 h 2136711"/>
              <a:gd name="connsiteX11" fmla="*/ 199776 w 1309248"/>
              <a:gd name="connsiteY11" fmla="*/ 1066292 h 2136711"/>
              <a:gd name="connsiteX12" fmla="*/ 211968 w 1309248"/>
              <a:gd name="connsiteY12" fmla="*/ 1139444 h 2136711"/>
              <a:gd name="connsiteX13" fmla="*/ 248544 w 1309248"/>
              <a:gd name="connsiteY13" fmla="*/ 1176020 h 2136711"/>
              <a:gd name="connsiteX14" fmla="*/ 230637 w 1309248"/>
              <a:gd name="connsiteY14" fmla="*/ 1258697 h 2136711"/>
              <a:gd name="connsiteX15" fmla="*/ 264546 w 1309248"/>
              <a:gd name="connsiteY15" fmla="*/ 1321753 h 2136711"/>
              <a:gd name="connsiteX16" fmla="*/ 224160 w 1309248"/>
              <a:gd name="connsiteY16" fmla="*/ 1419860 h 2136711"/>
              <a:gd name="connsiteX17" fmla="*/ 285120 w 1309248"/>
              <a:gd name="connsiteY17" fmla="*/ 1590548 h 2136711"/>
              <a:gd name="connsiteX18" fmla="*/ 398087 w 1309248"/>
              <a:gd name="connsiteY18" fmla="*/ 1779714 h 2136711"/>
              <a:gd name="connsiteX19" fmla="*/ 478097 w 1309248"/>
              <a:gd name="connsiteY19" fmla="*/ 1895729 h 2136711"/>
              <a:gd name="connsiteX20" fmla="*/ 568202 w 1309248"/>
              <a:gd name="connsiteY20" fmla="*/ 2096325 h 2136711"/>
              <a:gd name="connsiteX21" fmla="*/ 710125 w 1309248"/>
              <a:gd name="connsiteY21" fmla="*/ 2008505 h 2136711"/>
              <a:gd name="connsiteX22" fmla="*/ 789564 w 1309248"/>
              <a:gd name="connsiteY22" fmla="*/ 2039747 h 2136711"/>
              <a:gd name="connsiteX23" fmla="*/ 855287 w 1309248"/>
              <a:gd name="connsiteY23" fmla="*/ 2051939 h 2136711"/>
              <a:gd name="connsiteX24" fmla="*/ 976064 w 1309248"/>
              <a:gd name="connsiteY24" fmla="*/ 2081086 h 2136711"/>
              <a:gd name="connsiteX25" fmla="*/ 1048644 w 1309248"/>
              <a:gd name="connsiteY25" fmla="*/ 2121853 h 2136711"/>
              <a:gd name="connsiteX26" fmla="*/ 1145608 w 1309248"/>
              <a:gd name="connsiteY26" fmla="*/ 2136711 h 2136711"/>
              <a:gd name="connsiteX27" fmla="*/ 1234191 w 1309248"/>
              <a:gd name="connsiteY27" fmla="*/ 2091182 h 2136711"/>
              <a:gd name="connsiteX28" fmla="*/ 1183518 w 1309248"/>
              <a:gd name="connsiteY28" fmla="*/ 1690561 h 2136711"/>
              <a:gd name="connsiteX29" fmla="*/ 1162944 w 1309248"/>
              <a:gd name="connsiteY29" fmla="*/ 1578356 h 2136711"/>
              <a:gd name="connsiteX30" fmla="*/ 1211712 w 1309248"/>
              <a:gd name="connsiteY30" fmla="*/ 1505204 h 2136711"/>
              <a:gd name="connsiteX31" fmla="*/ 1236096 w 1309248"/>
              <a:gd name="connsiteY31" fmla="*/ 1468628 h 2136711"/>
              <a:gd name="connsiteX32" fmla="*/ 1272672 w 1309248"/>
              <a:gd name="connsiteY32" fmla="*/ 1249172 h 2136711"/>
              <a:gd name="connsiteX33" fmla="*/ 1284864 w 1309248"/>
              <a:gd name="connsiteY33" fmla="*/ 1176020 h 2136711"/>
              <a:gd name="connsiteX34" fmla="*/ 1297056 w 1309248"/>
              <a:gd name="connsiteY34" fmla="*/ 1078484 h 2136711"/>
              <a:gd name="connsiteX35" fmla="*/ 1309248 w 1309248"/>
              <a:gd name="connsiteY35" fmla="*/ 993140 h 2136711"/>
              <a:gd name="connsiteX36" fmla="*/ 1284864 w 1309248"/>
              <a:gd name="connsiteY36" fmla="*/ 749300 h 2136711"/>
              <a:gd name="connsiteX37" fmla="*/ 1260480 w 1309248"/>
              <a:gd name="connsiteY37" fmla="*/ 663956 h 2136711"/>
              <a:gd name="connsiteX38" fmla="*/ 1236096 w 1309248"/>
              <a:gd name="connsiteY38" fmla="*/ 627380 h 2136711"/>
              <a:gd name="connsiteX39" fmla="*/ 1187328 w 1309248"/>
              <a:gd name="connsiteY39" fmla="*/ 517652 h 2136711"/>
              <a:gd name="connsiteX40" fmla="*/ 1199520 w 1309248"/>
              <a:gd name="connsiteY40" fmla="*/ 359156 h 2136711"/>
              <a:gd name="connsiteX41" fmla="*/ 1175136 w 1309248"/>
              <a:gd name="connsiteY41" fmla="*/ 212852 h 2136711"/>
              <a:gd name="connsiteX42" fmla="*/ 1150752 w 1309248"/>
              <a:gd name="connsiteY42" fmla="*/ 103124 h 2136711"/>
              <a:gd name="connsiteX43" fmla="*/ 1126368 w 1309248"/>
              <a:gd name="connsiteY43" fmla="*/ 66548 h 2136711"/>
              <a:gd name="connsiteX44" fmla="*/ 1089792 w 1309248"/>
              <a:gd name="connsiteY44" fmla="*/ 54356 h 2136711"/>
              <a:gd name="connsiteX45" fmla="*/ 992256 w 1309248"/>
              <a:gd name="connsiteY45" fmla="*/ 42164 h 2136711"/>
              <a:gd name="connsiteX46" fmla="*/ 870336 w 1309248"/>
              <a:gd name="connsiteY46" fmla="*/ 5588 h 2136711"/>
              <a:gd name="connsiteX47" fmla="*/ 760608 w 1309248"/>
              <a:gd name="connsiteY47" fmla="*/ 17780 h 2136711"/>
              <a:gd name="connsiteX48" fmla="*/ 658880 w 1309248"/>
              <a:gd name="connsiteY48" fmla="*/ 4064 h 2136711"/>
              <a:gd name="connsiteX49" fmla="*/ 455808 w 1309248"/>
              <a:gd name="connsiteY49" fmla="*/ 29972 h 2136711"/>
              <a:gd name="connsiteX50" fmla="*/ 315494 w 1309248"/>
              <a:gd name="connsiteY50" fmla="*/ 68868 h 2136711"/>
              <a:gd name="connsiteX51" fmla="*/ 146605 w 1309248"/>
              <a:gd name="connsiteY51" fmla="*/ 146663 h 213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09248" h="2136711">
                <a:moveTo>
                  <a:pt x="146605" y="146663"/>
                </a:moveTo>
                <a:cubicBezTo>
                  <a:pt x="111063" y="180820"/>
                  <a:pt x="108905" y="217162"/>
                  <a:pt x="102240" y="273812"/>
                </a:cubicBezTo>
                <a:cubicBezTo>
                  <a:pt x="95555" y="330636"/>
                  <a:pt x="63486" y="316921"/>
                  <a:pt x="41280" y="383540"/>
                </a:cubicBezTo>
                <a:cubicBezTo>
                  <a:pt x="37216" y="395732"/>
                  <a:pt x="31876" y="407571"/>
                  <a:pt x="29088" y="420116"/>
                </a:cubicBezTo>
                <a:cubicBezTo>
                  <a:pt x="22321" y="450565"/>
                  <a:pt x="8593" y="551388"/>
                  <a:pt x="4704" y="578612"/>
                </a:cubicBezTo>
                <a:cubicBezTo>
                  <a:pt x="6227" y="601461"/>
                  <a:pt x="0" y="739892"/>
                  <a:pt x="29088" y="798068"/>
                </a:cubicBezTo>
                <a:cubicBezTo>
                  <a:pt x="35641" y="811174"/>
                  <a:pt x="42030" y="825490"/>
                  <a:pt x="53472" y="834644"/>
                </a:cubicBezTo>
                <a:cubicBezTo>
                  <a:pt x="63507" y="842672"/>
                  <a:pt x="77856" y="842772"/>
                  <a:pt x="90048" y="846836"/>
                </a:cubicBezTo>
                <a:lnTo>
                  <a:pt x="138816" y="919988"/>
                </a:lnTo>
                <a:cubicBezTo>
                  <a:pt x="146944" y="932180"/>
                  <a:pt x="158566" y="942663"/>
                  <a:pt x="163200" y="956564"/>
                </a:cubicBezTo>
                <a:lnTo>
                  <a:pt x="187584" y="1029716"/>
                </a:lnTo>
                <a:cubicBezTo>
                  <a:pt x="191648" y="1041908"/>
                  <a:pt x="197663" y="1053615"/>
                  <a:pt x="199776" y="1066292"/>
                </a:cubicBezTo>
                <a:cubicBezTo>
                  <a:pt x="203840" y="1090676"/>
                  <a:pt x="201928" y="1116854"/>
                  <a:pt x="211968" y="1139444"/>
                </a:cubicBezTo>
                <a:cubicBezTo>
                  <a:pt x="218971" y="1155200"/>
                  <a:pt x="237958" y="1162410"/>
                  <a:pt x="248544" y="1176020"/>
                </a:cubicBezTo>
                <a:cubicBezTo>
                  <a:pt x="266536" y="1199153"/>
                  <a:pt x="217531" y="1232485"/>
                  <a:pt x="230637" y="1258697"/>
                </a:cubicBezTo>
                <a:cubicBezTo>
                  <a:pt x="238765" y="1274953"/>
                  <a:pt x="255529" y="1305973"/>
                  <a:pt x="264546" y="1321753"/>
                </a:cubicBezTo>
                <a:cubicBezTo>
                  <a:pt x="271816" y="1334475"/>
                  <a:pt x="217607" y="1406754"/>
                  <a:pt x="224160" y="1419860"/>
                </a:cubicBezTo>
                <a:cubicBezTo>
                  <a:pt x="229907" y="1431355"/>
                  <a:pt x="277991" y="1579855"/>
                  <a:pt x="285120" y="1590548"/>
                </a:cubicBezTo>
                <a:cubicBezTo>
                  <a:pt x="303895" y="1618710"/>
                  <a:pt x="371098" y="1761721"/>
                  <a:pt x="398087" y="1779714"/>
                </a:cubicBezTo>
                <a:cubicBezTo>
                  <a:pt x="412091" y="1800720"/>
                  <a:pt x="454628" y="1883995"/>
                  <a:pt x="478097" y="1895729"/>
                </a:cubicBezTo>
                <a:cubicBezTo>
                  <a:pt x="504560" y="1908960"/>
                  <a:pt x="539499" y="2089149"/>
                  <a:pt x="568202" y="2096325"/>
                </a:cubicBezTo>
                <a:cubicBezTo>
                  <a:pt x="588306" y="2101351"/>
                  <a:pt x="690021" y="2003479"/>
                  <a:pt x="710125" y="2008505"/>
                </a:cubicBezTo>
                <a:cubicBezTo>
                  <a:pt x="722593" y="2011622"/>
                  <a:pt x="777096" y="2036630"/>
                  <a:pt x="789564" y="2039747"/>
                </a:cubicBezTo>
                <a:cubicBezTo>
                  <a:pt x="809668" y="2044773"/>
                  <a:pt x="835295" y="2046487"/>
                  <a:pt x="855287" y="2051939"/>
                </a:cubicBezTo>
                <a:cubicBezTo>
                  <a:pt x="880084" y="2058702"/>
                  <a:pt x="951128" y="2074852"/>
                  <a:pt x="976064" y="2081086"/>
                </a:cubicBezTo>
                <a:cubicBezTo>
                  <a:pt x="992320" y="2085150"/>
                  <a:pt x="1032594" y="2117038"/>
                  <a:pt x="1048644" y="2121853"/>
                </a:cubicBezTo>
                <a:cubicBezTo>
                  <a:pt x="1073263" y="2129239"/>
                  <a:pt x="1145608" y="2136711"/>
                  <a:pt x="1145608" y="2136711"/>
                </a:cubicBezTo>
                <a:cubicBezTo>
                  <a:pt x="1186248" y="2132647"/>
                  <a:pt x="1194048" y="2098709"/>
                  <a:pt x="1234191" y="2091182"/>
                </a:cubicBezTo>
                <a:cubicBezTo>
                  <a:pt x="1259454" y="2086445"/>
                  <a:pt x="1159134" y="1698689"/>
                  <a:pt x="1183518" y="1690561"/>
                </a:cubicBezTo>
                <a:lnTo>
                  <a:pt x="1162944" y="1578356"/>
                </a:lnTo>
                <a:lnTo>
                  <a:pt x="1211712" y="1505204"/>
                </a:lnTo>
                <a:lnTo>
                  <a:pt x="1236096" y="1468628"/>
                </a:lnTo>
                <a:cubicBezTo>
                  <a:pt x="1266127" y="1348502"/>
                  <a:pt x="1232541" y="1489955"/>
                  <a:pt x="1272672" y="1249172"/>
                </a:cubicBezTo>
                <a:cubicBezTo>
                  <a:pt x="1276736" y="1224788"/>
                  <a:pt x="1281368" y="1200492"/>
                  <a:pt x="1284864" y="1176020"/>
                </a:cubicBezTo>
                <a:cubicBezTo>
                  <a:pt x="1289498" y="1143584"/>
                  <a:pt x="1292726" y="1110962"/>
                  <a:pt x="1297056" y="1078484"/>
                </a:cubicBezTo>
                <a:cubicBezTo>
                  <a:pt x="1300854" y="1049999"/>
                  <a:pt x="1305184" y="1021588"/>
                  <a:pt x="1309248" y="993140"/>
                </a:cubicBezTo>
                <a:cubicBezTo>
                  <a:pt x="1300825" y="875215"/>
                  <a:pt x="1304037" y="845164"/>
                  <a:pt x="1284864" y="749300"/>
                </a:cubicBezTo>
                <a:cubicBezTo>
                  <a:pt x="1282260" y="736279"/>
                  <a:pt x="1268227" y="679449"/>
                  <a:pt x="1260480" y="663956"/>
                </a:cubicBezTo>
                <a:cubicBezTo>
                  <a:pt x="1253927" y="650850"/>
                  <a:pt x="1242047" y="640770"/>
                  <a:pt x="1236096" y="627380"/>
                </a:cubicBezTo>
                <a:cubicBezTo>
                  <a:pt x="1178061" y="496800"/>
                  <a:pt x="1242512" y="600428"/>
                  <a:pt x="1187328" y="517652"/>
                </a:cubicBezTo>
                <a:cubicBezTo>
                  <a:pt x="1191392" y="464820"/>
                  <a:pt x="1199520" y="412144"/>
                  <a:pt x="1199520" y="359156"/>
                </a:cubicBezTo>
                <a:cubicBezTo>
                  <a:pt x="1199520" y="195549"/>
                  <a:pt x="1194212" y="298695"/>
                  <a:pt x="1175136" y="212852"/>
                </a:cubicBezTo>
                <a:cubicBezTo>
                  <a:pt x="1167644" y="179137"/>
                  <a:pt x="1167220" y="136059"/>
                  <a:pt x="1150752" y="103124"/>
                </a:cubicBezTo>
                <a:cubicBezTo>
                  <a:pt x="1144199" y="90018"/>
                  <a:pt x="1137810" y="75702"/>
                  <a:pt x="1126368" y="66548"/>
                </a:cubicBezTo>
                <a:cubicBezTo>
                  <a:pt x="1116333" y="58520"/>
                  <a:pt x="1102436" y="56655"/>
                  <a:pt x="1089792" y="54356"/>
                </a:cubicBezTo>
                <a:cubicBezTo>
                  <a:pt x="1057555" y="48495"/>
                  <a:pt x="1024768" y="46228"/>
                  <a:pt x="992256" y="42164"/>
                </a:cubicBezTo>
                <a:cubicBezTo>
                  <a:pt x="903208" y="12481"/>
                  <a:pt x="944040" y="24014"/>
                  <a:pt x="870336" y="5588"/>
                </a:cubicBezTo>
                <a:cubicBezTo>
                  <a:pt x="833760" y="9652"/>
                  <a:pt x="796694" y="10563"/>
                  <a:pt x="760608" y="17780"/>
                </a:cubicBezTo>
                <a:cubicBezTo>
                  <a:pt x="735404" y="22821"/>
                  <a:pt x="658880" y="4064"/>
                  <a:pt x="658880" y="4064"/>
                </a:cubicBezTo>
                <a:cubicBezTo>
                  <a:pt x="581664" y="0"/>
                  <a:pt x="533131" y="29972"/>
                  <a:pt x="455808" y="29972"/>
                </a:cubicBezTo>
                <a:cubicBezTo>
                  <a:pt x="225349" y="29972"/>
                  <a:pt x="427349" y="31583"/>
                  <a:pt x="315494" y="68868"/>
                </a:cubicBezTo>
                <a:cubicBezTo>
                  <a:pt x="264472" y="145401"/>
                  <a:pt x="182147" y="112506"/>
                  <a:pt x="146605" y="146663"/>
                </a:cubicBezTo>
                <a:close/>
              </a:path>
            </a:pathLst>
          </a:custGeom>
          <a:blipFill dpi="0" rotWithShape="1">
            <a:blip r:embed="rId3" cstate="print">
              <a:alphaModFix amt="30000"/>
            </a:blip>
            <a:srcRect/>
            <a:tile tx="0" ty="0" sx="100000" sy="100000" flip="none" algn="tl"/>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715" name="TextBox 100"/>
          <p:cNvSpPr txBox="1">
            <a:spLocks noChangeArrowheads="1"/>
          </p:cNvSpPr>
          <p:nvPr/>
        </p:nvSpPr>
        <p:spPr bwMode="auto">
          <a:xfrm>
            <a:off x="6937375" y="4729163"/>
            <a:ext cx="1196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fresh rock</a:t>
            </a:r>
          </a:p>
        </p:txBody>
      </p:sp>
      <p:sp>
        <p:nvSpPr>
          <p:cNvPr id="69716" name="TextBox 101"/>
          <p:cNvSpPr txBox="1">
            <a:spLocks noChangeArrowheads="1"/>
          </p:cNvSpPr>
          <p:nvPr/>
        </p:nvSpPr>
        <p:spPr bwMode="auto">
          <a:xfrm>
            <a:off x="3846513" y="3992563"/>
            <a:ext cx="2554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t>altered rock</a:t>
            </a:r>
          </a:p>
          <a:p>
            <a:pPr eaLnBrk="1" hangingPunct="1"/>
            <a:r>
              <a:rPr lang="en-US" altLang="en-US" sz="1400" b="1"/>
              <a:t>pyroph-qtz-pyrite</a:t>
            </a:r>
          </a:p>
        </p:txBody>
      </p:sp>
      <p:cxnSp>
        <p:nvCxnSpPr>
          <p:cNvPr id="104" name="Straight Arrow Connector 103"/>
          <p:cNvCxnSpPr/>
          <p:nvPr/>
        </p:nvCxnSpPr>
        <p:spPr>
          <a:xfrm flipV="1">
            <a:off x="5022850" y="3949700"/>
            <a:ext cx="463550" cy="169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718" name="Text Box 3"/>
          <p:cNvSpPr txBox="1">
            <a:spLocks noChangeArrowheads="1"/>
          </p:cNvSpPr>
          <p:nvPr/>
        </p:nvSpPr>
        <p:spPr bwMode="auto">
          <a:xfrm>
            <a:off x="0" y="403225"/>
            <a:ext cx="58277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31825" eaLnBrk="0" hangingPunct="0">
              <a:tabLst>
                <a:tab pos="914400" algn="l"/>
              </a:tabLst>
              <a:defRPr>
                <a:solidFill>
                  <a:schemeClr val="tx1"/>
                </a:solidFill>
                <a:latin typeface="Arial" charset="0"/>
              </a:defRPr>
            </a:lvl1pPr>
            <a:lvl2pPr marL="742950" indent="-285750" defTabSz="631825" eaLnBrk="0" hangingPunct="0">
              <a:tabLst>
                <a:tab pos="914400" algn="l"/>
              </a:tabLst>
              <a:defRPr>
                <a:solidFill>
                  <a:schemeClr val="tx1"/>
                </a:solidFill>
                <a:latin typeface="Arial" charset="0"/>
              </a:defRPr>
            </a:lvl2pPr>
            <a:lvl3pPr marL="1143000" indent="-228600" defTabSz="631825" eaLnBrk="0" hangingPunct="0">
              <a:tabLst>
                <a:tab pos="914400" algn="l"/>
              </a:tabLst>
              <a:defRPr>
                <a:solidFill>
                  <a:schemeClr val="tx1"/>
                </a:solidFill>
                <a:latin typeface="Arial" charset="0"/>
              </a:defRPr>
            </a:lvl3pPr>
            <a:lvl4pPr marL="1600200" indent="-228600" defTabSz="631825" eaLnBrk="0" hangingPunct="0">
              <a:tabLst>
                <a:tab pos="914400" algn="l"/>
              </a:tabLst>
              <a:defRPr>
                <a:solidFill>
                  <a:schemeClr val="tx1"/>
                </a:solidFill>
                <a:latin typeface="Arial" charset="0"/>
              </a:defRPr>
            </a:lvl4pPr>
            <a:lvl5pPr marL="2057400" indent="-228600" defTabSz="631825" eaLnBrk="0" hangingPunct="0">
              <a:tabLst>
                <a:tab pos="914400" algn="l"/>
              </a:tabLst>
              <a:defRPr>
                <a:solidFill>
                  <a:schemeClr val="tx1"/>
                </a:solidFill>
                <a:latin typeface="Arial" charset="0"/>
              </a:defRPr>
            </a:lvl5pPr>
            <a:lvl6pPr marL="2514600" indent="-228600" defTabSz="631825" eaLnBrk="0" fontAlgn="base" hangingPunct="0">
              <a:spcBef>
                <a:spcPct val="0"/>
              </a:spcBef>
              <a:spcAft>
                <a:spcPct val="0"/>
              </a:spcAft>
              <a:tabLst>
                <a:tab pos="914400" algn="l"/>
              </a:tabLst>
              <a:defRPr>
                <a:solidFill>
                  <a:schemeClr val="tx1"/>
                </a:solidFill>
                <a:latin typeface="Arial" charset="0"/>
              </a:defRPr>
            </a:lvl6pPr>
            <a:lvl7pPr marL="2971800" indent="-228600" defTabSz="631825" eaLnBrk="0" fontAlgn="base" hangingPunct="0">
              <a:spcBef>
                <a:spcPct val="0"/>
              </a:spcBef>
              <a:spcAft>
                <a:spcPct val="0"/>
              </a:spcAft>
              <a:tabLst>
                <a:tab pos="914400" algn="l"/>
              </a:tabLst>
              <a:defRPr>
                <a:solidFill>
                  <a:schemeClr val="tx1"/>
                </a:solidFill>
                <a:latin typeface="Arial" charset="0"/>
              </a:defRPr>
            </a:lvl7pPr>
            <a:lvl8pPr marL="3429000" indent="-228600" defTabSz="631825" eaLnBrk="0" fontAlgn="base" hangingPunct="0">
              <a:spcBef>
                <a:spcPct val="0"/>
              </a:spcBef>
              <a:spcAft>
                <a:spcPct val="0"/>
              </a:spcAft>
              <a:tabLst>
                <a:tab pos="914400" algn="l"/>
              </a:tabLst>
              <a:defRPr>
                <a:solidFill>
                  <a:schemeClr val="tx1"/>
                </a:solidFill>
                <a:latin typeface="Arial" charset="0"/>
              </a:defRPr>
            </a:lvl8pPr>
            <a:lvl9pPr marL="3886200" indent="-228600" defTabSz="631825" eaLnBrk="0" fontAlgn="base" hangingPunct="0">
              <a:spcBef>
                <a:spcPct val="0"/>
              </a:spcBef>
              <a:spcAft>
                <a:spcPct val="0"/>
              </a:spcAft>
              <a:tabLst>
                <a:tab pos="914400" algn="l"/>
              </a:tabLst>
              <a:defRPr>
                <a:solidFill>
                  <a:schemeClr val="tx1"/>
                </a:solidFill>
                <a:latin typeface="Arial" charset="0"/>
              </a:defRPr>
            </a:lvl9pPr>
          </a:lstStyle>
          <a:p>
            <a:pPr eaLnBrk="1" hangingPunct="1">
              <a:spcAft>
                <a:spcPct val="20000"/>
              </a:spcAft>
            </a:pPr>
            <a:endParaRPr lang="en-US" altLang="en-US" b="1"/>
          </a:p>
          <a:p>
            <a:pPr eaLnBrk="1" hangingPunct="1">
              <a:buClr>
                <a:srgbClr val="FF0000"/>
              </a:buClr>
              <a:buFont typeface="Times New Roman" pitchFamily="18" charset="0"/>
              <a:buChar char="●"/>
            </a:pPr>
            <a:r>
              <a:rPr lang="en-US" altLang="en-US"/>
              <a:t> Fluid-mineral equilibria buffers smoker-</a:t>
            </a:r>
          </a:p>
          <a:p>
            <a:pPr eaLnBrk="1" hangingPunct="1">
              <a:buClr>
                <a:srgbClr val="FF0000"/>
              </a:buClr>
            </a:pPr>
            <a:r>
              <a:rPr lang="en-US" altLang="en-US"/>
              <a:t>    type fluid composition at Manus Basin</a:t>
            </a:r>
          </a:p>
          <a:p>
            <a:pPr eaLnBrk="1" hangingPunct="1">
              <a:buClr>
                <a:srgbClr val="FF0000"/>
              </a:buClr>
              <a:buFont typeface="Times New Roman" pitchFamily="18" charset="0"/>
              <a:buChar char="●"/>
            </a:pPr>
            <a:r>
              <a:rPr lang="en-US" altLang="en-US"/>
              <a:t> Influence of magmatic fluids may persist</a:t>
            </a:r>
          </a:p>
          <a:p>
            <a:pPr eaLnBrk="1" hangingPunct="1">
              <a:buClr>
                <a:srgbClr val="FF0000"/>
              </a:buClr>
            </a:pPr>
            <a:r>
              <a:rPr lang="en-US" altLang="en-US"/>
              <a:t>    after active degassing due to mineral buffering</a:t>
            </a:r>
          </a:p>
          <a:p>
            <a:pPr eaLnBrk="1" hangingPunct="1">
              <a:buClr>
                <a:srgbClr val="FF0000"/>
              </a:buClr>
              <a:buFont typeface="Times New Roman" pitchFamily="18" charset="0"/>
              <a:buChar char="●"/>
            </a:pPr>
            <a:r>
              <a:rPr lang="en-US" altLang="en-US"/>
              <a:t> Significant metal-deposition unlikely in highly</a:t>
            </a:r>
          </a:p>
          <a:p>
            <a:pPr eaLnBrk="1" hangingPunct="1">
              <a:buClr>
                <a:srgbClr val="FF0000"/>
              </a:buClr>
            </a:pPr>
            <a:r>
              <a:rPr lang="en-US" altLang="en-US"/>
              <a:t>    altered crust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9051"/>
            <a:ext cx="4556160" cy="668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7362" y="1980545"/>
            <a:ext cx="3493264" cy="523220"/>
          </a:xfrm>
          <a:prstGeom prst="rect">
            <a:avLst/>
          </a:prstGeom>
          <a:noFill/>
        </p:spPr>
        <p:txBody>
          <a:bodyPr wrap="none" rtlCol="0">
            <a:spAutoFit/>
          </a:bodyPr>
          <a:lstStyle/>
          <a:p>
            <a:pPr algn="ctr"/>
            <a:r>
              <a:rPr lang="en-US" b="1" i="1" dirty="0" smtClean="0"/>
              <a:t>Eastern Lau Spreading Center</a:t>
            </a:r>
          </a:p>
          <a:p>
            <a:pPr algn="ctr"/>
            <a:r>
              <a:rPr lang="en-US" sz="1000" b="1" i="1" dirty="0" smtClean="0"/>
              <a:t>Martinez et al., 2006; </a:t>
            </a:r>
            <a:r>
              <a:rPr lang="en-US" sz="1000" b="1" i="1" dirty="0" err="1" smtClean="0"/>
              <a:t>Ferrini</a:t>
            </a:r>
            <a:r>
              <a:rPr lang="en-US" sz="1000" b="1" i="1" dirty="0" smtClean="0"/>
              <a:t> et al., 2008</a:t>
            </a:r>
            <a:endParaRPr lang="en-US" sz="1000" b="1" i="1" dirty="0"/>
          </a:p>
        </p:txBody>
      </p:sp>
    </p:spTree>
    <p:extLst>
      <p:ext uri="{BB962C8B-B14F-4D97-AF65-F5344CB8AC3E}">
        <p14:creationId xmlns:p14="http://schemas.microsoft.com/office/powerpoint/2010/main" val="28717003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80010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7"/>
          <p:cNvSpPr txBox="1">
            <a:spLocks noChangeArrowheads="1"/>
          </p:cNvSpPr>
          <p:nvPr/>
        </p:nvSpPr>
        <p:spPr bwMode="auto">
          <a:xfrm>
            <a:off x="2517775" y="568325"/>
            <a:ext cx="433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“Acid Springs” Manus Basin</a:t>
            </a:r>
          </a:p>
        </p:txBody>
      </p:sp>
      <p:sp>
        <p:nvSpPr>
          <p:cNvPr id="32772" name="Text Box 8"/>
          <p:cNvSpPr txBox="1">
            <a:spLocks noChangeArrowheads="1"/>
          </p:cNvSpPr>
          <p:nvPr/>
        </p:nvSpPr>
        <p:spPr bwMode="auto">
          <a:xfrm>
            <a:off x="7832725" y="3690938"/>
            <a:ext cx="430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i="1"/>
              <a:t>SW</a:t>
            </a:r>
          </a:p>
        </p:txBody>
      </p:sp>
      <p:sp>
        <p:nvSpPr>
          <p:cNvPr id="32773" name="Text Box 9"/>
          <p:cNvSpPr txBox="1">
            <a:spLocks noChangeArrowheads="1"/>
          </p:cNvSpPr>
          <p:nvPr/>
        </p:nvSpPr>
        <p:spPr bwMode="auto">
          <a:xfrm>
            <a:off x="1533525" y="1295400"/>
            <a:ext cx="520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F</a:t>
            </a:r>
            <a:r>
              <a:rPr lang="en-US" altLang="en-US" sz="3200" b="1" baseline="30000"/>
              <a:t>-</a:t>
            </a:r>
          </a:p>
        </p:txBody>
      </p:sp>
    </p:spTree>
    <p:extLst>
      <p:ext uri="{BB962C8B-B14F-4D97-AF65-F5344CB8AC3E}">
        <p14:creationId xmlns:p14="http://schemas.microsoft.com/office/powerpoint/2010/main" val="14824389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AutoShape 8"/>
          <p:cNvSpPr>
            <a:spLocks noChangeArrowheads="1"/>
          </p:cNvSpPr>
          <p:nvPr/>
        </p:nvSpPr>
        <p:spPr bwMode="auto">
          <a:xfrm>
            <a:off x="793750" y="1981200"/>
            <a:ext cx="7543800" cy="2971800"/>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1" name="Rectangle 4"/>
          <p:cNvSpPr>
            <a:spLocks noChangeArrowheads="1"/>
          </p:cNvSpPr>
          <p:nvPr/>
        </p:nvSpPr>
        <p:spPr bwMode="auto">
          <a:xfrm>
            <a:off x="1011238" y="2405063"/>
            <a:ext cx="7086600"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30000"/>
              </a:lnSpc>
              <a:spcAft>
                <a:spcPct val="30000"/>
              </a:spcAft>
            </a:pPr>
            <a:r>
              <a:rPr lang="en-US" altLang="en-US" sz="3200" b="1"/>
              <a:t>Magmatic SO</a:t>
            </a:r>
            <a:r>
              <a:rPr lang="en-US" altLang="en-US" sz="3200" b="1" baseline="-25000"/>
              <a:t>2 </a:t>
            </a:r>
            <a:r>
              <a:rPr lang="en-US" altLang="en-US" sz="3200" b="1"/>
              <a:t>Disproportionation</a:t>
            </a:r>
          </a:p>
          <a:p>
            <a:pPr algn="ctr" eaLnBrk="1" hangingPunct="1">
              <a:lnSpc>
                <a:spcPct val="130000"/>
              </a:lnSpc>
            </a:pPr>
            <a:r>
              <a:rPr lang="en-US" altLang="en-US" sz="3200"/>
              <a:t>4SO</a:t>
            </a:r>
            <a:r>
              <a:rPr lang="en-US" altLang="en-US" sz="3200" baseline="-25000"/>
              <a:t>2</a:t>
            </a:r>
            <a:r>
              <a:rPr lang="en-US" altLang="en-US" sz="3200"/>
              <a:t> + 4H</a:t>
            </a:r>
            <a:r>
              <a:rPr lang="en-US" altLang="en-US" sz="3200" baseline="-25000"/>
              <a:t>2</a:t>
            </a:r>
            <a:r>
              <a:rPr lang="en-US" altLang="en-US" sz="3200"/>
              <a:t>O = H</a:t>
            </a:r>
            <a:r>
              <a:rPr lang="en-US" altLang="en-US" sz="3200" baseline="-25000"/>
              <a:t>2</a:t>
            </a:r>
            <a:r>
              <a:rPr lang="en-US" altLang="en-US" sz="3200"/>
              <a:t>S + </a:t>
            </a:r>
            <a:r>
              <a:rPr lang="en-US" altLang="en-US" sz="3200" b="1">
                <a:solidFill>
                  <a:srgbClr val="FF0000"/>
                </a:solidFill>
              </a:rPr>
              <a:t>3H</a:t>
            </a:r>
            <a:r>
              <a:rPr lang="en-US" altLang="en-US" sz="3200" b="1" baseline="-25000">
                <a:solidFill>
                  <a:srgbClr val="FF0000"/>
                </a:solidFill>
              </a:rPr>
              <a:t>2</a:t>
            </a:r>
            <a:r>
              <a:rPr lang="en-US" altLang="en-US" sz="3200" b="1">
                <a:solidFill>
                  <a:srgbClr val="FF0000"/>
                </a:solidFill>
              </a:rPr>
              <a:t>SO</a:t>
            </a:r>
            <a:r>
              <a:rPr lang="en-US" altLang="en-US" sz="3200" b="1" baseline="-25000">
                <a:solidFill>
                  <a:srgbClr val="FF0000"/>
                </a:solidFill>
              </a:rPr>
              <a:t>4</a:t>
            </a:r>
          </a:p>
          <a:p>
            <a:pPr algn="ctr" eaLnBrk="1" hangingPunct="1">
              <a:lnSpc>
                <a:spcPct val="130000"/>
              </a:lnSpc>
            </a:pPr>
            <a:r>
              <a:rPr lang="en-US" altLang="en-US" sz="3200"/>
              <a:t>3SO</a:t>
            </a:r>
            <a:r>
              <a:rPr lang="en-US" altLang="en-US" sz="3200" baseline="-25000"/>
              <a:t>2</a:t>
            </a:r>
            <a:r>
              <a:rPr lang="en-US" altLang="en-US" sz="3200"/>
              <a:t> + 2H</a:t>
            </a:r>
            <a:r>
              <a:rPr lang="en-US" altLang="en-US" sz="3200" baseline="-25000"/>
              <a:t>2</a:t>
            </a:r>
            <a:r>
              <a:rPr lang="en-US" altLang="en-US" sz="3200"/>
              <a:t>O = S</a:t>
            </a:r>
            <a:r>
              <a:rPr lang="en-US" altLang="en-US" sz="3200" baseline="30000"/>
              <a:t>0</a:t>
            </a:r>
            <a:r>
              <a:rPr lang="en-US" altLang="en-US" sz="3200" baseline="-25000"/>
              <a:t>(s)</a:t>
            </a:r>
            <a:r>
              <a:rPr lang="en-US" altLang="en-US" sz="3200"/>
              <a:t> + </a:t>
            </a:r>
            <a:r>
              <a:rPr lang="en-US" altLang="en-US" sz="3200" b="1">
                <a:solidFill>
                  <a:srgbClr val="FF0000"/>
                </a:solidFill>
              </a:rPr>
              <a:t>2H</a:t>
            </a:r>
            <a:r>
              <a:rPr lang="en-US" altLang="en-US" sz="3200" b="1" baseline="-25000">
                <a:solidFill>
                  <a:srgbClr val="FF0000"/>
                </a:solidFill>
              </a:rPr>
              <a:t>2</a:t>
            </a:r>
            <a:r>
              <a:rPr lang="en-US" altLang="en-US" sz="3200" b="1">
                <a:solidFill>
                  <a:srgbClr val="FF0000"/>
                </a:solidFill>
              </a:rPr>
              <a:t>SO</a:t>
            </a:r>
            <a:r>
              <a:rPr lang="en-US" altLang="en-US" sz="3200" b="1" baseline="-25000">
                <a:solidFill>
                  <a:srgbClr val="FF0000"/>
                </a:solidFill>
              </a:rPr>
              <a:t>4</a:t>
            </a:r>
          </a:p>
        </p:txBody>
      </p:sp>
    </p:spTree>
    <p:extLst>
      <p:ext uri="{BB962C8B-B14F-4D97-AF65-F5344CB8AC3E}">
        <p14:creationId xmlns:p14="http://schemas.microsoft.com/office/powerpoint/2010/main" val="39864365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971192" y="1477963"/>
            <a:ext cx="7308850" cy="3636962"/>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 name="TextBox 2"/>
          <p:cNvSpPr txBox="1"/>
          <p:nvPr/>
        </p:nvSpPr>
        <p:spPr>
          <a:xfrm>
            <a:off x="1714500" y="2085975"/>
            <a:ext cx="4902304" cy="2677656"/>
          </a:xfrm>
          <a:prstGeom prst="rect">
            <a:avLst/>
          </a:prstGeom>
          <a:noFill/>
        </p:spPr>
        <p:txBody>
          <a:bodyPr wrap="none" rtlCol="0">
            <a:spAutoFit/>
          </a:bodyPr>
          <a:lstStyle/>
          <a:p>
            <a:r>
              <a:rPr lang="en-US" sz="2400" b="1" i="1" dirty="0" smtClean="0"/>
              <a:t>Magmatic fluids may contribute:</a:t>
            </a:r>
          </a:p>
          <a:p>
            <a:endParaRPr lang="en-US" sz="2400" b="1" dirty="0" smtClean="0"/>
          </a:p>
          <a:p>
            <a:pPr marL="742950" lvl="1" indent="-285750">
              <a:buClr>
                <a:srgbClr val="FF0000"/>
              </a:buClr>
              <a:buFont typeface="Wingdings" panose="05000000000000000000" pitchFamily="2" charset="2"/>
              <a:buChar char="Ø"/>
            </a:pPr>
            <a:r>
              <a:rPr lang="en-US" sz="2400" b="1" dirty="0" smtClean="0"/>
              <a:t>Metals</a:t>
            </a:r>
          </a:p>
          <a:p>
            <a:pPr marL="742950" lvl="1" indent="-285750">
              <a:buClr>
                <a:srgbClr val="FF0000"/>
              </a:buClr>
              <a:buFont typeface="Wingdings" panose="05000000000000000000" pitchFamily="2" charset="2"/>
              <a:buChar char="Ø"/>
            </a:pPr>
            <a:r>
              <a:rPr lang="en-US" sz="2400" b="1" dirty="0" smtClean="0"/>
              <a:t>Ligands</a:t>
            </a:r>
          </a:p>
          <a:p>
            <a:pPr marL="742950" lvl="1" indent="-285750">
              <a:buClr>
                <a:srgbClr val="FF0000"/>
              </a:buClr>
              <a:buFont typeface="Wingdings" panose="05000000000000000000" pitchFamily="2" charset="2"/>
              <a:buChar char="Ø"/>
            </a:pPr>
            <a:r>
              <a:rPr lang="en-US" sz="2400" b="1" dirty="0" smtClean="0"/>
              <a:t>Acidity</a:t>
            </a:r>
          </a:p>
          <a:p>
            <a:pPr marL="742950" lvl="1" indent="-285750">
              <a:buClr>
                <a:srgbClr val="FF0000"/>
              </a:buClr>
              <a:buFont typeface="Wingdings" panose="05000000000000000000" pitchFamily="2" charset="2"/>
              <a:buChar char="Ø"/>
            </a:pPr>
            <a:endParaRPr lang="en-US" sz="2400" b="1" dirty="0"/>
          </a:p>
          <a:p>
            <a:pPr lvl="1">
              <a:buClr>
                <a:srgbClr val="FF0000"/>
              </a:buClr>
            </a:pPr>
            <a:r>
              <a:rPr lang="en-US" sz="2400" b="1" i="1" dirty="0" smtClean="0"/>
              <a:t>Composition is critical</a:t>
            </a:r>
          </a:p>
        </p:txBody>
      </p:sp>
    </p:spTree>
    <p:extLst>
      <p:ext uri="{BB962C8B-B14F-4D97-AF65-F5344CB8AC3E}">
        <p14:creationId xmlns:p14="http://schemas.microsoft.com/office/powerpoint/2010/main" val="25865786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644525" y="1239838"/>
            <a:ext cx="7978775" cy="4392612"/>
          </a:xfrm>
          <a:prstGeom prst="roundRect">
            <a:avLst>
              <a:gd name="adj" fmla="val 16667"/>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291" name="Rectangle 3"/>
          <p:cNvSpPr>
            <a:spLocks noChangeArrowheads="1"/>
          </p:cNvSpPr>
          <p:nvPr/>
        </p:nvSpPr>
        <p:spPr bwMode="auto">
          <a:xfrm>
            <a:off x="771525" y="1552575"/>
            <a:ext cx="7724775" cy="40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30000"/>
              </a:lnSpc>
              <a:spcAft>
                <a:spcPct val="30000"/>
              </a:spcAft>
            </a:pPr>
            <a:r>
              <a:rPr lang="en-US" altLang="en-US" sz="2800" b="1" dirty="0"/>
              <a:t>Models for Ore Formation:</a:t>
            </a:r>
          </a:p>
          <a:p>
            <a:pPr eaLnBrk="1" hangingPunct="1">
              <a:spcBef>
                <a:spcPct val="50000"/>
              </a:spcBef>
              <a:buFontTx/>
              <a:buAutoNum type="romanLcPeriod"/>
            </a:pPr>
            <a:r>
              <a:rPr lang="en-US" altLang="en-US" sz="2800" b="1" dirty="0"/>
              <a:t>Rock-leaching - </a:t>
            </a:r>
            <a:r>
              <a:rPr lang="en-US" altLang="en-US" sz="2800" dirty="0"/>
              <a:t>fluid is rock-buffered</a:t>
            </a:r>
          </a:p>
          <a:p>
            <a:pPr eaLnBrk="1" hangingPunct="1">
              <a:spcBef>
                <a:spcPct val="50000"/>
              </a:spcBef>
              <a:buFontTx/>
              <a:buAutoNum type="romanLcPeriod"/>
            </a:pPr>
            <a:r>
              <a:rPr lang="en-US" altLang="en-US" sz="2800" b="1" dirty="0"/>
              <a:t>Magmatic degassing - </a:t>
            </a:r>
            <a:r>
              <a:rPr lang="en-US" altLang="en-US" sz="2800" dirty="0"/>
              <a:t>metals derived from low-pH, Cl-rich magmatic fluid</a:t>
            </a:r>
          </a:p>
          <a:p>
            <a:pPr eaLnBrk="1" hangingPunct="1">
              <a:spcBef>
                <a:spcPct val="50000"/>
              </a:spcBef>
              <a:buFontTx/>
              <a:buAutoNum type="romanLcPeriod"/>
            </a:pPr>
            <a:r>
              <a:rPr lang="en-US" altLang="en-US" sz="2800" b="1" dirty="0"/>
              <a:t>Hybrid model - </a:t>
            </a:r>
            <a:r>
              <a:rPr lang="en-US" altLang="en-US" sz="2800" dirty="0"/>
              <a:t>magmatic fluid represents source of </a:t>
            </a:r>
            <a:r>
              <a:rPr lang="en-US" altLang="en-US" sz="2800" dirty="0" smtClean="0"/>
              <a:t>acidity and ligands, </a:t>
            </a:r>
            <a:r>
              <a:rPr lang="en-US" altLang="en-US" sz="2800" dirty="0"/>
              <a:t>metals leached from rocks</a:t>
            </a:r>
            <a:endParaRPr lang="en-US" altLang="en-US" sz="2800" baseline="-25000"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314" name="Picture 2" descr="lau_map"/>
          <p:cNvPicPr>
            <a:picLocks noChangeAspect="1" noChangeArrowheads="1"/>
          </p:cNvPicPr>
          <p:nvPr/>
        </p:nvPicPr>
        <p:blipFill>
          <a:blip r:embed="rId3">
            <a:extLst>
              <a:ext uri="{28A0092B-C50C-407E-A947-70E740481C1C}">
                <a14:useLocalDpi xmlns:a14="http://schemas.microsoft.com/office/drawing/2010/main" val="0"/>
              </a:ext>
            </a:extLst>
          </a:blip>
          <a:srcRect l="3137" t="3032" r="3137" b="9705"/>
          <a:stretch>
            <a:fillRect/>
          </a:stretch>
        </p:blipFill>
        <p:spPr bwMode="auto">
          <a:xfrm>
            <a:off x="2366963" y="685800"/>
            <a:ext cx="48704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3315" name="Rectangle 3"/>
          <p:cNvSpPr>
            <a:spLocks noChangeArrowheads="1"/>
          </p:cNvSpPr>
          <p:nvPr/>
        </p:nvSpPr>
        <p:spPr bwMode="auto">
          <a:xfrm rot="994933">
            <a:off x="4448175" y="3725863"/>
            <a:ext cx="330200" cy="1962150"/>
          </a:xfrm>
          <a:prstGeom prst="rect">
            <a:avLst/>
          </a:prstGeom>
          <a:noFill/>
          <a:ln w="19050" algn="ctr">
            <a:solidFill>
              <a:srgbClr val="FF0000"/>
            </a:solidFill>
            <a:miter lim="800000"/>
            <a:headEnd/>
            <a:tailEnd/>
          </a:ln>
          <a:effectLst/>
          <a:extLst>
            <a:ext uri="{909E8E84-426E-40DD-AFC4-6F175D3DCCD1}">
              <a14:hiddenFill xmlns:a14="http://schemas.microsoft.com/office/drawing/2010/main">
                <a:solidFill>
                  <a:schemeClr val="bg1">
                    <a:alpha val="59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316" name="Text Box 4"/>
          <p:cNvSpPr txBox="1">
            <a:spLocks noChangeArrowheads="1"/>
          </p:cNvSpPr>
          <p:nvPr/>
        </p:nvSpPr>
        <p:spPr bwMode="auto">
          <a:xfrm>
            <a:off x="3194050" y="200025"/>
            <a:ext cx="302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latin typeface="Comic Sans MS" pitchFamily="66" charset="0"/>
              </a:rPr>
              <a:t>Lau Basin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3799</TotalTime>
  <Words>1692</Words>
  <Application>Microsoft Office PowerPoint</Application>
  <PresentationFormat>On-screen Show (4:3)</PresentationFormat>
  <Paragraphs>442</Paragraphs>
  <Slides>64</Slides>
  <Notes>33</Notes>
  <HiddenSlides>0</HiddenSlides>
  <MMClips>0</MMClip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Default Design</vt:lpstr>
      <vt:lpstr>1_Default Design</vt:lpstr>
      <vt:lpstr>3_Default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Magmatic Fluid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vector>
  </TitlesOfParts>
  <Company>WHOI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Seewald</dc:creator>
  <cp:lastModifiedBy>Daly</cp:lastModifiedBy>
  <cp:revision>292</cp:revision>
  <dcterms:created xsi:type="dcterms:W3CDTF">2007-04-06T15:37:20Z</dcterms:created>
  <dcterms:modified xsi:type="dcterms:W3CDTF">2015-02-19T21:49:15Z</dcterms:modified>
</cp:coreProperties>
</file>