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55"/>
  </p:notesMasterIdLst>
  <p:sldIdLst>
    <p:sldId id="643" r:id="rId2"/>
    <p:sldId id="649" r:id="rId3"/>
    <p:sldId id="645" r:id="rId4"/>
    <p:sldId id="646" r:id="rId5"/>
    <p:sldId id="647" r:id="rId6"/>
    <p:sldId id="648" r:id="rId7"/>
    <p:sldId id="652" r:id="rId8"/>
    <p:sldId id="650" r:id="rId9"/>
    <p:sldId id="644" r:id="rId10"/>
    <p:sldId id="655" r:id="rId11"/>
    <p:sldId id="588" r:id="rId12"/>
    <p:sldId id="654" r:id="rId13"/>
    <p:sldId id="518" r:id="rId14"/>
    <p:sldId id="494" r:id="rId15"/>
    <p:sldId id="520" r:id="rId16"/>
    <p:sldId id="521" r:id="rId17"/>
    <p:sldId id="592" r:id="rId18"/>
    <p:sldId id="662" r:id="rId19"/>
    <p:sldId id="663" r:id="rId20"/>
    <p:sldId id="686" r:id="rId21"/>
    <p:sldId id="609" r:id="rId22"/>
    <p:sldId id="664" r:id="rId23"/>
    <p:sldId id="665" r:id="rId24"/>
    <p:sldId id="666" r:id="rId25"/>
    <p:sldId id="667" r:id="rId26"/>
    <p:sldId id="668" r:id="rId27"/>
    <p:sldId id="669" r:id="rId28"/>
    <p:sldId id="679" r:id="rId29"/>
    <p:sldId id="681" r:id="rId30"/>
    <p:sldId id="683" r:id="rId31"/>
    <p:sldId id="680" r:id="rId32"/>
    <p:sldId id="673" r:id="rId33"/>
    <p:sldId id="671" r:id="rId34"/>
    <p:sldId id="672" r:id="rId35"/>
    <p:sldId id="674" r:id="rId36"/>
    <p:sldId id="677" r:id="rId37"/>
    <p:sldId id="678" r:id="rId38"/>
    <p:sldId id="539" r:id="rId39"/>
    <p:sldId id="661" r:id="rId40"/>
    <p:sldId id="542" r:id="rId41"/>
    <p:sldId id="636" r:id="rId42"/>
    <p:sldId id="637" r:id="rId43"/>
    <p:sldId id="544" r:id="rId44"/>
    <p:sldId id="545" r:id="rId45"/>
    <p:sldId id="570" r:id="rId46"/>
    <p:sldId id="546" r:id="rId47"/>
    <p:sldId id="688" r:id="rId48"/>
    <p:sldId id="554" r:id="rId49"/>
    <p:sldId id="555" r:id="rId50"/>
    <p:sldId id="684" r:id="rId51"/>
    <p:sldId id="687" r:id="rId52"/>
    <p:sldId id="642" r:id="rId53"/>
    <p:sldId id="685" r:id="rId5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66"/>
    <a:srgbClr val="FF00FF"/>
    <a:srgbClr val="FF0000"/>
    <a:srgbClr val="EDEDED"/>
    <a:srgbClr val="FFBCFE"/>
    <a:srgbClr val="FBFBFB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71" autoAdjust="0"/>
    <p:restoredTop sz="94603" autoAdjust="0"/>
  </p:normalViewPr>
  <p:slideViewPr>
    <p:cSldViewPr snapToGrid="0">
      <p:cViewPr>
        <p:scale>
          <a:sx n="66" d="100"/>
          <a:sy n="66" d="100"/>
        </p:scale>
        <p:origin x="-510" y="-1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860"/>
    </p:cViewPr>
  </p:sorterViewPr>
  <p:notesViewPr>
    <p:cSldViewPr snapToGrid="0"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666666BC-2312-4792-83E0-EF53413BC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31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1"/>
            <a:ext cx="5486308" cy="4114872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zh-CN" smtClean="0">
                <a:latin typeface="Arial" pitchFamily="34" charset="0"/>
                <a:cs typeface="Arial" pitchFamily="34" charset="0"/>
              </a:rPr>
              <a:t>Differing in shattering versus non-shattering require different harvesting methods to be efficient. Wild type harvesting also collects a proportion of green spikelets with immature grains.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2253C-9D0F-4736-9A03-0AB547B2174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252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1FEE4A-853F-4B3E-B7EF-4F91AB29926D}" type="slidenum">
              <a:rPr lang="en-GB"/>
              <a:pPr/>
              <a:t>23</a:t>
            </a:fld>
            <a:endParaRPr lang="en-GB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69226" indent="-25739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029579" indent="-20591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441411" indent="-20591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53243" indent="-20591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65074" indent="-2059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676907" indent="-2059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088738" indent="-2059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500570" indent="-20591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429AA2E-F2ED-498E-A843-55ECD49A93E5}" type="slidenum">
              <a:rPr lang="en-US" altLang="zh-CN">
                <a:latin typeface="Calibri" pitchFamily="34" charset="0"/>
              </a:rPr>
              <a:pPr eaLnBrk="1" hangingPunct="1"/>
              <a:t>24</a:t>
            </a:fld>
            <a:endParaRPr lang="en-US" altLang="zh-CN">
              <a:latin typeface="Calibri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zh-CN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BEA7F65-D9CF-48E7-9B2C-A3292049861B}" type="slidenum">
              <a:rPr lang="en-GB" smtClean="0"/>
              <a:pPr eaLnBrk="1" hangingPunct="1"/>
              <a:t>25</a:t>
            </a:fld>
            <a:endParaRPr lang="en-GB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2253C-9D0F-4736-9A03-0AB547B2174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490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77" indent="-285722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88" indent="-22857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043" indent="-22857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199" indent="-22857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11FB95A-1645-4CA9-AAAD-7B7A61BEFC2B}" type="slidenum">
              <a:rPr lang="en-GB" b="0" smtClean="0"/>
              <a:pPr eaLnBrk="1" hangingPunct="1"/>
              <a:t>28</a:t>
            </a:fld>
            <a:endParaRPr lang="en-GB" b="0" smtClean="0"/>
          </a:p>
        </p:txBody>
      </p:sp>
      <p:sp>
        <p:nvSpPr>
          <p:cNvPr id="9933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5F30B994-9070-472C-AE7B-3AE012A927AF}" type="slidenum">
              <a:rPr lang="en-US" sz="1200"/>
              <a:pPr algn="r" eaLnBrk="1" hangingPunct="1"/>
              <a:t>28</a:t>
            </a:fld>
            <a:endParaRPr lang="en-US" sz="1200"/>
          </a:p>
        </p:txBody>
      </p:sp>
      <p:sp>
        <p:nvSpPr>
          <p:cNvPr id="993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77" indent="-285722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88" indent="-22857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043" indent="-22857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199" indent="-22857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F2124BC-A887-4575-A52B-06B4D0BC73F5}" type="slidenum">
              <a:rPr lang="zh-CN" altLang="en-US" b="0" smtClean="0"/>
              <a:pPr eaLnBrk="1" hangingPunct="1"/>
              <a:t>29</a:t>
            </a:fld>
            <a:endParaRPr lang="zh-CN" altLang="en-US" b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877" indent="-285722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888" indent="-22857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043" indent="-22857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199" indent="-228578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A8E0DA7-698F-47C3-AFC1-219CFFDA24BA}" type="slidenum">
              <a:rPr lang="zh-CN" altLang="en-US" b="0" smtClean="0"/>
              <a:pPr eaLnBrk="1" hangingPunct="1"/>
              <a:t>30</a:t>
            </a:fld>
            <a:endParaRPr lang="zh-CN" altLang="en-US" b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877" indent="-28572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2888" indent="-228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043" indent="-228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199" indent="-22857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BEA7F65-D9CF-48E7-9B2C-A3292049861B}" type="slidenum">
              <a:rPr lang="en-GB" smtClean="0"/>
              <a:pPr eaLnBrk="1" hangingPunct="1"/>
              <a:t>32</a:t>
            </a:fld>
            <a:endParaRPr lang="en-GB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D635A16-B1F8-4D48-ADE8-308A834962CA}" type="slidenum">
              <a:rPr lang="en-GB" altLang="en-US" smtClean="0"/>
              <a:pPr eaLnBrk="1" hangingPunct="1"/>
              <a:t>33</a:t>
            </a:fld>
            <a:endParaRPr lang="en-GB" altLang="en-US" smtClean="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86023DF-02D3-4BE1-BB42-CFBD687D7655}" type="slidenum">
              <a:rPr lang="en-GB" altLang="en-US" smtClean="0"/>
              <a:pPr eaLnBrk="1" hangingPunct="1"/>
              <a:t>34</a:t>
            </a:fld>
            <a:endParaRPr lang="en-GB" altLang="en-US" smtClean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20D13BFC-44A6-443C-B02C-3EDFAD9B1DCF}" type="slidenum">
              <a:rPr lang="en-GB" altLang="en-US" smtClean="0">
                <a:latin typeface="Arial" pitchFamily="34" charset="0"/>
              </a:rPr>
              <a:pPr/>
              <a:t>41</a:t>
            </a:fld>
            <a:endParaRPr lang="en-GB" altLang="en-US" smtClean="0">
              <a:latin typeface="Arial" pitchFamily="34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E28ED-E8F0-4F90-B0C4-F21DC492CA6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767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9767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D5151-2E58-47D2-A937-C8EC8D965FBF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BBCAF-7AC7-4811-9CC2-A5C89B748C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30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BA5A0-1F6A-4C34-BF27-B3FBE3F09F95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798F0-06E7-4B5E-B018-46E7B07829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2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E88F5-4123-4AD2-BEEC-86207802C6BC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EF83B-35B5-45E8-A559-23DBB6A830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195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44AEB-0904-4840-86C5-1EC3AFE33420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0CC8B-6756-4090-8789-1B7BA15681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994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9E994-B755-4D95-97C8-25DDB0BF63AB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410E-5116-44AB-9883-2CBA962F0D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562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77521-33F5-4012-8B55-8A69E7CFD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0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 txBox="1">
            <a:spLocks noGrp="1"/>
          </p:cNvSpPr>
          <p:nvPr>
            <p:ph/>
          </p:nvPr>
        </p:nvSpPr>
        <p:spPr>
          <a:xfrm>
            <a:off x="457200" y="274640"/>
            <a:ext cx="8229600" cy="5851529"/>
          </a:xfrm>
        </p:spPr>
        <p:txBody>
          <a:bodyPr/>
          <a:lstStyle>
            <a:lvl1pPr>
              <a:defRPr lang="zh-CN">
                <a:ea typeface="隶书"/>
              </a:defRPr>
            </a:lvl1pPr>
            <a:lvl2pPr>
              <a:defRPr lang="zh-CN">
                <a:ea typeface="隶书"/>
              </a:defRPr>
            </a:lvl2pPr>
            <a:lvl3pPr>
              <a:defRPr lang="zh-CN">
                <a:ea typeface="隶书"/>
              </a:defRPr>
            </a:lvl3pPr>
            <a:lvl4pPr>
              <a:defRPr lang="zh-CN">
                <a:ea typeface="隶书"/>
              </a:defRPr>
            </a:lvl4pPr>
            <a:lvl5pPr>
              <a:defRPr lang="zh-CN">
                <a:ea typeface="隶书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  <a:endParaRPr lang="en-US"/>
          </a:p>
        </p:txBody>
      </p:sp>
      <p:sp>
        <p:nvSpPr>
          <p:cNvPr id="3" name="Rectangle 4"/>
          <p:cNvSpPr txBox="1"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>
                <a:ea typeface="隶书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>
                <a:ea typeface="隶书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>
                <a:ea typeface="隶书"/>
              </a:defRPr>
            </a:lvl1pPr>
          </a:lstStyle>
          <a:p>
            <a:pPr>
              <a:defRPr/>
            </a:pPr>
            <a:fld id="{B7C81D4B-4533-4052-966B-9AB56419194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12973"/>
      </p:ext>
    </p:extLst>
  </p:cSld>
  <p:clrMapOvr>
    <a:masterClrMapping/>
  </p:clrMapOvr>
  <p:transition spd="slow"/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type="title" idx="4294967295"/>
          </p:nvPr>
        </p:nvSpPr>
        <p:spPr>
          <a:xfrm>
            <a:off x="457200" y="1600200"/>
            <a:ext cx="8229599" cy="4525920"/>
          </a:xfrm>
        </p:spPr>
        <p:txBody>
          <a:bodyPr anchor="t" anchorCtr="0"/>
          <a:lstStyle>
            <a:lvl1pPr marL="343080" indent="-343080" algn="l">
              <a:spcBef>
                <a:spcPts val="799"/>
              </a:spcBef>
              <a:buSzPct val="100000"/>
              <a:buFont typeface="Arial" pitchFamily="34"/>
              <a:buChar char="•"/>
              <a:defRPr sz="3200"/>
            </a:lvl1pPr>
          </a:lstStyle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6D9D8E-C5CB-4156-9072-13E2E9400357}" type="datetime1">
              <a:rPr lang="en-GB"/>
              <a:pPr lvl="0"/>
              <a:t>04/02/2014</a:t>
            </a:fld>
            <a:endParaRPr lang="en-GB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069C86-7737-470F-99EF-22CC55846FF3}" type="slidenum">
              <a:t>‹#›</a:t>
            </a:fld>
            <a:endParaRPr lang="en-GB"/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57200" y="1604519"/>
            <a:ext cx="8229240" cy="4525920"/>
          </a:xfrm>
        </p:spPr>
        <p:txBody>
          <a:bodyPr lIns="0" tIns="0" rIns="0" bIns="0"/>
          <a:lstStyle>
            <a:lvl1pPr hangingPunct="0">
              <a:spcBef>
                <a:spcPts val="0"/>
              </a:spcBef>
              <a:spcAft>
                <a:spcPts val="1417"/>
              </a:spcAft>
              <a:defRPr lang="en-GB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09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5000">
        <p:sndAc>
          <p:stSnd>
            <p:snd r:embed="rId1" name="drumroll.wav"/>
          </p:stSnd>
        </p:sndAc>
      </p:transition>
    </mc:Choice>
    <mc:Fallback xmlns="">
      <p:transition spd="slow" advClick="0" advTm="45000">
        <p:sndAc>
          <p:stSnd>
            <p:snd r:embed="rId3" name="drumroll.wav"/>
          </p:stSnd>
        </p:sndAc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48817-8669-41CF-B105-F77E8D7A4E12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877E6-4D60-4BF0-9D22-2D9A023C40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543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A1BFB-951D-4D4D-A400-E5455A562B78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7A8D1-E000-4374-8923-100D42A0DD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363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12F4-83D7-4EF6-8C23-4AAC5FF13E3E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68106-B1E9-4F3D-9E90-3D2665BAE0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2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D42D3-4B1B-49A7-9843-26554AE44F2A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490D7-9339-474E-B1E7-E68E3D6F3F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1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127DD-5229-4607-97EC-BE4022CE66FF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D8C2F-9305-4AB6-A54B-15A1C39C02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74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32D90-A184-4DE7-8C39-5D10FDA76AA5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2AAAE-FCDF-4369-8C49-286528D7BD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243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BC5FA-0BAE-4264-A7DC-0E7558300C79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CE777-B87C-439F-BC89-6C9126E97A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266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0052B-D78C-4050-A7F2-E5412BCE2CF0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CC6F6-DF05-4C4E-9E50-186881B1E0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84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9661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9661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9661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9661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61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61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61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61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62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62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62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62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62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62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62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62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19662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9662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9663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663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0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048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9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664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9664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1D76BD6-E9D5-41E8-A655-909E57B83921}" type="datetimeFigureOut">
              <a:rPr lang="en-US"/>
              <a:pPr>
                <a:defRPr/>
              </a:pPr>
              <a:t>2/4/2014</a:t>
            </a:fld>
            <a:endParaRPr lang="en-GB"/>
          </a:p>
        </p:txBody>
      </p:sp>
      <p:sp>
        <p:nvSpPr>
          <p:cNvPr id="19664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665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9A957224-C462-4705-A9A1-D7F7FFE754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9665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6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7" r:id="rId14"/>
    <p:sldLayoutId id="2147483739" r:id="rId15"/>
    <p:sldLayoutId id="2147483740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7" Type="http://schemas.openxmlformats.org/officeDocument/2006/relationships/image" Target="../media/image87.tiff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tiff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png"/><Relationship Id="rId4" Type="http://schemas.openxmlformats.org/officeDocument/2006/relationships/image" Target="../media/image89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3" y="626168"/>
            <a:ext cx="8229600" cy="1139825"/>
          </a:xfrm>
        </p:spPr>
        <p:txBody>
          <a:bodyPr/>
          <a:lstStyle/>
          <a:p>
            <a:r>
              <a:rPr lang="en-GB" sz="3600" dirty="0" smtClean="0">
                <a:solidFill>
                  <a:srgbClr val="FFFF00"/>
                </a:solidFill>
                <a:effectLst/>
              </a:rPr>
              <a:t>Archaeological approaches to the "Used Planet": </a:t>
            </a:r>
            <a:r>
              <a:rPr lang="en-GB" sz="3200" dirty="0" smtClean="0">
                <a:solidFill>
                  <a:srgbClr val="FFFF00"/>
                </a:solidFill>
                <a:effectLst/>
              </a:rPr>
              <a:t>the global expansion of agriculture and its </a:t>
            </a:r>
            <a:r>
              <a:rPr lang="en-GB" sz="3200" dirty="0" err="1" smtClean="0">
                <a:solidFill>
                  <a:srgbClr val="FFFF00"/>
                </a:solidFill>
                <a:effectLst/>
              </a:rPr>
              <a:t>methanogenic</a:t>
            </a:r>
            <a:r>
              <a:rPr lang="en-GB" sz="3200" dirty="0" smtClean="0">
                <a:solidFill>
                  <a:srgbClr val="FFFF00"/>
                </a:solidFill>
                <a:effectLst/>
              </a:rPr>
              <a:t> agriculture component</a:t>
            </a: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1" y="2306179"/>
            <a:ext cx="8074028" cy="3267311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5597232"/>
            <a:ext cx="9143999" cy="17526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Professor Dorian Q Fuller</a:t>
            </a:r>
          </a:p>
          <a:p>
            <a:pPr marL="0" indent="0" algn="ctr" eaLnBrk="1" hangingPunct="1">
              <a:buNone/>
            </a:pPr>
            <a:r>
              <a:rPr lang="en-US" sz="2800" dirty="0" smtClean="0">
                <a:solidFill>
                  <a:srgbClr val="FFFF00"/>
                </a:solidFill>
              </a:rPr>
              <a:t>Institute of Archaeology, Univ. College London</a:t>
            </a:r>
          </a:p>
          <a:p>
            <a:pPr eaLnBrk="1" hangingPunct="1"/>
            <a:endParaRPr lang="en-GB" sz="2800" dirty="0" smtClean="0">
              <a:solidFill>
                <a:srgbClr val="FFFF00"/>
              </a:solidFill>
            </a:endParaRPr>
          </a:p>
          <a:p>
            <a:pPr eaLnBrk="1" hangingPunct="1"/>
            <a:endParaRPr lang="en-GB" sz="28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4065"/>
            <a:ext cx="9144000" cy="1139825"/>
          </a:xfrm>
        </p:spPr>
        <p:txBody>
          <a:bodyPr/>
          <a:lstStyle/>
          <a:p>
            <a:r>
              <a:rPr lang="en-GB" sz="2800" dirty="0" smtClean="0">
                <a:solidFill>
                  <a:srgbClr val="FFFF00"/>
                </a:solidFill>
              </a:rPr>
              <a:t>Smith and </a:t>
            </a:r>
            <a:r>
              <a:rPr lang="en-GB" sz="2800" dirty="0" err="1" smtClean="0">
                <a:solidFill>
                  <a:srgbClr val="FFFF00"/>
                </a:solidFill>
              </a:rPr>
              <a:t>Zeder</a:t>
            </a:r>
            <a:r>
              <a:rPr lang="en-GB" sz="2800" dirty="0" smtClean="0">
                <a:solidFill>
                  <a:srgbClr val="FFFF00"/>
                </a:solidFill>
              </a:rPr>
              <a:t> (2013) The onset of the </a:t>
            </a:r>
            <a:r>
              <a:rPr lang="en-GB" sz="2800" dirty="0" err="1" smtClean="0">
                <a:solidFill>
                  <a:srgbClr val="FFFF00"/>
                </a:solidFill>
              </a:rPr>
              <a:t>Anthropocene</a:t>
            </a:r>
            <a:endParaRPr lang="en-GB" sz="2800" dirty="0">
              <a:solidFill>
                <a:srgbClr val="FFFF00"/>
              </a:solidFill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77" y="1166132"/>
            <a:ext cx="6411032" cy="552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062" y="1117611"/>
            <a:ext cx="25268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Focus on identifying</a:t>
            </a:r>
          </a:p>
          <a:p>
            <a:r>
              <a:rPr lang="en-GB" dirty="0" smtClean="0"/>
              <a:t>The onset of </a:t>
            </a:r>
            <a:r>
              <a:rPr lang="en-GB" i="1" dirty="0" smtClean="0"/>
              <a:t>cause</a:t>
            </a:r>
          </a:p>
          <a:p>
            <a:r>
              <a:rPr lang="en-GB" dirty="0" smtClean="0"/>
              <a:t>Rather than effect</a:t>
            </a:r>
          </a:p>
          <a:p>
            <a:r>
              <a:rPr lang="en-GB" dirty="0" smtClean="0"/>
              <a:t>therefore</a:t>
            </a:r>
          </a:p>
          <a:p>
            <a:r>
              <a:rPr lang="en-GB" dirty="0" smtClean="0"/>
              <a:t>“significant niche</a:t>
            </a:r>
          </a:p>
          <a:p>
            <a:r>
              <a:rPr lang="en-GB" dirty="0" smtClean="0"/>
              <a:t>Construction”</a:t>
            </a:r>
          </a:p>
          <a:p>
            <a:endParaRPr lang="en-GB" dirty="0"/>
          </a:p>
          <a:p>
            <a:r>
              <a:rPr lang="en-GB" dirty="0" smtClean="0"/>
              <a:t>Domesticates as</a:t>
            </a:r>
          </a:p>
          <a:p>
            <a:r>
              <a:rPr lang="en-GB" dirty="0" smtClean="0"/>
              <a:t>“Lever” of</a:t>
            </a:r>
          </a:p>
          <a:p>
            <a:r>
              <a:rPr lang="en-GB" dirty="0" smtClean="0"/>
              <a:t>Change</a:t>
            </a:r>
          </a:p>
          <a:p>
            <a:endParaRPr lang="en-GB" dirty="0"/>
          </a:p>
          <a:p>
            <a:r>
              <a:rPr lang="en-GB" dirty="0" smtClean="0"/>
              <a:t>Most domesticates</a:t>
            </a:r>
          </a:p>
          <a:p>
            <a:r>
              <a:rPr lang="en-GB" dirty="0" smtClean="0"/>
              <a:t>In narrow Early</a:t>
            </a:r>
          </a:p>
          <a:p>
            <a:r>
              <a:rPr lang="en-GB" dirty="0" smtClean="0"/>
              <a:t>Holocene window.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16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713" y="-116112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Human Niche Construction</a:t>
            </a:r>
            <a:endParaRPr lang="en-GB" dirty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827088"/>
            <a:ext cx="4405312" cy="603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5013325" y="4418013"/>
            <a:ext cx="39227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/>
              <a:t>Wollstonecroft 2011, </a:t>
            </a:r>
          </a:p>
          <a:p>
            <a:pPr eaLnBrk="1" hangingPunct="1"/>
            <a:r>
              <a:rPr lang="en-GB" altLang="en-US"/>
              <a:t>“Investigating the role of food </a:t>
            </a:r>
          </a:p>
          <a:p>
            <a:pPr eaLnBrk="1" hangingPunct="1"/>
            <a:r>
              <a:rPr lang="en-GB" altLang="en-US"/>
              <a:t>processing in human evolution: </a:t>
            </a:r>
          </a:p>
          <a:p>
            <a:pPr eaLnBrk="1" hangingPunct="1"/>
            <a:r>
              <a:rPr lang="en-GB" altLang="en-US"/>
              <a:t>a niche construction approach”</a:t>
            </a:r>
          </a:p>
          <a:p>
            <a:pPr eaLnBrk="1" hangingPunct="1"/>
            <a:r>
              <a:rPr lang="en-GB" altLang="en-US"/>
              <a:t>Archaeological and</a:t>
            </a:r>
          </a:p>
          <a:p>
            <a:pPr eaLnBrk="1" hangingPunct="1"/>
            <a:r>
              <a:rPr lang="en-GB" altLang="en-US"/>
              <a:t>Anthropological Sciences</a:t>
            </a:r>
          </a:p>
          <a:p>
            <a:pPr eaLnBrk="1" hangingPunct="1"/>
            <a:r>
              <a:rPr lang="en-GB" altLang="en-US"/>
              <a:t>Vol 3(1)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6194" name="Picture 2" descr="http://open.jorum.ac.uk/xmlui/bitstream/handle/10949/918/Items/S182_10_003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112" y="1"/>
            <a:ext cx="8483304" cy="681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5200" y="58060"/>
            <a:ext cx="2920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Niche Construction</a:t>
            </a:r>
          </a:p>
          <a:p>
            <a:r>
              <a:rPr lang="en-GB" sz="2000" b="1" dirty="0" smtClean="0">
                <a:solidFill>
                  <a:srgbClr val="FF0000"/>
                </a:solidFill>
              </a:rPr>
              <a:t>Regime changes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554522" y="1857829"/>
            <a:ext cx="1451421" cy="1139375"/>
          </a:xfrm>
          <a:prstGeom prst="straightConnector1">
            <a:avLst/>
          </a:prstGeom>
          <a:ln w="254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86845" y="4136578"/>
            <a:ext cx="22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First stone tools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7484" y="846190"/>
            <a:ext cx="44101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</a:rPr>
              <a:t>Fire/ cooking: more efficient</a:t>
            </a:r>
          </a:p>
          <a:p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</a:rPr>
              <a:t>Nutrient extraction </a:t>
            </a: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</a:p>
          <a:p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Smaller guts, bigger brains</a:t>
            </a:r>
          </a:p>
          <a:p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(R. </a:t>
            </a:r>
            <a:r>
              <a:rPr lang="en-GB" sz="2000" b="1" dirty="0" err="1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Wrangham</a:t>
            </a: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GB" sz="2000" b="1" i="1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Catching Fire)</a:t>
            </a:r>
            <a:endParaRPr lang="en-GB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766462" y="3788229"/>
            <a:ext cx="239481" cy="348349"/>
          </a:xfrm>
          <a:prstGeom prst="straightConnector1">
            <a:avLst/>
          </a:prstGeom>
          <a:ln w="254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Point Star 16"/>
          <p:cNvSpPr/>
          <p:nvPr/>
        </p:nvSpPr>
        <p:spPr>
          <a:xfrm>
            <a:off x="1444193" y="979762"/>
            <a:ext cx="348343" cy="391886"/>
          </a:xfrm>
          <a:prstGeom prst="star5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943429" y="1175705"/>
            <a:ext cx="500764" cy="195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91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176338" y="130175"/>
            <a:ext cx="8229601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FF00"/>
                </a:solidFill>
              </a:rPr>
              <a:t>Vegetation burning: </a:t>
            </a:r>
            <a:br>
              <a:rPr lang="en-GB" sz="3200" dirty="0" smtClean="0">
                <a:solidFill>
                  <a:srgbClr val="FFFF00"/>
                </a:solidFill>
              </a:rPr>
            </a:br>
            <a:r>
              <a:rPr lang="en-GB" sz="3200" i="1" dirty="0" smtClean="0">
                <a:solidFill>
                  <a:srgbClr val="FFFF00"/>
                </a:solidFill>
              </a:rPr>
              <a:t>Homo sapiens </a:t>
            </a:r>
            <a:r>
              <a:rPr lang="en-GB" sz="3200" i="1" dirty="0" err="1" smtClean="0">
                <a:solidFill>
                  <a:srgbClr val="FFFF00"/>
                </a:solidFill>
              </a:rPr>
              <a:t>sapiens</a:t>
            </a:r>
            <a:r>
              <a:rPr lang="en-GB" sz="3200" i="1" dirty="0" smtClean="0">
                <a:solidFill>
                  <a:srgbClr val="FFFF00"/>
                </a:solidFill>
              </a:rPr>
              <a:t/>
            </a:r>
            <a:br>
              <a:rPr lang="en-GB" sz="3200" i="1" dirty="0" smtClean="0">
                <a:solidFill>
                  <a:srgbClr val="FFFF00"/>
                </a:solidFill>
              </a:rPr>
            </a:br>
            <a:r>
              <a:rPr lang="en-GB" sz="3200" i="1" dirty="0" smtClean="0">
                <a:solidFill>
                  <a:srgbClr val="FFFF00"/>
                </a:solidFill>
              </a:rPr>
              <a:t>or Homo </a:t>
            </a:r>
            <a:r>
              <a:rPr lang="en-GB" sz="3200" i="1" dirty="0" err="1" smtClean="0">
                <a:solidFill>
                  <a:srgbClr val="FFFF00"/>
                </a:solidFill>
              </a:rPr>
              <a:t>arsonensis</a:t>
            </a:r>
            <a:endParaRPr lang="en-US" sz="3200" i="1" dirty="0" smtClean="0">
              <a:solidFill>
                <a:srgbClr val="FFFF00"/>
              </a:solidFill>
            </a:endParaRP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495425"/>
            <a:ext cx="7848600" cy="5605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7" descr="IMG_01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0"/>
            <a:ext cx="349250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thevenon biomass burning Imag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7413" y="2101850"/>
            <a:ext cx="6761162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827088" y="4621213"/>
            <a:ext cx="460851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Microcharcoal</a:t>
            </a:r>
            <a:endParaRPr lang="en-GB" sz="2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icrosoft YaHei" pitchFamily="34" charset="-122"/>
            </a:endParaRPr>
          </a:p>
          <a:p>
            <a:pPr eaLnBrk="1" hangingPunct="1">
              <a:defRPr/>
            </a:pPr>
            <a:r>
              <a:rPr lang="en-GB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 W. Pacific</a:t>
            </a:r>
          </a:p>
          <a:p>
            <a:pPr eaLnBrk="1" hangingPunct="1">
              <a:defRPr/>
            </a:pPr>
            <a:r>
              <a:rPr lang="en-GB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Thevonon</a:t>
            </a:r>
            <a:r>
              <a:rPr lang="en-GB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 &amp; al. 2004 </a:t>
            </a:r>
          </a:p>
          <a:p>
            <a:pPr eaLnBrk="1" hangingPunct="1">
              <a:defRPr/>
            </a:pPr>
            <a:r>
              <a:rPr lang="en-GB" sz="20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Palaeog</a:t>
            </a:r>
            <a:r>
              <a:rPr lang="en-GB" sz="20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. </a:t>
            </a:r>
            <a:r>
              <a:rPr lang="en-GB" sz="20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Palaeoclim</a:t>
            </a:r>
            <a:r>
              <a:rPr lang="en-GB" sz="20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. </a:t>
            </a:r>
          </a:p>
          <a:p>
            <a:pPr eaLnBrk="1" hangingPunct="1">
              <a:defRPr/>
            </a:pPr>
            <a:r>
              <a:rPr lang="en-GB" sz="20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Palaeoec</a:t>
            </a:r>
            <a:r>
              <a:rPr lang="en-GB" sz="20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. </a:t>
            </a:r>
            <a:r>
              <a:rPr lang="en-GB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213</a:t>
            </a: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icrosoft YaHei" pitchFamily="34" charset="-122"/>
            </a:endParaRP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5156200" y="4256088"/>
            <a:ext cx="81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60 ka</a:t>
            </a:r>
            <a:endParaRPr lang="en-US" sz="2000" b="1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icrosoft YaHei" pitchFamily="34" charset="-122"/>
            </a:endParaRP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5370513" y="4692650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(entry to SE Asia)</a:t>
            </a:r>
            <a:endParaRPr lang="en-US" b="1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icrosoft YaHei" pitchFamily="34" charset="-122"/>
            </a:endParaRPr>
          </a:p>
        </p:txBody>
      </p:sp>
      <p:sp>
        <p:nvSpPr>
          <p:cNvPr id="140296" name="Text Box 8"/>
          <p:cNvSpPr txBox="1">
            <a:spLocks noChangeArrowheads="1"/>
          </p:cNvSpPr>
          <p:nvPr/>
        </p:nvSpPr>
        <p:spPr bwMode="auto">
          <a:xfrm>
            <a:off x="3492500" y="2670175"/>
            <a:ext cx="668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l-GR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δ</a:t>
            </a:r>
            <a:r>
              <a:rPr lang="en-GB" b="1" baseline="3000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18</a:t>
            </a:r>
            <a:r>
              <a:rPr lang="en-GB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O</a:t>
            </a:r>
            <a:endParaRPr lang="el-GR" b="1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icrosoft YaHei" pitchFamily="34" charset="-122"/>
            </a:endParaRPr>
          </a:p>
        </p:txBody>
      </p:sp>
      <p:sp>
        <p:nvSpPr>
          <p:cNvPr id="140297" name="Text Box 9"/>
          <p:cNvSpPr txBox="1">
            <a:spLocks noChangeArrowheads="1"/>
          </p:cNvSpPr>
          <p:nvPr/>
        </p:nvSpPr>
        <p:spPr bwMode="auto">
          <a:xfrm>
            <a:off x="3419475" y="5268913"/>
            <a:ext cx="84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GB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CHAR</a:t>
            </a:r>
            <a:endParaRPr lang="el-GR" b="1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icrosoft YaHei" pitchFamily="34" charset="-122"/>
            </a:endParaRP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592138" y="100696"/>
            <a:ext cx="77104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Were people adapting the environment to them </a:t>
            </a:r>
          </a:p>
          <a:p>
            <a:pPr marL="342900" indent="-342900">
              <a:defRPr/>
            </a:pP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 pitchFamily="34" charset="-122"/>
              </a:rPr>
              <a:t>rather than just adapting to the environment?</a:t>
            </a:r>
          </a:p>
        </p:txBody>
      </p:sp>
      <p:pic>
        <p:nvPicPr>
          <p:cNvPr id="24586" name="Picture 3" descr="Theveno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1055688"/>
            <a:ext cx="3767138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095375"/>
            <a:ext cx="9144000" cy="4859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75" name="Line 3"/>
          <p:cNvSpPr>
            <a:spLocks noChangeShapeType="1"/>
          </p:cNvSpPr>
          <p:nvPr/>
        </p:nvSpPr>
        <p:spPr bwMode="auto">
          <a:xfrm flipH="1">
            <a:off x="3419475" y="3213100"/>
            <a:ext cx="5040313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3349625" y="2852738"/>
            <a:ext cx="1727200" cy="360362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0" y="188913"/>
            <a:ext cx="3038475" cy="59547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250825" y="2366963"/>
            <a:ext cx="2741613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en-US" sz="2400">
                <a:solidFill>
                  <a:srgbClr val="FFFF00"/>
                </a:solidFill>
                <a:latin typeface="Arial" pitchFamily="34" charset="0"/>
              </a:rPr>
              <a:t>Reduction</a:t>
            </a:r>
          </a:p>
          <a:p>
            <a:pPr eaLnBrk="1" hangingPunct="1"/>
            <a:r>
              <a:rPr lang="en-GB" altLang="en-US" sz="2400">
                <a:solidFill>
                  <a:srgbClr val="FFFF00"/>
                </a:solidFill>
                <a:latin typeface="Arial" pitchFamily="34" charset="0"/>
              </a:rPr>
              <a:t>Of rainforest</a:t>
            </a:r>
          </a:p>
          <a:p>
            <a:pPr eaLnBrk="1" hangingPunct="1"/>
            <a:endParaRPr lang="en-GB" altLang="en-US" sz="240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/>
            <a:r>
              <a:rPr lang="en-GB" altLang="en-US" sz="2400">
                <a:solidFill>
                  <a:srgbClr val="FFFF00"/>
                </a:solidFill>
                <a:latin typeface="Arial" pitchFamily="34" charset="0"/>
              </a:rPr>
              <a:t>Increasingly open</a:t>
            </a:r>
          </a:p>
          <a:p>
            <a:pPr eaLnBrk="1" hangingPunct="1"/>
            <a:r>
              <a:rPr lang="en-GB" altLang="en-US" sz="2400">
                <a:solidFill>
                  <a:srgbClr val="FFFF00"/>
                </a:solidFill>
                <a:latin typeface="Arial" pitchFamily="34" charset="0"/>
              </a:rPr>
              <a:t>Enviroments</a:t>
            </a:r>
          </a:p>
          <a:p>
            <a:pPr eaLnBrk="1" hangingPunct="1"/>
            <a:r>
              <a:rPr lang="en-GB" altLang="en-US" sz="2400">
                <a:solidFill>
                  <a:srgbClr val="FFFF00"/>
                </a:solidFill>
                <a:latin typeface="Arial" pitchFamily="34" charset="0"/>
              </a:rPr>
              <a:t>-attract game</a:t>
            </a:r>
          </a:p>
          <a:p>
            <a:pPr eaLnBrk="1" hangingPunct="1"/>
            <a:r>
              <a:rPr lang="en-GB" altLang="en-US" sz="2400">
                <a:solidFill>
                  <a:srgbClr val="FFFF00"/>
                </a:solidFill>
                <a:latin typeface="Arial" pitchFamily="34" charset="0"/>
              </a:rPr>
              <a:t>-attract forest edge</a:t>
            </a:r>
          </a:p>
          <a:p>
            <a:pPr eaLnBrk="1" hangingPunct="1"/>
            <a:r>
              <a:rPr lang="en-GB" altLang="en-US" sz="2400">
                <a:solidFill>
                  <a:srgbClr val="FFFF00"/>
                </a:solidFill>
                <a:latin typeface="Arial" pitchFamily="34" charset="0"/>
              </a:rPr>
              <a:t>Plans, e.g. yams</a:t>
            </a:r>
            <a:endParaRPr lang="en-US" altLang="en-US" sz="240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-396875" y="6453188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0788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FFFF00"/>
                </a:solidFill>
              </a:rPr>
              <a:t>ODP 820, NW Australia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5" grpId="0" animBg="1"/>
      <p:bldP spid="207876" grpId="0" animBg="1"/>
      <p:bldP spid="2078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  <p:pic>
        <p:nvPicPr>
          <p:cNvPr id="26627" name="Picture 3" descr="image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-5905500"/>
            <a:ext cx="4725988" cy="11809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708400" y="-171450"/>
            <a:ext cx="5400675" cy="14843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FFFF00"/>
                </a:solidFill>
                <a:latin typeface="Arial" pitchFamily="34" charset="0"/>
              </a:rPr>
              <a:t>Lake La Yuguada core, Panama</a:t>
            </a:r>
            <a:endParaRPr lang="en-US" altLang="en-US" sz="240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2662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0"/>
            <a:ext cx="291306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1835150" y="3717925"/>
            <a:ext cx="144463" cy="2159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4356100" y="4581525"/>
            <a:ext cx="49688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7607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n-GB" sz="3600" dirty="0" smtClean="0"/>
              <a:t>Niche Construction &amp; Hunting</a:t>
            </a:r>
            <a:endParaRPr lang="en-GB" sz="36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788090"/>
            <a:ext cx="875347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1" name="TextBox 3"/>
          <p:cNvSpPr txBox="1">
            <a:spLocks noChangeArrowheads="1"/>
          </p:cNvSpPr>
          <p:nvPr/>
        </p:nvSpPr>
        <p:spPr bwMode="auto">
          <a:xfrm>
            <a:off x="5343525" y="6429375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/>
              <a:t>Rowley-Conwy &amp; Layton 2011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0457" y="5855843"/>
            <a:ext cx="592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Game management </a:t>
            </a:r>
            <a:r>
              <a:rPr lang="en-GB" sz="2400" dirty="0" smtClean="0">
                <a:solidFill>
                  <a:srgbClr val="FFFF00"/>
                </a:solidFill>
                <a:sym typeface="Wingdings" panose="05000000000000000000" pitchFamily="2" charset="2"/>
              </a:rPr>
              <a:t> domestication</a:t>
            </a:r>
            <a:endParaRPr lang="en-GB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59"/>
            <a:ext cx="8229600" cy="1139825"/>
          </a:xfrm>
        </p:spPr>
        <p:txBody>
          <a:bodyPr/>
          <a:lstStyle/>
          <a:p>
            <a:endParaRPr lang="en-GB"/>
          </a:p>
        </p:txBody>
      </p:sp>
      <p:pic>
        <p:nvPicPr>
          <p:cNvPr id="160770" name="Picture 2" descr="C:\Users\Dorian\Dropbox\NESCent Domestication\MS drafts\Submitted\Larson Main Paper in Review\Figures\Fig 1\Fig1_v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8" y="29033"/>
            <a:ext cx="9144000" cy="495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1538" y="5021950"/>
            <a:ext cx="7580921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Current </a:t>
            </a:r>
            <a:r>
              <a:rPr lang="en-GB" sz="2400" dirty="0" err="1" smtClean="0">
                <a:solidFill>
                  <a:srgbClr val="FFFF00"/>
                </a:solidFill>
              </a:rPr>
              <a:t>conscensus</a:t>
            </a:r>
            <a:r>
              <a:rPr lang="en-GB" sz="2400" dirty="0" smtClean="0">
                <a:solidFill>
                  <a:srgbClr val="FFFF00"/>
                </a:solidFill>
              </a:rPr>
              <a:t> on agricultural origins:</a:t>
            </a:r>
          </a:p>
          <a:p>
            <a:r>
              <a:rPr lang="en-GB" sz="2400" dirty="0" smtClean="0">
                <a:solidFill>
                  <a:srgbClr val="FFFF00"/>
                </a:solidFill>
              </a:rPr>
              <a:t>20 centres of origins, minimum 11 independent</a:t>
            </a:r>
          </a:p>
          <a:p>
            <a:endParaRPr lang="en-GB" sz="2400" dirty="0">
              <a:solidFill>
                <a:srgbClr val="FFFF00"/>
              </a:solidFill>
            </a:endParaRPr>
          </a:p>
          <a:p>
            <a:endParaRPr lang="en-GB" sz="2400" dirty="0"/>
          </a:p>
          <a:p>
            <a:r>
              <a:rPr lang="en-GB" sz="2000" dirty="0" smtClean="0"/>
              <a:t>(Larson, Piperno et al. &amp; Fuller [in press] </a:t>
            </a:r>
            <a:r>
              <a:rPr lang="en-GB" sz="2000" i="1" dirty="0" smtClean="0"/>
              <a:t>PNAS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320821" y="5864836"/>
            <a:ext cx="615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4-5 demonstrably Early Holocene</a:t>
            </a: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22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71" y="-1344"/>
            <a:ext cx="4151086" cy="685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5400000">
            <a:off x="-1305977" y="2110145"/>
            <a:ext cx="3804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Near East        China</a:t>
            </a:r>
          </a:p>
          <a:p>
            <a:r>
              <a:rPr lang="en-GB" dirty="0"/>
              <a:t> </a:t>
            </a:r>
            <a:r>
              <a:rPr lang="en-GB" dirty="0" smtClean="0"/>
              <a:t>            </a:t>
            </a:r>
            <a:r>
              <a:rPr lang="en-GB" dirty="0" smtClean="0">
                <a:solidFill>
                  <a:srgbClr val="FFFF00"/>
                </a:solidFill>
              </a:rPr>
              <a:t>India</a:t>
            </a:r>
            <a:r>
              <a:rPr lang="en-GB" dirty="0" smtClean="0"/>
              <a:t>                </a:t>
            </a:r>
            <a:r>
              <a:rPr lang="en-GB" dirty="0" smtClean="0">
                <a:solidFill>
                  <a:srgbClr val="FFFF00"/>
                </a:solidFill>
              </a:rPr>
              <a:t>Africa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-60841" y="4876809"/>
            <a:ext cx="1330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    C    S</a:t>
            </a:r>
          </a:p>
          <a:p>
            <a:r>
              <a:rPr lang="en-GB" dirty="0" smtClean="0"/>
              <a:t>Americas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23514" y="311705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PNG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2229" y="420937"/>
            <a:ext cx="35995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More domestications</a:t>
            </a:r>
          </a:p>
          <a:p>
            <a:r>
              <a:rPr lang="en-GB" sz="2400" dirty="0" smtClean="0"/>
              <a:t>Mid Holocene </a:t>
            </a:r>
          </a:p>
          <a:p>
            <a:r>
              <a:rPr lang="en-GB" sz="2400" dirty="0" smtClean="0"/>
              <a:t>(8-4 KA) than earlier</a:t>
            </a:r>
          </a:p>
          <a:p>
            <a:endParaRPr lang="en-GB" sz="2400" dirty="0"/>
          </a:p>
          <a:p>
            <a:r>
              <a:rPr lang="en-GB" sz="2400" dirty="0" smtClean="0">
                <a:solidFill>
                  <a:srgbClr val="FFFF00"/>
                </a:solidFill>
              </a:rPr>
              <a:t>Domestication </a:t>
            </a:r>
          </a:p>
          <a:p>
            <a:r>
              <a:rPr lang="en-GB" sz="2400" dirty="0">
                <a:solidFill>
                  <a:srgbClr val="FFFF00"/>
                </a:solidFill>
              </a:rPr>
              <a:t>b</a:t>
            </a:r>
            <a:r>
              <a:rPr lang="en-GB" sz="2400" dirty="0" smtClean="0">
                <a:solidFill>
                  <a:srgbClr val="FFFF00"/>
                </a:solidFill>
              </a:rPr>
              <a:t>efore </a:t>
            </a:r>
            <a:r>
              <a:rPr lang="en-GB" sz="2400" i="1" dirty="0" smtClean="0">
                <a:solidFill>
                  <a:srgbClr val="FFFF00"/>
                </a:solidFill>
              </a:rPr>
              <a:t>Agriculture</a:t>
            </a:r>
          </a:p>
          <a:p>
            <a:endParaRPr lang="en-GB" sz="2400" dirty="0"/>
          </a:p>
          <a:p>
            <a:r>
              <a:rPr lang="en-GB" sz="2400" dirty="0" smtClean="0"/>
              <a:t>Dispersal over wider</a:t>
            </a:r>
          </a:p>
          <a:p>
            <a:r>
              <a:rPr lang="en-GB" sz="2400" dirty="0" smtClean="0"/>
              <a:t>Areas is later still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7811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38" y="2441213"/>
            <a:ext cx="6273168" cy="430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9092" y="44624"/>
            <a:ext cx="5349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Archaeologist  -- archaeobotanist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385345"/>
            <a:ext cx="32223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Directed digs: Sudan,</a:t>
            </a:r>
          </a:p>
          <a:p>
            <a:r>
              <a:rPr lang="en-GB" sz="2400" dirty="0" smtClean="0"/>
              <a:t>Iraqi Kurdistan, India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20999" y="588541"/>
            <a:ext cx="139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On site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3522" y="560075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Lab</a:t>
            </a:r>
          </a:p>
        </p:txBody>
      </p:sp>
      <p:pic>
        <p:nvPicPr>
          <p:cNvPr id="10" name="Picture 2" descr="F:\photos select\older DQ\perur2b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0" t="32026" r="-25648" b="-32026"/>
          <a:stretch/>
        </p:blipFill>
        <p:spPr>
          <a:xfrm>
            <a:off x="3921369" y="1177433"/>
            <a:ext cx="3384000" cy="2323575"/>
          </a:xfrm>
          <a:noFill/>
        </p:spPr>
      </p:pic>
      <p:grpSp>
        <p:nvGrpSpPr>
          <p:cNvPr id="14" name="Group 13"/>
          <p:cNvGrpSpPr/>
          <p:nvPr/>
        </p:nvGrpSpPr>
        <p:grpSpPr>
          <a:xfrm>
            <a:off x="35496" y="1183369"/>
            <a:ext cx="3786869" cy="1650248"/>
            <a:chOff x="65051" y="1844824"/>
            <a:chExt cx="3786869" cy="1650248"/>
          </a:xfrm>
        </p:grpSpPr>
        <p:pic>
          <p:nvPicPr>
            <p:cNvPr id="12" name="Picture 7" descr="Fuller Fig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5" b="37800"/>
            <a:stretch/>
          </p:blipFill>
          <p:spPr bwMode="auto">
            <a:xfrm>
              <a:off x="65051" y="1911072"/>
              <a:ext cx="3786869" cy="15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259632" y="1844824"/>
              <a:ext cx="2533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rgbClr val="C00000"/>
                  </a:solidFill>
                </a:rPr>
                <a:t>Umm </a:t>
              </a:r>
              <a:r>
                <a:rPr lang="en-GB" sz="2000" dirty="0" err="1" smtClean="0">
                  <a:solidFill>
                    <a:srgbClr val="C00000"/>
                  </a:solidFill>
                </a:rPr>
                <a:t>Melyekta</a:t>
              </a:r>
              <a:r>
                <a:rPr lang="en-GB" sz="2000" dirty="0" smtClean="0">
                  <a:solidFill>
                    <a:srgbClr val="C00000"/>
                  </a:solidFill>
                </a:rPr>
                <a:t> 2004</a:t>
              </a:r>
              <a:endParaRPr lang="en-GB" sz="2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-1764704" y="3974196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altLang="en-US" sz="2000" dirty="0">
              <a:effectLst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76" y="2780928"/>
            <a:ext cx="2480692" cy="1646677"/>
            <a:chOff x="3076" y="2956302"/>
            <a:chExt cx="2480692" cy="1646677"/>
          </a:xfrm>
        </p:grpSpPr>
        <p:pic>
          <p:nvPicPr>
            <p:cNvPr id="16" name="Picture 4" descr="KOLDHW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" y="2986088"/>
              <a:ext cx="2480692" cy="1616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24288" y="2956302"/>
              <a:ext cx="1710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rgbClr val="C00000"/>
                  </a:solidFill>
                </a:rPr>
                <a:t>Koldihwa</a:t>
              </a:r>
              <a:r>
                <a:rPr lang="en-GB" dirty="0" smtClean="0">
                  <a:solidFill>
                    <a:srgbClr val="C00000"/>
                  </a:solidFill>
                </a:rPr>
                <a:t> 2001</a:t>
              </a:r>
              <a:endParaRPr lang="en-GB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158798" y="4427605"/>
            <a:ext cx="2777749" cy="1849434"/>
            <a:chOff x="-158798" y="4602979"/>
            <a:chExt cx="2777749" cy="1849434"/>
          </a:xfrm>
        </p:grpSpPr>
        <p:pic>
          <p:nvPicPr>
            <p:cNvPr id="20" name="Picture 2" descr="C:\Users\Dorian\Pictures\Kurdistan Sept2012\2012-09-17\IMG_3073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798" y="4602979"/>
              <a:ext cx="2777749" cy="1849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539309" y="4653136"/>
              <a:ext cx="14414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err="1" smtClean="0">
                  <a:solidFill>
                    <a:srgbClr val="C00000"/>
                  </a:solidFill>
                </a:rPr>
                <a:t>Jarmo</a:t>
              </a:r>
              <a:r>
                <a:rPr lang="en-GB" sz="2000" dirty="0" smtClean="0">
                  <a:solidFill>
                    <a:srgbClr val="C00000"/>
                  </a:solidFill>
                </a:rPr>
                <a:t> 2012</a:t>
              </a:r>
              <a:endParaRPr lang="en-GB" sz="2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83318" y="5229200"/>
            <a:ext cx="334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Map for ERC </a:t>
            </a:r>
            <a:r>
              <a:rPr lang="en-GB" b="1" dirty="0" err="1" smtClean="0">
                <a:solidFill>
                  <a:srgbClr val="002060"/>
                </a:solidFill>
              </a:rPr>
              <a:t>ComPAg</a:t>
            </a:r>
            <a:r>
              <a:rPr lang="en-GB" b="1" dirty="0" smtClean="0">
                <a:solidFill>
                  <a:srgbClr val="002060"/>
                </a:solidFill>
              </a:rPr>
              <a:t> project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086475" y="3429000"/>
            <a:ext cx="1671638" cy="1385888"/>
          </a:xfrm>
          <a:custGeom>
            <a:avLst/>
            <a:gdLst>
              <a:gd name="connsiteX0" fmla="*/ 1671638 w 1671638"/>
              <a:gd name="connsiteY0" fmla="*/ 0 h 1385888"/>
              <a:gd name="connsiteX1" fmla="*/ 1385888 w 1671638"/>
              <a:gd name="connsiteY1" fmla="*/ 128588 h 1385888"/>
              <a:gd name="connsiteX2" fmla="*/ 1200150 w 1671638"/>
              <a:gd name="connsiteY2" fmla="*/ 628650 h 1385888"/>
              <a:gd name="connsiteX3" fmla="*/ 257175 w 1671638"/>
              <a:gd name="connsiteY3" fmla="*/ 742950 h 1385888"/>
              <a:gd name="connsiteX4" fmla="*/ 0 w 1671638"/>
              <a:gd name="connsiteY4" fmla="*/ 1385888 h 1385888"/>
              <a:gd name="connsiteX5" fmla="*/ 0 w 1671638"/>
              <a:gd name="connsiteY5" fmla="*/ 1385888 h 138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1638" h="1385888">
                <a:moveTo>
                  <a:pt x="1671638" y="0"/>
                </a:moveTo>
                <a:cubicBezTo>
                  <a:pt x="1568053" y="11906"/>
                  <a:pt x="1464469" y="23813"/>
                  <a:pt x="1385888" y="128588"/>
                </a:cubicBezTo>
                <a:cubicBezTo>
                  <a:pt x="1307307" y="233363"/>
                  <a:pt x="1388269" y="526256"/>
                  <a:pt x="1200150" y="628650"/>
                </a:cubicBezTo>
                <a:cubicBezTo>
                  <a:pt x="1012031" y="731044"/>
                  <a:pt x="457200" y="616744"/>
                  <a:pt x="257175" y="742950"/>
                </a:cubicBezTo>
                <a:cubicBezTo>
                  <a:pt x="57150" y="869156"/>
                  <a:pt x="0" y="1385888"/>
                  <a:pt x="0" y="1385888"/>
                </a:cubicBezTo>
                <a:lnTo>
                  <a:pt x="0" y="138588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8244408" y="3573016"/>
            <a:ext cx="885179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NERC</a:t>
            </a:r>
          </a:p>
          <a:p>
            <a:r>
              <a:rPr lang="en-GB" dirty="0" smtClean="0"/>
              <a:t>Rice</a:t>
            </a:r>
          </a:p>
          <a:p>
            <a:r>
              <a:rPr lang="en-GB" dirty="0" smtClean="0"/>
              <a:t>project</a:t>
            </a:r>
            <a:endParaRPr lang="en-GB" dirty="0"/>
          </a:p>
        </p:txBody>
      </p:sp>
      <p:pic>
        <p:nvPicPr>
          <p:cNvPr id="23" name="图片 1" descr="T0424⑤-4稻穗轴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8223" y="1098264"/>
            <a:ext cx="1959172" cy="175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4572000" y="2965594"/>
            <a:ext cx="1440160" cy="3193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891312" y="4005653"/>
            <a:ext cx="58057" cy="87263"/>
          </a:xfrm>
          <a:prstGeom prst="rect">
            <a:avLst/>
          </a:prstGeom>
          <a:noFill/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550279" y="4310802"/>
            <a:ext cx="2680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accent4">
                    <a:lumMod val="10000"/>
                  </a:schemeClr>
                </a:solidFill>
              </a:rPr>
              <a:t>+</a:t>
            </a:r>
            <a:endParaRPr lang="en-GB" sz="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9483" y="4289034"/>
            <a:ext cx="2680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accent4">
                    <a:lumMod val="10000"/>
                  </a:schemeClr>
                </a:solidFill>
              </a:rPr>
              <a:t>+</a:t>
            </a:r>
            <a:endParaRPr lang="en-GB" sz="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23585" y="4114866"/>
            <a:ext cx="2680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accent4">
                    <a:lumMod val="10000"/>
                  </a:schemeClr>
                </a:solidFill>
              </a:rPr>
              <a:t>+</a:t>
            </a:r>
            <a:endParaRPr lang="en-GB" sz="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90159" y="5914602"/>
            <a:ext cx="2680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accent4">
                    <a:lumMod val="10000"/>
                  </a:schemeClr>
                </a:solidFill>
              </a:rPr>
              <a:t>+</a:t>
            </a:r>
            <a:endParaRPr lang="en-GB" sz="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62729" y="6045228"/>
            <a:ext cx="2680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accent4">
                    <a:lumMod val="10000"/>
                  </a:schemeClr>
                </a:solidFill>
              </a:rPr>
              <a:t>+</a:t>
            </a:r>
            <a:endParaRPr lang="en-GB" sz="8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2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086"/>
            <a:ext cx="5558972" cy="321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5663"/>
            <a:ext cx="8229600" cy="1139825"/>
          </a:xfrm>
        </p:spPr>
        <p:txBody>
          <a:bodyPr/>
          <a:lstStyle/>
          <a:p>
            <a:r>
              <a:rPr lang="en-GB" sz="3200" dirty="0" smtClean="0"/>
              <a:t>agriculture accumulating: domesticates</a:t>
            </a:r>
            <a:endParaRPr lang="en-GB" sz="3200" dirty="0"/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76" y="704624"/>
            <a:ext cx="5189324" cy="312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2235" y="2844800"/>
            <a:ext cx="3188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Animal domesticates</a:t>
            </a:r>
          </a:p>
          <a:p>
            <a:r>
              <a:rPr lang="en-GB" sz="2000" b="1" dirty="0" smtClean="0"/>
              <a:t>By pathway</a:t>
            </a:r>
            <a:endParaRPr lang="en-GB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10742" y="748166"/>
            <a:ext cx="281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66"/>
                </a:solidFill>
              </a:rPr>
              <a:t>Cereal domesticates</a:t>
            </a:r>
            <a:endParaRPr lang="en-GB" b="1" dirty="0">
              <a:solidFill>
                <a:srgbClr val="00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16801" y="3433075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66"/>
                </a:solidFill>
              </a:rPr>
              <a:t>(with data)</a:t>
            </a:r>
            <a:endParaRPr lang="en-GB" b="1" dirty="0">
              <a:solidFill>
                <a:srgbClr val="00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9529" y="3454071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</a:rPr>
              <a:t>BP</a:t>
            </a:r>
            <a:endParaRPr lang="en-GB" sz="160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196116" y="3749083"/>
            <a:ext cx="94342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67783" y="6601140"/>
            <a:ext cx="1127074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80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Dorian\Documents\Current Papers\Rice paper for AI_archical stuff\reaifigure13 (1)\Fuller_AI_Fig_2_w arro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0"/>
            <a:ext cx="6621463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10"/>
          <p:cNvSpPr txBox="1">
            <a:spLocks noChangeArrowheads="1"/>
          </p:cNvSpPr>
          <p:nvPr/>
        </p:nvSpPr>
        <p:spPr bwMode="auto">
          <a:xfrm>
            <a:off x="34925" y="458788"/>
            <a:ext cx="97174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zh-CN" sz="2800" dirty="0">
                <a:solidFill>
                  <a:srgbClr val="FFFF00"/>
                </a:solidFill>
                <a:latin typeface="Book Antiqua" pitchFamily="18" charset="0"/>
                <a:ea typeface="SimSun" pitchFamily="2" charset="-122"/>
              </a:rPr>
              <a:t>Wild</a:t>
            </a:r>
          </a:p>
          <a:p>
            <a:pPr eaLnBrk="1" hangingPunct="1"/>
            <a:r>
              <a:rPr lang="en-GB" altLang="zh-CN" sz="2800" b="1" dirty="0">
                <a:solidFill>
                  <a:srgbClr val="FFFF00"/>
                </a:solidFill>
                <a:latin typeface="Book Antiqua" pitchFamily="18" charset="0"/>
                <a:ea typeface="SimSun" pitchFamily="2" charset="-122"/>
              </a:rPr>
              <a:t> </a:t>
            </a:r>
            <a:endParaRPr lang="en-GB" altLang="en-US" sz="2400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38916" name="TextBox 12"/>
          <p:cNvSpPr txBox="1">
            <a:spLocks noChangeArrowheads="1"/>
          </p:cNvSpPr>
          <p:nvPr/>
        </p:nvSpPr>
        <p:spPr bwMode="auto">
          <a:xfrm>
            <a:off x="4949825" y="0"/>
            <a:ext cx="27574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zh-CN" sz="2800" dirty="0">
                <a:latin typeface="Book Antiqua" pitchFamily="18" charset="0"/>
                <a:ea typeface="SimSun" pitchFamily="2" charset="-122"/>
              </a:rPr>
              <a:t>Domesticated </a:t>
            </a:r>
            <a:endParaRPr lang="en-GB" altLang="en-US" sz="2400" dirty="0">
              <a:latin typeface="Book Antiqua" pitchFamily="18" charset="0"/>
            </a:endParaRPr>
          </a:p>
          <a:p>
            <a:pPr eaLnBrk="1" hangingPunct="1"/>
            <a:r>
              <a:rPr lang="en-GB" altLang="zh-CN" sz="2800" dirty="0">
                <a:latin typeface="Book Antiqua" pitchFamily="18" charset="0"/>
                <a:ea typeface="SimSun" pitchFamily="2" charset="-122"/>
              </a:rPr>
              <a:t>(</a:t>
            </a:r>
            <a:r>
              <a:rPr lang="en-GB" altLang="zh-CN" sz="2800" dirty="0" smtClean="0">
                <a:latin typeface="Book Antiqua" pitchFamily="18" charset="0"/>
                <a:ea typeface="SimSun" pitchFamily="2" charset="-122"/>
              </a:rPr>
              <a:t>non-shattering)</a:t>
            </a:r>
            <a:endParaRPr lang="en-GB" altLang="zh-CN" sz="2800" dirty="0">
              <a:latin typeface="Book Antiqua" pitchFamily="18" charset="0"/>
              <a:ea typeface="SimSun" pitchFamily="2" charset="-122"/>
            </a:endParaRPr>
          </a:p>
        </p:txBody>
      </p:sp>
      <p:pic>
        <p:nvPicPr>
          <p:cNvPr id="38917" name="Picture 12" descr="DSCN2832 (Larg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1"/>
          <a:stretch>
            <a:fillRect/>
          </a:stretch>
        </p:blipFill>
        <p:spPr bwMode="auto">
          <a:xfrm>
            <a:off x="0" y="4392613"/>
            <a:ext cx="4643438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6" descr="DSCN2815 (Large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294188"/>
            <a:ext cx="200025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15"/>
          <p:cNvSpPr txBox="1">
            <a:spLocks noChangeArrowheads="1"/>
          </p:cNvSpPr>
          <p:nvPr/>
        </p:nvSpPr>
        <p:spPr bwMode="auto">
          <a:xfrm>
            <a:off x="0" y="4724400"/>
            <a:ext cx="1617663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zh-CN">
                <a:solidFill>
                  <a:srgbClr val="FF0000"/>
                </a:solidFill>
                <a:latin typeface="Book Antiqua" pitchFamily="18" charset="0"/>
                <a:ea typeface="SimSun" pitchFamily="2" charset="-122"/>
              </a:rPr>
              <a:t>Experimental </a:t>
            </a:r>
          </a:p>
          <a:p>
            <a:pPr eaLnBrk="1" hangingPunct="1"/>
            <a:r>
              <a:rPr lang="en-GB" altLang="zh-CN">
                <a:solidFill>
                  <a:srgbClr val="FF0000"/>
                </a:solidFill>
                <a:latin typeface="Book Antiqua" pitchFamily="18" charset="0"/>
                <a:ea typeface="SimSun" pitchFamily="2" charset="-122"/>
              </a:rPr>
              <a:t>wild rice </a:t>
            </a:r>
          </a:p>
          <a:p>
            <a:pPr eaLnBrk="1" hangingPunct="1"/>
            <a:r>
              <a:rPr lang="en-GB" altLang="zh-CN">
                <a:solidFill>
                  <a:srgbClr val="FF0000"/>
                </a:solidFill>
                <a:latin typeface="Book Antiqua" pitchFamily="18" charset="0"/>
                <a:ea typeface="SimSun" pitchFamily="2" charset="-122"/>
              </a:rPr>
              <a:t>harvest India </a:t>
            </a:r>
          </a:p>
          <a:p>
            <a:pPr eaLnBrk="1" hangingPunct="1"/>
            <a:r>
              <a:rPr lang="en-GB" altLang="zh-CN">
                <a:solidFill>
                  <a:srgbClr val="FF0000"/>
                </a:solidFill>
                <a:latin typeface="Book Antiqua" pitchFamily="18" charset="0"/>
                <a:ea typeface="SimSun" pitchFamily="2" charset="-122"/>
              </a:rPr>
              <a:t>(Oct. 2010)</a:t>
            </a:r>
          </a:p>
        </p:txBody>
      </p:sp>
      <p:pic>
        <p:nvPicPr>
          <p:cNvPr id="38920" name="Picture 4" descr="PICT00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38625"/>
            <a:ext cx="34925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116633"/>
            <a:ext cx="11661142" cy="66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2280" y="623731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50 km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-443702" y="5173338"/>
            <a:ext cx="197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</a:rPr>
              <a:t>Pre-domestication</a:t>
            </a:r>
          </a:p>
          <a:p>
            <a:r>
              <a:rPr lang="en-GB" sz="1600" b="1" dirty="0" smtClean="0">
                <a:solidFill>
                  <a:srgbClr val="FFFF00"/>
                </a:solidFill>
              </a:rPr>
              <a:t>Cultivation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192480" y="2459262"/>
            <a:ext cx="1555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</a:rPr>
              <a:t>Agriculture w/</a:t>
            </a:r>
          </a:p>
          <a:p>
            <a:r>
              <a:rPr lang="en-GB" sz="1600" b="1" dirty="0" smtClean="0">
                <a:solidFill>
                  <a:srgbClr val="FFFF00"/>
                </a:solidFill>
              </a:rPr>
              <a:t>Domesticates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77063" y="918494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FF00"/>
                </a:solidFill>
              </a:rPr>
              <a:t>Large-scale</a:t>
            </a:r>
          </a:p>
          <a:p>
            <a:r>
              <a:rPr lang="en-GB" sz="1600" b="1" dirty="0" smtClean="0">
                <a:solidFill>
                  <a:srgbClr val="FFFF00"/>
                </a:solidFill>
              </a:rPr>
              <a:t>intensive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548680"/>
            <a:ext cx="689302" cy="59987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251520" y="3933056"/>
            <a:ext cx="689302" cy="442813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1520" y="2017099"/>
            <a:ext cx="689302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30370" y="548680"/>
            <a:ext cx="1049342" cy="59987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881589" y="622802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6000 BC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8383" y="3851756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4</a:t>
            </a:r>
            <a:r>
              <a:rPr lang="en-GB" b="1" dirty="0" smtClean="0">
                <a:solidFill>
                  <a:srgbClr val="FFFF00"/>
                </a:solidFill>
              </a:rPr>
              <a:t>000 BC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9592" y="198884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3000 BC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9592" y="47667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2000 BC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5400000">
            <a:off x="903859" y="4288829"/>
            <a:ext cx="1346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8FFC0C"/>
                </a:solidFill>
              </a:rPr>
              <a:t>Tianluoshan</a:t>
            </a:r>
            <a:endParaRPr lang="en-GB" b="1" dirty="0" smtClean="0">
              <a:solidFill>
                <a:srgbClr val="8FFC0C"/>
              </a:solidFill>
            </a:endParaRPr>
          </a:p>
          <a:p>
            <a:r>
              <a:rPr lang="en-GB" b="1" dirty="0" err="1" smtClean="0">
                <a:solidFill>
                  <a:srgbClr val="8FFC0C"/>
                </a:solidFill>
              </a:rPr>
              <a:t>Hemudu</a:t>
            </a:r>
            <a:endParaRPr lang="en-GB" b="1" dirty="0" smtClean="0">
              <a:solidFill>
                <a:srgbClr val="8FFC0C"/>
              </a:solidFill>
            </a:endParaRPr>
          </a:p>
          <a:p>
            <a:r>
              <a:rPr lang="en-GB" b="1" dirty="0" err="1" smtClean="0">
                <a:solidFill>
                  <a:srgbClr val="8FFC0C"/>
                </a:solidFill>
              </a:rPr>
              <a:t>Majiabang</a:t>
            </a:r>
            <a:endParaRPr lang="en-GB" b="1" dirty="0">
              <a:solidFill>
                <a:srgbClr val="8FFC0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911023" y="3018675"/>
            <a:ext cx="13580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B79EC"/>
                </a:solidFill>
              </a:rPr>
              <a:t>Caoxieshan</a:t>
            </a:r>
            <a:r>
              <a:rPr lang="en-GB" b="1" dirty="0" smtClean="0">
                <a:solidFill>
                  <a:srgbClr val="FB79EC"/>
                </a:solidFill>
              </a:rPr>
              <a:t> </a:t>
            </a:r>
          </a:p>
          <a:p>
            <a:r>
              <a:rPr lang="en-GB" b="1" dirty="0" err="1" smtClean="0">
                <a:solidFill>
                  <a:srgbClr val="FB79EC"/>
                </a:solidFill>
              </a:rPr>
              <a:t>Chuodun</a:t>
            </a:r>
            <a:endParaRPr lang="en-GB" b="1" dirty="0" smtClean="0">
              <a:solidFill>
                <a:srgbClr val="FB79EC"/>
              </a:solidFill>
            </a:endParaRPr>
          </a:p>
          <a:p>
            <a:endParaRPr lang="en-GB" b="1" dirty="0" smtClean="0">
              <a:solidFill>
                <a:srgbClr val="FB79E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5400000">
            <a:off x="830452" y="2286778"/>
            <a:ext cx="10871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b="1" dirty="0" smtClean="0">
              <a:solidFill>
                <a:srgbClr val="77E7FD"/>
              </a:solidFill>
            </a:endParaRPr>
          </a:p>
          <a:p>
            <a:r>
              <a:rPr lang="en-GB" b="1" dirty="0" err="1" smtClean="0">
                <a:solidFill>
                  <a:srgbClr val="77E7FD"/>
                </a:solidFill>
              </a:rPr>
              <a:t>Xiaodouli</a:t>
            </a:r>
            <a:endParaRPr lang="en-GB" b="1" dirty="0" smtClean="0">
              <a:solidFill>
                <a:srgbClr val="77E7FD"/>
              </a:solidFill>
            </a:endParaRPr>
          </a:p>
          <a:p>
            <a:r>
              <a:rPr lang="en-GB" b="1" dirty="0" err="1" smtClean="0">
                <a:solidFill>
                  <a:srgbClr val="77E7FD"/>
                </a:solidFill>
              </a:rPr>
              <a:t>Puanqiao</a:t>
            </a:r>
            <a:endParaRPr lang="en-GB" b="1" dirty="0" smtClean="0">
              <a:solidFill>
                <a:srgbClr val="77E7F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1028124" y="978018"/>
            <a:ext cx="10983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</a:rPr>
              <a:t>Liangzhu</a:t>
            </a:r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err="1" smtClean="0">
                <a:solidFill>
                  <a:schemeClr val="bg1"/>
                </a:solidFill>
              </a:rPr>
              <a:t>Maoshan</a:t>
            </a:r>
            <a:endParaRPr lang="en-GB" b="1" dirty="0" smtClean="0">
              <a:solidFill>
                <a:schemeClr val="bg1"/>
              </a:solidFill>
            </a:endParaRPr>
          </a:p>
          <a:p>
            <a:r>
              <a:rPr lang="en-GB" b="1" dirty="0" err="1" smtClean="0">
                <a:solidFill>
                  <a:schemeClr val="bg1"/>
                </a:solidFill>
              </a:rPr>
              <a:t>Yujiashan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9592" y="514790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5000 BC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047" y="179348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Timeline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 rot="-900000">
            <a:off x="439892" y="4200167"/>
            <a:ext cx="310186" cy="639751"/>
          </a:xfrm>
          <a:prstGeom prst="triangle">
            <a:avLst/>
          </a:prstGeom>
          <a:solidFill>
            <a:srgbClr val="FFC000"/>
          </a:solidFill>
          <a:ln>
            <a:solidFill>
              <a:srgbClr val="FF0000"/>
            </a:solidFill>
          </a:ln>
          <a:scene3d>
            <a:camera prst="orthographicFront">
              <a:rot lat="0" lon="0" rev="15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D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1714" y="116632"/>
            <a:ext cx="3013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Lower Yangtze: rice </a:t>
            </a:r>
          </a:p>
          <a:p>
            <a:r>
              <a:rPr lang="en-GB" sz="2400" dirty="0" smtClean="0">
                <a:solidFill>
                  <a:srgbClr val="FFFF00"/>
                </a:solidFill>
              </a:rPr>
              <a:t>Domestication to </a:t>
            </a:r>
          </a:p>
          <a:p>
            <a:r>
              <a:rPr lang="en-GB" sz="2400" dirty="0" smtClean="0">
                <a:solidFill>
                  <a:srgbClr val="FFFF00"/>
                </a:solidFill>
              </a:rPr>
              <a:t>agriculture sequence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971600" y="5423916"/>
            <a:ext cx="1008112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71600" y="4149080"/>
            <a:ext cx="1008112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971600" y="2276872"/>
            <a:ext cx="1008112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427984" y="4221088"/>
            <a:ext cx="123060" cy="136978"/>
          </a:xfrm>
          <a:prstGeom prst="rect">
            <a:avLst/>
          </a:prstGeom>
          <a:noFill/>
          <a:ln w="50800">
            <a:solidFill>
              <a:srgbClr val="8FF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5385044" y="5661248"/>
            <a:ext cx="123060" cy="136978"/>
          </a:xfrm>
          <a:prstGeom prst="rect">
            <a:avLst/>
          </a:prstGeom>
          <a:noFill/>
          <a:ln w="50800">
            <a:solidFill>
              <a:srgbClr val="8FF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5457052" y="5524270"/>
            <a:ext cx="123060" cy="136978"/>
          </a:xfrm>
          <a:prstGeom prst="rect">
            <a:avLst/>
          </a:prstGeom>
          <a:noFill/>
          <a:ln w="50800">
            <a:solidFill>
              <a:srgbClr val="8FF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 rot="2534674">
            <a:off x="3554779" y="5324787"/>
            <a:ext cx="123060" cy="136978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448940" y="3003990"/>
            <a:ext cx="123060" cy="136978"/>
          </a:xfrm>
          <a:prstGeom prst="rect">
            <a:avLst/>
          </a:prstGeom>
          <a:noFill/>
          <a:ln w="50800">
            <a:solidFill>
              <a:srgbClr val="FB79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4572000" y="2931982"/>
            <a:ext cx="123060" cy="136978"/>
          </a:xfrm>
          <a:prstGeom prst="rect">
            <a:avLst/>
          </a:prstGeom>
          <a:noFill/>
          <a:ln w="50800">
            <a:solidFill>
              <a:srgbClr val="FB79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3944884" y="2118562"/>
            <a:ext cx="123060" cy="136978"/>
          </a:xfrm>
          <a:prstGeom prst="rect">
            <a:avLst/>
          </a:prstGeom>
          <a:noFill/>
          <a:ln w="50800">
            <a:solidFill>
              <a:srgbClr val="FB79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4520948" y="3284984"/>
            <a:ext cx="123060" cy="136978"/>
          </a:xfrm>
          <a:prstGeom prst="rect">
            <a:avLst/>
          </a:prstGeom>
          <a:noFill/>
          <a:ln w="50800">
            <a:solidFill>
              <a:srgbClr val="77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4304924" y="4804190"/>
            <a:ext cx="123060" cy="136978"/>
          </a:xfrm>
          <a:prstGeom prst="rect">
            <a:avLst/>
          </a:prstGeom>
          <a:noFill/>
          <a:ln w="50800">
            <a:solidFill>
              <a:srgbClr val="77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4211960" y="4509120"/>
            <a:ext cx="123060" cy="136978"/>
          </a:xfrm>
          <a:prstGeom prst="rect">
            <a:avLst/>
          </a:prstGeom>
          <a:noFill/>
          <a:ln w="50800">
            <a:solidFill>
              <a:srgbClr val="77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2413232" y="228278"/>
            <a:ext cx="123060" cy="136978"/>
          </a:xfrm>
          <a:prstGeom prst="rect">
            <a:avLst/>
          </a:prstGeom>
          <a:noFill/>
          <a:ln w="50800">
            <a:solidFill>
              <a:srgbClr val="FB79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 rot="2498541">
            <a:off x="2474762" y="260648"/>
            <a:ext cx="123060" cy="136978"/>
          </a:xfrm>
          <a:prstGeom prst="rect">
            <a:avLst/>
          </a:prstGeom>
          <a:noFill/>
          <a:ln w="50800">
            <a:solidFill>
              <a:srgbClr val="77E7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 rot="5400000">
            <a:off x="1274776" y="5780828"/>
            <a:ext cx="118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C000"/>
                </a:solidFill>
              </a:rPr>
              <a:t>Kuahuqiao</a:t>
            </a:r>
            <a:endParaRPr lang="en-GB" dirty="0">
              <a:solidFill>
                <a:srgbClr val="FFC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07856" y="4365104"/>
            <a:ext cx="19726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flotation/</a:t>
            </a:r>
          </a:p>
          <a:p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 sieving</a:t>
            </a:r>
          </a:p>
          <a:p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4" name="Straight Arrow Connector 43"/>
          <p:cNvCxnSpPr>
            <a:endCxn id="32" idx="0"/>
          </p:cNvCxnSpPr>
          <p:nvPr/>
        </p:nvCxnSpPr>
        <p:spPr>
          <a:xfrm flipH="1">
            <a:off x="5518582" y="4750494"/>
            <a:ext cx="1689274" cy="773776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18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SC0916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960" y="1079301"/>
            <a:ext cx="7837456" cy="58780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043608" y="116632"/>
            <a:ext cx="679384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800" b="1" dirty="0" err="1" smtClean="0">
                <a:solidFill>
                  <a:srgbClr val="FFE7E5"/>
                </a:solidFill>
                <a:latin typeface="Arial" pitchFamily="34" charset="0"/>
              </a:rPr>
              <a:t>Tianluoshan</a:t>
            </a:r>
            <a:r>
              <a:rPr lang="en-GB" sz="2800" b="1" dirty="0" smtClean="0">
                <a:solidFill>
                  <a:srgbClr val="FFE7E5"/>
                </a:solidFill>
                <a:latin typeface="Arial" pitchFamily="34" charset="0"/>
              </a:rPr>
              <a:t>, 5000-4300 BC:</a:t>
            </a:r>
          </a:p>
          <a:p>
            <a:r>
              <a:rPr lang="en-GB" sz="2800" b="1" dirty="0" smtClean="0">
                <a:solidFill>
                  <a:srgbClr val="FFE7E5"/>
                </a:solidFill>
                <a:latin typeface="Arial" pitchFamily="34" charset="0"/>
              </a:rPr>
              <a:t>The tipping point in rice domestication</a:t>
            </a:r>
            <a:endParaRPr lang="en-US" sz="2800" b="1" dirty="0">
              <a:solidFill>
                <a:srgbClr val="FFE7E5"/>
              </a:solidFill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6023029"/>
            <a:ext cx="4690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Excavations of Zhejiang province institute,</a:t>
            </a:r>
          </a:p>
          <a:p>
            <a:r>
              <a:rPr lang="en-GB" b="1" dirty="0" smtClean="0">
                <a:solidFill>
                  <a:srgbClr val="FFFF00"/>
                </a:solidFill>
              </a:rPr>
              <a:t>In collaboration with Peking University</a:t>
            </a:r>
            <a:endParaRPr lang="en-GB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8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DSC004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42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bases%20%20copy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4224" y="404813"/>
            <a:ext cx="4586288" cy="5732462"/>
          </a:xfrm>
        </p:spPr>
      </p:pic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4738687" y="1998663"/>
            <a:ext cx="223009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zh-CN" sz="2800" dirty="0" smtClean="0">
                <a:solidFill>
                  <a:srgbClr val="FFFF00"/>
                </a:solidFill>
                <a:latin typeface="Book Antiqua" pitchFamily="18" charset="0"/>
              </a:rPr>
              <a:t>Modern</a:t>
            </a:r>
            <a:endParaRPr lang="zh-CN" altLang="en-GB" dirty="0">
              <a:solidFill>
                <a:srgbClr val="FFFF00"/>
              </a:solidFill>
              <a:latin typeface="Book Antiqua" pitchFamily="18" charset="0"/>
            </a:endParaRPr>
          </a:p>
          <a:p>
            <a:pPr eaLnBrk="1" hangingPunct="1"/>
            <a:endParaRPr lang="zh-CN" altLang="en-GB" dirty="0">
              <a:solidFill>
                <a:srgbClr val="FFFF00"/>
              </a:solidFill>
              <a:latin typeface="Book Antiqua" pitchFamily="18" charset="0"/>
            </a:endParaRPr>
          </a:p>
          <a:p>
            <a:pPr eaLnBrk="1" hangingPunct="1"/>
            <a:endParaRPr lang="zh-CN" altLang="en-GB" dirty="0">
              <a:solidFill>
                <a:srgbClr val="FFFF00"/>
              </a:solidFill>
              <a:latin typeface="Book Antiqua" pitchFamily="18" charset="0"/>
            </a:endParaRPr>
          </a:p>
          <a:p>
            <a:pPr eaLnBrk="1" hangingPunct="1"/>
            <a:endParaRPr lang="en-GB" altLang="zh-CN" dirty="0">
              <a:solidFill>
                <a:srgbClr val="FFFF00"/>
              </a:solidFill>
              <a:latin typeface="Book Antiqua" pitchFamily="18" charset="0"/>
            </a:endParaRPr>
          </a:p>
          <a:p>
            <a:pPr eaLnBrk="1" hangingPunct="1"/>
            <a:endParaRPr lang="en-GB" altLang="zh-CN" dirty="0">
              <a:solidFill>
                <a:srgbClr val="FFFF00"/>
              </a:solidFill>
              <a:latin typeface="Book Antiqua" pitchFamily="18" charset="0"/>
            </a:endParaRPr>
          </a:p>
          <a:p>
            <a:pPr eaLnBrk="1" hangingPunct="1"/>
            <a:endParaRPr lang="en-GB" altLang="zh-CN" dirty="0">
              <a:solidFill>
                <a:srgbClr val="FFFF00"/>
              </a:solidFill>
              <a:latin typeface="Book Antiqua" pitchFamily="18" charset="0"/>
            </a:endParaRPr>
          </a:p>
          <a:p>
            <a:pPr eaLnBrk="1" hangingPunct="1"/>
            <a:r>
              <a:rPr lang="en-GB" altLang="zh-CN" sz="2400" dirty="0" smtClean="0">
                <a:solidFill>
                  <a:srgbClr val="0000CC"/>
                </a:solidFill>
                <a:latin typeface="Book Antiqua" pitchFamily="18" charset="0"/>
              </a:rPr>
              <a:t>Archaeological</a:t>
            </a:r>
            <a:endParaRPr lang="en-GB" altLang="zh-CN" sz="2800" dirty="0">
              <a:solidFill>
                <a:srgbClr val="FFFF00"/>
              </a:solidFill>
              <a:latin typeface="Book Antiqua" pitchFamily="18" charset="0"/>
            </a:endParaRPr>
          </a:p>
          <a:p>
            <a:pPr eaLnBrk="1" hangingPunct="1"/>
            <a:endParaRPr lang="en-GB" altLang="zh-CN" sz="2800" dirty="0">
              <a:solidFill>
                <a:srgbClr val="FFFF00"/>
              </a:solidFill>
              <a:latin typeface="Book Antiqua" pitchFamily="18" charset="0"/>
            </a:endParaRPr>
          </a:p>
          <a:p>
            <a:pPr eaLnBrk="1" hangingPunct="1"/>
            <a:endParaRPr lang="en-GB" altLang="zh-CN" sz="2800" dirty="0">
              <a:solidFill>
                <a:srgbClr val="FFFF00"/>
              </a:solidFill>
              <a:latin typeface="Book Antiqua" pitchFamily="18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9250363" y="260350"/>
            <a:ext cx="26606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zh-CN" sz="2400">
                <a:solidFill>
                  <a:schemeClr val="bg1"/>
                </a:solidFill>
                <a:latin typeface="Book Antiqua" pitchFamily="18" charset="0"/>
              </a:rPr>
              <a:t>Rice spikelet base</a:t>
            </a:r>
          </a:p>
          <a:p>
            <a:pPr eaLnBrk="1" hangingPunct="1"/>
            <a:r>
              <a:rPr lang="en-GB" altLang="zh-CN" sz="2400">
                <a:solidFill>
                  <a:schemeClr val="bg1"/>
                </a:solidFill>
                <a:latin typeface="Book Antiqua" pitchFamily="18" charset="0"/>
              </a:rPr>
              <a:t>scars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046428" y="6237288"/>
            <a:ext cx="3918060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zh-CN" sz="2400" b="1" dirty="0" smtClean="0">
                <a:solidFill>
                  <a:srgbClr val="FF6600"/>
                </a:solidFill>
                <a:latin typeface="Book Antiqua" pitchFamily="18" charset="0"/>
              </a:rPr>
              <a:t>From </a:t>
            </a:r>
            <a:r>
              <a:rPr lang="en-GB" altLang="zh-CN" sz="2400" b="1" dirty="0" err="1">
                <a:solidFill>
                  <a:srgbClr val="FF6600"/>
                </a:solidFill>
                <a:latin typeface="Book Antiqua" pitchFamily="18" charset="0"/>
              </a:rPr>
              <a:t>Tianluoshan</a:t>
            </a:r>
            <a:r>
              <a:rPr lang="en-GB" altLang="zh-CN" sz="2400" b="1" dirty="0">
                <a:solidFill>
                  <a:srgbClr val="FF6600"/>
                </a:solidFill>
                <a:latin typeface="Book Antiqua" pitchFamily="18" charset="0"/>
              </a:rPr>
              <a:t>, n=2641</a:t>
            </a:r>
            <a:endParaRPr lang="en-US" altLang="zh-CN" sz="2400" b="1" dirty="0">
              <a:solidFill>
                <a:srgbClr val="FF6600"/>
              </a:solidFill>
              <a:latin typeface="Book Antiqua" pitchFamily="18" charset="0"/>
            </a:endParaRPr>
          </a:p>
        </p:txBody>
      </p:sp>
      <p:sp>
        <p:nvSpPr>
          <p:cNvPr id="15368" name="Text Box 5"/>
          <p:cNvSpPr txBox="1">
            <a:spLocks noChangeArrowheads="1"/>
          </p:cNvSpPr>
          <p:nvPr/>
        </p:nvSpPr>
        <p:spPr bwMode="auto">
          <a:xfrm>
            <a:off x="4591049" y="333375"/>
            <a:ext cx="44967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zh-CN" sz="2000" dirty="0">
                <a:solidFill>
                  <a:srgbClr val="FFFF00"/>
                </a:solidFill>
                <a:latin typeface="Book Antiqua" pitchFamily="18" charset="0"/>
              </a:rPr>
              <a:t>domesticated     wild             </a:t>
            </a:r>
            <a:r>
              <a:rPr lang="en-US" altLang="zh-CN" sz="2000" dirty="0" smtClean="0">
                <a:solidFill>
                  <a:srgbClr val="0000CC"/>
                </a:solidFill>
                <a:latin typeface="Book Antiqua" pitchFamily="18" charset="0"/>
              </a:rPr>
              <a:t>immature</a:t>
            </a:r>
            <a:endParaRPr lang="en-US" altLang="zh-CN" sz="2000" dirty="0">
              <a:solidFill>
                <a:srgbClr val="0000CC"/>
              </a:solidFill>
              <a:latin typeface="Book Antiqua" pitchFamily="18" charset="0"/>
            </a:endParaRPr>
          </a:p>
        </p:txBody>
      </p:sp>
      <p:sp>
        <p:nvSpPr>
          <p:cNvPr id="15369" name="Text Box 6"/>
          <p:cNvSpPr txBox="1">
            <a:spLocks noChangeArrowheads="1"/>
          </p:cNvSpPr>
          <p:nvPr/>
        </p:nvSpPr>
        <p:spPr bwMode="auto">
          <a:xfrm>
            <a:off x="0" y="44624"/>
            <a:ext cx="42627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zh-CN" sz="2800" b="1" dirty="0">
                <a:latin typeface="Book Antiqua" pitchFamily="18" charset="0"/>
              </a:rPr>
              <a:t>Rice spikelet base Scars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216" y="5157192"/>
            <a:ext cx="4545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Fuller &amp; al.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(2009) Domestication process and domestication rate in rice: spikelet bases from the Lower Yangtze. </a:t>
            </a:r>
            <a:r>
              <a:rPr lang="en-GB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</a:t>
            </a:r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v.323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 2"/>
          <p:cNvSpPr/>
          <p:nvPr/>
        </p:nvSpPr>
        <p:spPr>
          <a:xfrm>
            <a:off x="3779912" y="2636912"/>
            <a:ext cx="360040" cy="57606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8" descr="Fig 4 New SB graph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9450" y="712897"/>
            <a:ext cx="488160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62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proved NE maplzw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83534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2987675" y="-26988"/>
          <a:ext cx="6156325" cy="250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34" name="Chart" r:id="rId5" imgW="5886450" imgH="2400300" progId="Excel.Chart.8">
                  <p:embed/>
                </p:oleObj>
              </mc:Choice>
              <mc:Fallback>
                <p:oleObj name="Chart" r:id="rId5" imgW="5886450" imgH="24003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-26988"/>
                        <a:ext cx="6156325" cy="2509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7313" y="1259465"/>
            <a:ext cx="25314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srgbClr val="FFFF00"/>
                </a:solidFill>
                <a:cs typeface="Arial" pitchFamily="34" charset="0"/>
              </a:rPr>
              <a:t>Map from </a:t>
            </a:r>
            <a:r>
              <a:rPr lang="en-GB" dirty="0">
                <a:solidFill>
                  <a:srgbClr val="FFFF00"/>
                </a:solidFill>
                <a:cs typeface="Arial" pitchFamily="34" charset="0"/>
              </a:rPr>
              <a:t>Fuller (2007)</a:t>
            </a:r>
          </a:p>
          <a:p>
            <a:pPr eaLnBrk="1" hangingPunct="1"/>
            <a:r>
              <a:rPr lang="en-GB" i="1" dirty="0">
                <a:solidFill>
                  <a:srgbClr val="FFFF00"/>
                </a:solidFill>
                <a:cs typeface="Arial" pitchFamily="34" charset="0"/>
              </a:rPr>
              <a:t>Annals of Botany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44624"/>
            <a:ext cx="2528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Progress chart: Allaby, </a:t>
            </a:r>
          </a:p>
          <a:p>
            <a:r>
              <a:rPr lang="en-GB" dirty="0" smtClean="0"/>
              <a:t>Brown &amp; Fuller (2010)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938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 descr="C:\Users\Dorian\Documents\Current Papers\Nescent &amp; Gregor\Submission 1 Sept Rev 30 Oct 2013\raw final images\Fig2_cereal evol fig2c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82" y="476672"/>
            <a:ext cx="7506042" cy="536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248" y="-603448"/>
            <a:ext cx="9227368" cy="1143000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FFC000"/>
                </a:solidFill>
              </a:rPr>
              <a:t>Domestication rate  of rice, wheat and barley</a:t>
            </a:r>
            <a:endParaRPr lang="en-GB" sz="28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5877272"/>
            <a:ext cx="882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Fuller &amp; al (2014) Convergent </a:t>
            </a:r>
            <a:r>
              <a:rPr lang="en-GB" dirty="0"/>
              <a:t>evolution and parallelism  </a:t>
            </a:r>
            <a:r>
              <a:rPr lang="en-GB" dirty="0" smtClean="0"/>
              <a:t>in </a:t>
            </a:r>
            <a:r>
              <a:rPr lang="en-GB" dirty="0"/>
              <a:t>plant domestication revealed by an expanding archaeological </a:t>
            </a:r>
            <a:r>
              <a:rPr lang="en-GB" dirty="0" smtClean="0"/>
              <a:t>record. </a:t>
            </a:r>
            <a:r>
              <a:rPr lang="en-GB" i="1" dirty="0" smtClean="0"/>
              <a:t>PNAS </a:t>
            </a:r>
          </a:p>
          <a:p>
            <a:r>
              <a:rPr lang="en-GB" dirty="0" smtClean="0"/>
              <a:t>[in press]</a:t>
            </a:r>
          </a:p>
        </p:txBody>
      </p:sp>
      <p:sp>
        <p:nvSpPr>
          <p:cNvPr id="6" name="TextBox 5"/>
          <p:cNvSpPr txBox="1"/>
          <p:nvPr/>
        </p:nvSpPr>
        <p:spPr>
          <a:xfrm rot="19520166">
            <a:off x="5485697" y="1489545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EB9803"/>
                </a:solidFill>
              </a:rPr>
              <a:t>Rice </a:t>
            </a:r>
            <a:endParaRPr lang="en-GB" sz="2400" b="1" dirty="0">
              <a:solidFill>
                <a:srgbClr val="EB9803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8670844">
            <a:off x="3758823" y="1367632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barley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8670844">
            <a:off x="2242100" y="1146782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Einkorn wheat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36537"/>
            <a:ext cx="1318561" cy="69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rice-ic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2957" y="4725144"/>
            <a:ext cx="1055835" cy="50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31333" y="3861618"/>
            <a:ext cx="624749" cy="136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80" y="1306554"/>
            <a:ext cx="605020" cy="5760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5400000">
            <a:off x="-1439868" y="2402232"/>
            <a:ext cx="4184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Non-shattering       Grain size</a:t>
            </a:r>
            <a:endParaRPr lang="en-GB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5400000">
            <a:off x="3540043" y="5441703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~4000  BC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4251770" y="5347331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~3600 BC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5400000">
            <a:off x="4898902" y="536969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~3400  BC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5628274" y="5441703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~2800 BC 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6143967" y="536969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~2400 BC 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243" y="-99392"/>
            <a:ext cx="7352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Lower Yangtze Rice rises to dominance:</a:t>
            </a:r>
          </a:p>
          <a:p>
            <a:r>
              <a:rPr lang="en-GB" sz="2400" dirty="0" smtClean="0">
                <a:solidFill>
                  <a:srgbClr val="FFFF00"/>
                </a:solidFill>
              </a:rPr>
              <a:t>Acorns disappear, followed by </a:t>
            </a:r>
            <a:r>
              <a:rPr lang="en-GB" sz="2400" i="1" dirty="0" err="1" smtClean="0">
                <a:solidFill>
                  <a:srgbClr val="FFFF00"/>
                </a:solidFill>
              </a:rPr>
              <a:t>Trapa</a:t>
            </a:r>
            <a:r>
              <a:rPr lang="en-GB" sz="2400" i="1" dirty="0" smtClean="0">
                <a:solidFill>
                  <a:srgbClr val="FFFF00"/>
                </a:solidFill>
              </a:rPr>
              <a:t> </a:t>
            </a:r>
            <a:r>
              <a:rPr lang="en-GB" sz="2400" dirty="0" smtClean="0">
                <a:solidFill>
                  <a:srgbClr val="FFFF00"/>
                </a:solidFill>
              </a:rPr>
              <a:t>water chestnuts</a:t>
            </a:r>
            <a:endParaRPr lang="en-GB" sz="2400" dirty="0">
              <a:solidFill>
                <a:srgbClr val="FFFF00"/>
              </a:solidFill>
            </a:endParaRPr>
          </a:p>
        </p:txBody>
      </p:sp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722313"/>
            <a:ext cx="8434741" cy="414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 rot="5400000">
            <a:off x="2970517" y="5320881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~4250 BC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979814" y="5394619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~4900 BC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1546586" y="540175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~4750 BC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5400000">
            <a:off x="2194658" y="540175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~4600 BC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1221" y="4606024"/>
            <a:ext cx="5825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N=14290  2776    6549        13038         1936      3336         1954     6012     8108</a:t>
            </a:r>
            <a:endParaRPr lang="en-GB" sz="1400" dirty="0"/>
          </a:p>
        </p:txBody>
      </p:sp>
      <p:pic>
        <p:nvPicPr>
          <p:cNvPr id="17" name="Picture 5" descr="Cyclobalanopsis H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1641" y="3423168"/>
            <a:ext cx="1286852" cy="988285"/>
          </a:xfrm>
          <a:prstGeom prst="rect">
            <a:avLst/>
          </a:prstGeom>
          <a:noFill/>
        </p:spPr>
      </p:pic>
      <p:pic>
        <p:nvPicPr>
          <p:cNvPr id="18" name="Picture 4" descr="trapa&amp;Eurya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92" r="3034"/>
          <a:stretch/>
        </p:blipFill>
        <p:spPr>
          <a:xfrm>
            <a:off x="6876650" y="3917310"/>
            <a:ext cx="761686" cy="919954"/>
          </a:xfrm>
          <a:prstGeom prst="rect">
            <a:avLst/>
          </a:prstGeom>
          <a:noFill/>
        </p:spPr>
      </p:pic>
      <p:pic>
        <p:nvPicPr>
          <p:cNvPr id="19" name="Picture 4" descr="trapa&amp;Eurya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35312"/>
          <a:stretch/>
        </p:blipFill>
        <p:spPr>
          <a:xfrm>
            <a:off x="2876508" y="3905338"/>
            <a:ext cx="1119429" cy="70540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93687" y="6102032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FF00"/>
                </a:solidFill>
              </a:rPr>
              <a:t>Tianluoshan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5978897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Majia</a:t>
            </a:r>
            <a:r>
              <a:rPr lang="en-GB" dirty="0" smtClean="0"/>
              <a:t>-</a:t>
            </a:r>
          </a:p>
          <a:p>
            <a:r>
              <a:rPr lang="en-GB" dirty="0" smtClean="0"/>
              <a:t>bang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3791017" y="5978897"/>
            <a:ext cx="803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FF00"/>
                </a:solidFill>
              </a:rPr>
              <a:t>Caoxie</a:t>
            </a:r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err="1" smtClean="0">
                <a:solidFill>
                  <a:srgbClr val="FFFF00"/>
                </a:solidFill>
              </a:rPr>
              <a:t>shan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8041" y="5956721"/>
            <a:ext cx="726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Xiao</a:t>
            </a:r>
          </a:p>
          <a:p>
            <a:r>
              <a:rPr lang="en-GB" dirty="0" err="1" smtClean="0"/>
              <a:t>douli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5461729" y="6010255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FF00"/>
                </a:solidFill>
              </a:rPr>
              <a:t>Maoshan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973027" y="1716683"/>
            <a:ext cx="729761" cy="107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92280" y="4866815"/>
            <a:ext cx="19848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Total &gt;53,000 </a:t>
            </a:r>
          </a:p>
          <a:p>
            <a:r>
              <a:rPr lang="en-GB" dirty="0" smtClean="0"/>
              <a:t>Seeds from</a:t>
            </a:r>
          </a:p>
          <a:p>
            <a:r>
              <a:rPr lang="en-GB" dirty="0" smtClean="0"/>
              <a:t>Sieved samples</a:t>
            </a:r>
          </a:p>
          <a:p>
            <a:r>
              <a:rPr lang="en-GB" dirty="0" smtClean="0"/>
              <a:t>(Fuller &amp; al., </a:t>
            </a:r>
            <a:r>
              <a:rPr lang="en-GB" dirty="0" err="1" smtClean="0"/>
              <a:t>n.d.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1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IMG_0059A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4391" y="1518466"/>
            <a:ext cx="9379168" cy="5339534"/>
          </a:xfrm>
        </p:spPr>
      </p:pic>
      <p:pic>
        <p:nvPicPr>
          <p:cNvPr id="36868" name="Picture 4" descr="DSC005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6" y="75713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51271" y="58056"/>
            <a:ext cx="8785225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zh-CN" sz="2400" dirty="0">
                <a:solidFill>
                  <a:srgbClr val="FFFF00"/>
                </a:solidFill>
              </a:rPr>
              <a:t>Late </a:t>
            </a:r>
            <a:r>
              <a:rPr lang="en-US" altLang="zh-CN" sz="2400" dirty="0" err="1">
                <a:solidFill>
                  <a:srgbClr val="FFFF00"/>
                </a:solidFill>
              </a:rPr>
              <a:t>Majiabang</a:t>
            </a:r>
            <a:r>
              <a:rPr lang="en-US" altLang="zh-CN" sz="2400" dirty="0">
                <a:solidFill>
                  <a:srgbClr val="FFFF00"/>
                </a:solidFill>
              </a:rPr>
              <a:t> paddy field systems at </a:t>
            </a:r>
            <a:endParaRPr lang="en-US" altLang="zh-CN" sz="2400" dirty="0" smtClean="0">
              <a:solidFill>
                <a:srgbClr val="FFFF00"/>
              </a:solidFill>
            </a:endParaRPr>
          </a:p>
          <a:p>
            <a:pPr algn="ctr" eaLnBrk="1" hangingPunct="1">
              <a:lnSpc>
                <a:spcPct val="65000"/>
              </a:lnSpc>
              <a:spcBef>
                <a:spcPct val="50000"/>
              </a:spcBef>
            </a:pPr>
            <a:r>
              <a:rPr lang="en-US" altLang="zh-CN" sz="2400" dirty="0" err="1" smtClean="0">
                <a:solidFill>
                  <a:srgbClr val="FFFF00"/>
                </a:solidFill>
              </a:rPr>
              <a:t>Chuodun</a:t>
            </a:r>
            <a:r>
              <a:rPr lang="en-US" altLang="zh-CN" sz="2400" dirty="0" smtClean="0">
                <a:solidFill>
                  <a:srgbClr val="FFFF00"/>
                </a:solidFill>
              </a:rPr>
              <a:t> and </a:t>
            </a:r>
            <a:r>
              <a:rPr lang="en-GB" sz="2400" dirty="0" err="1" smtClean="0">
                <a:solidFill>
                  <a:srgbClr val="FFFF00"/>
                </a:solidFill>
                <a:ea typeface="SimSun" pitchFamily="2" charset="-122"/>
              </a:rPr>
              <a:t>Caoxieshan</a:t>
            </a:r>
            <a:r>
              <a:rPr lang="en-GB" sz="2400" dirty="0" smtClean="0">
                <a:solidFill>
                  <a:srgbClr val="FFFF00"/>
                </a:solidFill>
                <a:ea typeface="SimSun" pitchFamily="2" charset="-122"/>
              </a:rPr>
              <a:t>.  Max</a:t>
            </a:r>
            <a:r>
              <a:rPr lang="en-GB" sz="2400" dirty="0">
                <a:solidFill>
                  <a:srgbClr val="FFFF00"/>
                </a:solidFill>
                <a:ea typeface="SimSun" pitchFamily="2" charset="-122"/>
              </a:rPr>
              <a:t>. field size 0.004 acres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-4628190" y="4216150"/>
            <a:ext cx="462819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FFFF00"/>
                </a:solidFill>
              </a:rPr>
              <a:t>Summary results of </a:t>
            </a:r>
            <a:r>
              <a:rPr lang="en-GB" sz="2000" dirty="0" err="1">
                <a:solidFill>
                  <a:srgbClr val="FFFF00"/>
                </a:solidFill>
              </a:rPr>
              <a:t>Caoxieshan</a:t>
            </a:r>
            <a:endParaRPr lang="en-GB" sz="2000" dirty="0">
              <a:solidFill>
                <a:srgbClr val="FFFF00"/>
              </a:solidFill>
            </a:endParaRPr>
          </a:p>
          <a:p>
            <a:pPr eaLnBrk="1" hangingPunct="1">
              <a:buFontTx/>
              <a:buChar char="•"/>
            </a:pPr>
            <a:r>
              <a:rPr lang="en-GB" sz="2000" dirty="0">
                <a:solidFill>
                  <a:srgbClr val="FFFF00"/>
                </a:solidFill>
              </a:rPr>
              <a:t>small, intensive cultivation systems</a:t>
            </a:r>
          </a:p>
          <a:p>
            <a:pPr eaLnBrk="1" hangingPunct="1">
              <a:buFontTx/>
              <a:buChar char="•"/>
            </a:pPr>
            <a:r>
              <a:rPr lang="en-GB" sz="2000" dirty="0">
                <a:solidFill>
                  <a:srgbClr val="FFFF00"/>
                </a:solidFill>
              </a:rPr>
              <a:t>Rice grains fatter</a:t>
            </a:r>
          </a:p>
          <a:p>
            <a:pPr eaLnBrk="1" hangingPunct="1">
              <a:buFontTx/>
              <a:buChar char="•"/>
            </a:pPr>
            <a:r>
              <a:rPr lang="en-GB" sz="2000" dirty="0">
                <a:solidFill>
                  <a:srgbClr val="FFFF00"/>
                </a:solidFill>
              </a:rPr>
              <a:t>High prop. Domesticated spikelet </a:t>
            </a:r>
            <a:br>
              <a:rPr lang="en-GB" sz="2000" dirty="0">
                <a:solidFill>
                  <a:srgbClr val="FFFF00"/>
                </a:solidFill>
              </a:rPr>
            </a:br>
            <a:r>
              <a:rPr lang="en-GB" sz="2000" dirty="0">
                <a:solidFill>
                  <a:srgbClr val="FFFF00"/>
                </a:solidFill>
              </a:rPr>
              <a:t>bases &gt;70%</a:t>
            </a:r>
          </a:p>
          <a:p>
            <a:pPr eaLnBrk="1" hangingPunct="1">
              <a:buFontTx/>
              <a:buChar char="•"/>
            </a:pPr>
            <a:r>
              <a:rPr lang="en-GB" sz="2000" dirty="0">
                <a:solidFill>
                  <a:srgbClr val="FFFF00"/>
                </a:solidFill>
              </a:rPr>
              <a:t>Few wild nut resources</a:t>
            </a:r>
          </a:p>
          <a:p>
            <a:pPr eaLnBrk="1" hangingPunct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4970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IMG_37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854075"/>
            <a:ext cx="3954462" cy="59309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副标题 2"/>
          <p:cNvSpPr>
            <a:spLocks noGrp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pic>
        <p:nvPicPr>
          <p:cNvPr id="40964" name="图片 5" descr="IMG_848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3375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0" y="5143500"/>
            <a:ext cx="40005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zh-CN" dirty="0" smtClean="0">
                <a:solidFill>
                  <a:srgbClr val="FFFF00"/>
                </a:solidFill>
              </a:rPr>
              <a:t>Zhejiang </a:t>
            </a:r>
            <a:r>
              <a:rPr lang="en-US" altLang="zh-CN" dirty="0">
                <a:solidFill>
                  <a:srgbClr val="FFFF00"/>
                </a:solidFill>
              </a:rPr>
              <a:t>Province Institute of Archaeology and Cultural </a:t>
            </a:r>
            <a:r>
              <a:rPr lang="en-US" altLang="zh-CN" dirty="0" smtClean="0">
                <a:solidFill>
                  <a:srgbClr val="FFFF00"/>
                </a:solidFill>
              </a:rPr>
              <a:t>Heritage</a:t>
            </a:r>
          </a:p>
          <a:p>
            <a:pPr eaLnBrk="1" hangingPunct="1"/>
            <a:endParaRPr lang="en-US" altLang="zh-CN" sz="2400" dirty="0">
              <a:solidFill>
                <a:srgbClr val="FFFF00"/>
              </a:solidFill>
            </a:endParaRPr>
          </a:p>
          <a:p>
            <a:pPr eaLnBrk="1" hangingPunct="1"/>
            <a:r>
              <a:rPr lang="en-US" altLang="zh-CN" sz="2400" dirty="0" smtClean="0">
                <a:solidFill>
                  <a:srgbClr val="FFFF00"/>
                </a:solidFill>
              </a:rPr>
              <a:t>3000-2300 BC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00063" y="-100013"/>
            <a:ext cx="77866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dirty="0" err="1" smtClean="0">
                <a:solidFill>
                  <a:srgbClr val="FFFF00"/>
                </a:solidFill>
              </a:rPr>
              <a:t>Maoshan</a:t>
            </a:r>
            <a:r>
              <a:rPr lang="en-GB" sz="2800" dirty="0" smtClean="0">
                <a:solidFill>
                  <a:srgbClr val="FFFF00"/>
                </a:solidFill>
              </a:rPr>
              <a:t> </a:t>
            </a:r>
            <a:r>
              <a:rPr lang="en-GB" sz="2800" dirty="0">
                <a:solidFill>
                  <a:srgbClr val="FFFF00"/>
                </a:solidFill>
              </a:rPr>
              <a:t>and the development of paddy fields in the Lower Yangtze</a:t>
            </a:r>
            <a:endParaRPr lang="en-US" altLang="zh-CN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85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orian Fuller\Downloads\DSC02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19872" y="116632"/>
            <a:ext cx="5695280" cy="2736303"/>
          </a:xfrm>
          <a:solidFill>
            <a:schemeClr val="accent1">
              <a:alpha val="35000"/>
            </a:schemeClr>
          </a:solidFill>
        </p:spPr>
        <p:txBody>
          <a:bodyPr/>
          <a:lstStyle/>
          <a:p>
            <a:r>
              <a:rPr lang="en-GB" sz="2800" dirty="0" smtClean="0"/>
              <a:t>Archaeology = the excavation and study of past site of human activity/ occupation</a:t>
            </a:r>
          </a:p>
          <a:p>
            <a:r>
              <a:rPr lang="en-GB" sz="2800" dirty="0" smtClean="0"/>
              <a:t>Archaeobotany = recovery and study of plant remains preserved on those sites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033057" y="6251826"/>
            <a:ext cx="368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Ban Non </a:t>
            </a:r>
            <a:r>
              <a:rPr lang="en-GB" dirty="0" err="1" smtClean="0">
                <a:solidFill>
                  <a:srgbClr val="FFFF00"/>
                </a:solidFill>
              </a:rPr>
              <a:t>Wot</a:t>
            </a:r>
            <a:r>
              <a:rPr lang="en-GB" dirty="0" smtClean="0">
                <a:solidFill>
                  <a:srgbClr val="FFFF00"/>
                </a:solidFill>
              </a:rPr>
              <a:t>, Thailand, Jan. 2011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8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3386"/>
    </mc:Choice>
    <mc:Fallback xmlns="">
      <p:transition advClick="0" advTm="3338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1" descr="俯视图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675456"/>
            <a:ext cx="6500813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2"/>
          <p:cNvSpPr txBox="1">
            <a:spLocks noChangeArrowheads="1"/>
          </p:cNvSpPr>
          <p:nvPr/>
        </p:nvSpPr>
        <p:spPr bwMode="auto">
          <a:xfrm>
            <a:off x="6372200" y="332656"/>
            <a:ext cx="24000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 dirty="0">
                <a:solidFill>
                  <a:srgbClr val="FFFF00"/>
                </a:solidFill>
              </a:rPr>
              <a:t>Late </a:t>
            </a:r>
            <a:r>
              <a:rPr lang="en-GB" sz="2400" dirty="0" err="1">
                <a:solidFill>
                  <a:srgbClr val="FFFF00"/>
                </a:solidFill>
              </a:rPr>
              <a:t>Laingzhu</a:t>
            </a:r>
            <a:endParaRPr lang="en-GB" sz="2400" dirty="0">
              <a:solidFill>
                <a:srgbClr val="FFFF00"/>
              </a:solidFill>
            </a:endParaRPr>
          </a:p>
          <a:p>
            <a:pPr eaLnBrk="1" hangingPunct="1"/>
            <a:r>
              <a:rPr lang="en-GB" sz="2400" dirty="0">
                <a:solidFill>
                  <a:srgbClr val="FFFF00"/>
                </a:solidFill>
              </a:rPr>
              <a:t>(2500-2300 BC)</a:t>
            </a:r>
          </a:p>
          <a:p>
            <a:pPr eaLnBrk="1" hangingPunct="1"/>
            <a:endParaRPr lang="en-GB" sz="2400" dirty="0">
              <a:solidFill>
                <a:srgbClr val="FFFF00"/>
              </a:solidFill>
            </a:endParaRPr>
          </a:p>
          <a:p>
            <a:pPr eaLnBrk="1" hangingPunct="1"/>
            <a:r>
              <a:rPr lang="en-GB" sz="2400" dirty="0" smtClean="0">
                <a:solidFill>
                  <a:srgbClr val="FFFF00"/>
                </a:solidFill>
              </a:rPr>
              <a:t>~0.5 </a:t>
            </a:r>
            <a:r>
              <a:rPr lang="en-GB" sz="2400" dirty="0">
                <a:solidFill>
                  <a:srgbClr val="FFFF00"/>
                </a:solidFill>
              </a:rPr>
              <a:t>acre </a:t>
            </a:r>
            <a:r>
              <a:rPr lang="en-GB" sz="2400" dirty="0" smtClean="0">
                <a:solidFill>
                  <a:srgbClr val="FFFF00"/>
                </a:solidFill>
              </a:rPr>
              <a:t>fields</a:t>
            </a:r>
          </a:p>
          <a:p>
            <a:pPr eaLnBrk="1" hangingPunct="1"/>
            <a:r>
              <a:rPr lang="en-GB" sz="2400" dirty="0" smtClean="0">
                <a:solidFill>
                  <a:srgbClr val="FFFF00"/>
                </a:solidFill>
              </a:rPr>
              <a:t>(</a:t>
            </a:r>
            <a:r>
              <a:rPr lang="en-GB" sz="2400" dirty="0" err="1" smtClean="0">
                <a:solidFill>
                  <a:srgbClr val="FFFF00"/>
                </a:solidFill>
              </a:rPr>
              <a:t>upto</a:t>
            </a:r>
            <a:r>
              <a:rPr lang="en-GB" sz="2400" dirty="0" smtClean="0">
                <a:solidFill>
                  <a:srgbClr val="FFFF00"/>
                </a:solidFill>
              </a:rPr>
              <a:t> 1 acre)</a:t>
            </a:r>
            <a:endParaRPr lang="en-GB" sz="2400" dirty="0">
              <a:solidFill>
                <a:srgbClr val="FFFF00"/>
              </a:solidFill>
            </a:endParaRPr>
          </a:p>
        </p:txBody>
      </p:sp>
      <p:pic>
        <p:nvPicPr>
          <p:cNvPr id="43017" name="Picture 9" descr="C:\Users\Dorian\Documents\Maps and Illustrations\paddy ppt for Leiden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241" y="2276872"/>
            <a:ext cx="7554254" cy="461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2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822325"/>
            <a:ext cx="4103688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850900"/>
            <a:ext cx="4114800" cy="553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4075" y="6453188"/>
            <a:ext cx="57246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/>
              <a:t>Chen et al (2008) </a:t>
            </a:r>
            <a:r>
              <a:rPr lang="en-GB" i="1" dirty="0"/>
              <a:t>Quaternary Research </a:t>
            </a:r>
            <a:r>
              <a:rPr lang="en-GB" dirty="0"/>
              <a:t>70: 301-314</a:t>
            </a:r>
          </a:p>
        </p:txBody>
      </p:sp>
      <p:sp>
        <p:nvSpPr>
          <p:cNvPr id="39941" name="TextBox 3"/>
          <p:cNvSpPr txBox="1">
            <a:spLocks noChangeArrowheads="1"/>
          </p:cNvSpPr>
          <p:nvPr/>
        </p:nvSpPr>
        <p:spPr bwMode="auto">
          <a:xfrm>
            <a:off x="468313" y="44450"/>
            <a:ext cx="8020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400">
                <a:solidFill>
                  <a:srgbClr val="FFFF00"/>
                </a:solidFill>
              </a:rPr>
              <a:t>INCREASE in SITE NUMBERS AND POPULATION</a:t>
            </a:r>
          </a:p>
          <a:p>
            <a:pPr eaLnBrk="1" hangingPunct="1"/>
            <a:r>
              <a:rPr lang="en-GB" sz="2400">
                <a:solidFill>
                  <a:srgbClr val="FFFF00"/>
                </a:solidFill>
              </a:rPr>
              <a:t>Ca. 4000 BC   (Majiabang)         (ca. 2500 BC  (Liangzhu)</a:t>
            </a:r>
          </a:p>
        </p:txBody>
      </p:sp>
    </p:spTree>
    <p:extLst>
      <p:ext uri="{BB962C8B-B14F-4D97-AF65-F5344CB8AC3E}">
        <p14:creationId xmlns:p14="http://schemas.microsoft.com/office/powerpoint/2010/main" val="426401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proved NE maplz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36914"/>
            <a:ext cx="9142870" cy="542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2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abu hurerya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4450"/>
            <a:ext cx="706120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Box 1"/>
          <p:cNvSpPr txBox="1">
            <a:spLocks noChangeArrowheads="1"/>
          </p:cNvSpPr>
          <p:nvPr/>
        </p:nvSpPr>
        <p:spPr bwMode="auto">
          <a:xfrm>
            <a:off x="250825" y="1938338"/>
            <a:ext cx="1800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1600" dirty="0"/>
              <a:t>Image from Moore</a:t>
            </a:r>
          </a:p>
          <a:p>
            <a:pPr eaLnBrk="1" hangingPunct="1"/>
            <a:r>
              <a:rPr lang="en-GB" altLang="en-US" sz="1600" dirty="0"/>
              <a:t>&amp; al (2000)</a:t>
            </a:r>
          </a:p>
          <a:p>
            <a:pPr eaLnBrk="1" hangingPunct="1"/>
            <a:r>
              <a:rPr lang="en-GB" altLang="en-US" sz="1600" i="1" dirty="0"/>
              <a:t>Abu </a:t>
            </a:r>
            <a:r>
              <a:rPr lang="en-GB" altLang="en-US" sz="1600" i="1" dirty="0" err="1"/>
              <a:t>Hureyra</a:t>
            </a:r>
            <a:r>
              <a:rPr lang="en-GB" altLang="en-US" sz="1600" i="1" dirty="0"/>
              <a:t> </a:t>
            </a:r>
            <a:r>
              <a:rPr lang="en-GB" altLang="en-US" sz="1600" dirty="0"/>
              <a:t>monograph</a:t>
            </a:r>
          </a:p>
        </p:txBody>
      </p:sp>
      <p:sp>
        <p:nvSpPr>
          <p:cNvPr id="90116" name="TextBox 2"/>
          <p:cNvSpPr txBox="1">
            <a:spLocks noChangeArrowheads="1"/>
          </p:cNvSpPr>
          <p:nvPr/>
        </p:nvSpPr>
        <p:spPr bwMode="auto">
          <a:xfrm>
            <a:off x="250825" y="3878263"/>
            <a:ext cx="88931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GB" altLang="en-US" sz="2000" dirty="0">
                <a:solidFill>
                  <a:srgbClr val="FFFF00"/>
                </a:solidFill>
              </a:rPr>
              <a:t>Pottery Neolithic. A “re-start”(?) Disappearance of wild food. Smaller sites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altLang="en-US" sz="2000" dirty="0"/>
              <a:t>L.PPNB. Fully domesticated package = </a:t>
            </a:r>
            <a:r>
              <a:rPr lang="en-GB" altLang="en-US" sz="2000" dirty="0" err="1" smtClean="0"/>
              <a:t>megasites</a:t>
            </a:r>
            <a:r>
              <a:rPr lang="en-GB" altLang="en-US" sz="2000" dirty="0" smtClean="0"/>
              <a:t> (7500-6000 BC)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GB" altLang="en-US" sz="2000" dirty="0" smtClean="0"/>
              <a:t>Early ceramics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GB" altLang="en-US" sz="2000" dirty="0" smtClean="0">
                <a:sym typeface="Wingdings" panose="05000000000000000000" pitchFamily="2" charset="2"/>
              </a:rPr>
              <a:t> </a:t>
            </a:r>
            <a:r>
              <a:rPr lang="en-GB" altLang="en-US" sz="2000" dirty="0" smtClean="0"/>
              <a:t>Period of dispersal into Europe, East to Indus</a:t>
            </a:r>
            <a:endParaRPr lang="en-GB" altLang="en-US" sz="2000" dirty="0"/>
          </a:p>
          <a:p>
            <a:pPr eaLnBrk="1" hangingPunct="1">
              <a:buFont typeface="Arial" pitchFamily="34" charset="0"/>
              <a:buChar char="•"/>
            </a:pPr>
            <a:r>
              <a:rPr lang="en-GB" altLang="en-US" sz="2000" dirty="0">
                <a:solidFill>
                  <a:srgbClr val="FFFF00"/>
                </a:solidFill>
              </a:rPr>
              <a:t>M.PPNB. Full domesticates dominate. Many wild </a:t>
            </a:r>
            <a:r>
              <a:rPr lang="en-GB" altLang="en-US" sz="2000" dirty="0" smtClean="0">
                <a:solidFill>
                  <a:srgbClr val="FFFF00"/>
                </a:solidFill>
              </a:rPr>
              <a:t>foods. </a:t>
            </a:r>
            <a:r>
              <a:rPr lang="en-GB" altLang="en-US" sz="2000" dirty="0">
                <a:solidFill>
                  <a:srgbClr val="FFFF00"/>
                </a:solidFill>
              </a:rPr>
              <a:t>Domesticated        	fauna </a:t>
            </a:r>
            <a:r>
              <a:rPr lang="en-GB" altLang="en-US" sz="2000" dirty="0" smtClean="0">
                <a:solidFill>
                  <a:srgbClr val="FFFF00"/>
                </a:solidFill>
              </a:rPr>
              <a:t>widespread, but still ~30% hunted meat</a:t>
            </a:r>
            <a:endParaRPr lang="en-GB" altLang="en-US" sz="2000" dirty="0">
              <a:solidFill>
                <a:srgbClr val="FFFF00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GB" altLang="en-US" sz="2000" dirty="0"/>
              <a:t>E.PPNB. Domesticates minority; cultivation widespread; first 	domesticated animals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GB" altLang="en-US" sz="2000" dirty="0">
                <a:solidFill>
                  <a:srgbClr val="FFFF00"/>
                </a:solidFill>
              </a:rPr>
              <a:t>PPNA. Pre-domestication cultivation. Only hunting</a:t>
            </a:r>
            <a:r>
              <a:rPr lang="en-GB" altLang="en-US" sz="2000" dirty="0" smtClean="0">
                <a:solidFill>
                  <a:srgbClr val="FFFF00"/>
                </a:solidFill>
              </a:rPr>
              <a:t>(??)</a:t>
            </a:r>
            <a:endParaRPr lang="en-GB" altLang="en-US" sz="2000" dirty="0">
              <a:solidFill>
                <a:srgbClr val="FFFF00"/>
              </a:solidFill>
            </a:endParaRPr>
          </a:p>
        </p:txBody>
      </p:sp>
      <p:sp>
        <p:nvSpPr>
          <p:cNvPr id="90117" name="TextBox 3"/>
          <p:cNvSpPr txBox="1">
            <a:spLocks noChangeArrowheads="1"/>
          </p:cNvSpPr>
          <p:nvPr/>
        </p:nvSpPr>
        <p:spPr bwMode="auto">
          <a:xfrm>
            <a:off x="250825" y="441325"/>
            <a:ext cx="17446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2800">
                <a:solidFill>
                  <a:srgbClr val="FFFF00"/>
                </a:solidFill>
              </a:rPr>
              <a:t>Maximum</a:t>
            </a:r>
          </a:p>
          <a:p>
            <a:pPr eaLnBrk="1" hangingPunct="1"/>
            <a:r>
              <a:rPr lang="en-GB" altLang="en-US" sz="2800">
                <a:solidFill>
                  <a:srgbClr val="FFFF00"/>
                </a:solidFill>
              </a:rPr>
              <a:t>Site sizes</a:t>
            </a:r>
          </a:p>
        </p:txBody>
      </p:sp>
    </p:spTree>
    <p:extLst>
      <p:ext uri="{BB962C8B-B14F-4D97-AF65-F5344CB8AC3E}">
        <p14:creationId xmlns:p14="http://schemas.microsoft.com/office/powerpoint/2010/main" val="239557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2" descr="C:\Users\Dorian\Pictures\2012-07-24\DSC_02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638176"/>
            <a:ext cx="88201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161925" y="115888"/>
            <a:ext cx="84963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en-US" sz="2800" dirty="0"/>
              <a:t>Late PPNB: mega site,  </a:t>
            </a:r>
            <a:r>
              <a:rPr lang="en-GB" altLang="en-US" sz="2800" dirty="0" err="1"/>
              <a:t>Catal</a:t>
            </a:r>
            <a:r>
              <a:rPr lang="en-GB" altLang="en-US" sz="2800" dirty="0"/>
              <a:t> </a:t>
            </a:r>
            <a:r>
              <a:rPr lang="en-GB" altLang="en-US" sz="2800" dirty="0" err="1"/>
              <a:t>Hoyuk</a:t>
            </a:r>
            <a:r>
              <a:rPr lang="en-GB" altLang="en-US" sz="2800" dirty="0"/>
              <a:t>, 7400-6000 BC</a:t>
            </a:r>
            <a:endParaRPr lang="en-US" alt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33829" y="889390"/>
            <a:ext cx="292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Excavations, July 2012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51543" y="6168571"/>
            <a:ext cx="7130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~10 </a:t>
            </a:r>
            <a:r>
              <a:rPr lang="en-GB" dirty="0" err="1" smtClean="0"/>
              <a:t>Hecatres</a:t>
            </a:r>
            <a:r>
              <a:rPr lang="en-GB" dirty="0" smtClean="0"/>
              <a:t>, 5000-6000 people at it height (ca. 6500 BC)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01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rchatlas.org/OriginsFarming/Colledge/Slide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5241" y="1793082"/>
            <a:ext cx="7435465" cy="55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046514" y="1582057"/>
            <a:ext cx="12946743" cy="928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33829" y="348343"/>
            <a:ext cx="79930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Early agricultural impacts are localized</a:t>
            </a:r>
          </a:p>
          <a:p>
            <a:r>
              <a:rPr lang="en-GB" sz="2400" dirty="0"/>
              <a:t>	</a:t>
            </a:r>
            <a:r>
              <a:rPr lang="en-GB" sz="2400" dirty="0" smtClean="0">
                <a:sym typeface="Wingdings" panose="05000000000000000000" pitchFamily="2" charset="2"/>
              </a:rPr>
              <a:t> </a:t>
            </a:r>
            <a:r>
              <a:rPr lang="en-GB" sz="2400" dirty="0" err="1" smtClean="0">
                <a:sym typeface="Wingdings" panose="05000000000000000000" pitchFamily="2" charset="2"/>
              </a:rPr>
              <a:t>targetted</a:t>
            </a:r>
            <a:r>
              <a:rPr lang="en-GB" sz="2400" dirty="0" smtClean="0">
                <a:sym typeface="Wingdings" panose="05000000000000000000" pitchFamily="2" charset="2"/>
              </a:rPr>
              <a:t> environments and site locations</a:t>
            </a:r>
          </a:p>
          <a:p>
            <a:endParaRPr lang="en-GB" sz="2400" dirty="0">
              <a:sym typeface="Wingdings" panose="05000000000000000000" pitchFamily="2" charset="2"/>
            </a:endParaRPr>
          </a:p>
          <a:p>
            <a:r>
              <a:rPr lang="en-GB" sz="2400" dirty="0" smtClean="0">
                <a:sym typeface="Wingdings" panose="05000000000000000000" pitchFamily="2" charset="2"/>
              </a:rPr>
              <a:t>e.g. in Near East = the alluvial fan</a:t>
            </a:r>
          </a:p>
        </p:txBody>
      </p:sp>
      <p:pic>
        <p:nvPicPr>
          <p:cNvPr id="3" name="Picture 2" descr="http://www.archatlas.org/OriginsFarming/Colledge/Slide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72" y="2206171"/>
            <a:ext cx="6008913" cy="450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4520" y="6139099"/>
            <a:ext cx="3389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2"/>
                </a:solidFill>
              </a:rPr>
              <a:t>Vita-</a:t>
            </a:r>
            <a:r>
              <a:rPr lang="en-GB" dirty="0" err="1" smtClean="0">
                <a:solidFill>
                  <a:schemeClr val="bg2"/>
                </a:solidFill>
              </a:rPr>
              <a:t>Finzi</a:t>
            </a:r>
            <a:r>
              <a:rPr lang="en-GB" dirty="0" smtClean="0">
                <a:solidFill>
                  <a:schemeClr val="bg2"/>
                </a:solidFill>
              </a:rPr>
              <a:t> model</a:t>
            </a:r>
          </a:p>
          <a:p>
            <a:r>
              <a:rPr lang="en-GB" dirty="0" smtClean="0">
                <a:solidFill>
                  <a:schemeClr val="bg2"/>
                </a:solidFill>
              </a:rPr>
              <a:t>(</a:t>
            </a:r>
            <a:r>
              <a:rPr lang="en-GB" dirty="0" err="1" smtClean="0">
                <a:solidFill>
                  <a:schemeClr val="bg2"/>
                </a:solidFill>
              </a:rPr>
              <a:t>Brothwell</a:t>
            </a:r>
            <a:r>
              <a:rPr lang="en-GB" dirty="0" smtClean="0">
                <a:solidFill>
                  <a:schemeClr val="bg2"/>
                </a:solidFill>
              </a:rPr>
              <a:t> and Higgs 1963)</a:t>
            </a: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7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" y="90846"/>
            <a:ext cx="9023917" cy="676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5293" y="290286"/>
            <a:ext cx="7173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FF00"/>
                </a:solidFill>
              </a:rPr>
              <a:t>Global spread of agriculture movie</a:t>
            </a:r>
            <a:endParaRPr lang="en-GB" sz="2800" b="1" dirty="0">
              <a:solidFill>
                <a:srgbClr val="FFFF00"/>
              </a:solidFill>
            </a:endParaRPr>
          </a:p>
        </p:txBody>
      </p:sp>
      <p:pic>
        <p:nvPicPr>
          <p:cNvPr id="3" name="Holocene_subsistence_lifesty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63" y="1262742"/>
            <a:ext cx="8559609" cy="36140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8745" y="5925833"/>
            <a:ext cx="818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Courtesy of Jed Kaplan, ARVE research project, University of Geneva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90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  <p:pic>
        <p:nvPicPr>
          <p:cNvPr id="52227" name="Picture 3" descr="GPR paddies 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527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392363" y="363542"/>
            <a:ext cx="5049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2400" dirty="0">
                <a:solidFill>
                  <a:schemeClr val="bg2"/>
                </a:solidFill>
                <a:latin typeface="Arial" pitchFamily="34" charset="0"/>
              </a:rPr>
              <a:t>Prehistoric Rice &amp; Global Warming?</a:t>
            </a:r>
            <a:endParaRPr lang="en-US" altLang="en-US" sz="2400" dirty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2488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8" y="3172053"/>
            <a:ext cx="5114925" cy="3090862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Text Box 9"/>
          <p:cNvSpPr txBox="1">
            <a:spLocks noChangeArrowheads="1"/>
          </p:cNvSpPr>
          <p:nvPr/>
        </p:nvSpPr>
        <p:spPr bwMode="auto">
          <a:xfrm>
            <a:off x="844325" y="3390900"/>
            <a:ext cx="3552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dirty="0" err="1">
                <a:solidFill>
                  <a:srgbClr val="FF0000"/>
                </a:solidFill>
              </a:rPr>
              <a:t>Ruddiman</a:t>
            </a:r>
            <a:r>
              <a:rPr lang="en-GB" altLang="en-US" dirty="0">
                <a:solidFill>
                  <a:srgbClr val="FF0000"/>
                </a:solidFill>
              </a:rPr>
              <a:t> (2003) Hypothesis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975224" y="0"/>
            <a:ext cx="3771900" cy="3197225"/>
          </a:xfrm>
        </p:spPr>
        <p:txBody>
          <a:bodyPr/>
          <a:lstStyle/>
          <a:p>
            <a:pPr algn="r" eaLnBrk="1" hangingPunct="1">
              <a:defRPr/>
            </a:pPr>
            <a:r>
              <a:rPr lang="en-GB" sz="3200" dirty="0" smtClean="0"/>
              <a:t>The </a:t>
            </a:r>
            <a:r>
              <a:rPr lang="en-GB" sz="3200" dirty="0" err="1" smtClean="0"/>
              <a:t>Ruddiman</a:t>
            </a:r>
            <a:r>
              <a:rPr lang="en-GB" sz="3200" dirty="0" smtClean="0"/>
              <a:t> Hypothesis:</a:t>
            </a:r>
            <a:br>
              <a:rPr lang="en-GB" sz="3200" dirty="0" smtClean="0"/>
            </a:br>
            <a:r>
              <a:rPr lang="en-GB" sz="3200" dirty="0" smtClean="0"/>
              <a:t>anthropogenic greenhouse gases </a:t>
            </a:r>
            <a:br>
              <a:rPr lang="en-GB" sz="3200" dirty="0" smtClean="0"/>
            </a:br>
            <a:r>
              <a:rPr lang="en-GB" sz="3200" dirty="0" smtClean="0"/>
              <a:t>since the Neolithic</a:t>
            </a:r>
          </a:p>
        </p:txBody>
      </p:sp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5060949" y="5890755"/>
            <a:ext cx="3686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dirty="0" err="1"/>
              <a:t>Ruddiman</a:t>
            </a:r>
            <a:r>
              <a:rPr lang="en-GB" altLang="en-US" dirty="0"/>
              <a:t> &amp; al. (2011)</a:t>
            </a:r>
          </a:p>
          <a:p>
            <a:pPr eaLnBrk="1" hangingPunct="1"/>
            <a:r>
              <a:rPr lang="en-GB" altLang="en-US" i="1" dirty="0"/>
              <a:t>The Holocene </a:t>
            </a:r>
            <a:r>
              <a:rPr lang="en-GB" altLang="en-US" dirty="0"/>
              <a:t>[</a:t>
            </a:r>
            <a:r>
              <a:rPr lang="en-GB" altLang="en-US" dirty="0" smtClean="0"/>
              <a:t>August, 2011]</a:t>
            </a:r>
            <a:endParaRPr lang="en-GB" altLang="en-US" i="1" dirty="0"/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5060949" y="4983842"/>
            <a:ext cx="38492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dirty="0"/>
              <a:t>General book </a:t>
            </a:r>
            <a:r>
              <a:rPr lang="en-GB" altLang="en-US" dirty="0" err="1"/>
              <a:t>Ruddiman</a:t>
            </a:r>
            <a:r>
              <a:rPr lang="en-GB" altLang="en-US" dirty="0"/>
              <a:t> (</a:t>
            </a:r>
            <a:r>
              <a:rPr lang="en-GB" altLang="en-US" dirty="0" smtClean="0"/>
              <a:t>2012)</a:t>
            </a:r>
            <a:endParaRPr lang="en-GB" altLang="en-US" dirty="0"/>
          </a:p>
          <a:p>
            <a:pPr eaLnBrk="1" hangingPunct="1"/>
            <a:r>
              <a:rPr lang="en-GB" altLang="en-US" i="1" dirty="0" smtClean="0"/>
              <a:t>Earth Transformed.</a:t>
            </a:r>
            <a:endParaRPr lang="en-GB" altLang="en-US" i="1" dirty="0"/>
          </a:p>
        </p:txBody>
      </p:sp>
      <p:pic>
        <p:nvPicPr>
          <p:cNvPr id="54277" name="Picture 8" descr="Ruddiman_interglac_alig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0"/>
            <a:ext cx="4473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730422" y="3922486"/>
            <a:ext cx="2786063" cy="466725"/>
          </a:xfrm>
          <a:prstGeom prst="rect">
            <a:avLst/>
          </a:prstGeom>
          <a:solidFill>
            <a:schemeClr val="tx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2400" b="1">
                <a:solidFill>
                  <a:srgbClr val="FF0000"/>
                </a:solidFill>
              </a:rPr>
              <a:t>Red- Holocene </a:t>
            </a:r>
          </a:p>
        </p:txBody>
      </p:sp>
    </p:spTree>
    <p:extLst>
      <p:ext uri="{BB962C8B-B14F-4D97-AF65-F5344CB8AC3E}">
        <p14:creationId xmlns:p14="http://schemas.microsoft.com/office/powerpoint/2010/main" val="359432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8" name="Picture 8" descr="C:\Users\Dorian\Pictures\web\FlotatioMantai_Sri Lanka (Small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813" y="548680"/>
            <a:ext cx="40767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3476854" y="28804"/>
            <a:ext cx="5660524" cy="1569660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dirty="0">
                <a:solidFill>
                  <a:srgbClr val="FFFF00"/>
                </a:solidFill>
              </a:rPr>
              <a:t>Recovery: FLOTATION of</a:t>
            </a:r>
          </a:p>
          <a:p>
            <a:r>
              <a:rPr lang="en-GB" sz="3200" dirty="0">
                <a:solidFill>
                  <a:srgbClr val="FFFF00"/>
                </a:solidFill>
              </a:rPr>
              <a:t>  archaeological </a:t>
            </a:r>
            <a:r>
              <a:rPr lang="en-GB" sz="3200" dirty="0" smtClean="0">
                <a:solidFill>
                  <a:srgbClr val="FFFF00"/>
                </a:solidFill>
              </a:rPr>
              <a:t>sediments</a:t>
            </a:r>
          </a:p>
          <a:p>
            <a:r>
              <a:rPr lang="en-GB" sz="3200" dirty="0">
                <a:solidFill>
                  <a:srgbClr val="FFFF00"/>
                </a:solidFill>
              </a:rPr>
              <a:t>	</a:t>
            </a:r>
            <a:r>
              <a:rPr lang="en-GB" sz="3200" dirty="0" smtClean="0">
                <a:solidFill>
                  <a:srgbClr val="FFFF00"/>
                </a:solidFill>
              </a:rPr>
              <a:t>for macro-remains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5420" y="1844824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 bucket flotation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426963"/>
              </p:ext>
            </p:extLst>
          </p:nvPr>
        </p:nvGraphicFramePr>
        <p:xfrm>
          <a:off x="0" y="1268760"/>
          <a:ext cx="4321175" cy="323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87" name="Image" r:id="rId5" imgW="3602743" imgH="2697485" progId="Photoshop.Image.7">
                  <p:embed/>
                </p:oleObj>
              </mc:Choice>
              <mc:Fallback>
                <p:oleObj name="Image" r:id="rId5" imgW="3602743" imgH="2697485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68760"/>
                        <a:ext cx="4321175" cy="32353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1794" y="463551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Machine</a:t>
            </a:r>
          </a:p>
          <a:p>
            <a:r>
              <a:rPr lang="en-GB" sz="2000" b="1" dirty="0" smtClean="0"/>
              <a:t>flotation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4553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ig1_rice systems carto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900" y="771525"/>
            <a:ext cx="8748713" cy="5249863"/>
          </a:xfrm>
        </p:spPr>
      </p:pic>
      <p:sp>
        <p:nvSpPr>
          <p:cNvPr id="56323" name="Rectangle 7"/>
          <p:cNvSpPr>
            <a:spLocks noChangeArrowheads="1"/>
          </p:cNvSpPr>
          <p:nvPr/>
        </p:nvSpPr>
        <p:spPr bwMode="auto">
          <a:xfrm>
            <a:off x="446088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GB" altLang="en-US" sz="3200" b="1">
                <a:solidFill>
                  <a:srgbClr val="FFCC00"/>
                </a:solidFill>
                <a:latin typeface="Arial" pitchFamily="34" charset="0"/>
              </a:rPr>
              <a:t>How was rice cultivated?</a:t>
            </a:r>
            <a:endParaRPr lang="en-US" altLang="en-US" sz="3200" b="1">
              <a:solidFill>
                <a:srgbClr val="FFCC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sz="4000" b="1" dirty="0">
                <a:solidFill>
                  <a:srgbClr val="FFCC00"/>
                </a:solidFill>
              </a:rPr>
              <a:t>How was rice cultivated?</a:t>
            </a:r>
            <a:br>
              <a:rPr lang="en-GB" sz="4000" b="1" dirty="0">
                <a:solidFill>
                  <a:srgbClr val="FFCC00"/>
                </a:solidFill>
              </a:rPr>
            </a:br>
            <a:r>
              <a:rPr lang="en-GB" sz="2400" dirty="0">
                <a:solidFill>
                  <a:srgbClr val="FFFF00"/>
                </a:solidFill>
              </a:rPr>
              <a:t>Weeds of different rice systems are different</a:t>
            </a:r>
            <a:r>
              <a:rPr lang="en-US" sz="4000" b="1" dirty="0">
                <a:solidFill>
                  <a:srgbClr val="FFCC00"/>
                </a:solidFill>
              </a:rPr>
              <a:t/>
            </a:r>
            <a:br>
              <a:rPr lang="en-US" sz="4000" b="1" dirty="0">
                <a:solidFill>
                  <a:srgbClr val="FFCC00"/>
                </a:solidFill>
              </a:rPr>
            </a:br>
            <a:endParaRPr lang="en-GB" sz="4000" b="1" dirty="0">
              <a:solidFill>
                <a:srgbClr val="FFCC00"/>
              </a:solidFill>
            </a:endParaRPr>
          </a:p>
        </p:txBody>
      </p:sp>
      <p:pic>
        <p:nvPicPr>
          <p:cNvPr id="57347" name="Picture 5" descr="weed infested rice fi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29146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-36513" y="3213100"/>
            <a:ext cx="3384551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600">
                <a:solidFill>
                  <a:srgbClr val="FFCC00"/>
                </a:solidFill>
                <a:latin typeface="Arial" pitchFamily="34" charset="0"/>
              </a:rPr>
              <a:t>Upland, rainfed rice in Western India: Very weedy with Amarnthaceae, Compositae,</a:t>
            </a:r>
          </a:p>
          <a:p>
            <a:pPr eaLnBrk="1" hangingPunct="1"/>
            <a:r>
              <a:rPr lang="en-GB" altLang="en-US" sz="1600">
                <a:solidFill>
                  <a:srgbClr val="FFCC00"/>
                </a:solidFill>
                <a:latin typeface="Arial" pitchFamily="34" charset="0"/>
              </a:rPr>
              <a:t>grasses</a:t>
            </a:r>
            <a:endParaRPr lang="en-US" altLang="en-US" sz="1600">
              <a:solidFill>
                <a:srgbClr val="FFCC00"/>
              </a:solidFill>
              <a:latin typeface="Arial" pitchFamily="34" charset="0"/>
            </a:endParaRPr>
          </a:p>
        </p:txBody>
      </p:sp>
      <p:pic>
        <p:nvPicPr>
          <p:cNvPr id="57349" name="Picture 2" descr="DSC092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068763"/>
            <a:ext cx="291623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15"/>
          <p:cNvSpPr txBox="1">
            <a:spLocks noChangeArrowheads="1"/>
          </p:cNvSpPr>
          <p:nvPr/>
        </p:nvSpPr>
        <p:spPr bwMode="auto">
          <a:xfrm>
            <a:off x="34925" y="6237288"/>
            <a:ext cx="3765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600">
                <a:solidFill>
                  <a:srgbClr val="FFCC00"/>
                </a:solidFill>
                <a:latin typeface="Arial" pitchFamily="34" charset="0"/>
              </a:rPr>
              <a:t>Lowland irrigated  rice in  Zhejiang, China:  Short sedges, panicoids</a:t>
            </a:r>
            <a:endParaRPr lang="en-US" altLang="en-US" sz="1600">
              <a:solidFill>
                <a:srgbClr val="FFCC00"/>
              </a:solidFill>
              <a:latin typeface="Arial" pitchFamily="34" charset="0"/>
            </a:endParaRPr>
          </a:p>
        </p:txBody>
      </p:sp>
      <p:pic>
        <p:nvPicPr>
          <p:cNvPr id="57351" name="Picture 7" descr="DSC_0991 (Large)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4090988"/>
            <a:ext cx="3240088" cy="2166937"/>
          </a:xfrm>
        </p:spPr>
      </p:pic>
      <p:sp>
        <p:nvSpPr>
          <p:cNvPr id="57352" name="Text Box 15"/>
          <p:cNvSpPr txBox="1">
            <a:spLocks noChangeArrowheads="1"/>
          </p:cNvSpPr>
          <p:nvPr/>
        </p:nvSpPr>
        <p:spPr bwMode="auto">
          <a:xfrm>
            <a:off x="6443663" y="5375275"/>
            <a:ext cx="37655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600">
                <a:solidFill>
                  <a:srgbClr val="FFCC00"/>
                </a:solidFill>
                <a:latin typeface="Arial" pitchFamily="34" charset="0"/>
              </a:rPr>
              <a:t>Deep flooded  rice in </a:t>
            </a:r>
          </a:p>
          <a:p>
            <a:pPr eaLnBrk="1" hangingPunct="1"/>
            <a:r>
              <a:rPr lang="en-GB" altLang="en-US" sz="1600">
                <a:solidFill>
                  <a:srgbClr val="FFCC00"/>
                </a:solidFill>
                <a:latin typeface="Arial" pitchFamily="34" charset="0"/>
              </a:rPr>
              <a:t>Orissa: shrubby weeds, </a:t>
            </a:r>
          </a:p>
          <a:p>
            <a:pPr eaLnBrk="1" hangingPunct="1"/>
            <a:r>
              <a:rPr lang="en-GB" altLang="en-US" sz="1600">
                <a:solidFill>
                  <a:srgbClr val="FFCC00"/>
                </a:solidFill>
                <a:latin typeface="Arial" pitchFamily="34" charset="0"/>
              </a:rPr>
              <a:t>Floating aquatics,</a:t>
            </a:r>
            <a:br>
              <a:rPr lang="en-GB" altLang="en-US" sz="1600">
                <a:solidFill>
                  <a:srgbClr val="FFCC00"/>
                </a:solidFill>
                <a:latin typeface="Arial" pitchFamily="34" charset="0"/>
              </a:rPr>
            </a:br>
            <a:r>
              <a:rPr lang="en-GB" altLang="en-US" sz="1600">
                <a:solidFill>
                  <a:srgbClr val="FFCC00"/>
                </a:solidFill>
                <a:latin typeface="Arial" pitchFamily="34" charset="0"/>
              </a:rPr>
              <a:t>tall sedges, millet-grasses,</a:t>
            </a:r>
          </a:p>
          <a:p>
            <a:pPr eaLnBrk="1" hangingPunct="1"/>
            <a:r>
              <a:rPr lang="en-GB" altLang="en-US" sz="1600">
                <a:solidFill>
                  <a:srgbClr val="FFCC00"/>
                </a:solidFill>
                <a:latin typeface="Arial" pitchFamily="34" charset="0"/>
              </a:rPr>
              <a:t>Festucoid grasses</a:t>
            </a:r>
            <a:endParaRPr lang="en-US" altLang="en-US" sz="1600">
              <a:solidFill>
                <a:srgbClr val="FFCC00"/>
              </a:solidFill>
              <a:latin typeface="Arial" pitchFamily="34" charset="0"/>
            </a:endParaRPr>
          </a:p>
        </p:txBody>
      </p:sp>
      <p:pic>
        <p:nvPicPr>
          <p:cNvPr id="57353" name="Picture 2" descr="C:\Users\Dorian Fuller\Documents\Current Papers\finished or submitted\Rice_JAS_Alison\Fig2_rice weeds tab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81075"/>
            <a:ext cx="604837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6732588" y="4076700"/>
            <a:ext cx="25555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dirty="0"/>
              <a:t>(weeds reported in</a:t>
            </a:r>
          </a:p>
          <a:p>
            <a:pPr eaLnBrk="1" hangingPunct="1"/>
            <a:r>
              <a:rPr lang="en-GB" altLang="en-US" dirty="0"/>
              <a:t>Indian rice based on</a:t>
            </a:r>
          </a:p>
          <a:p>
            <a:pPr eaLnBrk="1" hangingPunct="1"/>
            <a:r>
              <a:rPr lang="en-GB" altLang="en-US" dirty="0"/>
              <a:t>IRRI books)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Dorian\Documents\Current Papers\Rice Project\Figure_5_phytolith examples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549275"/>
            <a:ext cx="7637462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755650" y="115888"/>
            <a:ext cx="5878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rgbClr val="FFFF00"/>
                </a:solidFill>
              </a:rPr>
              <a:t>Phytolith examples from rice weeds reference collection</a:t>
            </a:r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684213" y="6021388"/>
            <a:ext cx="755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600" dirty="0"/>
              <a:t>Weisskopf, A. &amp; al. (</a:t>
            </a:r>
            <a:r>
              <a:rPr lang="en-GB" altLang="en-US" sz="1600" dirty="0" smtClean="0"/>
              <a:t>i2013) </a:t>
            </a:r>
            <a:r>
              <a:rPr lang="en-GB" altLang="en-US" sz="1600" dirty="0"/>
              <a:t>Archaeobotanical implications of phytolith assemblages from cultivated rice systems, wild rice stands and macro-regional patterns. </a:t>
            </a:r>
            <a:r>
              <a:rPr lang="en-GB" altLang="en-US" sz="1600" i="1" dirty="0"/>
              <a:t>J. Archaeological Science</a:t>
            </a:r>
            <a:endParaRPr lang="en-GB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4"/>
          <p:cNvSpPr txBox="1">
            <a:spLocks noChangeArrowheads="1"/>
          </p:cNvSpPr>
          <p:nvPr/>
        </p:nvSpPr>
        <p:spPr bwMode="auto">
          <a:xfrm>
            <a:off x="5364163" y="260350"/>
            <a:ext cx="3908425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zh-CN" sz="2400" dirty="0">
                <a:solidFill>
                  <a:srgbClr val="FFFF00"/>
                </a:solidFill>
                <a:latin typeface="Arial" pitchFamily="34" charset="0"/>
                <a:ea typeface="SimSun" pitchFamily="2" charset="-122"/>
              </a:rPr>
              <a:t>&gt;400 sites.</a:t>
            </a:r>
          </a:p>
          <a:p>
            <a:pPr eaLnBrk="1" hangingPunct="1"/>
            <a:r>
              <a:rPr lang="en-GB" altLang="zh-CN" sz="2400" dirty="0">
                <a:solidFill>
                  <a:srgbClr val="FFFF00"/>
                </a:solidFill>
                <a:latin typeface="Arial" pitchFamily="34" charset="0"/>
                <a:ea typeface="SimSun" pitchFamily="2" charset="-122"/>
              </a:rPr>
              <a:t>Those with adequate data assessed for evidence</a:t>
            </a:r>
          </a:p>
          <a:p>
            <a:pPr eaLnBrk="1" hangingPunct="1"/>
            <a:r>
              <a:rPr lang="en-GB" altLang="zh-CN" sz="2400" dirty="0">
                <a:solidFill>
                  <a:srgbClr val="FFFF00"/>
                </a:solidFill>
                <a:latin typeface="Arial" pitchFamily="34" charset="0"/>
                <a:ea typeface="SimSun" pitchFamily="2" charset="-122"/>
              </a:rPr>
              <a:t>For wet vs. dry rice</a:t>
            </a:r>
          </a:p>
          <a:p>
            <a:pPr eaLnBrk="1" hangingPunct="1"/>
            <a:endParaRPr lang="en-GB" altLang="zh-CN" sz="2400" dirty="0">
              <a:solidFill>
                <a:srgbClr val="FFFF00"/>
              </a:solidFill>
              <a:latin typeface="Arial" pitchFamily="34" charset="0"/>
              <a:ea typeface="SimSun" pitchFamily="2" charset="-122"/>
            </a:endParaRPr>
          </a:p>
          <a:p>
            <a:pPr eaLnBrk="1" hangingPunct="1"/>
            <a:endParaRPr lang="en-GB" altLang="zh-CN" sz="2400" i="1" dirty="0">
              <a:solidFill>
                <a:srgbClr val="FFFF00"/>
              </a:solidFill>
              <a:latin typeface="Arial" pitchFamily="34" charset="0"/>
              <a:ea typeface="SimSun" pitchFamily="2" charset="-122"/>
            </a:endParaRPr>
          </a:p>
          <a:p>
            <a:pPr eaLnBrk="1" hangingPunct="1"/>
            <a:endParaRPr lang="en-GB" altLang="zh-CN" sz="2400" i="1" dirty="0">
              <a:solidFill>
                <a:srgbClr val="FFFF00"/>
              </a:solidFill>
              <a:latin typeface="Arial" pitchFamily="34" charset="0"/>
              <a:ea typeface="SimSun" pitchFamily="2" charset="-122"/>
            </a:endParaRPr>
          </a:p>
          <a:p>
            <a:pPr eaLnBrk="1" hangingPunct="1"/>
            <a:endParaRPr lang="en-GB" altLang="zh-CN" sz="2400" i="1" dirty="0">
              <a:solidFill>
                <a:srgbClr val="FFFF00"/>
              </a:solidFill>
              <a:latin typeface="Arial" pitchFamily="34" charset="0"/>
              <a:ea typeface="SimSun" pitchFamily="2" charset="-122"/>
            </a:endParaRPr>
          </a:p>
          <a:p>
            <a:pPr eaLnBrk="1" hangingPunct="1"/>
            <a:endParaRPr lang="en-GB" altLang="zh-CN" sz="2400" i="1" dirty="0">
              <a:solidFill>
                <a:srgbClr val="FFFF00"/>
              </a:solidFill>
              <a:latin typeface="Arial" pitchFamily="34" charset="0"/>
              <a:ea typeface="SimSun" pitchFamily="2" charset="-122"/>
            </a:endParaRPr>
          </a:p>
          <a:p>
            <a:pPr eaLnBrk="1" hangingPunct="1"/>
            <a:r>
              <a:rPr lang="en-GB" altLang="zh-CN" sz="1600" dirty="0">
                <a:latin typeface="Arial" pitchFamily="34" charset="0"/>
                <a:ea typeface="SimSun" pitchFamily="2" charset="-122"/>
              </a:rPr>
              <a:t>From Fuller et al. (2010)</a:t>
            </a:r>
          </a:p>
          <a:p>
            <a:pPr eaLnBrk="1" hangingPunct="1"/>
            <a:r>
              <a:rPr lang="en-GB" altLang="zh-CN" sz="1600" i="1" dirty="0">
                <a:latin typeface="Arial" pitchFamily="34" charset="0"/>
                <a:ea typeface="SimSun" pitchFamily="2" charset="-122"/>
              </a:rPr>
              <a:t>Archaeological &amp; </a:t>
            </a:r>
            <a:r>
              <a:rPr lang="en-GB" altLang="zh-CN" sz="1600" i="1" dirty="0" err="1">
                <a:latin typeface="Arial" pitchFamily="34" charset="0"/>
                <a:ea typeface="SimSun" pitchFamily="2" charset="-122"/>
              </a:rPr>
              <a:t>Anthro</a:t>
            </a:r>
            <a:r>
              <a:rPr lang="en-GB" altLang="zh-CN" sz="1600" i="1" dirty="0">
                <a:latin typeface="Arial" pitchFamily="34" charset="0"/>
                <a:ea typeface="SimSun" pitchFamily="2" charset="-122"/>
              </a:rPr>
              <a:t>. Sciences</a:t>
            </a:r>
            <a:r>
              <a:rPr lang="en-GB" altLang="zh-CN" sz="1600" dirty="0">
                <a:latin typeface="Arial" pitchFamily="34" charset="0"/>
                <a:ea typeface="SimSun" pitchFamily="2" charset="-122"/>
              </a:rPr>
              <a:t> 2</a:t>
            </a:r>
          </a:p>
          <a:p>
            <a:pPr eaLnBrk="1" hangingPunct="1"/>
            <a:r>
              <a:rPr lang="en-GB" altLang="zh-CN" sz="1600" dirty="0">
                <a:latin typeface="Arial" pitchFamily="34" charset="0"/>
                <a:ea typeface="SimSun" pitchFamily="2" charset="-122"/>
              </a:rPr>
              <a:t>Updated in: Fuller et al </a:t>
            </a:r>
            <a:br>
              <a:rPr lang="en-GB" altLang="zh-CN" sz="1600" dirty="0">
                <a:latin typeface="Arial" pitchFamily="34" charset="0"/>
                <a:ea typeface="SimSun" pitchFamily="2" charset="-122"/>
              </a:rPr>
            </a:br>
            <a:r>
              <a:rPr lang="en-GB" altLang="zh-CN" sz="1600" dirty="0" smtClean="0">
                <a:latin typeface="Arial" pitchFamily="34" charset="0"/>
                <a:ea typeface="SimSun" pitchFamily="2" charset="-122"/>
              </a:rPr>
              <a:t>(2011),  </a:t>
            </a:r>
            <a:r>
              <a:rPr lang="en-GB" altLang="zh-CN" sz="1600" i="1" dirty="0">
                <a:latin typeface="Arial" pitchFamily="34" charset="0"/>
                <a:ea typeface="SimSun" pitchFamily="2" charset="-122"/>
              </a:rPr>
              <a:t>The Holocene</a:t>
            </a:r>
          </a:p>
          <a:p>
            <a:pPr eaLnBrk="1" hangingPunct="1"/>
            <a:endParaRPr lang="en-GB" altLang="zh-CN" sz="2400" i="1" dirty="0">
              <a:solidFill>
                <a:srgbClr val="FFFF00"/>
              </a:solidFill>
              <a:latin typeface="Arial" pitchFamily="34" charset="0"/>
              <a:ea typeface="SimSun" pitchFamily="2" charset="-122"/>
            </a:endParaRPr>
          </a:p>
          <a:p>
            <a:pPr eaLnBrk="1" hangingPunct="1"/>
            <a:endParaRPr lang="en-GB" altLang="zh-CN" sz="2800" dirty="0">
              <a:latin typeface="Arial" pitchFamily="34" charset="0"/>
              <a:ea typeface="SimSun" pitchFamily="2" charset="-122"/>
            </a:endParaRPr>
          </a:p>
        </p:txBody>
      </p:sp>
      <p:pic>
        <p:nvPicPr>
          <p:cNvPr id="59395" name="Picture 2" descr="D:\rice consilience images\RiceSpreadMaps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19050"/>
            <a:ext cx="5400676" cy="6877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gure3KazakPointAd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78486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900113" y="-26988"/>
            <a:ext cx="7704137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zh-CN" sz="2800">
                <a:solidFill>
                  <a:srgbClr val="FFFF00"/>
                </a:solidFill>
                <a:latin typeface="Arial" pitchFamily="34" charset="0"/>
                <a:ea typeface="SimSun" pitchFamily="2" charset="-122"/>
              </a:rPr>
              <a:t>The spread of rice. </a:t>
            </a:r>
            <a:r>
              <a:rPr lang="en-US" altLang="zh-CN" sz="2800">
                <a:solidFill>
                  <a:srgbClr val="FFFF00"/>
                </a:solidFill>
                <a:latin typeface="Arial" pitchFamily="34" charset="0"/>
                <a:ea typeface="SimSun" pitchFamily="2" charset="-122"/>
              </a:rPr>
              <a:t>GIS model</a:t>
            </a:r>
          </a:p>
          <a:p>
            <a:pPr eaLnBrk="1" hangingPunct="1"/>
            <a:r>
              <a:rPr lang="en-GB" altLang="zh-CN" sz="2800">
                <a:solidFill>
                  <a:schemeClr val="bg1"/>
                </a:solidFill>
                <a:latin typeface="Arial" pitchFamily="34" charset="0"/>
                <a:ea typeface="SimSun" pitchFamily="2" charset="-122"/>
              </a:rPr>
              <a:t>Archaeological data + environmental potential</a:t>
            </a:r>
          </a:p>
          <a:p>
            <a:pPr eaLnBrk="1" hangingPunct="1"/>
            <a:endParaRPr lang="en-GB" altLang="zh-CN" sz="2800">
              <a:solidFill>
                <a:schemeClr val="bg1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044575" y="6069013"/>
            <a:ext cx="428380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2000" b="1" dirty="0">
                <a:solidFill>
                  <a:srgbClr val="FFFF00"/>
                </a:solidFill>
                <a:latin typeface="Arial" pitchFamily="34" charset="0"/>
              </a:rPr>
              <a:t>Fuller et al. </a:t>
            </a:r>
            <a:r>
              <a:rPr lang="en-GB" altLang="en-US" sz="2000" b="1" dirty="0" smtClean="0">
                <a:solidFill>
                  <a:srgbClr val="FFFF00"/>
                </a:solidFill>
                <a:latin typeface="Arial" pitchFamily="34" charset="0"/>
              </a:rPr>
              <a:t>(2011) </a:t>
            </a:r>
            <a:r>
              <a:rPr lang="en-GB" altLang="en-US" sz="2000" b="1" i="1" dirty="0">
                <a:solidFill>
                  <a:srgbClr val="FFFF00"/>
                </a:solidFill>
                <a:latin typeface="Arial" pitchFamily="34" charset="0"/>
              </a:rPr>
              <a:t>The Holocene </a:t>
            </a:r>
            <a:endParaRPr lang="en-GB" altLang="en-US" sz="20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827088" y="1020763"/>
            <a:ext cx="50117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zh-CN" sz="2800" b="1">
                <a:solidFill>
                  <a:srgbClr val="FF3300"/>
                </a:solidFill>
                <a:latin typeface="Arial" pitchFamily="34" charset="0"/>
                <a:ea typeface="SimSun" pitchFamily="2" charset="-122"/>
              </a:rPr>
              <a:t>What about wet rice subset?</a:t>
            </a:r>
            <a:endParaRPr lang="en-GB" altLang="en-US" sz="2800" b="1">
              <a:solidFill>
                <a:srgbClr val="FF3300"/>
              </a:solidFill>
              <a:latin typeface="Arial" pitchFamily="34" charset="0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  <p:pic>
        <p:nvPicPr>
          <p:cNvPr id="61444" name="Picture 4" descr="Fig4_rev_more contra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822450"/>
            <a:ext cx="6962775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765175" y="784225"/>
            <a:ext cx="7504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/>
              <a:t>Time-lag between first rice and first wet rice = regions of initial</a:t>
            </a:r>
          </a:p>
          <a:p>
            <a:pPr eaLnBrk="1" hangingPunct="1"/>
            <a:r>
              <a:rPr lang="en-GB" altLang="en-US"/>
              <a:t>Dry rice (rainfed/ upland)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  <p:pic>
        <p:nvPicPr>
          <p:cNvPr id="62467" name="Picture 3" descr="Fig5_rev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0"/>
            <a:ext cx="6040437" cy="6858000"/>
          </a:xfrm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6397625" y="3851275"/>
            <a:ext cx="22320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2400" b="1">
                <a:solidFill>
                  <a:srgbClr val="FFCC00"/>
                </a:solidFill>
                <a:latin typeface="Arial" pitchFamily="34" charset="0"/>
              </a:rPr>
              <a:t>GIS Model:</a:t>
            </a:r>
          </a:p>
          <a:p>
            <a:pPr eaLnBrk="1" hangingPunct="1"/>
            <a:r>
              <a:rPr lang="en-GB" altLang="en-US" sz="2400" b="1">
                <a:solidFill>
                  <a:srgbClr val="FFCC00"/>
                </a:solidFill>
                <a:latin typeface="Arial" pitchFamily="34" charset="0"/>
              </a:rPr>
              <a:t>Spread of Wet</a:t>
            </a:r>
          </a:p>
          <a:p>
            <a:pPr eaLnBrk="1" hangingPunct="1"/>
            <a:r>
              <a:rPr lang="en-GB" altLang="en-US" sz="2400" b="1">
                <a:solidFill>
                  <a:srgbClr val="FFCC00"/>
                </a:solidFill>
                <a:latin typeface="Arial" pitchFamily="34" charset="0"/>
              </a:rPr>
              <a:t>Rice (paddy):</a:t>
            </a:r>
          </a:p>
          <a:p>
            <a:pPr eaLnBrk="1" hangingPunct="1"/>
            <a:r>
              <a:rPr lang="en-GB" altLang="en-US" sz="2400" b="1">
                <a:solidFill>
                  <a:srgbClr val="FFCC00"/>
                </a:solidFill>
                <a:latin typeface="Arial" pitchFamily="34" charset="0"/>
              </a:rPr>
              <a:t>% of modern</a:t>
            </a:r>
          </a:p>
          <a:p>
            <a:pPr eaLnBrk="1" hangingPunct="1"/>
            <a:r>
              <a:rPr lang="en-GB" altLang="en-US" sz="2400" b="1">
                <a:solidFill>
                  <a:srgbClr val="FFCC00"/>
                </a:solidFill>
                <a:latin typeface="Arial" pitchFamily="34" charset="0"/>
              </a:rPr>
              <a:t>wet rice area</a:t>
            </a:r>
            <a:endParaRPr lang="en-US" altLang="en-US" sz="2400" b="1">
              <a:solidFill>
                <a:srgbClr val="FFCC00"/>
              </a:solidFill>
              <a:latin typeface="Arial" pitchFamily="34" charset="0"/>
            </a:endParaRPr>
          </a:p>
        </p:txBody>
      </p:sp>
      <p:pic>
        <p:nvPicPr>
          <p:cNvPr id="263173" name="Picture 5" descr="methane emisions 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488"/>
            <a:ext cx="7993062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5" name="Line 7"/>
          <p:cNvSpPr>
            <a:spLocks noChangeShapeType="1"/>
          </p:cNvSpPr>
          <p:nvPr/>
        </p:nvSpPr>
        <p:spPr bwMode="auto">
          <a:xfrm>
            <a:off x="2051050" y="908050"/>
            <a:ext cx="2174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3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7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561"/>
            <a:ext cx="9144000" cy="1139825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Methane from ungulate livestock?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63842" name="Picture 2" descr="C:\Users\Dorian\Dropbox\AREES - Animal Domestication\Figures\Bo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5" y="1048203"/>
            <a:ext cx="2831504" cy="329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3" name="Picture 3" descr="C:\Users\Dorian\Dropbox\AREES - Animal Domestication\Figures\buffalo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77" y="1048203"/>
            <a:ext cx="309721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4" name="Picture 4" descr="C:\Users\Dorian\Dropbox\AREES - Animal Domestication\Figures\goat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19" y="1048203"/>
            <a:ext cx="3097213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5" name="Picture 5" descr="C:\Users\Dorian\Dropbox\AREES - Animal Domestication\Figures\sheep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19" y="3871233"/>
            <a:ext cx="3097213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C:\Users\Dorian\Dropbox\AREES - Animal Domestication\Figures\Alpaca2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5" y="4557713"/>
            <a:ext cx="3100387" cy="22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8" name="Picture 8" descr="C:\Users\Dorian\Dropbox\AREES - Animal Domestication\Figures\llama3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703" y="4264484"/>
            <a:ext cx="3100387" cy="22225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189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5029200" cy="2940050"/>
          </a:xfrm>
        </p:spPr>
        <p:txBody>
          <a:bodyPr/>
          <a:lstStyle/>
          <a:p>
            <a:pPr algn="l" eaLnBrk="1" hangingPunct="1">
              <a:defRPr/>
            </a:pPr>
            <a:r>
              <a:rPr lang="en-GB" sz="3200" smtClean="0"/>
              <a:t>Another methane source?</a:t>
            </a:r>
            <a:br>
              <a:rPr lang="en-GB" sz="3200" smtClean="0"/>
            </a:br>
            <a:r>
              <a:rPr lang="en-GB" sz="3200" smtClean="0"/>
              <a:t>The spread of </a:t>
            </a:r>
            <a:br>
              <a:rPr lang="en-GB" sz="3200" smtClean="0"/>
            </a:br>
            <a:r>
              <a:rPr lang="en-GB" sz="3200" smtClean="0"/>
              <a:t>sheep,</a:t>
            </a:r>
            <a:br>
              <a:rPr lang="en-GB" sz="3200" smtClean="0"/>
            </a:br>
            <a:r>
              <a:rPr lang="en-GB" sz="3200" smtClean="0"/>
              <a:t> goat &amp;</a:t>
            </a:r>
            <a:br>
              <a:rPr lang="en-GB" sz="3200" smtClean="0"/>
            </a:br>
            <a:r>
              <a:rPr lang="en-GB" sz="3200" smtClean="0"/>
              <a:t>cattle</a:t>
            </a:r>
          </a:p>
        </p:txBody>
      </p:sp>
      <p:pic>
        <p:nvPicPr>
          <p:cNvPr id="63491" name="Picture 1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625" y="1555750"/>
            <a:ext cx="2646363" cy="283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1300" y="457200"/>
            <a:ext cx="3822700" cy="4043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08350"/>
            <a:ext cx="3287713" cy="3549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4" name="Text Box 16"/>
          <p:cNvSpPr txBox="1">
            <a:spLocks noChangeArrowheads="1"/>
          </p:cNvSpPr>
          <p:nvPr/>
        </p:nvSpPr>
        <p:spPr bwMode="auto">
          <a:xfrm>
            <a:off x="4978400" y="6216650"/>
            <a:ext cx="4165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dirty="0"/>
              <a:t>Fuller et al (2011) </a:t>
            </a:r>
            <a:r>
              <a:rPr lang="en-GB" altLang="en-US" i="1" dirty="0"/>
              <a:t>The Holocene, </a:t>
            </a:r>
            <a:r>
              <a:rPr lang="en-GB" altLang="en-US" dirty="0"/>
              <a:t>Aug </a:t>
            </a:r>
            <a:r>
              <a:rPr lang="en-GB" altLang="en-US" dirty="0" smtClean="0"/>
              <a:t>2011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  <p:pic>
        <p:nvPicPr>
          <p:cNvPr id="64516" name="Picture 5" descr="Fuller&amp;al revised fig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5356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6654794" y="5960381"/>
            <a:ext cx="416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dirty="0"/>
              <a:t>Fuller et al (2011)</a:t>
            </a:r>
          </a:p>
          <a:p>
            <a:pPr eaLnBrk="1" hangingPunct="1"/>
            <a:r>
              <a:rPr lang="en-GB" altLang="en-US" dirty="0"/>
              <a:t> </a:t>
            </a:r>
            <a:r>
              <a:rPr lang="en-GB" altLang="en-US" i="1" dirty="0"/>
              <a:t>The Holocene</a:t>
            </a:r>
            <a:r>
              <a:rPr lang="en-GB" altLang="en-US" i="1" dirty="0" smtClean="0"/>
              <a:t>,</a:t>
            </a:r>
            <a:endParaRPr lang="en-GB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8" descr="211157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0563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4" descr="G－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910" y="3783951"/>
            <a:ext cx="4156315" cy="311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6" descr="C-wi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9441" y="2246727"/>
            <a:ext cx="2787320" cy="209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1" descr="T0424⑤-4稻穗轴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9" y="3136873"/>
            <a:ext cx="4156982" cy="372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32240" y="6237312"/>
            <a:ext cx="19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waterlogged</a:t>
            </a:r>
            <a:endParaRPr lang="en-GB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016906" y="43500"/>
            <a:ext cx="41368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FF00"/>
                </a:solidFill>
              </a:rPr>
              <a:t>Macro-remains: wood charcoal +</a:t>
            </a:r>
          </a:p>
          <a:p>
            <a:r>
              <a:rPr lang="en-US" altLang="zh-CN" sz="2800" b="1" dirty="0">
                <a:solidFill>
                  <a:srgbClr val="FFFF00"/>
                </a:solidFill>
              </a:rPr>
              <a:t>s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eeds and chaff</a:t>
            </a:r>
          </a:p>
          <a:p>
            <a:endParaRPr lang="en-US" altLang="zh-CN" sz="2800" b="1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solidFill>
                  <a:srgbClr val="FFFF00"/>
                </a:solidFill>
              </a:rPr>
              <a:t>Mostly charred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67337" y="59426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grain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19979" y="3136873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dirty="0" smtClean="0">
                <a:solidFill>
                  <a:srgbClr val="FF0000"/>
                </a:solidFill>
              </a:rPr>
              <a:t>Spikelet bases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8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of existing model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9574"/>
            <a:ext cx="8229600" cy="4530725"/>
          </a:xfrm>
        </p:spPr>
        <p:txBody>
          <a:bodyPr/>
          <a:lstStyle/>
          <a:p>
            <a:r>
              <a:rPr lang="en-GB" dirty="0" smtClean="0"/>
              <a:t>Need to take into account proportion of rice vs. other/dry crops</a:t>
            </a:r>
          </a:p>
          <a:p>
            <a:r>
              <a:rPr lang="en-GB" dirty="0" smtClean="0"/>
              <a:t>Need to fill in gaps in rice and weed flora</a:t>
            </a:r>
          </a:p>
          <a:p>
            <a:r>
              <a:rPr lang="en-GB" dirty="0" smtClean="0"/>
              <a:t>Need an empirical basis for connecting land area under rice with systems</a:t>
            </a:r>
          </a:p>
          <a:p>
            <a:r>
              <a:rPr lang="en-GB" dirty="0" smtClean="0"/>
              <a:t>Livestock: need to estimate herd population sizes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76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8579"/>
            <a:ext cx="8229600" cy="1139825"/>
          </a:xfrm>
        </p:spPr>
        <p:txBody>
          <a:bodyPr/>
          <a:lstStyle/>
          <a:p>
            <a:r>
              <a:rPr lang="en-GB" sz="3600" dirty="0" smtClean="0"/>
              <a:t>Conclusions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7314"/>
            <a:ext cx="8229600" cy="5114929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Niche construction: begins ~50,000 BP</a:t>
            </a:r>
          </a:p>
          <a:p>
            <a:r>
              <a:rPr lang="en-GB" dirty="0" smtClean="0"/>
              <a:t>Regime shift with domestication ~11,000 BP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Agriculture and domestications increase and expand in Mid-Holocene</a:t>
            </a:r>
          </a:p>
          <a:p>
            <a:pPr lvl="1"/>
            <a:r>
              <a:rPr lang="en-GB" dirty="0" smtClean="0">
                <a:solidFill>
                  <a:srgbClr val="FFFF00"/>
                </a:solidFill>
              </a:rPr>
              <a:t>Intensification through regime shifts</a:t>
            </a:r>
          </a:p>
          <a:p>
            <a:r>
              <a:rPr lang="en-GB" dirty="0" smtClean="0"/>
              <a:t>Need for more quantitative syntheses</a:t>
            </a:r>
          </a:p>
          <a:p>
            <a:pPr lvl="1"/>
            <a:r>
              <a:rPr lang="en-GB" dirty="0" smtClean="0"/>
              <a:t>Integration with </a:t>
            </a:r>
            <a:r>
              <a:rPr lang="en-GB" dirty="0" err="1" smtClean="0"/>
              <a:t>palaeoenvironmental</a:t>
            </a:r>
            <a:r>
              <a:rPr lang="en-GB" dirty="0" smtClean="0"/>
              <a:t> records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5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0463" y="0"/>
            <a:ext cx="5192712" cy="6708775"/>
          </a:xfrm>
        </p:spPr>
      </p:pic>
      <p:sp>
        <p:nvSpPr>
          <p:cNvPr id="67587" name="TextBox 4"/>
          <p:cNvSpPr txBox="1">
            <a:spLocks noChangeArrowheads="1"/>
          </p:cNvSpPr>
          <p:nvPr/>
        </p:nvSpPr>
        <p:spPr bwMode="auto">
          <a:xfrm>
            <a:off x="217488" y="377825"/>
            <a:ext cx="328453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FFFF00"/>
                </a:solidFill>
              </a:rPr>
              <a:t>The Holocene:</a:t>
            </a:r>
          </a:p>
          <a:p>
            <a:pPr eaLnBrk="1" hangingPunct="1"/>
            <a:r>
              <a:rPr lang="en-GB" altLang="en-US" sz="2000" b="1">
                <a:solidFill>
                  <a:srgbClr val="FFFF00"/>
                </a:solidFill>
              </a:rPr>
              <a:t>Recurring cycles of</a:t>
            </a:r>
          </a:p>
          <a:p>
            <a:pPr eaLnBrk="1" hangingPunct="1"/>
            <a:r>
              <a:rPr lang="en-GB" altLang="en-US" sz="2000" b="1">
                <a:solidFill>
                  <a:srgbClr val="FFFF00"/>
                </a:solidFill>
              </a:rPr>
              <a:t>Land-use</a:t>
            </a:r>
          </a:p>
          <a:p>
            <a:pPr eaLnBrk="1" hangingPunct="1"/>
            <a:r>
              <a:rPr lang="en-GB" altLang="en-US" sz="2000" b="1">
                <a:solidFill>
                  <a:srgbClr val="FFFF00"/>
                </a:solidFill>
              </a:rPr>
              <a:t>Intensification and</a:t>
            </a:r>
          </a:p>
          <a:p>
            <a:pPr eaLnBrk="1" hangingPunct="1"/>
            <a:r>
              <a:rPr lang="en-GB" altLang="en-US" sz="2000" b="1">
                <a:solidFill>
                  <a:srgbClr val="FFFF00"/>
                </a:solidFill>
              </a:rPr>
              <a:t>Regime shifts</a:t>
            </a:r>
          </a:p>
          <a:p>
            <a:pPr eaLnBrk="1" hangingPunct="1"/>
            <a:endParaRPr lang="en-GB" altLang="en-US" sz="2000" b="1">
              <a:solidFill>
                <a:srgbClr val="FFFF00"/>
              </a:solidFill>
            </a:endParaRPr>
          </a:p>
          <a:p>
            <a:pPr eaLnBrk="1" hangingPunct="1"/>
            <a:r>
              <a:rPr lang="en-GB" altLang="en-US" sz="2000" b="1">
                <a:solidFill>
                  <a:srgbClr val="FFFF00"/>
                </a:solidFill>
              </a:rPr>
              <a:t>Overall trend of</a:t>
            </a:r>
          </a:p>
          <a:p>
            <a:pPr eaLnBrk="1" hangingPunct="1"/>
            <a:r>
              <a:rPr lang="en-GB" altLang="en-US" sz="2000" b="1">
                <a:solidFill>
                  <a:srgbClr val="FFFF00"/>
                </a:solidFill>
              </a:rPr>
              <a:t>growing</a:t>
            </a:r>
          </a:p>
          <a:p>
            <a:pPr eaLnBrk="1" hangingPunct="1"/>
            <a:r>
              <a:rPr lang="en-GB" altLang="en-US" sz="2000" b="1">
                <a:solidFill>
                  <a:srgbClr val="FFFF00"/>
                </a:solidFill>
              </a:rPr>
              <a:t>Population, </a:t>
            </a:r>
          </a:p>
          <a:p>
            <a:pPr eaLnBrk="1" hangingPunct="1"/>
            <a:r>
              <a:rPr lang="en-GB" altLang="en-US" sz="2000" b="1">
                <a:solidFill>
                  <a:srgbClr val="FFFF00"/>
                </a:solidFill>
              </a:rPr>
              <a:t>but with Local cycles </a:t>
            </a:r>
          </a:p>
          <a:p>
            <a:pPr eaLnBrk="1" hangingPunct="1"/>
            <a:r>
              <a:rPr lang="en-GB" altLang="en-US" sz="2000" b="1">
                <a:solidFill>
                  <a:srgbClr val="FFFF00"/>
                </a:solidFill>
              </a:rPr>
              <a:t>of growth </a:t>
            </a:r>
          </a:p>
          <a:p>
            <a:pPr eaLnBrk="1" hangingPunct="1"/>
            <a:r>
              <a:rPr lang="en-GB" altLang="en-US" sz="2000" b="1">
                <a:solidFill>
                  <a:srgbClr val="FFFF00"/>
                </a:solidFill>
              </a:rPr>
              <a:t>and collapse</a:t>
            </a:r>
          </a:p>
        </p:txBody>
      </p:sp>
      <p:sp>
        <p:nvSpPr>
          <p:cNvPr id="67588" name="TextBox 5"/>
          <p:cNvSpPr txBox="1">
            <a:spLocks noChangeArrowheads="1"/>
          </p:cNvSpPr>
          <p:nvPr/>
        </p:nvSpPr>
        <p:spPr bwMode="auto">
          <a:xfrm>
            <a:off x="566738" y="4919663"/>
            <a:ext cx="30051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dirty="0"/>
              <a:t>(“Used Plant: A Global History” </a:t>
            </a:r>
            <a:r>
              <a:rPr lang="en-GB" altLang="en-US" dirty="0" smtClean="0"/>
              <a:t>by</a:t>
            </a:r>
            <a:endParaRPr lang="en-GB" altLang="en-US" dirty="0"/>
          </a:p>
          <a:p>
            <a:pPr eaLnBrk="1" hangingPunct="1"/>
            <a:r>
              <a:rPr lang="en-GB" altLang="en-US" dirty="0"/>
              <a:t>Ellis, Kaplan, Fuller, </a:t>
            </a:r>
            <a:r>
              <a:rPr lang="en-GB" altLang="en-US" dirty="0" err="1"/>
              <a:t>Vavrus</a:t>
            </a:r>
            <a:r>
              <a:rPr lang="en-GB" altLang="en-US" dirty="0"/>
              <a:t>, </a:t>
            </a:r>
            <a:r>
              <a:rPr lang="en-GB" altLang="en-US" dirty="0" err="1"/>
              <a:t>Klien</a:t>
            </a:r>
            <a:r>
              <a:rPr lang="en-GB" altLang="en-US" dirty="0"/>
              <a:t> </a:t>
            </a:r>
            <a:r>
              <a:rPr lang="en-GB" altLang="en-US" dirty="0" err="1"/>
              <a:t>Goldewijk</a:t>
            </a:r>
            <a:r>
              <a:rPr lang="en-GB" altLang="en-US" dirty="0"/>
              <a:t>, </a:t>
            </a:r>
            <a:r>
              <a:rPr lang="en-GB" altLang="en-US" dirty="0" err="1"/>
              <a:t>abnd</a:t>
            </a:r>
            <a:r>
              <a:rPr lang="en-GB" altLang="en-US" dirty="0"/>
              <a:t> </a:t>
            </a:r>
            <a:r>
              <a:rPr lang="en-GB" altLang="en-US" dirty="0" err="1"/>
              <a:t>Verberg</a:t>
            </a:r>
            <a:r>
              <a:rPr lang="en-GB" altLang="en-US" dirty="0"/>
              <a:t>)</a:t>
            </a:r>
          </a:p>
          <a:p>
            <a:pPr eaLnBrk="1" hangingPunct="1"/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 descr="http://www.penn.museum/sites/iraq/wp-content/uploads/2009/09/NE09_IAP_TE_Map_K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6437"/>
            <a:ext cx="5198428" cy="472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66" name="Picture 2" descr="http://brewerda.edublogs.org/files/2009/04/Transparency-3-29txbu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11" y="-275772"/>
            <a:ext cx="5245114" cy="712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4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1" name="Picture 11" descr="ricepla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2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5" y="548680"/>
            <a:ext cx="3033713" cy="4525963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36738" y="0"/>
            <a:ext cx="6073501" cy="1143000"/>
          </a:xfrm>
        </p:spPr>
        <p:txBody>
          <a:bodyPr/>
          <a:lstStyle/>
          <a:p>
            <a:pPr algn="l"/>
            <a:r>
              <a:rPr lang="en-GB" altLang="zh-CN" sz="3600" dirty="0" smtClean="0">
                <a:solidFill>
                  <a:schemeClr val="tx1"/>
                </a:solidFill>
                <a:ea typeface="SimSun" pitchFamily="2" charset="-122"/>
              </a:rPr>
              <a:t>Micro-remains = </a:t>
            </a:r>
            <a:r>
              <a:rPr lang="en-GB" altLang="zh-CN" sz="3600" dirty="0" err="1" smtClean="0">
                <a:solidFill>
                  <a:schemeClr val="tx1"/>
                </a:solidFill>
                <a:ea typeface="SimSun" pitchFamily="2" charset="-122"/>
              </a:rPr>
              <a:t>Phytoliths</a:t>
            </a:r>
            <a:r>
              <a:rPr lang="zh-CN" altLang="en-GB" sz="3600" dirty="0" smtClean="0">
                <a:solidFill>
                  <a:schemeClr val="tx1"/>
                </a:solidFill>
                <a:ea typeface="SimSun" pitchFamily="2" charset="-122"/>
              </a:rPr>
              <a:t> </a:t>
            </a:r>
            <a:r>
              <a:rPr lang="en-GB" altLang="zh-CN" sz="3200" dirty="0" smtClean="0">
                <a:solidFill>
                  <a:schemeClr val="tx1"/>
                </a:solidFill>
                <a:ea typeface="SimSun" pitchFamily="2" charset="-122"/>
              </a:rPr>
              <a:t>(plant silica, 10-50 </a:t>
            </a:r>
            <a:r>
              <a:rPr lang="en-GB" altLang="zh-CN" sz="3200" dirty="0" smtClean="0">
                <a:solidFill>
                  <a:schemeClr val="tx1"/>
                </a:solidFill>
                <a:latin typeface="Calibri"/>
                <a:ea typeface="SimSun" pitchFamily="2" charset="-122"/>
              </a:rPr>
              <a:t>µ</a:t>
            </a:r>
            <a:r>
              <a:rPr lang="en-GB" altLang="zh-CN" sz="3200" dirty="0" smtClean="0">
                <a:solidFill>
                  <a:schemeClr val="tx1"/>
                </a:solidFill>
                <a:ea typeface="SimSun" pitchFamily="2" charset="-122"/>
              </a:rPr>
              <a:t>)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75856" y="1124744"/>
            <a:ext cx="5579913" cy="4156621"/>
          </a:xfrm>
        </p:spPr>
        <p:txBody>
          <a:bodyPr/>
          <a:lstStyle/>
          <a:p>
            <a:r>
              <a:rPr lang="en-GB" altLang="zh-CN" sz="2800" dirty="0" smtClean="0">
                <a:solidFill>
                  <a:srgbClr val="FFFF00"/>
                </a:solidFill>
                <a:ea typeface="SimSun" pitchFamily="2" charset="-122"/>
              </a:rPr>
              <a:t>Relate to plant part and sometimes to species.</a:t>
            </a:r>
          </a:p>
          <a:p>
            <a:r>
              <a:rPr lang="en-GB" altLang="zh-CN" sz="2800" dirty="0" smtClean="0">
                <a:solidFill>
                  <a:srgbClr val="FFFF00"/>
                </a:solidFill>
                <a:ea typeface="SimSun" pitchFamily="2" charset="-122"/>
              </a:rPr>
              <a:t>Rice diagnostics in leaf &amp; husk</a:t>
            </a:r>
          </a:p>
        </p:txBody>
      </p:sp>
      <p:sp>
        <p:nvSpPr>
          <p:cNvPr id="276484" name="Rectangle 4"/>
          <p:cNvSpPr>
            <a:spLocks noChangeArrowheads="1"/>
          </p:cNvSpPr>
          <p:nvPr/>
        </p:nvSpPr>
        <p:spPr bwMode="auto">
          <a:xfrm>
            <a:off x="-1625600" y="1952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pSp>
        <p:nvGrpSpPr>
          <p:cNvPr id="276485" name="Group 5"/>
          <p:cNvGrpSpPr>
            <a:grpSpLocks/>
          </p:cNvGrpSpPr>
          <p:nvPr/>
        </p:nvGrpSpPr>
        <p:grpSpPr bwMode="auto">
          <a:xfrm>
            <a:off x="971600" y="3060618"/>
            <a:ext cx="3343275" cy="2727325"/>
            <a:chOff x="1800" y="1797"/>
            <a:chExt cx="5265" cy="4294"/>
          </a:xfrm>
        </p:grpSpPr>
        <p:pic>
          <p:nvPicPr>
            <p:cNvPr id="276486" name="Picture 6" descr="ricephyto%20fig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" y="1846"/>
              <a:ext cx="5265" cy="4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487" name="Text Box 7"/>
            <p:cNvSpPr txBox="1">
              <a:spLocks noChangeArrowheads="1"/>
            </p:cNvSpPr>
            <p:nvPr/>
          </p:nvSpPr>
          <p:spPr bwMode="auto">
            <a:xfrm>
              <a:off x="1800" y="1797"/>
              <a:ext cx="54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zh-CN" sz="1200" b="1">
                  <a:ea typeface="SimSun" pitchFamily="2" charset="-122"/>
                  <a:cs typeface="Times New Roman" pitchFamily="18" charset="0"/>
                </a:rPr>
                <a:t>a</a:t>
              </a:r>
              <a:endParaRPr lang="en-GB" altLang="zh-CN">
                <a:ea typeface="SimSun" pitchFamily="2" charset="-122"/>
                <a:cs typeface="Times New Roman" pitchFamily="18" charset="0"/>
              </a:endParaRPr>
            </a:p>
          </p:txBody>
        </p:sp>
        <p:sp>
          <p:nvSpPr>
            <p:cNvPr id="276488" name="Text Box 8"/>
            <p:cNvSpPr txBox="1">
              <a:spLocks noChangeArrowheads="1"/>
            </p:cNvSpPr>
            <p:nvPr/>
          </p:nvSpPr>
          <p:spPr bwMode="auto">
            <a:xfrm>
              <a:off x="4860" y="1800"/>
              <a:ext cx="5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zh-CN" sz="1200" b="1">
                  <a:ea typeface="SimSun" pitchFamily="2" charset="-122"/>
                  <a:cs typeface="Times New Roman" pitchFamily="18" charset="0"/>
                </a:rPr>
                <a:t>b</a:t>
              </a:r>
              <a:endParaRPr lang="en-GB" altLang="zh-CN">
                <a:ea typeface="SimSun" pitchFamily="2" charset="-122"/>
                <a:cs typeface="Times New Roman" pitchFamily="18" charset="0"/>
              </a:endParaRPr>
            </a:p>
          </p:txBody>
        </p:sp>
        <p:sp>
          <p:nvSpPr>
            <p:cNvPr id="276489" name="Text Box 9"/>
            <p:cNvSpPr txBox="1">
              <a:spLocks noChangeArrowheads="1"/>
            </p:cNvSpPr>
            <p:nvPr/>
          </p:nvSpPr>
          <p:spPr bwMode="auto">
            <a:xfrm>
              <a:off x="1800" y="4680"/>
              <a:ext cx="36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zh-CN" sz="1200" b="1">
                  <a:ea typeface="SimSun" pitchFamily="2" charset="-122"/>
                  <a:cs typeface="Times New Roman" pitchFamily="18" charset="0"/>
                </a:rPr>
                <a:t>c</a:t>
              </a:r>
              <a:endParaRPr lang="en-GB" altLang="zh-CN">
                <a:ea typeface="SimSun" pitchFamily="2" charset="-122"/>
                <a:cs typeface="Times New Roman" pitchFamily="18" charset="0"/>
              </a:endParaRPr>
            </a:p>
          </p:txBody>
        </p:sp>
        <p:sp>
          <p:nvSpPr>
            <p:cNvPr id="276490" name="Text Box 10"/>
            <p:cNvSpPr txBox="1">
              <a:spLocks noChangeArrowheads="1"/>
            </p:cNvSpPr>
            <p:nvPr/>
          </p:nvSpPr>
          <p:spPr bwMode="auto">
            <a:xfrm>
              <a:off x="4896" y="3888"/>
              <a:ext cx="576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GB" altLang="zh-CN" sz="1200" b="1">
                  <a:ea typeface="SimSun" pitchFamily="2" charset="-122"/>
                  <a:cs typeface="Times New Roman" pitchFamily="18" charset="0"/>
                </a:rPr>
                <a:t>d</a:t>
              </a:r>
              <a:endParaRPr lang="en-GB" altLang="zh-CN">
                <a:ea typeface="SimSun" pitchFamily="2" charset="-122"/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11960" y="2492896"/>
            <a:ext cx="48600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 smtClean="0">
              <a:solidFill>
                <a:srgbClr val="FFFF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100,000s – 1,000,000s of </a:t>
            </a:r>
            <a:r>
              <a:rPr lang="en-GB" sz="2800" dirty="0" err="1" smtClean="0"/>
              <a:t>phytoliths</a:t>
            </a:r>
            <a:r>
              <a:rPr lang="en-GB" sz="2800" dirty="0" smtClean="0"/>
              <a:t>/ litre in archaeological </a:t>
            </a:r>
            <a:r>
              <a:rPr lang="en-GB" sz="2800" dirty="0" err="1" smtClean="0"/>
              <a:t>sedmt</a:t>
            </a:r>
            <a:r>
              <a:rPr lang="en-GB" sz="2800" dirty="0" smtClean="0">
                <a:solidFill>
                  <a:srgbClr val="FFFF00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rgbClr val="FFFF00"/>
                </a:solidFill>
              </a:rPr>
              <a:t>Processing of 800 mg (~5mL) archaeological sediment, and counting of </a:t>
            </a:r>
            <a:r>
              <a:rPr lang="en-GB" sz="2800" dirty="0" err="1" smtClean="0">
                <a:solidFill>
                  <a:srgbClr val="FFFF00"/>
                </a:solidFill>
              </a:rPr>
              <a:t>upto</a:t>
            </a:r>
            <a:r>
              <a:rPr lang="en-GB" sz="2800" dirty="0" smtClean="0">
                <a:solidFill>
                  <a:srgbClr val="FFFF00"/>
                </a:solidFill>
              </a:rPr>
              <a:t> ~500 </a:t>
            </a:r>
            <a:r>
              <a:rPr lang="en-GB" sz="2800" dirty="0" err="1" smtClean="0">
                <a:solidFill>
                  <a:srgbClr val="FFFF00"/>
                </a:solidFill>
              </a:rPr>
              <a:t>phytoliths</a:t>
            </a:r>
            <a:r>
              <a:rPr lang="en-GB" sz="2800" dirty="0" smtClean="0">
                <a:solidFill>
                  <a:srgbClr val="FFFF00"/>
                </a:solidFill>
              </a:rPr>
              <a:t> per samples.</a:t>
            </a:r>
            <a:endParaRPr lang="en-GB" sz="2800" dirty="0">
              <a:solidFill>
                <a:srgbClr val="FFFF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79512" y="4756209"/>
            <a:ext cx="2766888" cy="47852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195736" y="2348880"/>
            <a:ext cx="903064" cy="10545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090688" y="2348880"/>
            <a:ext cx="105048" cy="112659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12552" y="4750680"/>
            <a:ext cx="1101948" cy="52729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37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volubilis agricul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575"/>
            <a:ext cx="9144000" cy="685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849563"/>
            <a:ext cx="6086475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rgbClr val="000066"/>
                </a:solidFill>
              </a:rPr>
              <a:t>The later Holocene: Anthropogenic landscapes everywhere!</a:t>
            </a: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>
                <a:solidFill>
                  <a:srgbClr val="000066"/>
                </a:solidFill>
              </a:rPr>
              <a:t>Should an </a:t>
            </a:r>
            <a:r>
              <a:rPr lang="en-GB" sz="3200" dirty="0" err="1" smtClean="0">
                <a:solidFill>
                  <a:srgbClr val="000066"/>
                </a:solidFill>
              </a:rPr>
              <a:t>Anthropocene</a:t>
            </a:r>
            <a:r>
              <a:rPr lang="en-GB" sz="3200" dirty="0" smtClean="0">
                <a:solidFill>
                  <a:srgbClr val="000066"/>
                </a:solidFill>
              </a:rPr>
              <a:t> be separated from the Holocene?</a:t>
            </a:r>
            <a:br>
              <a:rPr lang="en-GB" sz="3200" dirty="0" smtClean="0">
                <a:solidFill>
                  <a:srgbClr val="000066"/>
                </a:solidFill>
              </a:rPr>
            </a:br>
            <a:r>
              <a:rPr lang="en-GB" sz="3200" dirty="0" smtClean="0">
                <a:solidFill>
                  <a:srgbClr val="000066"/>
                </a:solidFill>
              </a:rPr>
              <a:t/>
            </a:r>
            <a:br>
              <a:rPr lang="en-GB" sz="3200" dirty="0" smtClean="0">
                <a:solidFill>
                  <a:srgbClr val="000066"/>
                </a:solidFill>
              </a:rPr>
            </a:br>
            <a:r>
              <a:rPr lang="en-GB" sz="3200" dirty="0" smtClean="0">
                <a:solidFill>
                  <a:srgbClr val="000066"/>
                </a:solidFill>
              </a:rPr>
              <a:t>When does the </a:t>
            </a:r>
            <a:r>
              <a:rPr lang="en-GB" sz="3200" dirty="0" err="1" smtClean="0">
                <a:solidFill>
                  <a:srgbClr val="000066"/>
                </a:solidFill>
              </a:rPr>
              <a:t>Anthropocene</a:t>
            </a:r>
            <a:r>
              <a:rPr lang="en-GB" sz="3200" dirty="0" smtClean="0">
                <a:solidFill>
                  <a:srgbClr val="000066"/>
                </a:solidFill>
              </a:rPr>
              <a:t> start</a:t>
            </a:r>
            <a:br>
              <a:rPr lang="en-GB" sz="3200" dirty="0" smtClean="0">
                <a:solidFill>
                  <a:srgbClr val="000066"/>
                </a:solidFill>
              </a:rPr>
            </a:br>
            <a:r>
              <a:rPr lang="en-GB" sz="3200" dirty="0" smtClean="0">
                <a:solidFill>
                  <a:srgbClr val="000066"/>
                </a:solidFill>
              </a:rPr>
              <a:t>5000 BP?</a:t>
            </a:r>
            <a:br>
              <a:rPr lang="en-GB" sz="3200" dirty="0" smtClean="0">
                <a:solidFill>
                  <a:srgbClr val="000066"/>
                </a:solidFill>
              </a:rPr>
            </a:br>
            <a:r>
              <a:rPr lang="en-GB" sz="3200" dirty="0" smtClean="0">
                <a:solidFill>
                  <a:srgbClr val="000066"/>
                </a:solidFill>
              </a:rPr>
              <a:t>300 BP?</a:t>
            </a:r>
            <a:endParaRPr lang="en-US" sz="3200" dirty="0" smtClean="0">
              <a:solidFill>
                <a:srgbClr val="000066"/>
              </a:solidFill>
            </a:endParaRPr>
          </a:p>
        </p:txBody>
      </p:sp>
      <p:pic>
        <p:nvPicPr>
          <p:cNvPr id="47108" name="Picture 4" descr="The business district of Jakarta, Indonesia in August 2010. In less than 100 years Jakarta has grown from a town to a megacity with a population of 10 million and sits at the heart of an urban area of some 20 million. Photo courtesy of M. Willia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0"/>
            <a:ext cx="2409825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6622599" y="3565525"/>
            <a:ext cx="26193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2400" b="1" dirty="0">
                <a:solidFill>
                  <a:srgbClr val="004080"/>
                </a:solidFill>
              </a:rPr>
              <a:t>March 2011 Royal </a:t>
            </a:r>
          </a:p>
          <a:p>
            <a:pPr eaLnBrk="1" hangingPunct="1"/>
            <a:r>
              <a:rPr lang="en-GB" altLang="en-US" sz="2400" b="1" dirty="0">
                <a:solidFill>
                  <a:srgbClr val="004080"/>
                </a:solidFill>
              </a:rPr>
              <a:t>Society </a:t>
            </a:r>
            <a:r>
              <a:rPr lang="en-GB" altLang="en-US" sz="2400" b="1" dirty="0" smtClean="0">
                <a:solidFill>
                  <a:srgbClr val="004080"/>
                </a:solidFill>
              </a:rPr>
              <a:t>Journal issue</a:t>
            </a:r>
          </a:p>
          <a:p>
            <a:pPr eaLnBrk="1" hangingPunct="1"/>
            <a:r>
              <a:rPr lang="en-GB" altLang="en-US" sz="2400" b="1" dirty="0" smtClean="0">
                <a:solidFill>
                  <a:srgbClr val="004080"/>
                </a:solidFill>
              </a:rPr>
              <a:t>On </a:t>
            </a:r>
          </a:p>
          <a:p>
            <a:pPr eaLnBrk="1" hangingPunct="1"/>
            <a:r>
              <a:rPr lang="en-GB" altLang="en-US" sz="2400" b="1" dirty="0" err="1" smtClean="0">
                <a:solidFill>
                  <a:srgbClr val="004080"/>
                </a:solidFill>
              </a:rPr>
              <a:t>Anthropocene</a:t>
            </a:r>
            <a:endParaRPr lang="en-GB" altLang="en-US" sz="2400" b="1" dirty="0">
              <a:solidFill>
                <a:srgbClr val="0040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342" y="6371775"/>
            <a:ext cx="7822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3 new journals of the </a:t>
            </a:r>
            <a:r>
              <a:rPr lang="en-GB" sz="2000" dirty="0" err="1" smtClean="0">
                <a:solidFill>
                  <a:srgbClr val="FF0000"/>
                </a:solidFill>
              </a:rPr>
              <a:t>Anthropocene</a:t>
            </a:r>
            <a:r>
              <a:rPr lang="en-GB" sz="2000" dirty="0" smtClean="0">
                <a:solidFill>
                  <a:srgbClr val="FF0000"/>
                </a:solidFill>
              </a:rPr>
              <a:t> started in 2012/ 2013!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1495"/>
            <a:ext cx="8229600" cy="1139825"/>
          </a:xfrm>
        </p:spPr>
        <p:txBody>
          <a:bodyPr/>
          <a:lstStyle/>
          <a:p>
            <a:r>
              <a:rPr lang="en-GB" dirty="0" err="1" smtClean="0">
                <a:solidFill>
                  <a:srgbClr val="FFFF00"/>
                </a:solidFill>
              </a:rPr>
              <a:t>Anthropocene</a:t>
            </a:r>
            <a:r>
              <a:rPr lang="en-GB" dirty="0" smtClean="0">
                <a:solidFill>
                  <a:srgbClr val="FFFF00"/>
                </a:solidFill>
              </a:rPr>
              <a:t> Archaeology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2685" y="961571"/>
            <a:ext cx="8541658" cy="1012371"/>
          </a:xfrm>
        </p:spPr>
        <p:txBody>
          <a:bodyPr/>
          <a:lstStyle/>
          <a:p>
            <a:r>
              <a:rPr lang="en-GB" dirty="0" smtClean="0"/>
              <a:t>Why archaeology?</a:t>
            </a:r>
          </a:p>
          <a:p>
            <a:pPr lvl="1"/>
            <a:r>
              <a:rPr lang="en-GB" dirty="0" smtClean="0">
                <a:solidFill>
                  <a:srgbClr val="FFFF00"/>
                </a:solidFill>
              </a:rPr>
              <a:t>Material evidence of past human activities, resource procurement, </a:t>
            </a:r>
            <a:r>
              <a:rPr lang="en-GB" dirty="0" err="1" smtClean="0">
                <a:solidFill>
                  <a:srgbClr val="FFFF00"/>
                </a:solidFill>
              </a:rPr>
              <a:t>landuse</a:t>
            </a:r>
            <a:r>
              <a:rPr lang="en-GB" dirty="0" smtClean="0"/>
              <a:t>,</a:t>
            </a:r>
          </a:p>
          <a:p>
            <a:pPr lvl="1"/>
            <a:r>
              <a:rPr lang="en-GB" dirty="0" smtClean="0"/>
              <a:t>Past populations dynamics and change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1343" y="3033483"/>
            <a:ext cx="8821057" cy="4667476"/>
          </a:xfrm>
        </p:spPr>
        <p:txBody>
          <a:bodyPr/>
          <a:lstStyle/>
          <a:p>
            <a:r>
              <a:rPr lang="en-GB" dirty="0" smtClean="0"/>
              <a:t>The challenge of archaeology</a:t>
            </a:r>
          </a:p>
          <a:p>
            <a:pPr lvl="1"/>
            <a:r>
              <a:rPr lang="en-GB" dirty="0" smtClean="0">
                <a:solidFill>
                  <a:srgbClr val="FFFF00"/>
                </a:solidFill>
              </a:rPr>
              <a:t>Each site is local, time-limited</a:t>
            </a:r>
          </a:p>
          <a:p>
            <a:pPr lvl="1"/>
            <a:r>
              <a:rPr lang="en-GB" dirty="0" smtClean="0"/>
              <a:t>Focus on sites, regional cultures, regional expertise non-transferable</a:t>
            </a:r>
          </a:p>
          <a:p>
            <a:pPr lvl="2"/>
            <a:r>
              <a:rPr lang="en-GB" dirty="0" smtClean="0"/>
              <a:t>But sciences/ methods are</a:t>
            </a:r>
          </a:p>
          <a:p>
            <a:pPr lvl="1"/>
            <a:r>
              <a:rPr lang="en-GB" dirty="0" err="1" smtClean="0">
                <a:solidFill>
                  <a:srgbClr val="FFFF00"/>
                </a:solidFill>
              </a:rPr>
              <a:t>Landuse</a:t>
            </a:r>
            <a:r>
              <a:rPr lang="en-GB" dirty="0" smtClean="0">
                <a:solidFill>
                  <a:srgbClr val="FFFF00"/>
                </a:solidFill>
              </a:rPr>
              <a:t> records biased by cultural filters of deposition and preservation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51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168" y="176215"/>
            <a:ext cx="8686800" cy="1139825"/>
          </a:xfrm>
        </p:spPr>
        <p:txBody>
          <a:bodyPr/>
          <a:lstStyle/>
          <a:p>
            <a:r>
              <a:rPr lang="en-GB" sz="3200" dirty="0" smtClean="0">
                <a:solidFill>
                  <a:srgbClr val="FFFF00"/>
                </a:solidFill>
              </a:rPr>
              <a:t>Most human population growth and Niche construction is Holocene</a:t>
            </a:r>
            <a:endParaRPr lang="en-GB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20" y="1401072"/>
            <a:ext cx="6772424" cy="475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4974" y="6138524"/>
            <a:ext cx="857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From: Ellis, FULLER, Kaplan &amp; </a:t>
            </a:r>
            <a:r>
              <a:rPr lang="en-GB" dirty="0" err="1" smtClean="0"/>
              <a:t>Lutters</a:t>
            </a:r>
            <a:r>
              <a:rPr lang="en-GB" dirty="0" smtClean="0"/>
              <a:t> (2013)  Dating the </a:t>
            </a:r>
            <a:r>
              <a:rPr lang="en-GB" dirty="0" err="1" smtClean="0"/>
              <a:t>anthropocene</a:t>
            </a:r>
            <a:r>
              <a:rPr lang="en-GB" dirty="0" smtClean="0"/>
              <a:t>:</a:t>
            </a:r>
          </a:p>
          <a:p>
            <a:r>
              <a:rPr lang="en-GB" dirty="0" smtClean="0"/>
              <a:t> </a:t>
            </a:r>
            <a:r>
              <a:rPr lang="en-GB" i="1" dirty="0" err="1" smtClean="0"/>
              <a:t>Elementa</a:t>
            </a:r>
            <a:r>
              <a:rPr lang="en-GB" i="1" dirty="0" smtClean="0"/>
              <a:t>: Science of the </a:t>
            </a:r>
            <a:r>
              <a:rPr lang="en-GB" i="1" dirty="0" err="1" smtClean="0"/>
              <a:t>Anthropocene</a:t>
            </a:r>
            <a:r>
              <a:rPr lang="en-GB" i="1" dirty="0" smtClean="0"/>
              <a:t>, </a:t>
            </a:r>
            <a:r>
              <a:rPr lang="en-GB" dirty="0" smtClean="0"/>
              <a:t>vol.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01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Globe">
  <a:themeElements>
    <a:clrScheme name="1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1_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11817</TotalTime>
  <Words>1494</Words>
  <Application>Microsoft Office PowerPoint</Application>
  <PresentationFormat>On-screen Show (4:3)</PresentationFormat>
  <Paragraphs>369</Paragraphs>
  <Slides>53</Slides>
  <Notes>31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1_Globe</vt:lpstr>
      <vt:lpstr>Image</vt:lpstr>
      <vt:lpstr>Chart</vt:lpstr>
      <vt:lpstr>Archaeological approaches to the "Used Planet": the global expansion of agriculture and its methanogenic agriculture component</vt:lpstr>
      <vt:lpstr>PowerPoint Presentation</vt:lpstr>
      <vt:lpstr>PowerPoint Presentation</vt:lpstr>
      <vt:lpstr>PowerPoint Presentation</vt:lpstr>
      <vt:lpstr>PowerPoint Presentation</vt:lpstr>
      <vt:lpstr>Micro-remains = Phytoliths (plant silica, 10-50 µ)</vt:lpstr>
      <vt:lpstr>The later Holocene: Anthropogenic landscapes everywhere!  Should an Anthropocene be separated from the Holocene?  When does the Anthropocene start 5000 BP? 300 BP?</vt:lpstr>
      <vt:lpstr>Anthropocene Archaeology</vt:lpstr>
      <vt:lpstr>Most human population growth and Niche construction is Holocene</vt:lpstr>
      <vt:lpstr>Smith and Zeder (2013) The onset of the Anthropocene</vt:lpstr>
      <vt:lpstr>Human Niche Construction</vt:lpstr>
      <vt:lpstr>PowerPoint Presentation</vt:lpstr>
      <vt:lpstr>Vegetation burning:  Homo sapiens sapiens or Homo arsonensis</vt:lpstr>
      <vt:lpstr>PowerPoint Presentation</vt:lpstr>
      <vt:lpstr>ODP 820, NW Australia</vt:lpstr>
      <vt:lpstr>PowerPoint Presentation</vt:lpstr>
      <vt:lpstr>Niche Construction &amp; Hunting</vt:lpstr>
      <vt:lpstr>PowerPoint Presentation</vt:lpstr>
      <vt:lpstr>PowerPoint Presentation</vt:lpstr>
      <vt:lpstr>agriculture accumulating: domesticates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Domestication rate  of rice, wheat and barley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Ruddiman Hypothesis: anthropogenic greenhouse gases  since the Neolithic</vt:lpstr>
      <vt:lpstr>PowerPoint Presentation</vt:lpstr>
      <vt:lpstr>How was rice cultivated? Weeds of different rice systems are different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Methane from ungulate livestock?</vt:lpstr>
      <vt:lpstr>Another methane source? The spread of  sheep,  goat &amp; cattle</vt:lpstr>
      <vt:lpstr>PowerPoint Presentation</vt:lpstr>
      <vt:lpstr>Limitations of existing model</vt:lpstr>
      <vt:lpstr>Conclusions</vt:lpstr>
      <vt:lpstr>PowerPoint Presentation</vt:lpstr>
      <vt:lpstr>PowerPoint Presentation</vt:lpstr>
    </vt:vector>
  </TitlesOfParts>
  <Company>Woods Hole Oceanographic Institution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Buddhist Communities</dc:title>
  <dc:creator>Peter Clift</dc:creator>
  <cp:lastModifiedBy>Daly</cp:lastModifiedBy>
  <cp:revision>339</cp:revision>
  <dcterms:created xsi:type="dcterms:W3CDTF">2011-03-27T03:19:38Z</dcterms:created>
  <dcterms:modified xsi:type="dcterms:W3CDTF">2014-02-04T15:37:15Z</dcterms:modified>
</cp:coreProperties>
</file>