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0" r:id="rId4"/>
    <p:sldMasterId id="2147483732" r:id="rId5"/>
    <p:sldMasterId id="2147483769" r:id="rId6"/>
    <p:sldMasterId id="2147483924" r:id="rId7"/>
    <p:sldMasterId id="2147483936" r:id="rId8"/>
    <p:sldMasterId id="2147483948" r:id="rId9"/>
    <p:sldMasterId id="2147483960" r:id="rId10"/>
    <p:sldMasterId id="2147484021" r:id="rId11"/>
    <p:sldMasterId id="2147484057" r:id="rId12"/>
    <p:sldMasterId id="2147484069" r:id="rId13"/>
    <p:sldMasterId id="2147484106" r:id="rId14"/>
    <p:sldMasterId id="2147484131" r:id="rId15"/>
    <p:sldMasterId id="2147484168" r:id="rId16"/>
    <p:sldMasterId id="2147484192" r:id="rId17"/>
    <p:sldMasterId id="2147484216" r:id="rId18"/>
    <p:sldMasterId id="2147484287" r:id="rId19"/>
    <p:sldMasterId id="2147484299" r:id="rId20"/>
    <p:sldMasterId id="2147484312" r:id="rId21"/>
    <p:sldMasterId id="2147484336" r:id="rId22"/>
    <p:sldMasterId id="2147484348" r:id="rId23"/>
  </p:sldMasterIdLst>
  <p:notesMasterIdLst>
    <p:notesMasterId r:id="rId75"/>
  </p:notesMasterIdLst>
  <p:sldIdLst>
    <p:sldId id="527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520" r:id="rId34"/>
    <p:sldId id="523" r:id="rId35"/>
    <p:sldId id="524" r:id="rId36"/>
    <p:sldId id="525" r:id="rId37"/>
    <p:sldId id="460" r:id="rId38"/>
    <p:sldId id="256" r:id="rId39"/>
    <p:sldId id="328" r:id="rId40"/>
    <p:sldId id="490" r:id="rId41"/>
    <p:sldId id="293" r:id="rId42"/>
    <p:sldId id="401" r:id="rId43"/>
    <p:sldId id="476" r:id="rId44"/>
    <p:sldId id="477" r:id="rId45"/>
    <p:sldId id="478" r:id="rId46"/>
    <p:sldId id="451" r:id="rId47"/>
    <p:sldId id="479" r:id="rId48"/>
    <p:sldId id="343" r:id="rId49"/>
    <p:sldId id="474" r:id="rId50"/>
    <p:sldId id="373" r:id="rId51"/>
    <p:sldId id="382" r:id="rId52"/>
    <p:sldId id="400" r:id="rId53"/>
    <p:sldId id="498" r:id="rId54"/>
    <p:sldId id="526" r:id="rId55"/>
    <p:sldId id="299" r:id="rId56"/>
    <p:sldId id="300" r:id="rId57"/>
    <p:sldId id="471" r:id="rId58"/>
    <p:sldId id="472" r:id="rId59"/>
    <p:sldId id="445" r:id="rId60"/>
    <p:sldId id="446" r:id="rId61"/>
    <p:sldId id="413" r:id="rId62"/>
    <p:sldId id="507" r:id="rId63"/>
    <p:sldId id="512" r:id="rId64"/>
    <p:sldId id="509" r:id="rId65"/>
    <p:sldId id="510" r:id="rId66"/>
    <p:sldId id="511" r:id="rId67"/>
    <p:sldId id="513" r:id="rId68"/>
    <p:sldId id="514" r:id="rId69"/>
    <p:sldId id="515" r:id="rId70"/>
    <p:sldId id="416" r:id="rId71"/>
    <p:sldId id="529" r:id="rId72"/>
    <p:sldId id="492" r:id="rId73"/>
    <p:sldId id="473" r:id="rId7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00000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1809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5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2B7B32C-34CF-4498-BC10-AAFFF8C31E7A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14C53A-352C-49ED-84DA-AD4F328B8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7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EBE108-EC74-434C-87A9-7F935F6815AA}" type="slidenum">
              <a:rPr lang="en-US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10775"/>
            <a:ext cx="5722112" cy="4461859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57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F1977-CEA2-4258-89BF-C9415FBAA557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65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03A51-6361-4BFB-B89E-0F10C4F096F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12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83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DF571-6B60-4E77-8A7D-253BD9E9866C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33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95A7BD-9A75-49C9-BC8B-4F8FD349B9A5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5790"/>
            <a:ext cx="502920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60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 txBox="1">
            <a:spLocks noGrp="1" noChangeArrowheads="1"/>
          </p:cNvSpPr>
          <p:nvPr/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7" tIns="47873" rIns="95747" bIns="47873" anchor="b"/>
          <a:lstStyle/>
          <a:p>
            <a:pPr algn="r"/>
            <a:fld id="{9B85257F-B824-4A44-8025-1128A7A18BEA}" type="slidenum">
              <a:rPr lang="en-US" sz="1300">
                <a:solidFill>
                  <a:srgbClr val="000000"/>
                </a:solidFill>
              </a:rPr>
              <a:pPr algn="r"/>
              <a:t>15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0575" y="369888"/>
            <a:ext cx="5735638" cy="4302125"/>
          </a:xfrm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55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E094A7-CC9A-4BF2-BCCB-18F3C6D4BB29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8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4102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0716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1879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4239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C0AFE-C901-40E8-BA06-68D7743503A5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7653" y="370538"/>
            <a:ext cx="5921587" cy="4302177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021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51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76839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E8B573-0023-49DD-9AA6-F2FFE27EC568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3688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E8B573-0023-49DD-9AA6-F2FFE27EC568}" type="slidenum">
              <a:rPr lang="en-US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7"/>
            <a:ext cx="5364480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36342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0261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6598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4701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23013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04196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EEF7D6-3101-4AC3-8C9E-3BC540CD07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0575" y="369888"/>
            <a:ext cx="5735638" cy="4302125"/>
          </a:xfrm>
          <a:ln w="12700" cap="flat">
            <a:solidFill>
              <a:schemeClr val="tx1"/>
            </a:solidFill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0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32" tIns="48667" rIns="97332" bIns="48667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92587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275" indent="-302029">
              <a:defRPr>
                <a:solidFill>
                  <a:schemeClr val="tx1"/>
                </a:solidFill>
                <a:latin typeface="Arial" charset="0"/>
              </a:defRPr>
            </a:lvl2pPr>
            <a:lvl3pPr marL="1208115" indent="-241623">
              <a:defRPr>
                <a:solidFill>
                  <a:schemeClr val="tx1"/>
                </a:solidFill>
                <a:latin typeface="Arial" charset="0"/>
              </a:defRPr>
            </a:lvl3pPr>
            <a:lvl4pPr marL="1691361" indent="-241623">
              <a:defRPr>
                <a:solidFill>
                  <a:schemeClr val="tx1"/>
                </a:solidFill>
                <a:latin typeface="Arial" charset="0"/>
              </a:defRPr>
            </a:lvl4pPr>
            <a:lvl5pPr marL="2174608" indent="-241623">
              <a:defRPr>
                <a:solidFill>
                  <a:schemeClr val="tx1"/>
                </a:solidFill>
                <a:latin typeface="Arial" charset="0"/>
              </a:defRPr>
            </a:lvl5pPr>
            <a:lvl6pPr marL="2657854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100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346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7592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BB8D2BF-DC7C-4B77-9569-9202465F9F04}" type="slidenum">
              <a:rPr lang="en-US" altLang="en-US">
                <a:solidFill>
                  <a:prstClr val="black"/>
                </a:solidFill>
              </a:rPr>
              <a:pPr/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0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2521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CC37B-932C-4E88-B09B-23F9B8F6D9B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7653" y="370538"/>
            <a:ext cx="5921587" cy="4302177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021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06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7B8E18-5DD2-4040-9522-6CA516CFD9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90575" y="369888"/>
            <a:ext cx="5735638" cy="43021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5356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275" indent="-302029">
              <a:defRPr>
                <a:solidFill>
                  <a:schemeClr val="tx1"/>
                </a:solidFill>
                <a:latin typeface="Arial" charset="0"/>
              </a:defRPr>
            </a:lvl2pPr>
            <a:lvl3pPr marL="1208115" indent="-241623">
              <a:defRPr>
                <a:solidFill>
                  <a:schemeClr val="tx1"/>
                </a:solidFill>
                <a:latin typeface="Arial" charset="0"/>
              </a:defRPr>
            </a:lvl3pPr>
            <a:lvl4pPr marL="1691361" indent="-241623">
              <a:defRPr>
                <a:solidFill>
                  <a:schemeClr val="tx1"/>
                </a:solidFill>
                <a:latin typeface="Arial" charset="0"/>
              </a:defRPr>
            </a:lvl4pPr>
            <a:lvl5pPr marL="2174608" indent="-241623">
              <a:defRPr>
                <a:solidFill>
                  <a:schemeClr val="tx1"/>
                </a:solidFill>
                <a:latin typeface="Arial" charset="0"/>
              </a:defRPr>
            </a:lvl5pPr>
            <a:lvl6pPr marL="2657854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100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346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7592" indent="-2416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BB8D2BF-DC7C-4B77-9569-9202465F9F04}" type="slidenum">
              <a:rPr lang="en-US" altLang="en-US">
                <a:solidFill>
                  <a:prstClr val="black"/>
                </a:solidFill>
              </a:rPr>
              <a:pPr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0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95475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16354-4323-4BCC-9D34-EDC57A1BB4B9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741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4143587" y="9119173"/>
            <a:ext cx="3169920" cy="4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CBFFFEB-017E-45A4-A685-28D674EFF6AB}" type="slidenum">
              <a:rPr lang="en-US" altLang="en-US">
                <a:solidFill>
                  <a:srgbClr val="000000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0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8143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375912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7" tIns="47873" rIns="95747" bIns="47873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76251E3-89C7-438F-B9F3-B923BADC4E3F}" type="slidenum">
              <a:rPr lang="en-US" altLang="en-US" sz="1300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 sz="13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0213"/>
          </a:xfrm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6182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D49C8-5964-4A8C-9CA0-12DF6FA9F3A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42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358775"/>
            <a:ext cx="5551488" cy="4165600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05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F63823-7734-4A1E-A3BD-5A8014ABE74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43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358775"/>
            <a:ext cx="5551488" cy="41656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84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5934D-4BE4-4BC4-BAF7-86EA3985F4C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358775"/>
            <a:ext cx="5551488" cy="4165600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158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DBF27-81CF-479F-B2B7-104B2DF6DFD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358775"/>
            <a:ext cx="5551488" cy="4165600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6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E6311-2D49-4C77-9BDC-FC74DE45C2E0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7653" y="370538"/>
            <a:ext cx="5921587" cy="4302177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021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795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DBF27-81CF-479F-B2B7-104B2DF6DFD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358775"/>
            <a:ext cx="5551488" cy="4165600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00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9161BC-F6F8-44FD-A9A2-82BBC1EA82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75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1629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43934-4CDE-469E-A3CD-64E44C86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1924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EBE108-EC74-434C-87A9-7F935F6815AA}" type="slidenum">
              <a:rPr lang="en-US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10775"/>
            <a:ext cx="5722112" cy="4461859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8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EBE108-EC74-434C-87A9-7F935F6815AA}" type="slidenum">
              <a:rPr lang="en-US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10775"/>
            <a:ext cx="5722112" cy="4461859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14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EBE108-EC74-434C-87A9-7F935F6815AA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10775"/>
            <a:ext cx="5722112" cy="4461859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37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2902F6-1426-4A87-833B-4200B8F7EA39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09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B2A13-A871-43C2-ADDB-03EB39661E15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65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8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321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11D10-8EA7-44D6-BAFB-6D604703D712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4198B-D92E-46D5-BB42-0F41CFCB3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382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34E06-0F43-46FC-8314-27716B790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1C67-5863-4023-AEAB-2E04D500F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E0D4C-BFBF-4390-9B00-750F134C0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98F46-3924-486A-B22E-C34553BD3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99639-1422-4DB7-819D-6582FD7EE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A2EB-CE2B-4847-81EB-AE1FA2CA4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EE860-517A-4AF8-BB01-DE705E45C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53EA5-542D-4E1D-AAA0-3A5448E36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4C09-E27D-4690-9473-54293A3BD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567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7C9D-948D-489C-9B51-14D1B7EBC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A7A6C-8B57-43FE-850E-0317A0A77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2EA76-9A84-48EB-A67C-67B348BC3140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C6861-7963-41E6-89C9-83AE905F4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8C1C-6493-455F-A844-2588C897B261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83A6A-E114-4FE3-A2D6-E4CA77BE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51EC-D341-47E5-B2D8-DDA5B1B39C06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51856-6C7D-4C5A-A535-68BF51AE2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A8350-5F3C-45ED-BB5A-475D5E773EF4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90985-B567-4CE6-A181-C2654684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50D95-28BC-4E3F-81D2-086276D84AD9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11BB-2CFB-438F-8742-A9D841F01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95D82-B65B-4939-975F-D654078E9149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D9701-2104-4A0A-BE53-130F3B25D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42744-CE12-4A26-AE56-0DF442B84DD3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8C947-7CDE-48C7-A6B1-79FA79F01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F219-0C96-4C2A-AA73-176112EEAE84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50559-FD99-463B-8129-5F30F9A8A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ED475-DE35-498A-BA4E-06BA23702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387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983D5-952A-41E0-8015-9FFC251E9EA4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0D037-AC34-469D-B6A8-4E696E1E5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E6C26-75F2-4FB3-89A9-57181D3A55D2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435D5-1605-4ED8-85A7-C230B8085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2F455-6B4D-40F8-8071-3219A799E1C4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8C4D-0C34-4924-884D-7209DEB80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ABC4D9-C160-4EFC-9C0B-7BF2415B0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5172559-9D41-4EFC-87AE-1DDE2E952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F190D9-10A4-488B-8F17-C0977EF1C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B7E17A-F38B-45BE-9973-54A441E36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893B909-5BD9-429F-8C34-E016805FA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143FE4-AE97-4319-A703-E48580C60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598C871-6A1B-4BFA-9254-28FA62851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C9F25-FA2E-4D0F-AD54-6CE1166F0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967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80FE1AC-0459-47F7-8F2A-193B40DB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ABA773-FFE1-4BFB-8C89-07AE6BD28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BDD2D86-8DFD-4C99-9D64-D9F26F863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2E3F719-1AF5-45C1-B8E6-E39E35F1F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4" indent="0" algn="ctr">
              <a:buNone/>
              <a:defRPr/>
            </a:lvl5pPr>
            <a:lvl6pPr marL="2285542" indent="0" algn="ctr">
              <a:buNone/>
              <a:defRPr/>
            </a:lvl6pPr>
            <a:lvl7pPr marL="2742652" indent="0" algn="ctr">
              <a:buNone/>
              <a:defRPr/>
            </a:lvl7pPr>
            <a:lvl8pPr marL="3199760" indent="0" algn="ctr">
              <a:buNone/>
              <a:defRPr/>
            </a:lvl8pPr>
            <a:lvl9pPr marL="365686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D1B37D-3F57-4661-87BD-064406A31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501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E1E74DA-C956-4C69-A0DA-A54445B52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871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4" indent="0">
              <a:buNone/>
              <a:defRPr sz="1400"/>
            </a:lvl5pPr>
            <a:lvl6pPr marL="2285542" indent="0">
              <a:buNone/>
              <a:defRPr sz="1400"/>
            </a:lvl6pPr>
            <a:lvl7pPr marL="2742652" indent="0">
              <a:buNone/>
              <a:defRPr sz="1400"/>
            </a:lvl7pPr>
            <a:lvl8pPr marL="3199760" indent="0">
              <a:buNone/>
              <a:defRPr sz="1400"/>
            </a:lvl8pPr>
            <a:lvl9pPr marL="365686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D3FB5B-DED5-4E0C-8DAE-2953C2BD6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20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9173F6-80F1-47B4-9BBA-64C7DDAFD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93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18F2E41-83FC-4374-882C-56E215192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975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776793-783E-4435-AFB9-3C2B108BE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C9CB0-2600-48B4-86E4-C054F9F98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686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680AB0-9049-49E1-B020-7F60E61F6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613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A00296-FE27-4D35-986C-5E1A02440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683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F196F0C-78DB-4BCB-B284-6B93709CC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416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1A38F8F-556B-4247-838E-23EC4DB3B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238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467247-EF2A-4870-90A1-01372C422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60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416F04-C02B-4819-8D16-273F53C3E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99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3D3A09A-D625-48AD-8DF6-4C66DB54B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024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69C569-C23B-4CF2-80EC-F625F39F4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86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CEDF647-03A1-4211-9659-87F76D230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759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62BD36B-4C81-4A0A-8F1D-1F09D7940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99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6D76-55C2-4FFC-A5E5-F9EDEB45E3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89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889F052-117B-43D3-9B59-D1DB34F3B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776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7F8C06-182C-4B4C-90A2-6B21FA0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50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F32D5A-2F3A-4CB4-A4E2-32F6F3233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243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AB9E41-9B92-4278-9801-B38642905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3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EE739D-1DB9-497F-A414-3921151C8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282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CBF8FB-B94C-4A62-851D-539BCBB2F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38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E5B275C-8D7F-4F72-99AF-0CF33A797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538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09FB-6ED0-441F-B267-3D32D062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3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46E8B-836B-4698-9385-0F809483D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960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1961C-3F51-4F39-AFCD-1A7F3AE29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67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05AB3-F632-4579-A3BB-75125B243E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276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D02B1-B20B-41E4-9471-5E78B2B0A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818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67964-455E-4F31-A16B-581972944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836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4C24F-7A89-412E-A6C2-F5EA3E03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093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93C15-F91F-4108-AC57-3DAB39089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71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15ABB-553C-48AD-A478-FFE49F119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981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DAFF-DF69-4FDF-8F17-053D7212D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102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36F0C-26A6-4193-A925-F2258C125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49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EDA20-C42D-4241-A76D-F282B28C1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049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4629-A9E7-44E2-A2D7-8B493BAE5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244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F0CA2-4138-44C5-9BDE-80C319B8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5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C3E00-FE77-423D-AA43-B4FC107591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535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10348-1389-4822-B00F-DB240878B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373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23927-6B77-4E0C-9BD8-65C5BF1AC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79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940BB-7798-4C6D-8ACB-CA984D31A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384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013D9-9EE6-427A-88C6-E39E5E5AB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82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0F26-8040-426B-9F19-20A9A18E1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37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170C9-2D77-49C1-A453-EA06AA708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682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12B5E-453D-4F7B-A93A-CCB5C4EBD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51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F2275-BC91-4770-B289-45FD54EBB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19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5405A-6A86-4AB7-8F86-74C8E492D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21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6D0F2-8BB5-43BB-A2AF-DD1A0C7E62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3916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C87DF-9B1D-4379-A8CF-ACD9E044A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955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0879E-AD83-4D2A-B7CC-A2599CD097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38678"/>
      </p:ext>
    </p:extLst>
  </p:cSld>
  <p:clrMapOvr>
    <a:masterClrMapping/>
  </p:clrMapOvr>
  <p:transition spd="slow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70611-747F-426B-9655-834CE9AF2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28513"/>
      </p:ext>
    </p:extLst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AE9A7-78B6-4F48-829B-ACF4064E27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49253"/>
      </p:ext>
    </p:extLst>
  </p:cSld>
  <p:clrMapOvr>
    <a:masterClrMapping/>
  </p:clrMapOvr>
  <p:transition spd="slow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A5A99-0125-4597-B51E-64D448DBA1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16972"/>
      </p:ext>
    </p:extLst>
  </p:cSld>
  <p:clrMapOvr>
    <a:masterClrMapping/>
  </p:clrMapOvr>
  <p:transition spd="slow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D2092-E654-473A-BDC3-059AE922BF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88978"/>
      </p:ext>
    </p:extLst>
  </p:cSld>
  <p:clrMapOvr>
    <a:masterClrMapping/>
  </p:clrMapOvr>
  <p:transition spd="slow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EDAEE-40D6-4B06-B6BB-FBE316E1FA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15542"/>
      </p:ext>
    </p:extLst>
  </p:cSld>
  <p:clrMapOvr>
    <a:masterClrMapping/>
  </p:clrMapOvr>
  <p:transition spd="slow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AB03A-B883-42F9-8C06-FD47E685E4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74744"/>
      </p:ext>
    </p:extLst>
  </p:cSld>
  <p:clrMapOvr>
    <a:masterClrMapping/>
  </p:clrMapOvr>
  <p:transition spd="slow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31962-2473-4C92-A0ED-9AD2722B1F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53359"/>
      </p:ext>
    </p:extLst>
  </p:cSld>
  <p:clrMapOvr>
    <a:masterClrMapping/>
  </p:clrMapOvr>
  <p:transition spd="slow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0FBED-28DE-4558-A1E3-5DCFC91E89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00455"/>
      </p:ext>
    </p:extLst>
  </p:cSld>
  <p:clrMapOvr>
    <a:masterClrMapping/>
  </p:clrMapOvr>
  <p:transition spd="slow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1E35E-1EAC-4C45-B854-B103D7A2DF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7033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2410A-F7DC-4DA0-90E1-110E05CDC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657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DD83-CEE9-40EE-BD52-56B5F09171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2154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34D3-1C66-4718-97E8-1B924596FA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81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FCC77-16F4-45A1-8083-F20B71DA49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9845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44AD-D5CF-4FB8-B115-6CBD17F925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650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7816-FCDB-4EF2-ADEB-C9BF250922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618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ED42-414E-4456-A673-7F5D042F61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1419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CF81B-C587-4EF6-9302-59FE0C75B9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778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9F220-5491-477B-B4A5-8F69E5B0A3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451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81121-74B2-400F-896E-C16392D7565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1289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1A088-F9A0-492B-856A-FD29050A8B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7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75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750AF-217F-45C2-8178-B9A8BB2F98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645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3041F-5FAE-4472-9680-99E4B56F1A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507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EDB2EA-443F-4B83-B24D-8235DA76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571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B889311-B19F-4BB7-B2B2-1D8A5247F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49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B998941-0BF3-4A91-BA93-37C2DD4C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037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C9935BC-F448-4D90-901E-49CE8053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208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8C7052-74D4-4143-A2FC-D36504C5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25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916E721-11B3-4D35-80A8-9A7EC5914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61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E35D95-0EEA-4C78-9CE8-251B8B27D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645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216F684-548F-4449-84F9-4087A45F4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3969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70B0AB-00A4-48D3-9B21-60367CFD4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65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0497A-82B0-48ED-94CC-2C5A20C18E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156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218F17-1716-43C5-B63F-4C219F1D3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006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720332F-49AB-473E-81CB-D67259E47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303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1D87E7D-0982-4448-BFB3-671B811A3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99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F358FE-6242-4627-B44E-1023FC199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050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5D5FD1-4E9E-42AC-93AC-7340E5969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73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6E4E42-0C39-4E8D-B26E-7C71F7C16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40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0004C5-EBCC-4723-BCA2-996DF063C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1744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C8E487-D3E5-43C9-9250-6F98CC493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662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DE44CE-12C9-429C-8823-C962B5D9B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938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C845D42-6CE2-4F8E-937A-E33997B7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46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1C3D4-0714-42AC-9457-DCBB9C4A0C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722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53F89E-2D76-4D18-A690-973344B2E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8307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F7DAFF-0F83-456C-9714-65841BFF1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4707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59E58C-455E-40A1-9CC0-18DEA4E99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49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F2812F2-B0E7-45B4-A6D5-29ED2BC42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02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01162-02CC-4AEC-AD0C-9D56ACCFF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661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EF5AA-162E-4607-9BDA-76666DDEE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513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3A5EE-5D82-475F-81AA-9501811B5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35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953DC-97D4-4173-AA19-1481A98C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513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8D608-9BC8-4DFB-9BD5-129F434B6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3537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5F132-5913-4C6E-9ADC-973C8C188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0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CA5EA-9DEC-4FA9-B0C7-51C079365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132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28812-47FC-454B-9883-8B66B7319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9452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70182-61E3-4BB3-B7B8-0BC091079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797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7C464-31B3-4051-B3EF-71176362F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2099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35BDA-9860-4B32-B051-CB3F99930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9110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98A34-BE78-4372-BEB1-50B8EA2FE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8058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CDD5C-1F2E-47DE-9BD9-96FC52F33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2888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DAB22-A2A3-4BC3-85DF-55750BE6E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685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05E3-7F3E-4969-8ACA-36A901F3A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724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DBC8C-DFDB-457B-8604-C3A4DDAB1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343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98D0-2CC4-4E4A-9A67-B89D39F06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26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22E16-97F3-465C-A032-6ECF31571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905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7AD04-FEF6-4F2F-9568-20847901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5024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74470-31BE-4F59-81EF-A3C040EA6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6590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9E0E3-8663-4018-9F43-A276E8140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3544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74967-0EE8-4A42-BD55-0409786EF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6348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8E659-5845-4E14-BD03-417EFF106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6532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63F72-BBE5-415E-95F1-1F8595738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9857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7567-F94A-46C4-ABEB-2363C7D32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767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4B10D-00D6-47EC-951E-4154B1E4F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052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14229-FCB5-47AE-9433-390A620B5E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4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6D4E3-F0CB-424F-99B0-B829DF9912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85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85020-8E2E-471F-B823-0F10EFC3D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11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67C2A-2D96-42A1-8442-6BAC1916A9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3266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E695D-8400-4EC4-BA29-1A30B6E591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474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6D809-0DE8-48AA-9945-3BC8AE96E0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7495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3537C-BDE5-4680-9201-824E6E2418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916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9EC47-59D1-4278-95E1-8FD1622058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3711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79FA3-3772-428A-93EB-595459D1DE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5534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3D271-5FD9-4A2F-8740-4AD530785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28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6B0-2F4D-4FF6-87A4-D2A309BDA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52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3A7A-6678-45B9-A33A-0EBA2453B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1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CBEB-110D-47FB-A43D-4FB0D9D43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5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7F04-5EB9-4D07-A721-C879A96BF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91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459B-2058-4A48-84BC-CC92B1D9F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20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DF887-BF43-4A48-9DC5-66E1933EC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22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F278B-D065-4049-8069-B3EC85F65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47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4EF9-3F7F-4CFF-BA0B-B1DBEEEE7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36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09FB-6ED0-441F-B267-3D32D062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46E8B-836B-4698-9385-0F809483D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96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1961C-3F51-4F39-AFCD-1A7F3AE29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67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D02B1-B20B-41E4-9471-5E78B2B0A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81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67964-455E-4F31-A16B-581972944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83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4C24F-7A89-412E-A6C2-F5EA3E03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0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18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93C15-F91F-4108-AC57-3DAB39089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7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15ABB-553C-48AD-A478-FFE49F119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98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DAFF-DF69-4FDF-8F17-053D7212D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10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36F0C-26A6-4193-A925-F2258C125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4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EDA20-C42D-4241-A76D-F282B28C1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04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416F04-C02B-4819-8D16-273F53C3E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9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3D3A09A-D625-48AD-8DF6-4C66DB54B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02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69C569-C23B-4CF2-80EC-F625F39F4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8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CEDF647-03A1-4211-9659-87F76D230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75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62BD36B-4C81-4A0A-8F1D-1F09D7940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9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71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889F052-117B-43D3-9B59-D1DB34F3B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77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7F8C06-182C-4B4C-90A2-6B21FA0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5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F32D5A-2F3A-4CB4-A4E2-32F6F3233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243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AB9E41-9B92-4278-9801-B38642905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EE739D-1DB9-497F-A414-3921151C8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282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CBF8FB-B94C-4A62-851D-539BCBB2F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3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E5B275C-8D7F-4F72-99AF-0CF33A797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53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30505-7B12-4B94-B5E2-4FE4E7887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0294A7-5F4B-42F5-99CD-1D6352071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8DD64-6832-45C3-A745-34DC37885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27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E7EEA1-F224-4BEF-BF5C-F6018F421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0145C3-DD2B-4D66-AF97-746F238F4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A4CDDE-98A0-4931-A787-05388B56B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53F20D-9B79-42E6-898D-A436387C4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7DCB30-5DD7-4C16-A2D6-537CFE969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8DB463-B6F7-4493-8A7B-EE2B2B060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706E53-3D6A-425F-BC2D-3AED7378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ECBA44-A136-402A-ACED-BD153538B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82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39DB-13C4-404C-8211-45454DA780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7413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121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A495-DDA4-4310-8F37-4D82A5E20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55064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D59E6-8111-4B20-8779-057079547B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36937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5506-3D21-4467-9DA1-878E8CDDDA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61598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D0FE2-7102-4104-9332-FE293F0E63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59097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76F77-AC81-4A4F-B857-601B4EA51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27981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BA67B-FACE-4FD2-8F5D-2A6544ADE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23866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1591A-6966-43E4-8A1E-0ADCCFD5EE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06522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1A7EF-7791-4636-B73D-68A0578331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02132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3AA6-3B3A-44AB-BEF0-BD47142C1E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3776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CF32E-A9FC-4668-8032-09897511E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6508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852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E8B45-827E-431E-A571-3D964DEC0B65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9F530-06AD-4DEB-9C87-A561D4D14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126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C029C-2750-4E12-9BD0-7550E311DD05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CB157-3CBE-48F5-A9AF-F29F2201B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25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BF9-4A3D-4BF6-A375-2E65344139FE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99D4D-E17B-4C0E-A67A-3B18F8062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57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5EA6F-A396-49F2-A867-D5CAFCDEA767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219BC-1AF6-4A6C-82DA-83D02F87E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22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5D3C-0E2E-4EA8-8B01-03FFAD9CEC41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3AACF-109A-421D-A4CD-397631DEA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83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2ECC9-F6EC-466B-A1F0-90374C6D3CB3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7432F-84CF-4AAA-A660-CDE0C9BE4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74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74528-2517-471E-A7DE-79994CCF8764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7431-0BE5-4B5E-9BDC-BA74263B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851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CBAE-341E-4930-93E1-32D6BEBE60EC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ED6E1-A3C9-4B63-B88C-B42BF6CA1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110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5D8B-69FB-43A6-87BB-BAD288F41171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C6FC6-B40F-4929-BCDD-2B41683C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13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C6800-2BDE-4BB9-9FED-D3486D63102F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C53D8-34CC-475E-AD50-DDF8D88AD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0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FC8FF-DA5C-4BE5-BA1F-1E910907F488}" type="datetimeFigureOut">
              <a:rPr lang="en-US" smtClean="0"/>
              <a:pPr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465E-1BAA-4EDB-B482-316892DD5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9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4CF4E5-366D-42AF-AEBF-BEC3BB40AF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6D2786-A750-422D-B538-B0B65696271A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3DE638-B3A1-4F60-9F88-B33471072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2CDBB0-0DDE-4382-B679-75845FD46F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0" rIns="91422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DE596A-11CE-449A-AD0E-35F452465D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43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98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06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14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22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439CE-B7C6-4753-BBFA-359660E0EC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4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9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96F6A9-265E-4BC4-95E0-151984706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9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F98906-7CEA-49DE-9F97-55F8E9A88D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5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99">
                <a:gamma/>
                <a:shade val="46275"/>
                <a:invGamma/>
              </a:srgbClr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6B4903-010C-42EC-8EA1-DDF95DAF3C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6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66F63-8966-4DCB-9BA6-776111A1089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39CF84-A0FB-4B3E-A07F-3FC45B8CD3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3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AF4EA7-DA76-4E4A-B554-045EE18080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9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0D50EC-76B2-43BC-B2C6-DFFF3864117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C2375D-F0A8-4679-B7F5-E673BF98E5B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2A7CAB-D30E-4ED6-9997-684F82A388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5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F6CF6F-BA1A-4D58-9609-B9F242AC83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4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7863" y="6286500"/>
            <a:ext cx="191928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263" tIns="33338" rIns="68263" bIns="333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2669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0713" y="6286500"/>
            <a:ext cx="28225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263" tIns="33338" rIns="68263" bIns="333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46850" y="6286500"/>
            <a:ext cx="191928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263" tIns="33338" rIns="68263" bIns="333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35DE0A-55CA-49A5-8778-0078FAD2FC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26693" name="Rectangle 5"/>
          <p:cNvSpPr>
            <a:spLocks noChangeArrowheads="1"/>
          </p:cNvSpPr>
          <p:nvPr/>
        </p:nvSpPr>
        <p:spPr bwMode="auto">
          <a:xfrm>
            <a:off x="7800975" y="6430963"/>
            <a:ext cx="86677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A1414-CGA-95-2042</a:t>
            </a:r>
          </a:p>
        </p:txBody>
      </p:sp>
    </p:spTree>
    <p:extLst>
      <p:ext uri="{BB962C8B-B14F-4D97-AF65-F5344CB8AC3E}">
        <p14:creationId xmlns:p14="http://schemas.microsoft.com/office/powerpoint/2010/main" val="1305445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defTabSz="10969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9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22325" indent="-273050" algn="l" defTabSz="10969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74638" algn="l" defTabSz="10969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851025" indent="-204788" algn="l" defTabSz="10969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400300" indent="-206375" algn="l" defTabSz="10969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857500" indent="-206375" algn="l" defTabSz="1096963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314700" indent="-206375" algn="l" defTabSz="1096963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771900" indent="-206375" algn="l" defTabSz="1096963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229100" indent="-206375" algn="l" defTabSz="1096963" rtl="0" fontAlgn="base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9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9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96F6A9-265E-4BC4-95E0-151984706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439CE-B7C6-4753-BBFA-359660E0EC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4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E6DD0-3980-445F-B851-FC8B06167C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52357-EC24-4773-8F25-564F9D0F20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086302-A2AC-4478-B64B-FD7CC4D47BFA}" type="datetimeFigureOut">
              <a:rPr lang="en-US"/>
              <a:pPr>
                <a:defRPr/>
              </a:pPr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BBF92A-3C1A-4CBA-820F-29086384F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5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pn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1.jpeg"/><Relationship Id="rId5" Type="http://schemas.openxmlformats.org/officeDocument/2006/relationships/image" Target="../media/image39.png"/><Relationship Id="rId10" Type="http://schemas.openxmlformats.org/officeDocument/2006/relationships/image" Target="../media/image40.jpeg"/><Relationship Id="rId4" Type="http://schemas.openxmlformats.org/officeDocument/2006/relationships/image" Target="../media/image38.jpe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9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jpeg"/><Relationship Id="rId5" Type="http://schemas.openxmlformats.org/officeDocument/2006/relationships/image" Target="../media/image47.jpeg"/><Relationship Id="rId10" Type="http://schemas.openxmlformats.org/officeDocument/2006/relationships/image" Target="../media/image44.wmf"/><Relationship Id="rId4" Type="http://schemas.openxmlformats.org/officeDocument/2006/relationships/image" Target="../media/image46.jpeg"/><Relationship Id="rId9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jpeg"/><Relationship Id="rId5" Type="http://schemas.openxmlformats.org/officeDocument/2006/relationships/image" Target="../media/image47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jpe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jpe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9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0.jpe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5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8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8.jpeg"/><Relationship Id="rId5" Type="http://schemas.openxmlformats.org/officeDocument/2006/relationships/image" Target="../media/image69.wmf"/><Relationship Id="rId4" Type="http://schemas.openxmlformats.org/officeDocument/2006/relationships/oleObject" Target="../embeddings/oleObject27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85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79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77.jpeg"/><Relationship Id="rId12" Type="http://schemas.openxmlformats.org/officeDocument/2006/relationships/image" Target="../media/image80.jpeg"/><Relationship Id="rId2" Type="http://schemas.openxmlformats.org/officeDocument/2006/relationships/vmlDrawing" Target="../drawings/vmlDrawing24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6.jpeg"/><Relationship Id="rId11" Type="http://schemas.openxmlformats.org/officeDocument/2006/relationships/image" Target="../media/image79.jpeg"/><Relationship Id="rId5" Type="http://schemas.openxmlformats.org/officeDocument/2006/relationships/image" Target="../media/image75.jpeg"/><Relationship Id="rId10" Type="http://schemas.openxmlformats.org/officeDocument/2006/relationships/image" Target="../media/image74.wmf"/><Relationship Id="rId4" Type="http://schemas.openxmlformats.org/officeDocument/2006/relationships/notesSlide" Target="../notesSlides/notesSlide33.xml"/><Relationship Id="rId9" Type="http://schemas.openxmlformats.org/officeDocument/2006/relationships/oleObject" Target="../embeddings/oleObject3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93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4.wmf"/><Relationship Id="rId7" Type="http://schemas.openxmlformats.org/officeDocument/2006/relationships/hyperlink" Target="http://geology.com/world/arctic-ocean-bathymetry-map.shtml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84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6.jpeg"/><Relationship Id="rId11" Type="http://schemas.openxmlformats.org/officeDocument/2006/relationships/image" Target="../media/image121.png"/><Relationship Id="rId5" Type="http://schemas.openxmlformats.org/officeDocument/2006/relationships/image" Target="../media/image15.jpeg"/><Relationship Id="rId10" Type="http://schemas.openxmlformats.org/officeDocument/2006/relationships/image" Target="../media/image120.png"/><Relationship Id="rId4" Type="http://schemas.openxmlformats.org/officeDocument/2006/relationships/image" Target="../media/image115.jpeg"/><Relationship Id="rId9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pn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</a:rPr>
              <a:t>Sea ice and sunlight in a changing Arctic</a:t>
            </a: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0" y="64578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b="1" i="1" dirty="0" smtClean="0">
                <a:solidFill>
                  <a:srgbClr val="006600"/>
                </a:solidFill>
              </a:rPr>
              <a:t>Don Perovich, Thayer School of Engineering, Dartmouth College</a:t>
            </a:r>
            <a:endParaRPr lang="en-US" altLang="en-US" sz="2000" b="1" i="1" dirty="0">
              <a:solidFill>
                <a:srgbClr val="006600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003925" y="1127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25" y="720725"/>
            <a:ext cx="8537575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1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K:\DonProject1\Stuff\Untitled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85800"/>
            <a:ext cx="66103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Changes in sea ice extent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September 2012: 3.4 million square kilometers</a:t>
            </a: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1050925" y="803275"/>
            <a:ext cx="1341438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Sept 2012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812925" y="46482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Alaska</a:t>
            </a:r>
          </a:p>
        </p:txBody>
      </p:sp>
      <p:sp>
        <p:nvSpPr>
          <p:cNvPr id="141319" name="Text Box 8"/>
          <p:cNvSpPr txBox="1">
            <a:spLocks noChangeArrowheads="1"/>
          </p:cNvSpPr>
          <p:nvPr/>
        </p:nvSpPr>
        <p:spPr bwMode="auto">
          <a:xfrm>
            <a:off x="5638800" y="3671888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Greenland</a:t>
            </a:r>
          </a:p>
        </p:txBody>
      </p:sp>
      <p:sp>
        <p:nvSpPr>
          <p:cNvPr id="141320" name="Text Box 7"/>
          <p:cNvSpPr txBox="1">
            <a:spLocks noChangeArrowheads="1"/>
          </p:cNvSpPr>
          <p:nvPr/>
        </p:nvSpPr>
        <p:spPr bwMode="auto">
          <a:xfrm>
            <a:off x="1219200" y="3062288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Siberia</a:t>
            </a:r>
          </a:p>
        </p:txBody>
      </p:sp>
      <p:sp>
        <p:nvSpPr>
          <p:cNvPr id="141321" name="Text Box 7"/>
          <p:cNvSpPr txBox="1">
            <a:spLocks noChangeArrowheads="1"/>
          </p:cNvSpPr>
          <p:nvPr/>
        </p:nvSpPr>
        <p:spPr bwMode="auto">
          <a:xfrm>
            <a:off x="6858000" y="1447800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Norway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Changes in sea ice extent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September 1980</a:t>
            </a:r>
          </a:p>
        </p:txBody>
      </p:sp>
      <p:pic>
        <p:nvPicPr>
          <p:cNvPr id="142341" name="Picture 2" descr="K:\DonProject1\Arctic Report Card\extent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4114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5" descr="usagoog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7900" y="2878138"/>
            <a:ext cx="5484813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33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Changes in sea ice extent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5412" name="Text Box 5"/>
          <p:cNvSpPr txBox="1">
            <a:spLocks noChangeArrowheads="1"/>
          </p:cNvSpPr>
          <p:nvPr/>
        </p:nvSpPr>
        <p:spPr bwMode="auto">
          <a:xfrm>
            <a:off x="5562600" y="2843213"/>
            <a:ext cx="2978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9C1616"/>
                </a:solidFill>
              </a:rPr>
              <a:t>Reduction from 1980 to 2012</a:t>
            </a:r>
          </a:p>
        </p:txBody>
      </p:sp>
      <p:sp>
        <p:nvSpPr>
          <p:cNvPr id="145413" name="Text Box 6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Huge decrease in ice extent</a:t>
            </a:r>
          </a:p>
        </p:txBody>
      </p:sp>
      <p:pic>
        <p:nvPicPr>
          <p:cNvPr id="145414" name="Picture 2" descr="K:\DonProject1\Stuff\Untitled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41163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0" name="Picture 7" descr="H:\DonProject1\Arctic Report Card\us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1075" y="2879725"/>
            <a:ext cx="54959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5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Observations show sea ice is melting</a:t>
            </a:r>
          </a:p>
        </p:txBody>
      </p:sp>
      <p:sp>
        <p:nvSpPr>
          <p:cNvPr id="146436" name="Text Box 3"/>
          <p:cNvSpPr txBox="1">
            <a:spLocks noChangeArrowheads="1"/>
          </p:cNvSpPr>
          <p:nvPr/>
        </p:nvSpPr>
        <p:spPr bwMode="auto">
          <a:xfrm>
            <a:off x="0" y="63642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800000"/>
                </a:solidFill>
              </a:rPr>
              <a:t>Decreases in ice extent, thickness, age</a:t>
            </a:r>
            <a:endParaRPr lang="en-US" sz="2400" b="1" i="1" dirty="0">
              <a:solidFill>
                <a:srgbClr val="800000"/>
              </a:solidFill>
            </a:endParaRPr>
          </a:p>
        </p:txBody>
      </p:sp>
      <p:pic>
        <p:nvPicPr>
          <p:cNvPr id="146437" name="Picture 5" descr="PIC00025"/>
          <p:cNvPicPr>
            <a:picLocks noChangeAspect="1" noChangeArrowheads="1"/>
          </p:cNvPicPr>
          <p:nvPr/>
        </p:nvPicPr>
        <p:blipFill rotWithShape="1">
          <a:blip r:embed="rId3" cstate="print"/>
          <a:srcRect t="8795" b="5212"/>
          <a:stretch/>
        </p:blipFill>
        <p:spPr bwMode="auto">
          <a:xfrm>
            <a:off x="228600" y="609600"/>
            <a:ext cx="4132263" cy="2514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46438" name="Picture 6" descr="pa12"/>
          <p:cNvPicPr>
            <a:picLocks noChangeAspect="1" noChangeArrowheads="1"/>
          </p:cNvPicPr>
          <p:nvPr/>
        </p:nvPicPr>
        <p:blipFill rotWithShape="1">
          <a:blip r:embed="rId4" cstate="print"/>
          <a:srcRect t="2586" r="6897" b="12070"/>
          <a:stretch/>
        </p:blipFill>
        <p:spPr bwMode="auto">
          <a:xfrm>
            <a:off x="4876800" y="609600"/>
            <a:ext cx="4114800" cy="2514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1"/>
          <a:stretch/>
        </p:blipFill>
        <p:spPr>
          <a:xfrm>
            <a:off x="1600200" y="3190389"/>
            <a:ext cx="5943600" cy="321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"/>
          <p:cNvGraphicFramePr>
            <a:graphicFrameLocks noChangeAspect="1"/>
          </p:cNvGraphicFramePr>
          <p:nvPr>
            <p:extLst/>
          </p:nvPr>
        </p:nvGraphicFramePr>
        <p:xfrm>
          <a:off x="228600" y="457200"/>
          <a:ext cx="8683625" cy="670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200" name="Graph" r:id="rId4" imgW="10058400" imgH="7772400" progId="Origin50.Graph">
                  <p:embed/>
                </p:oleObj>
              </mc:Choice>
              <mc:Fallback>
                <p:oleObj name="Graph" r:id="rId4" imgW="10058400" imgH="7772400" progId="Origin50.Graph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683625" cy="670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But what of the future?</a:t>
            </a:r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800000"/>
                </a:solidFill>
              </a:rPr>
              <a:t>Summer ice free </a:t>
            </a:r>
            <a:r>
              <a:rPr lang="en-US" sz="2400" b="1" i="1" dirty="0">
                <a:solidFill>
                  <a:srgbClr val="800000"/>
                </a:solidFill>
              </a:rPr>
              <a:t>ocean in </a:t>
            </a:r>
            <a:r>
              <a:rPr lang="en-US" sz="2400" b="1" i="1" dirty="0" smtClean="0">
                <a:solidFill>
                  <a:srgbClr val="800000"/>
                </a:solidFill>
              </a:rPr>
              <a:t>2013, 2020, </a:t>
            </a:r>
            <a:r>
              <a:rPr lang="en-US" sz="2400" b="1" i="1" dirty="0">
                <a:solidFill>
                  <a:srgbClr val="800000"/>
                </a:solidFill>
              </a:rPr>
              <a:t>2030, or maybe </a:t>
            </a:r>
            <a:r>
              <a:rPr lang="en-US" sz="2400" b="1" i="1" dirty="0" smtClean="0">
                <a:solidFill>
                  <a:srgbClr val="800000"/>
                </a:solidFill>
              </a:rPr>
              <a:t>never?</a:t>
            </a:r>
            <a:endParaRPr lang="en-US" sz="2400" b="1" i="1" dirty="0">
              <a:solidFill>
                <a:srgbClr val="800000"/>
              </a:solidFill>
            </a:endParaRP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6003925" y="1127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143000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September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419600" y="4581263"/>
            <a:ext cx="225425" cy="1362337"/>
          </a:xfrm>
          <a:prstGeom prst="straightConnector1">
            <a:avLst/>
          </a:prstGeom>
          <a:ln w="25400">
            <a:solidFill>
              <a:srgbClr val="99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13950" y="4581263"/>
            <a:ext cx="1229650" cy="1276446"/>
          </a:xfrm>
          <a:prstGeom prst="straightConnector1">
            <a:avLst/>
          </a:prstGeom>
          <a:ln w="25400">
            <a:solidFill>
              <a:srgbClr val="99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13950" y="4445813"/>
            <a:ext cx="3200400" cy="73587"/>
          </a:xfrm>
          <a:prstGeom prst="straightConnector1">
            <a:avLst/>
          </a:prstGeom>
          <a:ln w="25400">
            <a:solidFill>
              <a:srgbClr val="99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24400" y="4566458"/>
            <a:ext cx="2590800" cy="1377142"/>
          </a:xfrm>
          <a:prstGeom prst="straightConnector1">
            <a:avLst/>
          </a:prstGeom>
          <a:ln w="25400">
            <a:solidFill>
              <a:srgbClr val="99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645025" y="3124200"/>
            <a:ext cx="3127375" cy="1356369"/>
          </a:xfrm>
          <a:prstGeom prst="straightConnector1">
            <a:avLst/>
          </a:prstGeom>
          <a:ln w="25400">
            <a:solidFill>
              <a:srgbClr val="99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b="4342"/>
          <a:stretch/>
        </p:blipFill>
        <p:spPr bwMode="auto">
          <a:xfrm>
            <a:off x="5029200" y="584199"/>
            <a:ext cx="3657600" cy="284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The mystery of the massive melt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 i="1" dirty="0" smtClean="0">
                <a:solidFill>
                  <a:srgbClr val="800000"/>
                </a:solidFill>
              </a:rPr>
              <a:t>Dynamics and </a:t>
            </a:r>
            <a:r>
              <a:rPr lang="en-US" sz="2400" b="1" i="1" u="sng" dirty="0" smtClean="0">
                <a:solidFill>
                  <a:srgbClr val="800000"/>
                </a:solidFill>
              </a:rPr>
              <a:t>thermodynamics</a:t>
            </a:r>
            <a:endParaRPr lang="en-US" sz="2400" b="1" i="1" u="sng" dirty="0">
              <a:solidFill>
                <a:srgbClr val="800000"/>
              </a:solidFill>
            </a:endParaRP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381000" y="914400"/>
            <a:ext cx="416434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</a:rPr>
              <a:t>A long list of </a:t>
            </a:r>
            <a:r>
              <a:rPr lang="en-US" i="1" u="sng" dirty="0" smtClean="0">
                <a:solidFill>
                  <a:srgbClr val="000000"/>
                </a:solidFill>
              </a:rPr>
              <a:t>thermodynamics suspects</a:t>
            </a:r>
            <a:endParaRPr lang="en-US" i="1" u="sng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Warmer air temperature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Longer melt season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Clouds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Sun</a:t>
            </a:r>
            <a:endParaRPr lang="en-US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Winds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Ocean </a:t>
            </a:r>
            <a:r>
              <a:rPr lang="en-US" dirty="0">
                <a:solidFill>
                  <a:srgbClr val="000000"/>
                </a:solidFill>
              </a:rPr>
              <a:t>heat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 Ice albedo feedback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013325" y="725488"/>
            <a:ext cx="870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177" name="Picture 10" descr="K:\DonProject1\Photos\DSC_03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429000"/>
            <a:ext cx="43434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951555"/>
              </p:ext>
            </p:extLst>
          </p:nvPr>
        </p:nvGraphicFramePr>
        <p:xfrm>
          <a:off x="4826673" y="3505200"/>
          <a:ext cx="4241127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65" name="Graph" r:id="rId6" imgW="10058400" imgH="7772400" progId="Origin50.Graph">
                  <p:embed/>
                </p:oleObj>
              </mc:Choice>
              <mc:Fallback>
                <p:oleObj name="Graph" r:id="rId6" imgW="10058400" imgH="7772400" progId="Origin50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673" y="3505200"/>
                        <a:ext cx="4241127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2883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latin typeface="Arial" pitchFamily="34" charset="0"/>
                <a:cs typeface="Arial" pitchFamily="34" charset="0"/>
              </a:rPr>
              <a:t>Sea ice melt</a:t>
            </a:r>
            <a:endParaRPr lang="en-US" sz="8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996974" y="2996231"/>
            <a:ext cx="6763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itchFamily="34" charset="0"/>
                <a:cs typeface="Arial" pitchFamily="34" charset="0"/>
              </a:rPr>
              <a:t>Ice albedo feedback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204" y="6211669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Cloud radiation feedback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945" y="3946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Surface melt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125" y="685800"/>
            <a:ext cx="3179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Arial" pitchFamily="34" charset="0"/>
                <a:cs typeface="Arial" pitchFamily="34" charset="0"/>
              </a:rPr>
              <a:t>Bottom melt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101025"/>
            <a:ext cx="23423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" pitchFamily="34" charset="0"/>
                <a:cs typeface="Arial" pitchFamily="34" charset="0"/>
              </a:rPr>
              <a:t>Lateral melt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2884" y="895290"/>
            <a:ext cx="1705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Internal melt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3840" y="0"/>
            <a:ext cx="269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Arial" pitchFamily="34" charset="0"/>
                <a:cs typeface="Arial" pitchFamily="34" charset="0"/>
              </a:rPr>
              <a:t>Longwave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581494" y="1187620"/>
            <a:ext cx="2778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Arial" pitchFamily="34" charset="0"/>
                <a:cs typeface="Arial" pitchFamily="34" charset="0"/>
              </a:rPr>
              <a:t>Shortwave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7424" y="5613503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Conductivity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3372" y="4752042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Latent heat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4638" y="2258169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Sensible heat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6787746" y="2334168"/>
            <a:ext cx="4004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Arial" pitchFamily="34" charset="0"/>
                <a:cs typeface="Arial" pitchFamily="34" charset="0"/>
              </a:rPr>
              <a:t>Ocean heat flux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07423" y="4624979"/>
            <a:ext cx="1726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Arial" pitchFamily="34" charset="0"/>
                <a:cs typeface="Arial" pitchFamily="34" charset="0"/>
              </a:rPr>
              <a:t>Sunlight</a:t>
            </a:r>
            <a:endParaRPr lang="en-US" sz="3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5029200"/>
            <a:ext cx="2217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Arial" pitchFamily="34" charset="0"/>
                <a:cs typeface="Arial" pitchFamily="34" charset="0"/>
              </a:rPr>
              <a:t>Melt ponds</a:t>
            </a:r>
            <a:endParaRPr lang="en-US" sz="3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5008602"/>
            <a:ext cx="12955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Arial" pitchFamily="34" charset="0"/>
                <a:cs typeface="Arial" pitchFamily="34" charset="0"/>
              </a:rPr>
              <a:t>Leads</a:t>
            </a:r>
            <a:endParaRPr lang="en-US" sz="3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4459069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Bare ice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296411"/>
              </p:ext>
            </p:extLst>
          </p:nvPr>
        </p:nvGraphicFramePr>
        <p:xfrm>
          <a:off x="6781800" y="1143000"/>
          <a:ext cx="1581150" cy="518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363" name="Equation" r:id="rId3" imgW="774364" imgH="253890" progId="">
                  <p:embed/>
                </p:oleObj>
              </mc:Choice>
              <mc:Fallback>
                <p:oleObj name="Equation" r:id="rId3" imgW="774364" imgH="253890" progId="">
                  <p:embed/>
                  <p:pic>
                    <p:nvPicPr>
                      <p:cNvPr id="0" name="Picture 12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143000"/>
                        <a:ext cx="1581150" cy="5182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575560"/>
              </p:ext>
            </p:extLst>
          </p:nvPr>
        </p:nvGraphicFramePr>
        <p:xfrm>
          <a:off x="6705601" y="609600"/>
          <a:ext cx="1600200" cy="55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364" name="Equation" r:id="rId5" imgW="736280" imgH="253890" progId="">
                  <p:embed/>
                </p:oleObj>
              </mc:Choice>
              <mc:Fallback>
                <p:oleObj name="Equation" r:id="rId5" imgW="736280" imgH="253890" progId="">
                  <p:embed/>
                  <p:pic>
                    <p:nvPicPr>
                      <p:cNvPr id="0" name="Picture 12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1" y="609600"/>
                        <a:ext cx="1600200" cy="5516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687662"/>
              </p:ext>
            </p:extLst>
          </p:nvPr>
        </p:nvGraphicFramePr>
        <p:xfrm>
          <a:off x="6477000" y="2692350"/>
          <a:ext cx="2038350" cy="3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365" name="Equation" r:id="rId7" imgW="1308100" imgH="241300" progId="">
                  <p:embed/>
                </p:oleObj>
              </mc:Choice>
              <mc:Fallback>
                <p:oleObj name="Equation" r:id="rId7" imgW="1308100" imgH="241300" progId="">
                  <p:embed/>
                  <p:pic>
                    <p:nvPicPr>
                      <p:cNvPr id="0" name="Picture 1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692350"/>
                        <a:ext cx="2038350" cy="3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504172"/>
              </p:ext>
            </p:extLst>
          </p:nvPr>
        </p:nvGraphicFramePr>
        <p:xfrm>
          <a:off x="7162800" y="5209242"/>
          <a:ext cx="1752600" cy="429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366" name="Equation" r:id="rId9" imgW="1816100" imgH="419100" progId="">
                  <p:embed/>
                </p:oleObj>
              </mc:Choice>
              <mc:Fallback>
                <p:oleObj name="Equation" r:id="rId9" imgW="1816100" imgH="419100" progId="">
                  <p:embed/>
                  <p:pic>
                    <p:nvPicPr>
                      <p:cNvPr id="0" name="Picture 12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209242"/>
                        <a:ext cx="1752600" cy="429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172107"/>
              </p:ext>
            </p:extLst>
          </p:nvPr>
        </p:nvGraphicFramePr>
        <p:xfrm>
          <a:off x="7391400" y="6070703"/>
          <a:ext cx="1295400" cy="71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367" name="Equation" r:id="rId11" imgW="837836" imgH="431613" progId="">
                  <p:embed/>
                </p:oleObj>
              </mc:Choice>
              <mc:Fallback>
                <p:oleObj name="Equation" r:id="rId11" imgW="837836" imgH="431613" progId="">
                  <p:embed/>
                  <p:pic>
                    <p:nvPicPr>
                      <p:cNvPr id="0" name="Picture 12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6070703"/>
                        <a:ext cx="1295400" cy="711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000730"/>
              </p:ext>
            </p:extLst>
          </p:nvPr>
        </p:nvGraphicFramePr>
        <p:xfrm>
          <a:off x="6477000" y="411480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368" name="Equation" r:id="rId13" imgW="1244600" imgH="1536700" progId="">
                  <p:embed/>
                </p:oleObj>
              </mc:Choice>
              <mc:Fallback>
                <p:oleObj name="Equation" r:id="rId13" imgW="1244600" imgH="1536700" progId="">
                  <p:embed/>
                  <p:pic>
                    <p:nvPicPr>
                      <p:cNvPr id="0" name="Picture 1242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3438" r="-4016"/>
                      <a:stretch>
                        <a:fillRect/>
                      </a:stretch>
                    </p:blipFill>
                    <p:spPr bwMode="auto">
                      <a:xfrm>
                        <a:off x="6477000" y="4114800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5536827" y="1354035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abs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(1-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inc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2481" y="1976735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Ice temperature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2481" y="1519535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Air temperature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200" y="5715000"/>
            <a:ext cx="1489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Arial" pitchFamily="34" charset="0"/>
                <a:cs typeface="Arial" pitchFamily="34" charset="0"/>
              </a:rPr>
              <a:t>Clouds</a:t>
            </a:r>
            <a:endParaRPr lang="en-US" sz="3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95800" y="4495800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Ridges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67000" y="5695890"/>
            <a:ext cx="308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Surface scattering layer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7075" y="2433935"/>
            <a:ext cx="29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Ocean temperature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61028" y="4001869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Snow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1169429" y="4621772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Drained ice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16200000">
            <a:off x="5999203" y="5156537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Perennial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rot="16200000">
            <a:off x="5478168" y="5173368"/>
            <a:ext cx="1535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Seasonal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Sea ice mass balance</a:t>
            </a:r>
          </a:p>
        </p:txBody>
      </p:sp>
      <p:sp>
        <p:nvSpPr>
          <p:cNvPr id="18446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800000"/>
                </a:solidFill>
              </a:rPr>
              <a:t>Simple, but powerful observation – attributes change</a:t>
            </a:r>
          </a:p>
        </p:txBody>
      </p:sp>
      <p:sp>
        <p:nvSpPr>
          <p:cNvPr id="18447" name="Text Box 4"/>
          <p:cNvSpPr txBox="1">
            <a:spLocks noChangeArrowheads="1"/>
          </p:cNvSpPr>
          <p:nvPr/>
        </p:nvSpPr>
        <p:spPr bwMode="auto">
          <a:xfrm>
            <a:off x="76200" y="1828800"/>
            <a:ext cx="4581525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 Simple concept</a:t>
            </a:r>
          </a:p>
          <a:p>
            <a:pPr lvl="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 ice growth</a:t>
            </a:r>
          </a:p>
          <a:p>
            <a:pPr lvl="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 surface melt</a:t>
            </a:r>
          </a:p>
          <a:p>
            <a:pPr lvl="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 bottom melt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 Equipment</a:t>
            </a:r>
          </a:p>
          <a:p>
            <a:pPr lvl="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 ablation stakes and thickness gauges</a:t>
            </a:r>
          </a:p>
          <a:p>
            <a:pPr lvl="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 autonomous buoys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28600" y="3657600"/>
            <a:ext cx="2670175" cy="2741613"/>
            <a:chOff x="144" y="2352"/>
            <a:chExt cx="1682" cy="1727"/>
          </a:xfrm>
        </p:grpSpPr>
        <p:pic>
          <p:nvPicPr>
            <p:cNvPr id="18453" name="Picture 6" descr="P13a"/>
            <p:cNvPicPr>
              <a:picLocks noChangeAspect="1" noChangeArrowheads="1"/>
            </p:cNvPicPr>
            <p:nvPr/>
          </p:nvPicPr>
          <p:blipFill>
            <a:blip r:embed="rId4" cstate="print"/>
            <a:srcRect l="22661" t="18353" b="8580"/>
            <a:stretch>
              <a:fillRect/>
            </a:stretch>
          </p:blipFill>
          <p:spPr bwMode="auto">
            <a:xfrm>
              <a:off x="144" y="2352"/>
              <a:ext cx="1682" cy="10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1845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l="5487" b="11827"/>
            <a:stretch>
              <a:fillRect/>
            </a:stretch>
          </p:blipFill>
          <p:spPr bwMode="auto">
            <a:xfrm>
              <a:off x="144" y="3408"/>
              <a:ext cx="1679" cy="67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8455" name="Text Box 8"/>
            <p:cNvSpPr txBox="1">
              <a:spLocks noChangeArrowheads="1"/>
            </p:cNvSpPr>
            <p:nvPr/>
          </p:nvSpPr>
          <p:spPr bwMode="auto">
            <a:xfrm>
              <a:off x="1296" y="2448"/>
              <a:ext cx="4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smtClean="0">
                  <a:solidFill>
                    <a:srgbClr val="000000"/>
                  </a:solidFill>
                </a:rPr>
                <a:t>Above</a:t>
              </a: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6" name="Text Box 9"/>
            <p:cNvSpPr txBox="1">
              <a:spLocks noChangeArrowheads="1"/>
            </p:cNvSpPr>
            <p:nvPr/>
          </p:nvSpPr>
          <p:spPr bwMode="auto">
            <a:xfrm>
              <a:off x="192" y="3840"/>
              <a:ext cx="4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smtClean="0">
                  <a:solidFill>
                    <a:srgbClr val="FFFFFF"/>
                  </a:solidFill>
                </a:rPr>
                <a:t>Below</a:t>
              </a: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18442" name="Object 10"/>
          <p:cNvGraphicFramePr>
            <a:graphicFrameLocks noChangeAspect="1"/>
          </p:cNvGraphicFramePr>
          <p:nvPr/>
        </p:nvGraphicFramePr>
        <p:xfrm>
          <a:off x="4648200" y="4319588"/>
          <a:ext cx="4419600" cy="203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8" name="Image" r:id="rId6" imgW="9866667" imgH="6590476" progId="">
                  <p:embed/>
                </p:oleObj>
              </mc:Choice>
              <mc:Fallback>
                <p:oleObj name="Image" r:id="rId6" imgW="9866667" imgH="6590476" progId="">
                  <p:embed/>
                  <p:pic>
                    <p:nvPicPr>
                      <p:cNvPr id="0" name="Picture 4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458" t="12349" r="1761" b="27794"/>
                      <a:stretch>
                        <a:fillRect/>
                      </a:stretch>
                    </p:blipFill>
                    <p:spPr bwMode="auto">
                      <a:xfrm>
                        <a:off x="4648200" y="4319588"/>
                        <a:ext cx="4419600" cy="203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11"/>
          <p:cNvGraphicFramePr>
            <a:graphicFrameLocks noChangeAspect="1"/>
          </p:cNvGraphicFramePr>
          <p:nvPr/>
        </p:nvGraphicFramePr>
        <p:xfrm>
          <a:off x="5410200" y="1981200"/>
          <a:ext cx="3124200" cy="238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9" name="Graph" r:id="rId8" imgW="5691021" imgH="4444112" progId="Origin50.Graph">
                  <p:embed/>
                </p:oleObj>
              </mc:Choice>
              <mc:Fallback>
                <p:oleObj name="Graph" r:id="rId8" imgW="5691021" imgH="4444112" progId="Origin50.Graph">
                  <p:embed/>
                  <p:pic>
                    <p:nvPicPr>
                      <p:cNvPr id="0" name="Picture 4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882" t="7535" r="7353" b="7692"/>
                      <a:stretch>
                        <a:fillRect/>
                      </a:stretch>
                    </p:blipFill>
                    <p:spPr bwMode="auto">
                      <a:xfrm>
                        <a:off x="5410200" y="1981200"/>
                        <a:ext cx="3124200" cy="238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9" name="Picture 12" descr="2005Fp1"/>
          <p:cNvPicPr>
            <a:picLocks noChangeAspect="1" noChangeArrowheads="1"/>
          </p:cNvPicPr>
          <p:nvPr/>
        </p:nvPicPr>
        <p:blipFill>
          <a:blip r:embed="rId10" cstate="print"/>
          <a:srcRect t="10051" b="4514"/>
          <a:stretch>
            <a:fillRect/>
          </a:stretch>
        </p:blipFill>
        <p:spPr bwMode="auto">
          <a:xfrm>
            <a:off x="4572000" y="533400"/>
            <a:ext cx="228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13" descr="2005Dp1"/>
          <p:cNvPicPr>
            <a:picLocks noChangeAspect="1" noChangeArrowheads="1"/>
          </p:cNvPicPr>
          <p:nvPr/>
        </p:nvPicPr>
        <p:blipFill>
          <a:blip r:embed="rId11" cstate="print"/>
          <a:srcRect b="14565"/>
          <a:stretch>
            <a:fillRect/>
          </a:stretch>
        </p:blipFill>
        <p:spPr bwMode="auto">
          <a:xfrm>
            <a:off x="2286000" y="533400"/>
            <a:ext cx="228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14" descr="pa07"/>
          <p:cNvPicPr>
            <a:picLocks noChangeAspect="1" noChangeArrowheads="1"/>
          </p:cNvPicPr>
          <p:nvPr/>
        </p:nvPicPr>
        <p:blipFill>
          <a:blip r:embed="rId12" cstate="print"/>
          <a:srcRect b="14987"/>
          <a:stretch>
            <a:fillRect/>
          </a:stretch>
        </p:blipFill>
        <p:spPr bwMode="auto">
          <a:xfrm>
            <a:off x="0" y="533400"/>
            <a:ext cx="228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Picture 15" descr="baltpic"/>
          <p:cNvPicPr>
            <a:picLocks noChangeAspect="1" noChangeArrowheads="1"/>
          </p:cNvPicPr>
          <p:nvPr/>
        </p:nvPicPr>
        <p:blipFill>
          <a:blip r:embed="rId13" cstate="print"/>
          <a:srcRect l="19200" t="7701" b="6212"/>
          <a:stretch>
            <a:fillRect/>
          </a:stretch>
        </p:blipFill>
        <p:spPr bwMode="auto">
          <a:xfrm>
            <a:off x="6858000" y="533400"/>
            <a:ext cx="228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Sea ice mass balance</a:t>
            </a:r>
            <a:endParaRPr lang="en-US" altLang="en-US" sz="3600" smtClean="0">
              <a:solidFill>
                <a:schemeClr val="tx1"/>
              </a:solidFill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2351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pic>
        <p:nvPicPr>
          <p:cNvPr id="9221" name="Picture 5" descr="2005Fp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2005D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7526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pa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6"/>
          <p:cNvSpPr txBox="1">
            <a:spLocks noChangeArrowheads="1"/>
          </p:cNvSpPr>
          <p:nvPr/>
        </p:nvSpPr>
        <p:spPr bwMode="auto">
          <a:xfrm>
            <a:off x="0" y="457200"/>
            <a:ext cx="307327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800000"/>
                </a:solidFill>
              </a:rPr>
              <a:t> </a:t>
            </a:r>
            <a:r>
              <a:rPr lang="en-US" altLang="en-US" sz="1800" b="1" smtClean="0">
                <a:solidFill>
                  <a:srgbClr val="800000"/>
                </a:solidFill>
              </a:rPr>
              <a:t>Snow accumulation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800000"/>
                </a:solidFill>
              </a:rPr>
              <a:t> Snow melt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800000"/>
                </a:solidFill>
              </a:rPr>
              <a:t> Ice growth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800000"/>
                </a:solidFill>
              </a:rPr>
              <a:t> Surface ice melt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mtClean="0">
                <a:solidFill>
                  <a:srgbClr val="800000"/>
                </a:solidFill>
              </a:rPr>
              <a:t> Bottom ice melt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</a:rPr>
              <a:t> Position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</a:rPr>
              <a:t> Ice motion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</a:rPr>
              <a:t> Air temperature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</a:rPr>
              <a:t> Barometric pressure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</a:rPr>
              <a:t> Ice temperatures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</a:rPr>
              <a:t> Upper ocean temperatures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</a:rPr>
              <a:t>Ocean </a:t>
            </a:r>
            <a:r>
              <a:rPr lang="en-US" altLang="en-US" sz="1800" smtClean="0">
                <a:solidFill>
                  <a:srgbClr val="000000"/>
                </a:solidFill>
              </a:rPr>
              <a:t>heat flux</a:t>
            </a:r>
            <a:endParaRPr lang="en-US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0" y="2971800"/>
            <a:ext cx="76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800000"/>
                </a:solidFill>
              </a:rPr>
              <a:t>Simple, but powerful observation – attributes change</a:t>
            </a:r>
          </a:p>
        </p:txBody>
      </p: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228600" y="3657600"/>
            <a:ext cx="2670175" cy="2741613"/>
            <a:chOff x="144" y="2352"/>
            <a:chExt cx="1682" cy="1727"/>
          </a:xfrm>
        </p:grpSpPr>
        <p:pic>
          <p:nvPicPr>
            <p:cNvPr id="21" name="Picture 6" descr="P13a"/>
            <p:cNvPicPr>
              <a:picLocks noChangeAspect="1" noChangeArrowheads="1"/>
            </p:cNvPicPr>
            <p:nvPr/>
          </p:nvPicPr>
          <p:blipFill>
            <a:blip r:embed="rId6" cstate="print"/>
            <a:srcRect l="22661" t="18353" b="8580"/>
            <a:stretch>
              <a:fillRect/>
            </a:stretch>
          </p:blipFill>
          <p:spPr bwMode="auto">
            <a:xfrm>
              <a:off x="144" y="2352"/>
              <a:ext cx="1682" cy="10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l="5487" b="11827"/>
            <a:stretch>
              <a:fillRect/>
            </a:stretch>
          </p:blipFill>
          <p:spPr bwMode="auto">
            <a:xfrm>
              <a:off x="144" y="3408"/>
              <a:ext cx="1679" cy="67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1296" y="2448"/>
              <a:ext cx="4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000000"/>
                  </a:solidFill>
                </a:rPr>
                <a:t>Above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192" y="3840"/>
              <a:ext cx="4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</a:rPr>
                <a:t>Below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9461" name="Picture 5" descr="K:\DonProject1\IMBs\DSC055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b="4237"/>
          <a:stretch/>
        </p:blipFill>
        <p:spPr bwMode="auto">
          <a:xfrm>
            <a:off x="7467600" y="4038600"/>
            <a:ext cx="1676400" cy="22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791572"/>
              </p:ext>
            </p:extLst>
          </p:nvPr>
        </p:nvGraphicFramePr>
        <p:xfrm>
          <a:off x="2971800" y="635950"/>
          <a:ext cx="4572000" cy="591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892" name="Graph" r:id="rId9" imgW="7772400" imgH="10058040" progId="Origin50.Graph">
                  <p:embed/>
                </p:oleObj>
              </mc:Choice>
              <mc:Fallback>
                <p:oleObj name="Graph" r:id="rId9" imgW="7772400" imgH="10058040" progId="Origin50.Graph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635950"/>
                        <a:ext cx="4572000" cy="591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cs typeface="Arial" charset="0"/>
              </a:rPr>
              <a:t>Summer mass balance observations</a:t>
            </a:r>
            <a:endParaRPr lang="en-US" altLang="en-US" sz="3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From camps, ships, and autonomous buoys</a:t>
            </a:r>
            <a:endParaRPr lang="en-US" altLang="en-US" sz="2400" b="1" i="1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pic>
        <p:nvPicPr>
          <p:cNvPr id="6" name="Picture 6" descr="C:\Iceweb\images\moreweb\P13a.jpg"/>
          <p:cNvPicPr>
            <a:picLocks noChangeAspect="1" noChangeArrowheads="1"/>
          </p:cNvPicPr>
          <p:nvPr/>
        </p:nvPicPr>
        <p:blipFill>
          <a:blip r:embed="rId3" cstate="print"/>
          <a:srcRect l="18263" t="19830"/>
          <a:stretch>
            <a:fillRect/>
          </a:stretch>
        </p:blipFill>
        <p:spPr bwMode="auto">
          <a:xfrm>
            <a:off x="76200" y="609600"/>
            <a:ext cx="2438400" cy="159173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8" descr="noaa2"/>
          <p:cNvPicPr>
            <a:picLocks noChangeAspect="1" noChangeArrowheads="1"/>
          </p:cNvPicPr>
          <p:nvPr/>
        </p:nvPicPr>
        <p:blipFill rotWithShape="1">
          <a:blip r:embed="rId4" cstate="screen"/>
          <a:srcRect t="12052"/>
          <a:stretch/>
        </p:blipFill>
        <p:spPr bwMode="auto">
          <a:xfrm>
            <a:off x="76199" y="2230421"/>
            <a:ext cx="2438401" cy="1350979"/>
          </a:xfrm>
          <a:prstGeom prst="rect">
            <a:avLst/>
          </a:prstGeom>
          <a:noFill/>
        </p:spPr>
      </p:pic>
      <p:pic>
        <p:nvPicPr>
          <p:cNvPr id="16" name="Picture 7" descr="pa0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12"/>
          <a:stretch>
            <a:fillRect/>
          </a:stretch>
        </p:blipFill>
        <p:spPr bwMode="auto">
          <a:xfrm>
            <a:off x="76200" y="3675528"/>
            <a:ext cx="2438400" cy="150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:\DonProject1\SHEBA\SHEBAphotos\SumPhoto\ICE0610.JPG"/>
          <p:cNvPicPr>
            <a:picLocks noChangeAspect="1" noChangeArrowheads="1"/>
          </p:cNvPicPr>
          <p:nvPr/>
        </p:nvPicPr>
        <p:blipFill>
          <a:blip r:embed="rId6" cstate="print"/>
          <a:srcRect t="13043" b="13044"/>
          <a:stretch>
            <a:fillRect/>
          </a:stretch>
        </p:blipFill>
        <p:spPr bwMode="auto">
          <a:xfrm>
            <a:off x="76200" y="5261650"/>
            <a:ext cx="2438400" cy="1215349"/>
          </a:xfrm>
          <a:prstGeom prst="rect">
            <a:avLst/>
          </a:prstGeom>
          <a:noFill/>
        </p:spPr>
      </p:pic>
      <p:pic>
        <p:nvPicPr>
          <p:cNvPr id="73933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5409" r="10028" b="10318"/>
          <a:stretch/>
        </p:blipFill>
        <p:spPr bwMode="auto">
          <a:xfrm>
            <a:off x="2717708" y="609600"/>
            <a:ext cx="6199696" cy="58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67200" y="47360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13 Beaufort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9428" y="374111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13 Intermediate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8147" y="252626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15 North Pole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6858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Unponded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undeformed</a:t>
            </a:r>
            <a:r>
              <a:rPr lang="en-US" dirty="0" smtClean="0">
                <a:solidFill>
                  <a:schemeClr val="bg1"/>
                </a:solidFill>
              </a:rPr>
              <a:t> 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l" eaLnBrk="1" hangingPunct="1"/>
            <a:r>
              <a:rPr lang="en-US" sz="3200" b="1" smtClean="0">
                <a:solidFill>
                  <a:schemeClr val="tx1"/>
                </a:solidFill>
              </a:rPr>
              <a:t>The Arctic Ocean is harsh</a:t>
            </a: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Months of darkness, cold, wind, blowing snow, shifting ice</a:t>
            </a:r>
          </a:p>
        </p:txBody>
      </p:sp>
      <p:sp>
        <p:nvSpPr>
          <p:cNvPr id="133124" name="TextBox 13"/>
          <p:cNvSpPr txBox="1">
            <a:spLocks noChangeArrowheads="1"/>
          </p:cNvSpPr>
          <p:nvPr/>
        </p:nvSpPr>
        <p:spPr bwMode="auto">
          <a:xfrm>
            <a:off x="7391400" y="6124575"/>
            <a:ext cx="160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Courtesy J. Maslanik</a:t>
            </a:r>
          </a:p>
        </p:txBody>
      </p:sp>
      <p:pic>
        <p:nvPicPr>
          <p:cNvPr id="133125" name="Picture 2" descr="K:\DonProject1\CRRELpolar\photos\barrowsnow.jpg"/>
          <p:cNvPicPr>
            <a:picLocks noChangeAspect="1" noChangeArrowheads="1"/>
          </p:cNvPicPr>
          <p:nvPr/>
        </p:nvPicPr>
        <p:blipFill>
          <a:blip r:embed="rId3" cstate="print"/>
          <a:srcRect t="5096"/>
          <a:stretch>
            <a:fillRect/>
          </a:stretch>
        </p:blipFill>
        <p:spPr bwMode="auto">
          <a:xfrm>
            <a:off x="152400" y="609600"/>
            <a:ext cx="43434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3" descr="IMAGE08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l="3810" t="7451" r="5080"/>
          <a:stretch>
            <a:fillRect/>
          </a:stretch>
        </p:blipFill>
        <p:spPr bwMode="auto">
          <a:xfrm>
            <a:off x="4648200" y="3505200"/>
            <a:ext cx="4343400" cy="2941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33127" name="Picture 9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 l="10411" t="13960" r="5078"/>
          <a:stretch>
            <a:fillRect/>
          </a:stretch>
        </p:blipFill>
        <p:spPr bwMode="auto">
          <a:xfrm>
            <a:off x="152400" y="3505200"/>
            <a:ext cx="4343400" cy="29479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33128" name="Picture 1026" descr="strm126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6096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7924" name="Object 4"/>
          <p:cNvGraphicFramePr>
            <a:graphicFrameLocks noChangeAspect="1"/>
          </p:cNvGraphicFramePr>
          <p:nvPr/>
        </p:nvGraphicFramePr>
        <p:xfrm>
          <a:off x="612775" y="228600"/>
          <a:ext cx="7997825" cy="613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002" name="Graph" r:id="rId4" imgW="9829800" imgH="7543800" progId="Origin50.Graph">
                  <p:embed/>
                </p:oleObj>
              </mc:Choice>
              <mc:Fallback>
                <p:oleObj name="Graph" r:id="rId4" imgW="9829800" imgH="7543800" progId="Origin50.Graph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28600"/>
                        <a:ext cx="7997825" cy="613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cs typeface="Arial" charset="0"/>
              </a:rPr>
              <a:t>Snow depth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Large spatial and interannual variability</a:t>
            </a:r>
            <a:endParaRPr lang="en-US" altLang="en-US" sz="2400" b="1" i="1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6362" y="5715000"/>
            <a:ext cx="6781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Beaufort                     Intermediate                       North Pole</a:t>
            </a:r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5409" r="10028" b="10318"/>
          <a:stretch/>
        </p:blipFill>
        <p:spPr bwMode="auto">
          <a:xfrm>
            <a:off x="7292143" y="457200"/>
            <a:ext cx="185185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50571" y="6107668"/>
            <a:ext cx="6250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Beaufort</a:t>
            </a:r>
            <a:r>
              <a:rPr lang="en-US" dirty="0">
                <a:solidFill>
                  <a:srgbClr val="000000"/>
                </a:solidFill>
              </a:rPr>
              <a:t>                     </a:t>
            </a:r>
            <a:r>
              <a:rPr lang="en-US" dirty="0">
                <a:solidFill>
                  <a:srgbClr val="0000FF"/>
                </a:solidFill>
              </a:rPr>
              <a:t>Intermediate</a:t>
            </a:r>
            <a:r>
              <a:rPr lang="en-US" dirty="0">
                <a:solidFill>
                  <a:srgbClr val="000000"/>
                </a:solidFill>
              </a:rPr>
              <a:t>                       </a:t>
            </a:r>
            <a:r>
              <a:rPr lang="en-US" dirty="0">
                <a:solidFill>
                  <a:srgbClr val="C00000"/>
                </a:solidFill>
              </a:rPr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2867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cs typeface="Arial" charset="0"/>
              </a:rPr>
              <a:t>Surface melt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Large spatial and temporal variability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8263" y="6172200"/>
            <a:ext cx="4021137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09600" y="725518"/>
          <a:ext cx="7924800" cy="567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87" name="Graph" r:id="rId4" imgW="9753600" imgH="7467600" progId="Origin50.Graph">
                  <p:embed/>
                </p:oleObj>
              </mc:Choice>
              <mc:Fallback>
                <p:oleObj name="Graph" r:id="rId4" imgW="9753600" imgH="7467600" progId="Origin50.Graph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743" b="2802"/>
                      <a:stretch>
                        <a:fillRect/>
                      </a:stretch>
                    </p:blipFill>
                    <p:spPr bwMode="auto">
                      <a:xfrm>
                        <a:off x="609600" y="725518"/>
                        <a:ext cx="7924800" cy="5675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960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"/>
          <a:stretch/>
        </p:blipFill>
        <p:spPr bwMode="auto">
          <a:xfrm>
            <a:off x="6400800" y="621248"/>
            <a:ext cx="2743200" cy="280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50571" y="6096000"/>
            <a:ext cx="6250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Beaufort</a:t>
            </a:r>
            <a:r>
              <a:rPr lang="en-US" dirty="0">
                <a:solidFill>
                  <a:srgbClr val="000000"/>
                </a:solidFill>
              </a:rPr>
              <a:t>                     </a:t>
            </a:r>
            <a:r>
              <a:rPr lang="en-US" dirty="0">
                <a:solidFill>
                  <a:srgbClr val="0000FF"/>
                </a:solidFill>
              </a:rPr>
              <a:t>Intermediate</a:t>
            </a:r>
            <a:r>
              <a:rPr lang="en-US" dirty="0">
                <a:solidFill>
                  <a:srgbClr val="000000"/>
                </a:solidFill>
              </a:rPr>
              <a:t>                       </a:t>
            </a:r>
            <a:r>
              <a:rPr lang="en-US" dirty="0">
                <a:solidFill>
                  <a:srgbClr val="C00000"/>
                </a:solidFill>
              </a:rPr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9167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cs typeface="Arial" charset="0"/>
              </a:rPr>
              <a:t>Surface melt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A few summers with little surface ice melt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8263" y="6172200"/>
            <a:ext cx="4021137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09600" y="725518"/>
          <a:ext cx="7924800" cy="567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11" name="Graph" r:id="rId4" imgW="9753600" imgH="7467600" progId="Origin50.Graph">
                  <p:embed/>
                </p:oleObj>
              </mc:Choice>
              <mc:Fallback>
                <p:oleObj name="Graph" r:id="rId4" imgW="9753600" imgH="7467600" progId="Origin50.Graph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743" b="2802"/>
                      <a:stretch>
                        <a:fillRect/>
                      </a:stretch>
                    </p:blipFill>
                    <p:spPr bwMode="auto">
                      <a:xfrm>
                        <a:off x="609600" y="725518"/>
                        <a:ext cx="7924800" cy="5675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960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"/>
          <a:stretch/>
        </p:blipFill>
        <p:spPr bwMode="auto">
          <a:xfrm>
            <a:off x="6400800" y="621248"/>
            <a:ext cx="2743200" cy="280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4815840" y="5334000"/>
            <a:ext cx="411480" cy="411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836920" y="5330952"/>
            <a:ext cx="411480" cy="411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7284720" y="5330952"/>
            <a:ext cx="411480" cy="411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096000" y="5330952"/>
            <a:ext cx="411480" cy="411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0571" y="6096000"/>
            <a:ext cx="6250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Beaufort</a:t>
            </a:r>
            <a:r>
              <a:rPr lang="en-US">
                <a:solidFill>
                  <a:srgbClr val="000000"/>
                </a:solidFill>
              </a:rPr>
              <a:t>                     </a:t>
            </a:r>
            <a:r>
              <a:rPr lang="en-US">
                <a:solidFill>
                  <a:srgbClr val="0000FF"/>
                </a:solidFill>
              </a:rPr>
              <a:t>Intermediate</a:t>
            </a:r>
            <a:r>
              <a:rPr lang="en-US">
                <a:solidFill>
                  <a:srgbClr val="000000"/>
                </a:solidFill>
              </a:rPr>
              <a:t>                       </a:t>
            </a:r>
            <a:r>
              <a:rPr lang="en-US">
                <a:solidFill>
                  <a:srgbClr val="C00000"/>
                </a:solidFill>
              </a:rPr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25716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7" name="Object 11"/>
          <p:cNvGraphicFramePr>
            <a:graphicFrameLocks noChangeAspect="1"/>
          </p:cNvGraphicFramePr>
          <p:nvPr/>
        </p:nvGraphicFramePr>
        <p:xfrm>
          <a:off x="609600" y="304800"/>
          <a:ext cx="7924800" cy="6049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35" name="Graph" r:id="rId4" imgW="9753600" imgH="7467600" progId="Origin50.Graph">
                  <p:embed/>
                </p:oleObj>
              </mc:Choice>
              <mc:Fallback>
                <p:oleObj name="Graph" r:id="rId4" imgW="9753600" imgH="7467600" progId="Origin50.Graph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04800"/>
                        <a:ext cx="7924800" cy="60493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cs typeface="Arial" charset="0"/>
              </a:rPr>
              <a:t>B</a:t>
            </a:r>
            <a:r>
              <a:rPr lang="en-US" altLang="en-US" sz="3600" b="1" dirty="0" smtClean="0">
                <a:solidFill>
                  <a:srgbClr val="000000"/>
                </a:solidFill>
                <a:cs typeface="Arial" charset="0"/>
              </a:rPr>
              <a:t>ottom melt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Large spatial and interannual variability</a:t>
            </a:r>
            <a:endParaRPr lang="en-US" altLang="en-US" sz="2400" b="1" i="1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5409" r="10028" b="10318"/>
          <a:stretch/>
        </p:blipFill>
        <p:spPr bwMode="auto">
          <a:xfrm>
            <a:off x="5257800" y="909032"/>
            <a:ext cx="2743200" cy="259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52600" y="6031468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Beaufort</a:t>
            </a:r>
            <a:r>
              <a:rPr lang="en-US" dirty="0">
                <a:solidFill>
                  <a:srgbClr val="000000"/>
                </a:solidFill>
              </a:rPr>
              <a:t>                     </a:t>
            </a:r>
            <a:r>
              <a:rPr lang="en-US" dirty="0">
                <a:solidFill>
                  <a:srgbClr val="0000FF"/>
                </a:solidFill>
              </a:rPr>
              <a:t>Intermediate</a:t>
            </a:r>
            <a:r>
              <a:rPr lang="en-US" dirty="0">
                <a:solidFill>
                  <a:srgbClr val="000000"/>
                </a:solidFill>
              </a:rPr>
              <a:t>       </a:t>
            </a:r>
            <a:r>
              <a:rPr lang="en-US" dirty="0" smtClean="0">
                <a:solidFill>
                  <a:srgbClr val="000000"/>
                </a:solidFill>
              </a:rPr>
              <a:t>               </a:t>
            </a:r>
            <a:r>
              <a:rPr lang="en-US" dirty="0">
                <a:solidFill>
                  <a:srgbClr val="C00000"/>
                </a:solidFill>
              </a:rPr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38158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Summer melt in the age of multiyear</a:t>
            </a:r>
            <a:endParaRPr lang="en-US" altLang="en-US" smtClean="0">
              <a:solidFill>
                <a:schemeClr val="tx1"/>
              </a:solidFill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Not much resilience is needed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709928" y="2642616"/>
            <a:ext cx="6190488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First year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709928" y="838200"/>
            <a:ext cx="6190488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Multiyear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443981"/>
              </p:ext>
            </p:extLst>
          </p:nvPr>
        </p:nvGraphicFramePr>
        <p:xfrm>
          <a:off x="685800" y="457200"/>
          <a:ext cx="7770813" cy="594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177" name="Graph" r:id="rId4" imgW="9753600" imgH="7467600" progId="Origin50.Graph">
                  <p:embed/>
                </p:oleObj>
              </mc:Choice>
              <mc:Fallback>
                <p:oleObj name="Graph" r:id="rId4" imgW="9753600" imgH="7467600" progId="Origin50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"/>
                        <a:ext cx="7770813" cy="594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8800" y="6019800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Beaufort</a:t>
            </a:r>
            <a:r>
              <a:rPr lang="en-US" dirty="0" smtClean="0">
                <a:solidFill>
                  <a:srgbClr val="000000"/>
                </a:solidFill>
              </a:rPr>
              <a:t>                     </a:t>
            </a:r>
            <a:r>
              <a:rPr lang="en-US" dirty="0" smtClean="0">
                <a:solidFill>
                  <a:srgbClr val="0000FF"/>
                </a:solidFill>
              </a:rPr>
              <a:t>Intermediate</a:t>
            </a:r>
            <a:r>
              <a:rPr lang="en-US" dirty="0" smtClean="0">
                <a:solidFill>
                  <a:srgbClr val="000000"/>
                </a:solidFill>
              </a:rPr>
              <a:t>                       </a:t>
            </a:r>
            <a:r>
              <a:rPr lang="en-US" dirty="0" smtClean="0">
                <a:solidFill>
                  <a:srgbClr val="FF0000"/>
                </a:solidFill>
              </a:rPr>
              <a:t>North Pole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86000" y="5638800"/>
            <a:ext cx="1219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91000" y="5638800"/>
            <a:ext cx="1447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943600" y="5644461"/>
            <a:ext cx="195681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1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709928" y="2642616"/>
            <a:ext cx="6190488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First year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709928" y="838200"/>
            <a:ext cx="6190488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Multiyear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85800" y="457200"/>
          <a:ext cx="7745413" cy="592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59" name="Graph" r:id="rId4" imgW="9753600" imgH="7467600" progId="Origin50.Graph">
                  <p:embed/>
                </p:oleObj>
              </mc:Choice>
              <mc:Fallback>
                <p:oleObj name="Graph" r:id="rId4" imgW="9753600" imgH="7467600" progId="Origin50.Graph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"/>
                        <a:ext cx="7745413" cy="592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Summer melt in the age of first year</a:t>
            </a:r>
            <a:endParaRPr lang="en-US" altLang="en-US" smtClean="0">
              <a:solidFill>
                <a:schemeClr val="tx1"/>
              </a:solidFill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Resilience is needed now, don’t be young in the Beaufort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0" y="6019800"/>
            <a:ext cx="599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Beaufort                     </a:t>
            </a:r>
            <a:r>
              <a:rPr lang="en-US">
                <a:solidFill>
                  <a:srgbClr val="000000"/>
                </a:solidFill>
              </a:rPr>
              <a:t>Intermediate                 </a:t>
            </a:r>
            <a:r>
              <a:rPr lang="en-US" dirty="0">
                <a:solidFill>
                  <a:srgbClr val="000000"/>
                </a:solidFill>
              </a:rPr>
              <a:t>North Pole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5409" r="10028" b="10318"/>
          <a:stretch/>
        </p:blipFill>
        <p:spPr bwMode="auto">
          <a:xfrm>
            <a:off x="6845573" y="640080"/>
            <a:ext cx="2222227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02971" y="6019800"/>
            <a:ext cx="5993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Beaufort</a:t>
            </a:r>
            <a:r>
              <a:rPr lang="en-US">
                <a:solidFill>
                  <a:srgbClr val="000000"/>
                </a:solidFill>
              </a:rPr>
              <a:t>        </a:t>
            </a:r>
            <a:r>
              <a:rPr lang="en-US" smtClean="0">
                <a:solidFill>
                  <a:srgbClr val="000000"/>
                </a:solidFill>
              </a:rPr>
              <a:t>           </a:t>
            </a:r>
            <a:r>
              <a:rPr lang="en-US">
                <a:solidFill>
                  <a:srgbClr val="0000FF"/>
                </a:solidFill>
              </a:rPr>
              <a:t>Intermediate</a:t>
            </a:r>
            <a:r>
              <a:rPr lang="en-US">
                <a:solidFill>
                  <a:srgbClr val="000000"/>
                </a:solidFill>
              </a:rPr>
              <a:t>         </a:t>
            </a:r>
            <a:r>
              <a:rPr lang="en-US" smtClean="0">
                <a:solidFill>
                  <a:srgbClr val="000000"/>
                </a:solidFill>
              </a:rPr>
              <a:t>          </a:t>
            </a:r>
            <a:r>
              <a:rPr lang="en-US">
                <a:solidFill>
                  <a:srgbClr val="C00000"/>
                </a:solidFill>
              </a:rPr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27716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cs typeface="Arial" charset="0"/>
              </a:rPr>
              <a:t>Surface and bottom melt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No strong correlation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1600200"/>
            <a:ext cx="2438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mtClean="0"/>
              <a:t> 7 within 10%</a:t>
            </a:r>
          </a:p>
          <a:p>
            <a:pPr>
              <a:buFont typeface="Arial" pitchFamily="34" charset="0"/>
              <a:buChar char="•"/>
            </a:pPr>
            <a:r>
              <a:rPr lang="en-US" smtClean="0"/>
              <a:t> 15 bottom &gt; surface</a:t>
            </a:r>
          </a:p>
          <a:p>
            <a:pPr>
              <a:buFont typeface="Arial" pitchFamily="34" charset="0"/>
              <a:buChar char="•"/>
            </a:pPr>
            <a:r>
              <a:rPr lang="en-US" smtClean="0"/>
              <a:t> 19 surface &gt; bottom</a:t>
            </a:r>
            <a:endParaRPr lang="en-US"/>
          </a:p>
        </p:txBody>
      </p:sp>
      <p:graphicFrame>
        <p:nvGraphicFramePr>
          <p:cNvPr id="321597" name="Object 61"/>
          <p:cNvGraphicFramePr>
            <a:graphicFrameLocks noChangeAspect="1"/>
          </p:cNvGraphicFramePr>
          <p:nvPr/>
        </p:nvGraphicFramePr>
        <p:xfrm>
          <a:off x="533400" y="304800"/>
          <a:ext cx="8043148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35" name="Graph" r:id="rId4" imgW="9829800" imgH="7543800" progId="Origin50.Graph">
                  <p:embed/>
                </p:oleObj>
              </mc:Choice>
              <mc:Fallback>
                <p:oleObj name="Graph" r:id="rId4" imgW="9829800" imgH="7543800" progId="Origin50.Graph">
                  <p:embed/>
                  <p:pic>
                    <p:nvPicPr>
                      <p:cNvPr id="0" name="Picture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4800"/>
                        <a:ext cx="8043148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53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cs typeface="Arial" charset="0"/>
              </a:rPr>
              <a:t>Simple relationships for surface melt?</a:t>
            </a:r>
            <a:endParaRPr lang="en-US" altLang="en-US" sz="3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No, not really</a:t>
            </a:r>
            <a:endParaRPr lang="en-US" altLang="en-US" sz="2400" b="1" i="1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295400" y="152400"/>
          <a:ext cx="6554788" cy="655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83" name="Graph" r:id="rId4" imgW="9829800" imgH="7543800" progId="Origin50.Graph">
                  <p:embed/>
                </p:oleObj>
              </mc:Choice>
              <mc:Fallback>
                <p:oleObj name="Graph" r:id="rId4" imgW="9829800" imgH="7543800" progId="Origin50.Graph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3256"/>
                      <a:stretch>
                        <a:fillRect/>
                      </a:stretch>
                    </p:blipFill>
                    <p:spPr bwMode="auto">
                      <a:xfrm>
                        <a:off x="1295400" y="152400"/>
                        <a:ext cx="6554788" cy="6554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0" y="3807023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</a:t>
            </a:r>
            <a:r>
              <a:rPr lang="en-US" sz="1400" baseline="30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=0.27</a:t>
            </a:r>
          </a:p>
        </p:txBody>
      </p:sp>
    </p:spTree>
    <p:extLst>
      <p:ext uri="{BB962C8B-B14F-4D97-AF65-F5344CB8AC3E}">
        <p14:creationId xmlns:p14="http://schemas.microsoft.com/office/powerpoint/2010/main" val="6770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cs typeface="Arial" charset="0"/>
              </a:rPr>
              <a:t>Average conditions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Most melt in Beaufort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485336"/>
              </p:ext>
            </p:extLst>
          </p:nvPr>
        </p:nvGraphicFramePr>
        <p:xfrm>
          <a:off x="228600" y="320675"/>
          <a:ext cx="8229600" cy="6300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532" name="Graph" r:id="rId4" imgW="9753600" imgH="7467600" progId="Origin50.Graph">
                  <p:embed/>
                </p:oleObj>
              </mc:Choice>
              <mc:Fallback>
                <p:oleObj name="Graph" r:id="rId4" imgW="9753600" imgH="7467600" progId="Origin50.Graph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0675"/>
                        <a:ext cx="8229600" cy="63001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57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2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452054"/>
              </p:ext>
            </p:extLst>
          </p:nvPr>
        </p:nvGraphicFramePr>
        <p:xfrm>
          <a:off x="609600" y="381000"/>
          <a:ext cx="7924800" cy="608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63" name="Graph" r:id="rId4" imgW="9829800" imgH="7543800" progId="Origin50.Graph">
                  <p:embed/>
                </p:oleObj>
              </mc:Choice>
              <mc:Fallback>
                <p:oleObj name="Graph" r:id="rId4" imgW="9829800" imgH="7543800" progId="Origin50.Graph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7924800" cy="6081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cs typeface="Arial" charset="0"/>
              </a:rPr>
              <a:t>Pre 2000 versus 2000 – 2014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Doubling of bottom melt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609600"/>
            <a:ext cx="40386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l" eaLnBrk="1" hangingPunct="1"/>
            <a:r>
              <a:rPr lang="en-US" sz="3200" b="1" smtClean="0">
                <a:solidFill>
                  <a:schemeClr val="tx1"/>
                </a:solidFill>
              </a:rPr>
              <a:t>The Arctic Ocean is harsh, productive</a:t>
            </a:r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A rich ecosystem on the front lines of climate change</a:t>
            </a:r>
          </a:p>
        </p:txBody>
      </p:sp>
      <p:sp>
        <p:nvSpPr>
          <p:cNvPr id="134148" name="TextBox 13"/>
          <p:cNvSpPr txBox="1">
            <a:spLocks noChangeArrowheads="1"/>
          </p:cNvSpPr>
          <p:nvPr/>
        </p:nvSpPr>
        <p:spPr bwMode="auto">
          <a:xfrm>
            <a:off x="7391400" y="6124575"/>
            <a:ext cx="160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Courtesy J. Maslanik</a:t>
            </a:r>
          </a:p>
        </p:txBody>
      </p:sp>
      <p:pic>
        <p:nvPicPr>
          <p:cNvPr id="134149" name="Picture 8" descr="K:\DonProject1\CRRELpolar\photos\0918cub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09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K:\IceScapeMaster\Icescape2010\IceScape2010\IceScape_Chris\General Photos, Reduced Version\One Hundred Photos Reduced Quality\Walrus Stamped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68713"/>
            <a:ext cx="434340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5" descr="Bobby"/>
          <p:cNvPicPr>
            <a:picLocks noChangeAspect="1" noChangeArrowheads="1"/>
          </p:cNvPicPr>
          <p:nvPr/>
        </p:nvPicPr>
        <p:blipFill>
          <a:blip r:embed="rId6" cstate="print"/>
          <a:srcRect l="8511" t="7925" r="3192"/>
          <a:stretch>
            <a:fillRect/>
          </a:stretch>
        </p:blipFill>
        <p:spPr bwMode="auto">
          <a:xfrm>
            <a:off x="381000" y="609600"/>
            <a:ext cx="38862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cs typeface="Arial" charset="0"/>
              </a:rPr>
              <a:t>Pre 2000 versus 2000 – 2014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Big change in Beaufort bottom melt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graphicFrame>
        <p:nvGraphicFramePr>
          <p:cNvPr id="8202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042014"/>
              </p:ext>
            </p:extLst>
          </p:nvPr>
        </p:nvGraphicFramePr>
        <p:xfrm>
          <a:off x="609600" y="381000"/>
          <a:ext cx="7924800" cy="608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496" name="Graph" r:id="rId4" imgW="9829800" imgH="7543800" progId="Origin50.Graph">
                  <p:embed/>
                </p:oleObj>
              </mc:Choice>
              <mc:Fallback>
                <p:oleObj name="Graph" r:id="rId4" imgW="9829800" imgH="7543800" progId="Origin50.Graph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7924800" cy="6081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80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1244600" y="938213"/>
            <a:ext cx="7343775" cy="211455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9571" name="Freeform 3"/>
          <p:cNvSpPr>
            <a:spLocks/>
          </p:cNvSpPr>
          <p:nvPr/>
        </p:nvSpPr>
        <p:spPr bwMode="auto">
          <a:xfrm>
            <a:off x="1257300" y="2943225"/>
            <a:ext cx="7339013" cy="2836863"/>
          </a:xfrm>
          <a:custGeom>
            <a:avLst/>
            <a:gdLst>
              <a:gd name="T0" fmla="*/ 2147483647 w 4623"/>
              <a:gd name="T1" fmla="*/ 2147483647 h 1668"/>
              <a:gd name="T2" fmla="*/ 2147483647 w 4623"/>
              <a:gd name="T3" fmla="*/ 2147483647 h 1668"/>
              <a:gd name="T4" fmla="*/ 2147483647 w 4623"/>
              <a:gd name="T5" fmla="*/ 2147483647 h 1668"/>
              <a:gd name="T6" fmla="*/ 2147483647 w 4623"/>
              <a:gd name="T7" fmla="*/ 2147483647 h 1668"/>
              <a:gd name="T8" fmla="*/ 2147483647 w 4623"/>
              <a:gd name="T9" fmla="*/ 2147483647 h 1668"/>
              <a:gd name="T10" fmla="*/ 2147483647 w 4623"/>
              <a:gd name="T11" fmla="*/ 2147483647 h 1668"/>
              <a:gd name="T12" fmla="*/ 2147483647 w 4623"/>
              <a:gd name="T13" fmla="*/ 2147483647 h 1668"/>
              <a:gd name="T14" fmla="*/ 2147483647 w 4623"/>
              <a:gd name="T15" fmla="*/ 2147483647 h 1668"/>
              <a:gd name="T16" fmla="*/ 2147483647 w 4623"/>
              <a:gd name="T17" fmla="*/ 2147483647 h 1668"/>
              <a:gd name="T18" fmla="*/ 2147483647 w 4623"/>
              <a:gd name="T19" fmla="*/ 2147483647 h 1668"/>
              <a:gd name="T20" fmla="*/ 2147483647 w 4623"/>
              <a:gd name="T21" fmla="*/ 2147483647 h 1668"/>
              <a:gd name="T22" fmla="*/ 2147483647 w 4623"/>
              <a:gd name="T23" fmla="*/ 2147483647 h 1668"/>
              <a:gd name="T24" fmla="*/ 2147483647 w 4623"/>
              <a:gd name="T25" fmla="*/ 2147483647 h 1668"/>
              <a:gd name="T26" fmla="*/ 2147483647 w 4623"/>
              <a:gd name="T27" fmla="*/ 2147483647 h 1668"/>
              <a:gd name="T28" fmla="*/ 2147483647 w 4623"/>
              <a:gd name="T29" fmla="*/ 2147483647 h 1668"/>
              <a:gd name="T30" fmla="*/ 2147483647 w 4623"/>
              <a:gd name="T31" fmla="*/ 2147483647 h 1668"/>
              <a:gd name="T32" fmla="*/ 2147483647 w 4623"/>
              <a:gd name="T33" fmla="*/ 2147483647 h 1668"/>
              <a:gd name="T34" fmla="*/ 2147483647 w 4623"/>
              <a:gd name="T35" fmla="*/ 2147483647 h 1668"/>
              <a:gd name="T36" fmla="*/ 2147483647 w 4623"/>
              <a:gd name="T37" fmla="*/ 2147483647 h 1668"/>
              <a:gd name="T38" fmla="*/ 2147483647 w 4623"/>
              <a:gd name="T39" fmla="*/ 2147483647 h 1668"/>
              <a:gd name="T40" fmla="*/ 2147483647 w 4623"/>
              <a:gd name="T41" fmla="*/ 2147483647 h 1668"/>
              <a:gd name="T42" fmla="*/ 2147483647 w 4623"/>
              <a:gd name="T43" fmla="*/ 2147483647 h 1668"/>
              <a:gd name="T44" fmla="*/ 2147483647 w 4623"/>
              <a:gd name="T45" fmla="*/ 2147483647 h 1668"/>
              <a:gd name="T46" fmla="*/ 2147483647 w 4623"/>
              <a:gd name="T47" fmla="*/ 2147483647 h 1668"/>
              <a:gd name="T48" fmla="*/ 2147483647 w 4623"/>
              <a:gd name="T49" fmla="*/ 2147483647 h 1668"/>
              <a:gd name="T50" fmla="*/ 2147483647 w 4623"/>
              <a:gd name="T51" fmla="*/ 2147483647 h 1668"/>
              <a:gd name="T52" fmla="*/ 2147483647 w 4623"/>
              <a:gd name="T53" fmla="*/ 2147483647 h 1668"/>
              <a:gd name="T54" fmla="*/ 2147483647 w 4623"/>
              <a:gd name="T55" fmla="*/ 2147483647 h 1668"/>
              <a:gd name="T56" fmla="*/ 2147483647 w 4623"/>
              <a:gd name="T57" fmla="*/ 2147483647 h 1668"/>
              <a:gd name="T58" fmla="*/ 2147483647 w 4623"/>
              <a:gd name="T59" fmla="*/ 2147483647 h 1668"/>
              <a:gd name="T60" fmla="*/ 2147483647 w 4623"/>
              <a:gd name="T61" fmla="*/ 2147483647 h 1668"/>
              <a:gd name="T62" fmla="*/ 2147483647 w 4623"/>
              <a:gd name="T63" fmla="*/ 2147483647 h 1668"/>
              <a:gd name="T64" fmla="*/ 2147483647 w 4623"/>
              <a:gd name="T65" fmla="*/ 2147483647 h 1668"/>
              <a:gd name="T66" fmla="*/ 2147483647 w 4623"/>
              <a:gd name="T67" fmla="*/ 2147483647 h 1668"/>
              <a:gd name="T68" fmla="*/ 2147483647 w 4623"/>
              <a:gd name="T69" fmla="*/ 2147483647 h 1668"/>
              <a:gd name="T70" fmla="*/ 2147483647 w 4623"/>
              <a:gd name="T71" fmla="*/ 2147483647 h 1668"/>
              <a:gd name="T72" fmla="*/ 2147483647 w 4623"/>
              <a:gd name="T73" fmla="*/ 2147483647 h 1668"/>
              <a:gd name="T74" fmla="*/ 2147483647 w 4623"/>
              <a:gd name="T75" fmla="*/ 2147483647 h 1668"/>
              <a:gd name="T76" fmla="*/ 2147483647 w 4623"/>
              <a:gd name="T77" fmla="*/ 0 h 1668"/>
              <a:gd name="T78" fmla="*/ 2147483647 w 4623"/>
              <a:gd name="T79" fmla="*/ 2147483647 h 1668"/>
              <a:gd name="T80" fmla="*/ 2147483647 w 4623"/>
              <a:gd name="T81" fmla="*/ 2147483647 h 1668"/>
              <a:gd name="T82" fmla="*/ 2147483647 w 4623"/>
              <a:gd name="T83" fmla="*/ 2147483647 h 1668"/>
              <a:gd name="T84" fmla="*/ 2147483647 w 4623"/>
              <a:gd name="T85" fmla="*/ 2147483647 h 1668"/>
              <a:gd name="T86" fmla="*/ 2147483647 w 4623"/>
              <a:gd name="T87" fmla="*/ 2147483647 h 1668"/>
              <a:gd name="T88" fmla="*/ 2147483647 w 4623"/>
              <a:gd name="T89" fmla="*/ 2147483647 h 1668"/>
              <a:gd name="T90" fmla="*/ 2147483647 w 4623"/>
              <a:gd name="T91" fmla="*/ 2147483647 h 1668"/>
              <a:gd name="T92" fmla="*/ 2147483647 w 4623"/>
              <a:gd name="T93" fmla="*/ 2147483647 h 1668"/>
              <a:gd name="T94" fmla="*/ 2147483647 w 4623"/>
              <a:gd name="T95" fmla="*/ 2147483647 h 1668"/>
              <a:gd name="T96" fmla="*/ 2147483647 w 4623"/>
              <a:gd name="T97" fmla="*/ 2147483647 h 1668"/>
              <a:gd name="T98" fmla="*/ 2147483647 w 4623"/>
              <a:gd name="T99" fmla="*/ 2147483647 h 1668"/>
              <a:gd name="T100" fmla="*/ 2147483647 w 4623"/>
              <a:gd name="T101" fmla="*/ 2147483647 h 1668"/>
              <a:gd name="T102" fmla="*/ 2147483647 w 4623"/>
              <a:gd name="T103" fmla="*/ 2147483647 h 1668"/>
              <a:gd name="T104" fmla="*/ 2147483647 w 4623"/>
              <a:gd name="T105" fmla="*/ 2147483647 h 1668"/>
              <a:gd name="T106" fmla="*/ 2147483647 w 4623"/>
              <a:gd name="T107" fmla="*/ 2147483647 h 1668"/>
              <a:gd name="T108" fmla="*/ 2147483647 w 4623"/>
              <a:gd name="T109" fmla="*/ 2147483647 h 1668"/>
              <a:gd name="T110" fmla="*/ 2147483647 w 4623"/>
              <a:gd name="T111" fmla="*/ 2147483647 h 1668"/>
              <a:gd name="T112" fmla="*/ 2147483647 w 4623"/>
              <a:gd name="T113" fmla="*/ 2147483647 h 1668"/>
              <a:gd name="T114" fmla="*/ 2147483647 w 4623"/>
              <a:gd name="T115" fmla="*/ 2147483647 h 1668"/>
              <a:gd name="T116" fmla="*/ 2147483647 w 4623"/>
              <a:gd name="T117" fmla="*/ 2147483647 h 1668"/>
              <a:gd name="T118" fmla="*/ 2147483647 w 4623"/>
              <a:gd name="T119" fmla="*/ 2147483647 h 1668"/>
              <a:gd name="T120" fmla="*/ 2147483647 w 4623"/>
              <a:gd name="T121" fmla="*/ 2147483647 h 1668"/>
              <a:gd name="T122" fmla="*/ 2147483647 w 4623"/>
              <a:gd name="T123" fmla="*/ 2147483647 h 1668"/>
              <a:gd name="T124" fmla="*/ 2147483647 w 4623"/>
              <a:gd name="T125" fmla="*/ 2147483647 h 16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623"/>
              <a:gd name="T190" fmla="*/ 0 h 1668"/>
              <a:gd name="T191" fmla="*/ 4623 w 4623"/>
              <a:gd name="T192" fmla="*/ 1668 h 166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623" h="1668">
                <a:moveTo>
                  <a:pt x="11" y="12"/>
                </a:moveTo>
                <a:lnTo>
                  <a:pt x="1297" y="18"/>
                </a:lnTo>
                <a:lnTo>
                  <a:pt x="1309" y="24"/>
                </a:lnTo>
                <a:lnTo>
                  <a:pt x="1321" y="31"/>
                </a:lnTo>
                <a:lnTo>
                  <a:pt x="1333" y="31"/>
                </a:lnTo>
                <a:lnTo>
                  <a:pt x="1345" y="31"/>
                </a:lnTo>
                <a:lnTo>
                  <a:pt x="1356" y="31"/>
                </a:lnTo>
                <a:lnTo>
                  <a:pt x="1380" y="31"/>
                </a:lnTo>
                <a:lnTo>
                  <a:pt x="1392" y="31"/>
                </a:lnTo>
                <a:lnTo>
                  <a:pt x="1404" y="31"/>
                </a:lnTo>
                <a:lnTo>
                  <a:pt x="1416" y="31"/>
                </a:lnTo>
                <a:lnTo>
                  <a:pt x="1428" y="31"/>
                </a:lnTo>
                <a:lnTo>
                  <a:pt x="1439" y="24"/>
                </a:lnTo>
                <a:lnTo>
                  <a:pt x="1451" y="24"/>
                </a:lnTo>
                <a:lnTo>
                  <a:pt x="1475" y="18"/>
                </a:lnTo>
                <a:lnTo>
                  <a:pt x="1487" y="18"/>
                </a:lnTo>
                <a:lnTo>
                  <a:pt x="1505" y="24"/>
                </a:lnTo>
                <a:lnTo>
                  <a:pt x="1516" y="24"/>
                </a:lnTo>
                <a:lnTo>
                  <a:pt x="1528" y="24"/>
                </a:lnTo>
                <a:lnTo>
                  <a:pt x="1540" y="24"/>
                </a:lnTo>
                <a:lnTo>
                  <a:pt x="1558" y="18"/>
                </a:lnTo>
                <a:lnTo>
                  <a:pt x="1588" y="12"/>
                </a:lnTo>
                <a:lnTo>
                  <a:pt x="1599" y="6"/>
                </a:lnTo>
                <a:lnTo>
                  <a:pt x="1611" y="6"/>
                </a:lnTo>
                <a:lnTo>
                  <a:pt x="1623" y="12"/>
                </a:lnTo>
                <a:lnTo>
                  <a:pt x="1635" y="18"/>
                </a:lnTo>
                <a:lnTo>
                  <a:pt x="1659" y="18"/>
                </a:lnTo>
                <a:lnTo>
                  <a:pt x="1671" y="18"/>
                </a:lnTo>
                <a:lnTo>
                  <a:pt x="1688" y="24"/>
                </a:lnTo>
                <a:lnTo>
                  <a:pt x="1700" y="18"/>
                </a:lnTo>
                <a:lnTo>
                  <a:pt x="1724" y="18"/>
                </a:lnTo>
                <a:lnTo>
                  <a:pt x="1742" y="18"/>
                </a:lnTo>
                <a:lnTo>
                  <a:pt x="1753" y="18"/>
                </a:lnTo>
                <a:lnTo>
                  <a:pt x="1765" y="18"/>
                </a:lnTo>
                <a:lnTo>
                  <a:pt x="1783" y="24"/>
                </a:lnTo>
                <a:lnTo>
                  <a:pt x="1807" y="24"/>
                </a:lnTo>
                <a:lnTo>
                  <a:pt x="1825" y="31"/>
                </a:lnTo>
                <a:lnTo>
                  <a:pt x="1836" y="31"/>
                </a:lnTo>
                <a:lnTo>
                  <a:pt x="1848" y="31"/>
                </a:lnTo>
                <a:lnTo>
                  <a:pt x="1866" y="24"/>
                </a:lnTo>
                <a:lnTo>
                  <a:pt x="1890" y="31"/>
                </a:lnTo>
                <a:lnTo>
                  <a:pt x="1902" y="31"/>
                </a:lnTo>
                <a:lnTo>
                  <a:pt x="1913" y="31"/>
                </a:lnTo>
                <a:lnTo>
                  <a:pt x="1943" y="18"/>
                </a:lnTo>
                <a:lnTo>
                  <a:pt x="1955" y="12"/>
                </a:lnTo>
                <a:lnTo>
                  <a:pt x="1967" y="12"/>
                </a:lnTo>
                <a:lnTo>
                  <a:pt x="1996" y="18"/>
                </a:lnTo>
                <a:lnTo>
                  <a:pt x="2008" y="24"/>
                </a:lnTo>
                <a:lnTo>
                  <a:pt x="2032" y="31"/>
                </a:lnTo>
                <a:lnTo>
                  <a:pt x="2044" y="24"/>
                </a:lnTo>
                <a:lnTo>
                  <a:pt x="2056" y="18"/>
                </a:lnTo>
                <a:lnTo>
                  <a:pt x="2068" y="18"/>
                </a:lnTo>
                <a:lnTo>
                  <a:pt x="2079" y="12"/>
                </a:lnTo>
                <a:lnTo>
                  <a:pt x="2091" y="12"/>
                </a:lnTo>
                <a:lnTo>
                  <a:pt x="2103" y="18"/>
                </a:lnTo>
                <a:lnTo>
                  <a:pt x="2115" y="18"/>
                </a:lnTo>
                <a:lnTo>
                  <a:pt x="2127" y="18"/>
                </a:lnTo>
                <a:lnTo>
                  <a:pt x="2145" y="12"/>
                </a:lnTo>
                <a:lnTo>
                  <a:pt x="2180" y="12"/>
                </a:lnTo>
                <a:lnTo>
                  <a:pt x="2198" y="12"/>
                </a:lnTo>
                <a:lnTo>
                  <a:pt x="2228" y="6"/>
                </a:lnTo>
                <a:lnTo>
                  <a:pt x="2239" y="6"/>
                </a:lnTo>
                <a:lnTo>
                  <a:pt x="2251" y="0"/>
                </a:lnTo>
                <a:lnTo>
                  <a:pt x="2281" y="6"/>
                </a:lnTo>
                <a:lnTo>
                  <a:pt x="2293" y="6"/>
                </a:lnTo>
                <a:lnTo>
                  <a:pt x="2311" y="18"/>
                </a:lnTo>
                <a:lnTo>
                  <a:pt x="2322" y="18"/>
                </a:lnTo>
                <a:lnTo>
                  <a:pt x="2334" y="18"/>
                </a:lnTo>
                <a:lnTo>
                  <a:pt x="2346" y="12"/>
                </a:lnTo>
                <a:lnTo>
                  <a:pt x="2364" y="6"/>
                </a:lnTo>
                <a:lnTo>
                  <a:pt x="2376" y="12"/>
                </a:lnTo>
                <a:lnTo>
                  <a:pt x="2388" y="12"/>
                </a:lnTo>
                <a:lnTo>
                  <a:pt x="2405" y="12"/>
                </a:lnTo>
                <a:lnTo>
                  <a:pt x="2417" y="18"/>
                </a:lnTo>
                <a:lnTo>
                  <a:pt x="2429" y="18"/>
                </a:lnTo>
                <a:lnTo>
                  <a:pt x="2441" y="12"/>
                </a:lnTo>
                <a:lnTo>
                  <a:pt x="2453" y="6"/>
                </a:lnTo>
                <a:lnTo>
                  <a:pt x="2465" y="0"/>
                </a:lnTo>
                <a:lnTo>
                  <a:pt x="2476" y="0"/>
                </a:lnTo>
                <a:lnTo>
                  <a:pt x="2494" y="12"/>
                </a:lnTo>
                <a:lnTo>
                  <a:pt x="2506" y="18"/>
                </a:lnTo>
                <a:lnTo>
                  <a:pt x="2536" y="18"/>
                </a:lnTo>
                <a:lnTo>
                  <a:pt x="2548" y="18"/>
                </a:lnTo>
                <a:lnTo>
                  <a:pt x="2559" y="18"/>
                </a:lnTo>
                <a:lnTo>
                  <a:pt x="2571" y="18"/>
                </a:lnTo>
                <a:lnTo>
                  <a:pt x="2595" y="24"/>
                </a:lnTo>
                <a:lnTo>
                  <a:pt x="2607" y="31"/>
                </a:lnTo>
                <a:lnTo>
                  <a:pt x="2630" y="37"/>
                </a:lnTo>
                <a:lnTo>
                  <a:pt x="2642" y="37"/>
                </a:lnTo>
                <a:lnTo>
                  <a:pt x="2654" y="31"/>
                </a:lnTo>
                <a:lnTo>
                  <a:pt x="2672" y="31"/>
                </a:lnTo>
                <a:lnTo>
                  <a:pt x="2684" y="37"/>
                </a:lnTo>
                <a:lnTo>
                  <a:pt x="2696" y="43"/>
                </a:lnTo>
                <a:lnTo>
                  <a:pt x="2708" y="37"/>
                </a:lnTo>
                <a:lnTo>
                  <a:pt x="2719" y="37"/>
                </a:lnTo>
                <a:lnTo>
                  <a:pt x="2749" y="43"/>
                </a:lnTo>
                <a:lnTo>
                  <a:pt x="2767" y="37"/>
                </a:lnTo>
                <a:lnTo>
                  <a:pt x="2779" y="31"/>
                </a:lnTo>
                <a:lnTo>
                  <a:pt x="2808" y="37"/>
                </a:lnTo>
                <a:lnTo>
                  <a:pt x="2826" y="31"/>
                </a:lnTo>
                <a:lnTo>
                  <a:pt x="2838" y="31"/>
                </a:lnTo>
                <a:lnTo>
                  <a:pt x="2868" y="31"/>
                </a:lnTo>
                <a:lnTo>
                  <a:pt x="2879" y="31"/>
                </a:lnTo>
                <a:lnTo>
                  <a:pt x="2891" y="31"/>
                </a:lnTo>
                <a:lnTo>
                  <a:pt x="2903" y="31"/>
                </a:lnTo>
                <a:lnTo>
                  <a:pt x="2915" y="31"/>
                </a:lnTo>
                <a:lnTo>
                  <a:pt x="2927" y="31"/>
                </a:lnTo>
                <a:lnTo>
                  <a:pt x="2968" y="31"/>
                </a:lnTo>
                <a:lnTo>
                  <a:pt x="2980" y="31"/>
                </a:lnTo>
                <a:lnTo>
                  <a:pt x="3004" y="24"/>
                </a:lnTo>
                <a:lnTo>
                  <a:pt x="3016" y="24"/>
                </a:lnTo>
                <a:lnTo>
                  <a:pt x="3039" y="24"/>
                </a:lnTo>
                <a:lnTo>
                  <a:pt x="3051" y="18"/>
                </a:lnTo>
                <a:lnTo>
                  <a:pt x="3075" y="18"/>
                </a:lnTo>
                <a:lnTo>
                  <a:pt x="3087" y="18"/>
                </a:lnTo>
                <a:lnTo>
                  <a:pt x="3099" y="18"/>
                </a:lnTo>
                <a:lnTo>
                  <a:pt x="3128" y="18"/>
                </a:lnTo>
                <a:lnTo>
                  <a:pt x="3140" y="18"/>
                </a:lnTo>
                <a:lnTo>
                  <a:pt x="3170" y="18"/>
                </a:lnTo>
                <a:lnTo>
                  <a:pt x="3182" y="18"/>
                </a:lnTo>
                <a:lnTo>
                  <a:pt x="3193" y="18"/>
                </a:lnTo>
                <a:lnTo>
                  <a:pt x="3205" y="18"/>
                </a:lnTo>
                <a:lnTo>
                  <a:pt x="4622" y="18"/>
                </a:lnTo>
                <a:lnTo>
                  <a:pt x="4622" y="1654"/>
                </a:lnTo>
                <a:lnTo>
                  <a:pt x="0" y="1667"/>
                </a:lnTo>
                <a:lnTo>
                  <a:pt x="11" y="12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9572" name="Freeform 4"/>
          <p:cNvSpPr>
            <a:spLocks/>
          </p:cNvSpPr>
          <p:nvPr/>
        </p:nvSpPr>
        <p:spPr bwMode="auto">
          <a:xfrm>
            <a:off x="1247775" y="2889250"/>
            <a:ext cx="2343150" cy="711200"/>
          </a:xfrm>
          <a:custGeom>
            <a:avLst/>
            <a:gdLst>
              <a:gd name="T0" fmla="*/ 2147483647 w 1476"/>
              <a:gd name="T1" fmla="*/ 2147483647 h 418"/>
              <a:gd name="T2" fmla="*/ 2147483647 w 1476"/>
              <a:gd name="T3" fmla="*/ 2147483647 h 418"/>
              <a:gd name="T4" fmla="*/ 2147483647 w 1476"/>
              <a:gd name="T5" fmla="*/ 0 h 418"/>
              <a:gd name="T6" fmla="*/ 2147483647 w 1476"/>
              <a:gd name="T7" fmla="*/ 0 h 418"/>
              <a:gd name="T8" fmla="*/ 2147483647 w 1476"/>
              <a:gd name="T9" fmla="*/ 2147483647 h 418"/>
              <a:gd name="T10" fmla="*/ 2147483647 w 1476"/>
              <a:gd name="T11" fmla="*/ 2147483647 h 418"/>
              <a:gd name="T12" fmla="*/ 2147483647 w 1476"/>
              <a:gd name="T13" fmla="*/ 2147483647 h 418"/>
              <a:gd name="T14" fmla="*/ 2147483647 w 1476"/>
              <a:gd name="T15" fmla="*/ 2147483647 h 418"/>
              <a:gd name="T16" fmla="*/ 2147483647 w 1476"/>
              <a:gd name="T17" fmla="*/ 2147483647 h 418"/>
              <a:gd name="T18" fmla="*/ 2147483647 w 1476"/>
              <a:gd name="T19" fmla="*/ 2147483647 h 418"/>
              <a:gd name="T20" fmla="*/ 2147483647 w 1476"/>
              <a:gd name="T21" fmla="*/ 2147483647 h 418"/>
              <a:gd name="T22" fmla="*/ 2147483647 w 1476"/>
              <a:gd name="T23" fmla="*/ 2147483647 h 418"/>
              <a:gd name="T24" fmla="*/ 2147483647 w 1476"/>
              <a:gd name="T25" fmla="*/ 2147483647 h 418"/>
              <a:gd name="T26" fmla="*/ 2147483647 w 1476"/>
              <a:gd name="T27" fmla="*/ 2147483647 h 418"/>
              <a:gd name="T28" fmla="*/ 2147483647 w 1476"/>
              <a:gd name="T29" fmla="*/ 2147483647 h 418"/>
              <a:gd name="T30" fmla="*/ 2147483647 w 1476"/>
              <a:gd name="T31" fmla="*/ 2147483647 h 418"/>
              <a:gd name="T32" fmla="*/ 2147483647 w 1476"/>
              <a:gd name="T33" fmla="*/ 2147483647 h 418"/>
              <a:gd name="T34" fmla="*/ 2147483647 w 1476"/>
              <a:gd name="T35" fmla="*/ 2147483647 h 418"/>
              <a:gd name="T36" fmla="*/ 2147483647 w 1476"/>
              <a:gd name="T37" fmla="*/ 2147483647 h 418"/>
              <a:gd name="T38" fmla="*/ 2147483647 w 1476"/>
              <a:gd name="T39" fmla="*/ 2147483647 h 418"/>
              <a:gd name="T40" fmla="*/ 2147483647 w 1476"/>
              <a:gd name="T41" fmla="*/ 2147483647 h 418"/>
              <a:gd name="T42" fmla="*/ 2147483647 w 1476"/>
              <a:gd name="T43" fmla="*/ 2147483647 h 418"/>
              <a:gd name="T44" fmla="*/ 2147483647 w 1476"/>
              <a:gd name="T45" fmla="*/ 2147483647 h 418"/>
              <a:gd name="T46" fmla="*/ 2147483647 w 1476"/>
              <a:gd name="T47" fmla="*/ 2147483647 h 418"/>
              <a:gd name="T48" fmla="*/ 2147483647 w 1476"/>
              <a:gd name="T49" fmla="*/ 2147483647 h 418"/>
              <a:gd name="T50" fmla="*/ 2147483647 w 1476"/>
              <a:gd name="T51" fmla="*/ 2147483647 h 418"/>
              <a:gd name="T52" fmla="*/ 2147483647 w 1476"/>
              <a:gd name="T53" fmla="*/ 2147483647 h 418"/>
              <a:gd name="T54" fmla="*/ 2147483647 w 1476"/>
              <a:gd name="T55" fmla="*/ 2147483647 h 418"/>
              <a:gd name="T56" fmla="*/ 2147483647 w 1476"/>
              <a:gd name="T57" fmla="*/ 2147483647 h 418"/>
              <a:gd name="T58" fmla="*/ 2147483647 w 1476"/>
              <a:gd name="T59" fmla="*/ 2147483647 h 418"/>
              <a:gd name="T60" fmla="*/ 2147483647 w 1476"/>
              <a:gd name="T61" fmla="*/ 2147483647 h 418"/>
              <a:gd name="T62" fmla="*/ 2147483647 w 1476"/>
              <a:gd name="T63" fmla="*/ 2147483647 h 418"/>
              <a:gd name="T64" fmla="*/ 2147483647 w 1476"/>
              <a:gd name="T65" fmla="*/ 2147483647 h 418"/>
              <a:gd name="T66" fmla="*/ 2147483647 w 1476"/>
              <a:gd name="T67" fmla="*/ 2147483647 h 418"/>
              <a:gd name="T68" fmla="*/ 2147483647 w 1476"/>
              <a:gd name="T69" fmla="*/ 2147483647 h 418"/>
              <a:gd name="T70" fmla="*/ 2147483647 w 1476"/>
              <a:gd name="T71" fmla="*/ 2147483647 h 418"/>
              <a:gd name="T72" fmla="*/ 2147483647 w 1476"/>
              <a:gd name="T73" fmla="*/ 2147483647 h 418"/>
              <a:gd name="T74" fmla="*/ 2147483647 w 1476"/>
              <a:gd name="T75" fmla="*/ 2147483647 h 418"/>
              <a:gd name="T76" fmla="*/ 2147483647 w 1476"/>
              <a:gd name="T77" fmla="*/ 2147483647 h 418"/>
              <a:gd name="T78" fmla="*/ 2147483647 w 1476"/>
              <a:gd name="T79" fmla="*/ 2147483647 h 418"/>
              <a:gd name="T80" fmla="*/ 2147483647 w 1476"/>
              <a:gd name="T81" fmla="*/ 2147483647 h 418"/>
              <a:gd name="T82" fmla="*/ 2147483647 w 1476"/>
              <a:gd name="T83" fmla="*/ 2147483647 h 418"/>
              <a:gd name="T84" fmla="*/ 2147483647 w 1476"/>
              <a:gd name="T85" fmla="*/ 2147483647 h 418"/>
              <a:gd name="T86" fmla="*/ 2147483647 w 1476"/>
              <a:gd name="T87" fmla="*/ 2147483647 h 418"/>
              <a:gd name="T88" fmla="*/ 2147483647 w 1476"/>
              <a:gd name="T89" fmla="*/ 2147483647 h 418"/>
              <a:gd name="T90" fmla="*/ 2147483647 w 1476"/>
              <a:gd name="T91" fmla="*/ 2147483647 h 418"/>
              <a:gd name="T92" fmla="*/ 2147483647 w 1476"/>
              <a:gd name="T93" fmla="*/ 2147483647 h 418"/>
              <a:gd name="T94" fmla="*/ 2147483647 w 1476"/>
              <a:gd name="T95" fmla="*/ 2147483647 h 418"/>
              <a:gd name="T96" fmla="*/ 2147483647 w 1476"/>
              <a:gd name="T97" fmla="*/ 2147483647 h 418"/>
              <a:gd name="T98" fmla="*/ 2147483647 w 1476"/>
              <a:gd name="T99" fmla="*/ 2147483647 h 418"/>
              <a:gd name="T100" fmla="*/ 2147483647 w 1476"/>
              <a:gd name="T101" fmla="*/ 2147483647 h 418"/>
              <a:gd name="T102" fmla="*/ 2147483647 w 1476"/>
              <a:gd name="T103" fmla="*/ 2147483647 h 418"/>
              <a:gd name="T104" fmla="*/ 2147483647 w 1476"/>
              <a:gd name="T105" fmla="*/ 2147483647 h 418"/>
              <a:gd name="T106" fmla="*/ 2147483647 w 1476"/>
              <a:gd name="T107" fmla="*/ 2147483647 h 418"/>
              <a:gd name="T108" fmla="*/ 2147483647 w 1476"/>
              <a:gd name="T109" fmla="*/ 2147483647 h 418"/>
              <a:gd name="T110" fmla="*/ 2147483647 w 1476"/>
              <a:gd name="T111" fmla="*/ 2147483647 h 418"/>
              <a:gd name="T112" fmla="*/ 2147483647 w 1476"/>
              <a:gd name="T113" fmla="*/ 2147483647 h 41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76"/>
              <a:gd name="T172" fmla="*/ 0 h 418"/>
              <a:gd name="T173" fmla="*/ 1476 w 1476"/>
              <a:gd name="T174" fmla="*/ 418 h 41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76" h="418">
                <a:moveTo>
                  <a:pt x="0" y="12"/>
                </a:moveTo>
                <a:lnTo>
                  <a:pt x="77" y="6"/>
                </a:lnTo>
                <a:lnTo>
                  <a:pt x="94" y="12"/>
                </a:lnTo>
                <a:lnTo>
                  <a:pt x="106" y="12"/>
                </a:lnTo>
                <a:lnTo>
                  <a:pt x="118" y="12"/>
                </a:lnTo>
                <a:lnTo>
                  <a:pt x="142" y="12"/>
                </a:lnTo>
                <a:lnTo>
                  <a:pt x="154" y="12"/>
                </a:lnTo>
                <a:lnTo>
                  <a:pt x="171" y="6"/>
                </a:lnTo>
                <a:lnTo>
                  <a:pt x="195" y="0"/>
                </a:lnTo>
                <a:lnTo>
                  <a:pt x="207" y="0"/>
                </a:lnTo>
                <a:lnTo>
                  <a:pt x="231" y="0"/>
                </a:lnTo>
                <a:lnTo>
                  <a:pt x="242" y="0"/>
                </a:lnTo>
                <a:lnTo>
                  <a:pt x="254" y="0"/>
                </a:lnTo>
                <a:lnTo>
                  <a:pt x="278" y="6"/>
                </a:lnTo>
                <a:lnTo>
                  <a:pt x="302" y="6"/>
                </a:lnTo>
                <a:lnTo>
                  <a:pt x="325" y="6"/>
                </a:lnTo>
                <a:lnTo>
                  <a:pt x="337" y="6"/>
                </a:lnTo>
                <a:lnTo>
                  <a:pt x="355" y="12"/>
                </a:lnTo>
                <a:lnTo>
                  <a:pt x="367" y="12"/>
                </a:lnTo>
                <a:lnTo>
                  <a:pt x="379" y="12"/>
                </a:lnTo>
                <a:lnTo>
                  <a:pt x="402" y="12"/>
                </a:lnTo>
                <a:lnTo>
                  <a:pt x="414" y="12"/>
                </a:lnTo>
                <a:lnTo>
                  <a:pt x="426" y="12"/>
                </a:lnTo>
                <a:lnTo>
                  <a:pt x="438" y="12"/>
                </a:lnTo>
                <a:lnTo>
                  <a:pt x="450" y="12"/>
                </a:lnTo>
                <a:lnTo>
                  <a:pt x="462" y="12"/>
                </a:lnTo>
                <a:lnTo>
                  <a:pt x="473" y="12"/>
                </a:lnTo>
                <a:lnTo>
                  <a:pt x="485" y="12"/>
                </a:lnTo>
                <a:lnTo>
                  <a:pt x="497" y="12"/>
                </a:lnTo>
                <a:lnTo>
                  <a:pt x="509" y="12"/>
                </a:lnTo>
                <a:lnTo>
                  <a:pt x="521" y="12"/>
                </a:lnTo>
                <a:lnTo>
                  <a:pt x="533" y="12"/>
                </a:lnTo>
                <a:lnTo>
                  <a:pt x="556" y="6"/>
                </a:lnTo>
                <a:lnTo>
                  <a:pt x="568" y="6"/>
                </a:lnTo>
                <a:lnTo>
                  <a:pt x="586" y="6"/>
                </a:lnTo>
                <a:lnTo>
                  <a:pt x="598" y="12"/>
                </a:lnTo>
                <a:lnTo>
                  <a:pt x="610" y="12"/>
                </a:lnTo>
                <a:lnTo>
                  <a:pt x="621" y="12"/>
                </a:lnTo>
                <a:lnTo>
                  <a:pt x="639" y="12"/>
                </a:lnTo>
                <a:lnTo>
                  <a:pt x="663" y="12"/>
                </a:lnTo>
                <a:lnTo>
                  <a:pt x="675" y="12"/>
                </a:lnTo>
                <a:lnTo>
                  <a:pt x="693" y="12"/>
                </a:lnTo>
                <a:lnTo>
                  <a:pt x="704" y="12"/>
                </a:lnTo>
                <a:lnTo>
                  <a:pt x="722" y="12"/>
                </a:lnTo>
                <a:lnTo>
                  <a:pt x="740" y="12"/>
                </a:lnTo>
                <a:lnTo>
                  <a:pt x="764" y="12"/>
                </a:lnTo>
                <a:lnTo>
                  <a:pt x="924" y="12"/>
                </a:lnTo>
                <a:lnTo>
                  <a:pt x="941" y="12"/>
                </a:lnTo>
                <a:lnTo>
                  <a:pt x="953" y="12"/>
                </a:lnTo>
                <a:lnTo>
                  <a:pt x="965" y="12"/>
                </a:lnTo>
                <a:lnTo>
                  <a:pt x="977" y="12"/>
                </a:lnTo>
                <a:lnTo>
                  <a:pt x="989" y="12"/>
                </a:lnTo>
                <a:lnTo>
                  <a:pt x="1001" y="12"/>
                </a:lnTo>
                <a:lnTo>
                  <a:pt x="1012" y="12"/>
                </a:lnTo>
                <a:lnTo>
                  <a:pt x="1024" y="12"/>
                </a:lnTo>
                <a:lnTo>
                  <a:pt x="1036" y="12"/>
                </a:lnTo>
                <a:lnTo>
                  <a:pt x="1048" y="6"/>
                </a:lnTo>
                <a:lnTo>
                  <a:pt x="1326" y="6"/>
                </a:lnTo>
                <a:lnTo>
                  <a:pt x="1338" y="6"/>
                </a:lnTo>
                <a:lnTo>
                  <a:pt x="1350" y="12"/>
                </a:lnTo>
                <a:lnTo>
                  <a:pt x="1362" y="12"/>
                </a:lnTo>
                <a:lnTo>
                  <a:pt x="1374" y="12"/>
                </a:lnTo>
                <a:lnTo>
                  <a:pt x="1392" y="6"/>
                </a:lnTo>
                <a:lnTo>
                  <a:pt x="1409" y="18"/>
                </a:lnTo>
                <a:lnTo>
                  <a:pt x="1421" y="24"/>
                </a:lnTo>
                <a:lnTo>
                  <a:pt x="1421" y="37"/>
                </a:lnTo>
                <a:lnTo>
                  <a:pt x="1415" y="49"/>
                </a:lnTo>
                <a:lnTo>
                  <a:pt x="1392" y="49"/>
                </a:lnTo>
                <a:lnTo>
                  <a:pt x="1386" y="62"/>
                </a:lnTo>
                <a:lnTo>
                  <a:pt x="1386" y="74"/>
                </a:lnTo>
                <a:lnTo>
                  <a:pt x="1397" y="80"/>
                </a:lnTo>
                <a:lnTo>
                  <a:pt x="1409" y="80"/>
                </a:lnTo>
                <a:lnTo>
                  <a:pt x="1421" y="80"/>
                </a:lnTo>
                <a:lnTo>
                  <a:pt x="1433" y="87"/>
                </a:lnTo>
                <a:lnTo>
                  <a:pt x="1445" y="93"/>
                </a:lnTo>
                <a:lnTo>
                  <a:pt x="1451" y="105"/>
                </a:lnTo>
                <a:lnTo>
                  <a:pt x="1463" y="118"/>
                </a:lnTo>
                <a:lnTo>
                  <a:pt x="1469" y="130"/>
                </a:lnTo>
                <a:lnTo>
                  <a:pt x="1475" y="143"/>
                </a:lnTo>
                <a:lnTo>
                  <a:pt x="1475" y="298"/>
                </a:lnTo>
                <a:lnTo>
                  <a:pt x="1475" y="311"/>
                </a:lnTo>
                <a:lnTo>
                  <a:pt x="1469" y="323"/>
                </a:lnTo>
                <a:lnTo>
                  <a:pt x="1457" y="336"/>
                </a:lnTo>
                <a:lnTo>
                  <a:pt x="1451" y="348"/>
                </a:lnTo>
                <a:lnTo>
                  <a:pt x="1439" y="354"/>
                </a:lnTo>
                <a:lnTo>
                  <a:pt x="1427" y="354"/>
                </a:lnTo>
                <a:lnTo>
                  <a:pt x="1415" y="360"/>
                </a:lnTo>
                <a:lnTo>
                  <a:pt x="1403" y="367"/>
                </a:lnTo>
                <a:lnTo>
                  <a:pt x="1392" y="373"/>
                </a:lnTo>
                <a:lnTo>
                  <a:pt x="1362" y="392"/>
                </a:lnTo>
                <a:lnTo>
                  <a:pt x="1350" y="398"/>
                </a:lnTo>
                <a:lnTo>
                  <a:pt x="1338" y="398"/>
                </a:lnTo>
                <a:lnTo>
                  <a:pt x="1326" y="398"/>
                </a:lnTo>
                <a:lnTo>
                  <a:pt x="1315" y="398"/>
                </a:lnTo>
                <a:lnTo>
                  <a:pt x="1303" y="398"/>
                </a:lnTo>
                <a:lnTo>
                  <a:pt x="1291" y="398"/>
                </a:lnTo>
                <a:lnTo>
                  <a:pt x="1279" y="398"/>
                </a:lnTo>
                <a:lnTo>
                  <a:pt x="1261" y="398"/>
                </a:lnTo>
                <a:lnTo>
                  <a:pt x="1249" y="398"/>
                </a:lnTo>
                <a:lnTo>
                  <a:pt x="1226" y="398"/>
                </a:lnTo>
                <a:lnTo>
                  <a:pt x="1149" y="385"/>
                </a:lnTo>
                <a:lnTo>
                  <a:pt x="1131" y="385"/>
                </a:lnTo>
                <a:lnTo>
                  <a:pt x="1119" y="385"/>
                </a:lnTo>
                <a:lnTo>
                  <a:pt x="1066" y="385"/>
                </a:lnTo>
                <a:lnTo>
                  <a:pt x="1054" y="385"/>
                </a:lnTo>
                <a:lnTo>
                  <a:pt x="1042" y="385"/>
                </a:lnTo>
                <a:lnTo>
                  <a:pt x="1030" y="385"/>
                </a:lnTo>
                <a:lnTo>
                  <a:pt x="1018" y="385"/>
                </a:lnTo>
                <a:lnTo>
                  <a:pt x="995" y="385"/>
                </a:lnTo>
                <a:lnTo>
                  <a:pt x="983" y="385"/>
                </a:lnTo>
                <a:lnTo>
                  <a:pt x="971" y="385"/>
                </a:lnTo>
                <a:lnTo>
                  <a:pt x="959" y="385"/>
                </a:lnTo>
                <a:lnTo>
                  <a:pt x="930" y="385"/>
                </a:lnTo>
                <a:lnTo>
                  <a:pt x="918" y="385"/>
                </a:lnTo>
                <a:lnTo>
                  <a:pt x="900" y="385"/>
                </a:lnTo>
                <a:lnTo>
                  <a:pt x="882" y="392"/>
                </a:lnTo>
                <a:lnTo>
                  <a:pt x="870" y="392"/>
                </a:lnTo>
                <a:lnTo>
                  <a:pt x="858" y="392"/>
                </a:lnTo>
                <a:lnTo>
                  <a:pt x="847" y="392"/>
                </a:lnTo>
                <a:lnTo>
                  <a:pt x="835" y="392"/>
                </a:lnTo>
                <a:lnTo>
                  <a:pt x="823" y="392"/>
                </a:lnTo>
                <a:lnTo>
                  <a:pt x="793" y="392"/>
                </a:lnTo>
                <a:lnTo>
                  <a:pt x="781" y="398"/>
                </a:lnTo>
                <a:lnTo>
                  <a:pt x="734" y="404"/>
                </a:lnTo>
                <a:lnTo>
                  <a:pt x="722" y="404"/>
                </a:lnTo>
                <a:lnTo>
                  <a:pt x="710" y="410"/>
                </a:lnTo>
                <a:lnTo>
                  <a:pt x="698" y="410"/>
                </a:lnTo>
                <a:lnTo>
                  <a:pt x="687" y="410"/>
                </a:lnTo>
                <a:lnTo>
                  <a:pt x="675" y="410"/>
                </a:lnTo>
                <a:lnTo>
                  <a:pt x="663" y="410"/>
                </a:lnTo>
                <a:lnTo>
                  <a:pt x="651" y="410"/>
                </a:lnTo>
                <a:lnTo>
                  <a:pt x="633" y="410"/>
                </a:lnTo>
                <a:lnTo>
                  <a:pt x="621" y="410"/>
                </a:lnTo>
                <a:lnTo>
                  <a:pt x="598" y="410"/>
                </a:lnTo>
                <a:lnTo>
                  <a:pt x="574" y="410"/>
                </a:lnTo>
                <a:lnTo>
                  <a:pt x="556" y="410"/>
                </a:lnTo>
                <a:lnTo>
                  <a:pt x="533" y="417"/>
                </a:lnTo>
                <a:lnTo>
                  <a:pt x="521" y="417"/>
                </a:lnTo>
                <a:lnTo>
                  <a:pt x="491" y="404"/>
                </a:lnTo>
                <a:lnTo>
                  <a:pt x="479" y="404"/>
                </a:lnTo>
                <a:lnTo>
                  <a:pt x="467" y="404"/>
                </a:lnTo>
                <a:lnTo>
                  <a:pt x="444" y="410"/>
                </a:lnTo>
                <a:lnTo>
                  <a:pt x="432" y="410"/>
                </a:lnTo>
                <a:lnTo>
                  <a:pt x="420" y="410"/>
                </a:lnTo>
                <a:lnTo>
                  <a:pt x="402" y="404"/>
                </a:lnTo>
                <a:lnTo>
                  <a:pt x="390" y="398"/>
                </a:lnTo>
                <a:lnTo>
                  <a:pt x="361" y="404"/>
                </a:lnTo>
                <a:lnTo>
                  <a:pt x="337" y="404"/>
                </a:lnTo>
                <a:lnTo>
                  <a:pt x="313" y="398"/>
                </a:lnTo>
                <a:lnTo>
                  <a:pt x="302" y="398"/>
                </a:lnTo>
                <a:lnTo>
                  <a:pt x="290" y="398"/>
                </a:lnTo>
                <a:lnTo>
                  <a:pt x="278" y="398"/>
                </a:lnTo>
                <a:lnTo>
                  <a:pt x="266" y="392"/>
                </a:lnTo>
                <a:lnTo>
                  <a:pt x="254" y="385"/>
                </a:lnTo>
                <a:lnTo>
                  <a:pt x="242" y="392"/>
                </a:lnTo>
                <a:lnTo>
                  <a:pt x="219" y="398"/>
                </a:lnTo>
                <a:lnTo>
                  <a:pt x="207" y="392"/>
                </a:lnTo>
                <a:lnTo>
                  <a:pt x="195" y="385"/>
                </a:lnTo>
                <a:lnTo>
                  <a:pt x="183" y="392"/>
                </a:lnTo>
                <a:lnTo>
                  <a:pt x="171" y="392"/>
                </a:lnTo>
                <a:lnTo>
                  <a:pt x="159" y="392"/>
                </a:lnTo>
                <a:lnTo>
                  <a:pt x="148" y="385"/>
                </a:lnTo>
                <a:lnTo>
                  <a:pt x="130" y="398"/>
                </a:lnTo>
                <a:lnTo>
                  <a:pt x="118" y="398"/>
                </a:lnTo>
                <a:lnTo>
                  <a:pt x="94" y="398"/>
                </a:lnTo>
                <a:lnTo>
                  <a:pt x="82" y="398"/>
                </a:lnTo>
                <a:lnTo>
                  <a:pt x="71" y="392"/>
                </a:lnTo>
                <a:lnTo>
                  <a:pt x="59" y="392"/>
                </a:lnTo>
                <a:lnTo>
                  <a:pt x="47" y="392"/>
                </a:lnTo>
                <a:lnTo>
                  <a:pt x="35" y="404"/>
                </a:lnTo>
                <a:lnTo>
                  <a:pt x="23" y="404"/>
                </a:lnTo>
                <a:lnTo>
                  <a:pt x="11" y="404"/>
                </a:lnTo>
                <a:lnTo>
                  <a:pt x="0" y="12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9573" name="Freeform 5"/>
          <p:cNvSpPr>
            <a:spLocks/>
          </p:cNvSpPr>
          <p:nvPr/>
        </p:nvSpPr>
        <p:spPr bwMode="auto">
          <a:xfrm>
            <a:off x="6119813" y="2868613"/>
            <a:ext cx="2486025" cy="636587"/>
          </a:xfrm>
          <a:custGeom>
            <a:avLst/>
            <a:gdLst>
              <a:gd name="T0" fmla="*/ 2147483647 w 1566"/>
              <a:gd name="T1" fmla="*/ 0 h 374"/>
              <a:gd name="T2" fmla="*/ 2147483647 w 1566"/>
              <a:gd name="T3" fmla="*/ 2147483647 h 374"/>
              <a:gd name="T4" fmla="*/ 2147483647 w 1566"/>
              <a:gd name="T5" fmla="*/ 0 h 374"/>
              <a:gd name="T6" fmla="*/ 2147483647 w 1566"/>
              <a:gd name="T7" fmla="*/ 2147483647 h 374"/>
              <a:gd name="T8" fmla="*/ 2147483647 w 1566"/>
              <a:gd name="T9" fmla="*/ 0 h 374"/>
              <a:gd name="T10" fmla="*/ 2147483647 w 1566"/>
              <a:gd name="T11" fmla="*/ 0 h 374"/>
              <a:gd name="T12" fmla="*/ 2147483647 w 1566"/>
              <a:gd name="T13" fmla="*/ 2147483647 h 374"/>
              <a:gd name="T14" fmla="*/ 2147483647 w 1566"/>
              <a:gd name="T15" fmla="*/ 2147483647 h 374"/>
              <a:gd name="T16" fmla="*/ 2147483647 w 1566"/>
              <a:gd name="T17" fmla="*/ 0 h 374"/>
              <a:gd name="T18" fmla="*/ 2147483647 w 1566"/>
              <a:gd name="T19" fmla="*/ 2147483647 h 374"/>
              <a:gd name="T20" fmla="*/ 2147483647 w 1566"/>
              <a:gd name="T21" fmla="*/ 2147483647 h 374"/>
              <a:gd name="T22" fmla="*/ 2147483647 w 1566"/>
              <a:gd name="T23" fmla="*/ 2147483647 h 374"/>
              <a:gd name="T24" fmla="*/ 2147483647 w 1566"/>
              <a:gd name="T25" fmla="*/ 2147483647 h 374"/>
              <a:gd name="T26" fmla="*/ 2147483647 w 1566"/>
              <a:gd name="T27" fmla="*/ 2147483647 h 374"/>
              <a:gd name="T28" fmla="*/ 2147483647 w 1566"/>
              <a:gd name="T29" fmla="*/ 2147483647 h 374"/>
              <a:gd name="T30" fmla="*/ 2147483647 w 1566"/>
              <a:gd name="T31" fmla="*/ 2147483647 h 374"/>
              <a:gd name="T32" fmla="*/ 2147483647 w 1566"/>
              <a:gd name="T33" fmla="*/ 2147483647 h 374"/>
              <a:gd name="T34" fmla="*/ 2147483647 w 1566"/>
              <a:gd name="T35" fmla="*/ 2147483647 h 374"/>
              <a:gd name="T36" fmla="*/ 2147483647 w 1566"/>
              <a:gd name="T37" fmla="*/ 2147483647 h 374"/>
              <a:gd name="T38" fmla="*/ 2147483647 w 1566"/>
              <a:gd name="T39" fmla="*/ 2147483647 h 374"/>
              <a:gd name="T40" fmla="*/ 2147483647 w 1566"/>
              <a:gd name="T41" fmla="*/ 2147483647 h 374"/>
              <a:gd name="T42" fmla="*/ 2147483647 w 1566"/>
              <a:gd name="T43" fmla="*/ 2147483647 h 374"/>
              <a:gd name="T44" fmla="*/ 2147483647 w 1566"/>
              <a:gd name="T45" fmla="*/ 2147483647 h 374"/>
              <a:gd name="T46" fmla="*/ 2147483647 w 1566"/>
              <a:gd name="T47" fmla="*/ 2147483647 h 374"/>
              <a:gd name="T48" fmla="*/ 2147483647 w 1566"/>
              <a:gd name="T49" fmla="*/ 2147483647 h 374"/>
              <a:gd name="T50" fmla="*/ 2147483647 w 1566"/>
              <a:gd name="T51" fmla="*/ 2147483647 h 374"/>
              <a:gd name="T52" fmla="*/ 2147483647 w 1566"/>
              <a:gd name="T53" fmla="*/ 2147483647 h 374"/>
              <a:gd name="T54" fmla="*/ 2147483647 w 1566"/>
              <a:gd name="T55" fmla="*/ 2147483647 h 374"/>
              <a:gd name="T56" fmla="*/ 2147483647 w 1566"/>
              <a:gd name="T57" fmla="*/ 2147483647 h 374"/>
              <a:gd name="T58" fmla="*/ 2147483647 w 1566"/>
              <a:gd name="T59" fmla="*/ 2147483647 h 374"/>
              <a:gd name="T60" fmla="*/ 2147483647 w 1566"/>
              <a:gd name="T61" fmla="*/ 2147483647 h 374"/>
              <a:gd name="T62" fmla="*/ 0 w 1566"/>
              <a:gd name="T63" fmla="*/ 2147483647 h 374"/>
              <a:gd name="T64" fmla="*/ 0 w 1566"/>
              <a:gd name="T65" fmla="*/ 2147483647 h 374"/>
              <a:gd name="T66" fmla="*/ 2147483647 w 1566"/>
              <a:gd name="T67" fmla="*/ 2147483647 h 374"/>
              <a:gd name="T68" fmla="*/ 2147483647 w 1566"/>
              <a:gd name="T69" fmla="*/ 2147483647 h 374"/>
              <a:gd name="T70" fmla="*/ 2147483647 w 1566"/>
              <a:gd name="T71" fmla="*/ 2147483647 h 374"/>
              <a:gd name="T72" fmla="*/ 2147483647 w 1566"/>
              <a:gd name="T73" fmla="*/ 2147483647 h 374"/>
              <a:gd name="T74" fmla="*/ 2147483647 w 1566"/>
              <a:gd name="T75" fmla="*/ 2147483647 h 374"/>
              <a:gd name="T76" fmla="*/ 2147483647 w 1566"/>
              <a:gd name="T77" fmla="*/ 2147483647 h 374"/>
              <a:gd name="T78" fmla="*/ 2147483647 w 1566"/>
              <a:gd name="T79" fmla="*/ 2147483647 h 374"/>
              <a:gd name="T80" fmla="*/ 2147483647 w 1566"/>
              <a:gd name="T81" fmla="*/ 2147483647 h 374"/>
              <a:gd name="T82" fmla="*/ 2147483647 w 1566"/>
              <a:gd name="T83" fmla="*/ 2147483647 h 374"/>
              <a:gd name="T84" fmla="*/ 2147483647 w 1566"/>
              <a:gd name="T85" fmla="*/ 2147483647 h 374"/>
              <a:gd name="T86" fmla="*/ 2147483647 w 1566"/>
              <a:gd name="T87" fmla="*/ 2147483647 h 374"/>
              <a:gd name="T88" fmla="*/ 2147483647 w 1566"/>
              <a:gd name="T89" fmla="*/ 2147483647 h 374"/>
              <a:gd name="T90" fmla="*/ 2147483647 w 1566"/>
              <a:gd name="T91" fmla="*/ 2147483647 h 374"/>
              <a:gd name="T92" fmla="*/ 2147483647 w 1566"/>
              <a:gd name="T93" fmla="*/ 2147483647 h 374"/>
              <a:gd name="T94" fmla="*/ 2147483647 w 1566"/>
              <a:gd name="T95" fmla="*/ 2147483647 h 374"/>
              <a:gd name="T96" fmla="*/ 2147483647 w 1566"/>
              <a:gd name="T97" fmla="*/ 2147483647 h 374"/>
              <a:gd name="T98" fmla="*/ 2147483647 w 1566"/>
              <a:gd name="T99" fmla="*/ 2147483647 h 374"/>
              <a:gd name="T100" fmla="*/ 2147483647 w 1566"/>
              <a:gd name="T101" fmla="*/ 2147483647 h 374"/>
              <a:gd name="T102" fmla="*/ 2147483647 w 1566"/>
              <a:gd name="T103" fmla="*/ 2147483647 h 374"/>
              <a:gd name="T104" fmla="*/ 2147483647 w 1566"/>
              <a:gd name="T105" fmla="*/ 2147483647 h 374"/>
              <a:gd name="T106" fmla="*/ 2147483647 w 1566"/>
              <a:gd name="T107" fmla="*/ 2147483647 h 374"/>
              <a:gd name="T108" fmla="*/ 2147483647 w 1566"/>
              <a:gd name="T109" fmla="*/ 2147483647 h 374"/>
              <a:gd name="T110" fmla="*/ 2147483647 w 1566"/>
              <a:gd name="T111" fmla="*/ 2147483647 h 374"/>
              <a:gd name="T112" fmla="*/ 2147483647 w 1566"/>
              <a:gd name="T113" fmla="*/ 2147483647 h 374"/>
              <a:gd name="T114" fmla="*/ 2147483647 w 1566"/>
              <a:gd name="T115" fmla="*/ 2147483647 h 374"/>
              <a:gd name="T116" fmla="*/ 2147483647 w 1566"/>
              <a:gd name="T117" fmla="*/ 2147483647 h 374"/>
              <a:gd name="T118" fmla="*/ 2147483647 w 1566"/>
              <a:gd name="T119" fmla="*/ 2147483647 h 374"/>
              <a:gd name="T120" fmla="*/ 2147483647 w 1566"/>
              <a:gd name="T121" fmla="*/ 2147483647 h 37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66"/>
              <a:gd name="T184" fmla="*/ 0 h 374"/>
              <a:gd name="T185" fmla="*/ 1566 w 1566"/>
              <a:gd name="T186" fmla="*/ 374 h 37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66" h="374">
                <a:moveTo>
                  <a:pt x="1565" y="0"/>
                </a:moveTo>
                <a:lnTo>
                  <a:pt x="1464" y="0"/>
                </a:lnTo>
                <a:lnTo>
                  <a:pt x="1452" y="0"/>
                </a:lnTo>
                <a:lnTo>
                  <a:pt x="1434" y="6"/>
                </a:lnTo>
                <a:lnTo>
                  <a:pt x="1422" y="6"/>
                </a:lnTo>
                <a:lnTo>
                  <a:pt x="1410" y="6"/>
                </a:lnTo>
                <a:lnTo>
                  <a:pt x="1399" y="0"/>
                </a:lnTo>
                <a:lnTo>
                  <a:pt x="1387" y="0"/>
                </a:lnTo>
                <a:lnTo>
                  <a:pt x="1369" y="0"/>
                </a:lnTo>
                <a:lnTo>
                  <a:pt x="1351" y="0"/>
                </a:lnTo>
                <a:lnTo>
                  <a:pt x="1339" y="0"/>
                </a:lnTo>
                <a:lnTo>
                  <a:pt x="1321" y="6"/>
                </a:lnTo>
                <a:lnTo>
                  <a:pt x="1304" y="6"/>
                </a:lnTo>
                <a:lnTo>
                  <a:pt x="1292" y="0"/>
                </a:lnTo>
                <a:lnTo>
                  <a:pt x="1280" y="0"/>
                </a:lnTo>
                <a:lnTo>
                  <a:pt x="1262" y="0"/>
                </a:lnTo>
                <a:lnTo>
                  <a:pt x="1250" y="0"/>
                </a:lnTo>
                <a:lnTo>
                  <a:pt x="1238" y="0"/>
                </a:lnTo>
                <a:lnTo>
                  <a:pt x="1221" y="0"/>
                </a:lnTo>
                <a:lnTo>
                  <a:pt x="1209" y="6"/>
                </a:lnTo>
                <a:lnTo>
                  <a:pt x="1197" y="12"/>
                </a:lnTo>
                <a:lnTo>
                  <a:pt x="1167" y="6"/>
                </a:lnTo>
                <a:lnTo>
                  <a:pt x="1155" y="6"/>
                </a:lnTo>
                <a:lnTo>
                  <a:pt x="1138" y="6"/>
                </a:lnTo>
                <a:lnTo>
                  <a:pt x="1120" y="0"/>
                </a:lnTo>
                <a:lnTo>
                  <a:pt x="1102" y="0"/>
                </a:lnTo>
                <a:lnTo>
                  <a:pt x="1090" y="0"/>
                </a:lnTo>
                <a:lnTo>
                  <a:pt x="1078" y="0"/>
                </a:lnTo>
                <a:lnTo>
                  <a:pt x="1067" y="6"/>
                </a:lnTo>
                <a:lnTo>
                  <a:pt x="1055" y="6"/>
                </a:lnTo>
                <a:lnTo>
                  <a:pt x="1037" y="6"/>
                </a:lnTo>
                <a:lnTo>
                  <a:pt x="1025" y="6"/>
                </a:lnTo>
                <a:lnTo>
                  <a:pt x="1007" y="6"/>
                </a:lnTo>
                <a:lnTo>
                  <a:pt x="995" y="12"/>
                </a:lnTo>
                <a:lnTo>
                  <a:pt x="984" y="12"/>
                </a:lnTo>
                <a:lnTo>
                  <a:pt x="918" y="12"/>
                </a:lnTo>
                <a:lnTo>
                  <a:pt x="901" y="12"/>
                </a:lnTo>
                <a:lnTo>
                  <a:pt x="883" y="12"/>
                </a:lnTo>
                <a:lnTo>
                  <a:pt x="865" y="12"/>
                </a:lnTo>
                <a:lnTo>
                  <a:pt x="818" y="12"/>
                </a:lnTo>
                <a:lnTo>
                  <a:pt x="782" y="18"/>
                </a:lnTo>
                <a:lnTo>
                  <a:pt x="729" y="12"/>
                </a:lnTo>
                <a:lnTo>
                  <a:pt x="717" y="18"/>
                </a:lnTo>
                <a:lnTo>
                  <a:pt x="705" y="12"/>
                </a:lnTo>
                <a:lnTo>
                  <a:pt x="693" y="12"/>
                </a:lnTo>
                <a:lnTo>
                  <a:pt x="675" y="12"/>
                </a:lnTo>
                <a:lnTo>
                  <a:pt x="663" y="18"/>
                </a:lnTo>
                <a:lnTo>
                  <a:pt x="646" y="18"/>
                </a:lnTo>
                <a:lnTo>
                  <a:pt x="634" y="18"/>
                </a:lnTo>
                <a:lnTo>
                  <a:pt x="622" y="18"/>
                </a:lnTo>
                <a:lnTo>
                  <a:pt x="604" y="18"/>
                </a:lnTo>
                <a:lnTo>
                  <a:pt x="592" y="18"/>
                </a:lnTo>
                <a:lnTo>
                  <a:pt x="575" y="18"/>
                </a:lnTo>
                <a:lnTo>
                  <a:pt x="563" y="18"/>
                </a:lnTo>
                <a:lnTo>
                  <a:pt x="551" y="18"/>
                </a:lnTo>
                <a:lnTo>
                  <a:pt x="527" y="18"/>
                </a:lnTo>
                <a:lnTo>
                  <a:pt x="515" y="18"/>
                </a:lnTo>
                <a:lnTo>
                  <a:pt x="503" y="18"/>
                </a:lnTo>
                <a:lnTo>
                  <a:pt x="314" y="12"/>
                </a:lnTo>
                <a:lnTo>
                  <a:pt x="290" y="12"/>
                </a:lnTo>
                <a:lnTo>
                  <a:pt x="278" y="12"/>
                </a:lnTo>
                <a:lnTo>
                  <a:pt x="266" y="12"/>
                </a:lnTo>
                <a:lnTo>
                  <a:pt x="254" y="12"/>
                </a:lnTo>
                <a:lnTo>
                  <a:pt x="243" y="12"/>
                </a:lnTo>
                <a:lnTo>
                  <a:pt x="231" y="12"/>
                </a:lnTo>
                <a:lnTo>
                  <a:pt x="213" y="12"/>
                </a:lnTo>
                <a:lnTo>
                  <a:pt x="195" y="12"/>
                </a:lnTo>
                <a:lnTo>
                  <a:pt x="183" y="12"/>
                </a:lnTo>
                <a:lnTo>
                  <a:pt x="82" y="18"/>
                </a:lnTo>
                <a:lnTo>
                  <a:pt x="71" y="18"/>
                </a:lnTo>
                <a:lnTo>
                  <a:pt x="59" y="24"/>
                </a:lnTo>
                <a:lnTo>
                  <a:pt x="47" y="31"/>
                </a:lnTo>
                <a:lnTo>
                  <a:pt x="41" y="43"/>
                </a:lnTo>
                <a:lnTo>
                  <a:pt x="53" y="49"/>
                </a:lnTo>
                <a:lnTo>
                  <a:pt x="65" y="55"/>
                </a:lnTo>
                <a:lnTo>
                  <a:pt x="88" y="62"/>
                </a:lnTo>
                <a:lnTo>
                  <a:pt x="100" y="62"/>
                </a:lnTo>
                <a:lnTo>
                  <a:pt x="130" y="62"/>
                </a:lnTo>
                <a:lnTo>
                  <a:pt x="136" y="74"/>
                </a:lnTo>
                <a:lnTo>
                  <a:pt x="124" y="80"/>
                </a:lnTo>
                <a:lnTo>
                  <a:pt x="112" y="80"/>
                </a:lnTo>
                <a:lnTo>
                  <a:pt x="100" y="80"/>
                </a:lnTo>
                <a:lnTo>
                  <a:pt x="88" y="87"/>
                </a:lnTo>
                <a:lnTo>
                  <a:pt x="77" y="87"/>
                </a:lnTo>
                <a:lnTo>
                  <a:pt x="65" y="99"/>
                </a:lnTo>
                <a:lnTo>
                  <a:pt x="47" y="99"/>
                </a:lnTo>
                <a:lnTo>
                  <a:pt x="35" y="105"/>
                </a:lnTo>
                <a:lnTo>
                  <a:pt x="29" y="118"/>
                </a:lnTo>
                <a:lnTo>
                  <a:pt x="29" y="130"/>
                </a:lnTo>
                <a:lnTo>
                  <a:pt x="17" y="136"/>
                </a:lnTo>
                <a:lnTo>
                  <a:pt x="17" y="149"/>
                </a:lnTo>
                <a:lnTo>
                  <a:pt x="5" y="180"/>
                </a:lnTo>
                <a:lnTo>
                  <a:pt x="5" y="192"/>
                </a:lnTo>
                <a:lnTo>
                  <a:pt x="0" y="205"/>
                </a:lnTo>
                <a:lnTo>
                  <a:pt x="0" y="217"/>
                </a:lnTo>
                <a:lnTo>
                  <a:pt x="0" y="230"/>
                </a:lnTo>
                <a:lnTo>
                  <a:pt x="0" y="242"/>
                </a:lnTo>
                <a:lnTo>
                  <a:pt x="0" y="254"/>
                </a:lnTo>
                <a:lnTo>
                  <a:pt x="0" y="273"/>
                </a:lnTo>
                <a:lnTo>
                  <a:pt x="0" y="285"/>
                </a:lnTo>
                <a:lnTo>
                  <a:pt x="0" y="298"/>
                </a:lnTo>
                <a:lnTo>
                  <a:pt x="5" y="310"/>
                </a:lnTo>
                <a:lnTo>
                  <a:pt x="11" y="323"/>
                </a:lnTo>
                <a:lnTo>
                  <a:pt x="17" y="335"/>
                </a:lnTo>
                <a:lnTo>
                  <a:pt x="47" y="360"/>
                </a:lnTo>
                <a:lnTo>
                  <a:pt x="94" y="366"/>
                </a:lnTo>
                <a:lnTo>
                  <a:pt x="142" y="366"/>
                </a:lnTo>
                <a:lnTo>
                  <a:pt x="160" y="366"/>
                </a:lnTo>
                <a:lnTo>
                  <a:pt x="177" y="366"/>
                </a:lnTo>
                <a:lnTo>
                  <a:pt x="231" y="373"/>
                </a:lnTo>
                <a:lnTo>
                  <a:pt x="248" y="373"/>
                </a:lnTo>
                <a:lnTo>
                  <a:pt x="266" y="373"/>
                </a:lnTo>
                <a:lnTo>
                  <a:pt x="284" y="373"/>
                </a:lnTo>
                <a:lnTo>
                  <a:pt x="302" y="373"/>
                </a:lnTo>
                <a:lnTo>
                  <a:pt x="326" y="366"/>
                </a:lnTo>
                <a:lnTo>
                  <a:pt x="343" y="366"/>
                </a:lnTo>
                <a:lnTo>
                  <a:pt x="355" y="360"/>
                </a:lnTo>
                <a:lnTo>
                  <a:pt x="385" y="360"/>
                </a:lnTo>
                <a:lnTo>
                  <a:pt x="403" y="360"/>
                </a:lnTo>
                <a:lnTo>
                  <a:pt x="414" y="360"/>
                </a:lnTo>
                <a:lnTo>
                  <a:pt x="426" y="360"/>
                </a:lnTo>
                <a:lnTo>
                  <a:pt x="438" y="360"/>
                </a:lnTo>
                <a:lnTo>
                  <a:pt x="486" y="360"/>
                </a:lnTo>
                <a:lnTo>
                  <a:pt x="503" y="348"/>
                </a:lnTo>
                <a:lnTo>
                  <a:pt x="515" y="348"/>
                </a:lnTo>
                <a:lnTo>
                  <a:pt x="527" y="348"/>
                </a:lnTo>
                <a:lnTo>
                  <a:pt x="539" y="348"/>
                </a:lnTo>
                <a:lnTo>
                  <a:pt x="563" y="348"/>
                </a:lnTo>
                <a:lnTo>
                  <a:pt x="575" y="354"/>
                </a:lnTo>
                <a:lnTo>
                  <a:pt x="628" y="360"/>
                </a:lnTo>
                <a:lnTo>
                  <a:pt x="640" y="360"/>
                </a:lnTo>
                <a:lnTo>
                  <a:pt x="652" y="366"/>
                </a:lnTo>
                <a:lnTo>
                  <a:pt x="687" y="366"/>
                </a:lnTo>
                <a:lnTo>
                  <a:pt x="699" y="366"/>
                </a:lnTo>
                <a:lnTo>
                  <a:pt x="711" y="366"/>
                </a:lnTo>
                <a:lnTo>
                  <a:pt x="729" y="366"/>
                </a:lnTo>
                <a:lnTo>
                  <a:pt x="741" y="366"/>
                </a:lnTo>
                <a:lnTo>
                  <a:pt x="788" y="366"/>
                </a:lnTo>
                <a:lnTo>
                  <a:pt x="806" y="366"/>
                </a:lnTo>
                <a:lnTo>
                  <a:pt x="865" y="366"/>
                </a:lnTo>
                <a:lnTo>
                  <a:pt x="877" y="366"/>
                </a:lnTo>
                <a:lnTo>
                  <a:pt x="906" y="360"/>
                </a:lnTo>
                <a:lnTo>
                  <a:pt x="918" y="360"/>
                </a:lnTo>
                <a:lnTo>
                  <a:pt x="930" y="360"/>
                </a:lnTo>
                <a:lnTo>
                  <a:pt x="942" y="360"/>
                </a:lnTo>
                <a:lnTo>
                  <a:pt x="954" y="360"/>
                </a:lnTo>
                <a:lnTo>
                  <a:pt x="966" y="366"/>
                </a:lnTo>
                <a:lnTo>
                  <a:pt x="984" y="360"/>
                </a:lnTo>
                <a:lnTo>
                  <a:pt x="1001" y="360"/>
                </a:lnTo>
                <a:lnTo>
                  <a:pt x="1013" y="360"/>
                </a:lnTo>
                <a:lnTo>
                  <a:pt x="1031" y="360"/>
                </a:lnTo>
                <a:lnTo>
                  <a:pt x="1049" y="360"/>
                </a:lnTo>
                <a:lnTo>
                  <a:pt x="1061" y="360"/>
                </a:lnTo>
                <a:lnTo>
                  <a:pt x="1084" y="360"/>
                </a:lnTo>
                <a:lnTo>
                  <a:pt x="1096" y="360"/>
                </a:lnTo>
                <a:lnTo>
                  <a:pt x="1108" y="360"/>
                </a:lnTo>
                <a:lnTo>
                  <a:pt x="1120" y="360"/>
                </a:lnTo>
                <a:lnTo>
                  <a:pt x="1150" y="360"/>
                </a:lnTo>
                <a:lnTo>
                  <a:pt x="1167" y="366"/>
                </a:lnTo>
                <a:lnTo>
                  <a:pt x="1179" y="366"/>
                </a:lnTo>
                <a:lnTo>
                  <a:pt x="1191" y="366"/>
                </a:lnTo>
                <a:lnTo>
                  <a:pt x="1203" y="366"/>
                </a:lnTo>
                <a:lnTo>
                  <a:pt x="1227" y="366"/>
                </a:lnTo>
                <a:lnTo>
                  <a:pt x="1238" y="360"/>
                </a:lnTo>
                <a:lnTo>
                  <a:pt x="1280" y="360"/>
                </a:lnTo>
                <a:lnTo>
                  <a:pt x="1321" y="360"/>
                </a:lnTo>
                <a:lnTo>
                  <a:pt x="1333" y="360"/>
                </a:lnTo>
                <a:lnTo>
                  <a:pt x="1351" y="360"/>
                </a:lnTo>
                <a:lnTo>
                  <a:pt x="1393" y="360"/>
                </a:lnTo>
                <a:lnTo>
                  <a:pt x="1404" y="360"/>
                </a:lnTo>
                <a:lnTo>
                  <a:pt x="1416" y="360"/>
                </a:lnTo>
                <a:lnTo>
                  <a:pt x="1428" y="348"/>
                </a:lnTo>
                <a:lnTo>
                  <a:pt x="1440" y="348"/>
                </a:lnTo>
                <a:lnTo>
                  <a:pt x="1452" y="348"/>
                </a:lnTo>
                <a:lnTo>
                  <a:pt x="1464" y="348"/>
                </a:lnTo>
                <a:lnTo>
                  <a:pt x="1476" y="348"/>
                </a:lnTo>
                <a:lnTo>
                  <a:pt x="1487" y="354"/>
                </a:lnTo>
                <a:lnTo>
                  <a:pt x="1499" y="360"/>
                </a:lnTo>
                <a:lnTo>
                  <a:pt x="1517" y="366"/>
                </a:lnTo>
                <a:lnTo>
                  <a:pt x="1529" y="360"/>
                </a:lnTo>
                <a:lnTo>
                  <a:pt x="1541" y="360"/>
                </a:lnTo>
                <a:lnTo>
                  <a:pt x="1553" y="354"/>
                </a:lnTo>
                <a:lnTo>
                  <a:pt x="1565" y="348"/>
                </a:lnTo>
                <a:lnTo>
                  <a:pt x="1565" y="0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9574" name="Oval 6"/>
          <p:cNvSpPr>
            <a:spLocks noChangeArrowheads="1"/>
          </p:cNvSpPr>
          <p:nvPr/>
        </p:nvSpPr>
        <p:spPr bwMode="auto">
          <a:xfrm>
            <a:off x="1489075" y="1193800"/>
            <a:ext cx="646113" cy="7254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109575" name="Group 7"/>
          <p:cNvGrpSpPr>
            <a:grpSpLocks/>
          </p:cNvGrpSpPr>
          <p:nvPr/>
        </p:nvGrpSpPr>
        <p:grpSpPr bwMode="auto">
          <a:xfrm>
            <a:off x="3157538" y="1090613"/>
            <a:ext cx="5194300" cy="657225"/>
            <a:chOff x="1701" y="803"/>
            <a:chExt cx="3272" cy="386"/>
          </a:xfrm>
        </p:grpSpPr>
        <p:grpSp>
          <p:nvGrpSpPr>
            <p:cNvPr id="109604" name="Group 8"/>
            <p:cNvGrpSpPr>
              <a:grpSpLocks/>
            </p:cNvGrpSpPr>
            <p:nvPr/>
          </p:nvGrpSpPr>
          <p:grpSpPr bwMode="auto">
            <a:xfrm>
              <a:off x="1701" y="803"/>
              <a:ext cx="3272" cy="386"/>
              <a:chOff x="1701" y="803"/>
              <a:chExt cx="3272" cy="386"/>
            </a:xfrm>
          </p:grpSpPr>
          <p:sp>
            <p:nvSpPr>
              <p:cNvPr id="109613" name="Freeform 9"/>
              <p:cNvSpPr>
                <a:spLocks/>
              </p:cNvSpPr>
              <p:nvPr/>
            </p:nvSpPr>
            <p:spPr bwMode="auto">
              <a:xfrm>
                <a:off x="1701" y="828"/>
                <a:ext cx="1032" cy="274"/>
              </a:xfrm>
              <a:custGeom>
                <a:avLst/>
                <a:gdLst>
                  <a:gd name="T0" fmla="*/ 11 w 1032"/>
                  <a:gd name="T1" fmla="*/ 148 h 274"/>
                  <a:gd name="T2" fmla="*/ 41 w 1032"/>
                  <a:gd name="T3" fmla="*/ 124 h 274"/>
                  <a:gd name="T4" fmla="*/ 94 w 1032"/>
                  <a:gd name="T5" fmla="*/ 136 h 274"/>
                  <a:gd name="T6" fmla="*/ 106 w 1032"/>
                  <a:gd name="T7" fmla="*/ 74 h 274"/>
                  <a:gd name="T8" fmla="*/ 148 w 1032"/>
                  <a:gd name="T9" fmla="*/ 55 h 274"/>
                  <a:gd name="T10" fmla="*/ 219 w 1032"/>
                  <a:gd name="T11" fmla="*/ 62 h 274"/>
                  <a:gd name="T12" fmla="*/ 242 w 1032"/>
                  <a:gd name="T13" fmla="*/ 49 h 274"/>
                  <a:gd name="T14" fmla="*/ 284 w 1032"/>
                  <a:gd name="T15" fmla="*/ 12 h 274"/>
                  <a:gd name="T16" fmla="*/ 331 w 1032"/>
                  <a:gd name="T17" fmla="*/ 6 h 274"/>
                  <a:gd name="T18" fmla="*/ 373 w 1032"/>
                  <a:gd name="T19" fmla="*/ 0 h 274"/>
                  <a:gd name="T20" fmla="*/ 420 w 1032"/>
                  <a:gd name="T21" fmla="*/ 31 h 274"/>
                  <a:gd name="T22" fmla="*/ 503 w 1032"/>
                  <a:gd name="T23" fmla="*/ 62 h 274"/>
                  <a:gd name="T24" fmla="*/ 527 w 1032"/>
                  <a:gd name="T25" fmla="*/ 49 h 274"/>
                  <a:gd name="T26" fmla="*/ 556 w 1032"/>
                  <a:gd name="T27" fmla="*/ 31 h 274"/>
                  <a:gd name="T28" fmla="*/ 634 w 1032"/>
                  <a:gd name="T29" fmla="*/ 62 h 274"/>
                  <a:gd name="T30" fmla="*/ 651 w 1032"/>
                  <a:gd name="T31" fmla="*/ 62 h 274"/>
                  <a:gd name="T32" fmla="*/ 681 w 1032"/>
                  <a:gd name="T33" fmla="*/ 37 h 274"/>
                  <a:gd name="T34" fmla="*/ 722 w 1032"/>
                  <a:gd name="T35" fmla="*/ 24 h 274"/>
                  <a:gd name="T36" fmla="*/ 758 w 1032"/>
                  <a:gd name="T37" fmla="*/ 37 h 274"/>
                  <a:gd name="T38" fmla="*/ 817 w 1032"/>
                  <a:gd name="T39" fmla="*/ 37 h 274"/>
                  <a:gd name="T40" fmla="*/ 859 w 1032"/>
                  <a:gd name="T41" fmla="*/ 49 h 274"/>
                  <a:gd name="T42" fmla="*/ 871 w 1032"/>
                  <a:gd name="T43" fmla="*/ 80 h 274"/>
                  <a:gd name="T44" fmla="*/ 906 w 1032"/>
                  <a:gd name="T45" fmla="*/ 80 h 274"/>
                  <a:gd name="T46" fmla="*/ 942 w 1032"/>
                  <a:gd name="T47" fmla="*/ 68 h 274"/>
                  <a:gd name="T48" fmla="*/ 977 w 1032"/>
                  <a:gd name="T49" fmla="*/ 68 h 274"/>
                  <a:gd name="T50" fmla="*/ 1001 w 1032"/>
                  <a:gd name="T51" fmla="*/ 99 h 274"/>
                  <a:gd name="T52" fmla="*/ 1031 w 1032"/>
                  <a:gd name="T53" fmla="*/ 142 h 274"/>
                  <a:gd name="T54" fmla="*/ 995 w 1032"/>
                  <a:gd name="T55" fmla="*/ 155 h 274"/>
                  <a:gd name="T56" fmla="*/ 959 w 1032"/>
                  <a:gd name="T57" fmla="*/ 161 h 274"/>
                  <a:gd name="T58" fmla="*/ 918 w 1032"/>
                  <a:gd name="T59" fmla="*/ 179 h 274"/>
                  <a:gd name="T60" fmla="*/ 876 w 1032"/>
                  <a:gd name="T61" fmla="*/ 198 h 274"/>
                  <a:gd name="T62" fmla="*/ 841 w 1032"/>
                  <a:gd name="T63" fmla="*/ 198 h 274"/>
                  <a:gd name="T64" fmla="*/ 811 w 1032"/>
                  <a:gd name="T65" fmla="*/ 186 h 274"/>
                  <a:gd name="T66" fmla="*/ 776 w 1032"/>
                  <a:gd name="T67" fmla="*/ 204 h 274"/>
                  <a:gd name="T68" fmla="*/ 758 w 1032"/>
                  <a:gd name="T69" fmla="*/ 204 h 274"/>
                  <a:gd name="T70" fmla="*/ 716 w 1032"/>
                  <a:gd name="T71" fmla="*/ 229 h 274"/>
                  <a:gd name="T72" fmla="*/ 675 w 1032"/>
                  <a:gd name="T73" fmla="*/ 235 h 274"/>
                  <a:gd name="T74" fmla="*/ 634 w 1032"/>
                  <a:gd name="T75" fmla="*/ 235 h 274"/>
                  <a:gd name="T76" fmla="*/ 592 w 1032"/>
                  <a:gd name="T77" fmla="*/ 235 h 274"/>
                  <a:gd name="T78" fmla="*/ 551 w 1032"/>
                  <a:gd name="T79" fmla="*/ 235 h 274"/>
                  <a:gd name="T80" fmla="*/ 521 w 1032"/>
                  <a:gd name="T81" fmla="*/ 235 h 274"/>
                  <a:gd name="T82" fmla="*/ 479 w 1032"/>
                  <a:gd name="T83" fmla="*/ 241 h 274"/>
                  <a:gd name="T84" fmla="*/ 432 w 1032"/>
                  <a:gd name="T85" fmla="*/ 229 h 274"/>
                  <a:gd name="T86" fmla="*/ 402 w 1032"/>
                  <a:gd name="T87" fmla="*/ 254 h 274"/>
                  <a:gd name="T88" fmla="*/ 343 w 1032"/>
                  <a:gd name="T89" fmla="*/ 260 h 274"/>
                  <a:gd name="T90" fmla="*/ 266 w 1032"/>
                  <a:gd name="T91" fmla="*/ 241 h 274"/>
                  <a:gd name="T92" fmla="*/ 201 w 1032"/>
                  <a:gd name="T93" fmla="*/ 254 h 274"/>
                  <a:gd name="T94" fmla="*/ 142 w 1032"/>
                  <a:gd name="T95" fmla="*/ 260 h 274"/>
                  <a:gd name="T96" fmla="*/ 130 w 1032"/>
                  <a:gd name="T97" fmla="*/ 273 h 274"/>
                  <a:gd name="T98" fmla="*/ 94 w 1032"/>
                  <a:gd name="T99" fmla="*/ 260 h 274"/>
                  <a:gd name="T100" fmla="*/ 77 w 1032"/>
                  <a:gd name="T101" fmla="*/ 223 h 274"/>
                  <a:gd name="T102" fmla="*/ 23 w 1032"/>
                  <a:gd name="T103" fmla="*/ 217 h 274"/>
                  <a:gd name="T104" fmla="*/ 5 w 1032"/>
                  <a:gd name="T105" fmla="*/ 186 h 274"/>
                  <a:gd name="T106" fmla="*/ 23 w 1032"/>
                  <a:gd name="T107" fmla="*/ 167 h 27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32"/>
                  <a:gd name="T163" fmla="*/ 0 h 274"/>
                  <a:gd name="T164" fmla="*/ 1032 w 1032"/>
                  <a:gd name="T165" fmla="*/ 274 h 27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32" h="274">
                    <a:moveTo>
                      <a:pt x="23" y="167"/>
                    </a:moveTo>
                    <a:lnTo>
                      <a:pt x="11" y="161"/>
                    </a:lnTo>
                    <a:lnTo>
                      <a:pt x="11" y="148"/>
                    </a:lnTo>
                    <a:lnTo>
                      <a:pt x="23" y="136"/>
                    </a:lnTo>
                    <a:lnTo>
                      <a:pt x="29" y="124"/>
                    </a:lnTo>
                    <a:lnTo>
                      <a:pt x="41" y="124"/>
                    </a:lnTo>
                    <a:lnTo>
                      <a:pt x="53" y="124"/>
                    </a:lnTo>
                    <a:lnTo>
                      <a:pt x="65" y="124"/>
                    </a:lnTo>
                    <a:lnTo>
                      <a:pt x="94" y="136"/>
                    </a:lnTo>
                    <a:lnTo>
                      <a:pt x="100" y="99"/>
                    </a:lnTo>
                    <a:lnTo>
                      <a:pt x="100" y="86"/>
                    </a:lnTo>
                    <a:lnTo>
                      <a:pt x="106" y="74"/>
                    </a:lnTo>
                    <a:lnTo>
                      <a:pt x="118" y="68"/>
                    </a:lnTo>
                    <a:lnTo>
                      <a:pt x="130" y="68"/>
                    </a:lnTo>
                    <a:lnTo>
                      <a:pt x="148" y="55"/>
                    </a:lnTo>
                    <a:lnTo>
                      <a:pt x="159" y="43"/>
                    </a:lnTo>
                    <a:lnTo>
                      <a:pt x="177" y="43"/>
                    </a:lnTo>
                    <a:lnTo>
                      <a:pt x="219" y="62"/>
                    </a:lnTo>
                    <a:lnTo>
                      <a:pt x="219" y="80"/>
                    </a:lnTo>
                    <a:lnTo>
                      <a:pt x="231" y="62"/>
                    </a:lnTo>
                    <a:lnTo>
                      <a:pt x="242" y="49"/>
                    </a:lnTo>
                    <a:lnTo>
                      <a:pt x="248" y="37"/>
                    </a:lnTo>
                    <a:lnTo>
                      <a:pt x="260" y="31"/>
                    </a:lnTo>
                    <a:lnTo>
                      <a:pt x="284" y="12"/>
                    </a:lnTo>
                    <a:lnTo>
                      <a:pt x="302" y="18"/>
                    </a:lnTo>
                    <a:lnTo>
                      <a:pt x="319" y="6"/>
                    </a:lnTo>
                    <a:lnTo>
                      <a:pt x="331" y="6"/>
                    </a:lnTo>
                    <a:lnTo>
                      <a:pt x="349" y="0"/>
                    </a:lnTo>
                    <a:lnTo>
                      <a:pt x="361" y="0"/>
                    </a:lnTo>
                    <a:lnTo>
                      <a:pt x="373" y="0"/>
                    </a:lnTo>
                    <a:lnTo>
                      <a:pt x="385" y="6"/>
                    </a:lnTo>
                    <a:lnTo>
                      <a:pt x="414" y="43"/>
                    </a:lnTo>
                    <a:lnTo>
                      <a:pt x="420" y="31"/>
                    </a:lnTo>
                    <a:lnTo>
                      <a:pt x="474" y="43"/>
                    </a:lnTo>
                    <a:lnTo>
                      <a:pt x="491" y="55"/>
                    </a:lnTo>
                    <a:lnTo>
                      <a:pt x="503" y="62"/>
                    </a:lnTo>
                    <a:lnTo>
                      <a:pt x="515" y="74"/>
                    </a:lnTo>
                    <a:lnTo>
                      <a:pt x="515" y="62"/>
                    </a:lnTo>
                    <a:lnTo>
                      <a:pt x="527" y="49"/>
                    </a:lnTo>
                    <a:lnTo>
                      <a:pt x="533" y="37"/>
                    </a:lnTo>
                    <a:lnTo>
                      <a:pt x="545" y="31"/>
                    </a:lnTo>
                    <a:lnTo>
                      <a:pt x="556" y="31"/>
                    </a:lnTo>
                    <a:lnTo>
                      <a:pt x="592" y="68"/>
                    </a:lnTo>
                    <a:lnTo>
                      <a:pt x="610" y="55"/>
                    </a:lnTo>
                    <a:lnTo>
                      <a:pt x="634" y="62"/>
                    </a:lnTo>
                    <a:lnTo>
                      <a:pt x="645" y="62"/>
                    </a:lnTo>
                    <a:lnTo>
                      <a:pt x="651" y="74"/>
                    </a:lnTo>
                    <a:lnTo>
                      <a:pt x="651" y="62"/>
                    </a:lnTo>
                    <a:lnTo>
                      <a:pt x="657" y="49"/>
                    </a:lnTo>
                    <a:lnTo>
                      <a:pt x="669" y="37"/>
                    </a:lnTo>
                    <a:lnTo>
                      <a:pt x="681" y="37"/>
                    </a:lnTo>
                    <a:lnTo>
                      <a:pt x="699" y="31"/>
                    </a:lnTo>
                    <a:lnTo>
                      <a:pt x="711" y="24"/>
                    </a:lnTo>
                    <a:lnTo>
                      <a:pt x="722" y="24"/>
                    </a:lnTo>
                    <a:lnTo>
                      <a:pt x="734" y="24"/>
                    </a:lnTo>
                    <a:lnTo>
                      <a:pt x="746" y="31"/>
                    </a:lnTo>
                    <a:lnTo>
                      <a:pt x="758" y="37"/>
                    </a:lnTo>
                    <a:lnTo>
                      <a:pt x="764" y="49"/>
                    </a:lnTo>
                    <a:lnTo>
                      <a:pt x="782" y="37"/>
                    </a:lnTo>
                    <a:lnTo>
                      <a:pt x="817" y="37"/>
                    </a:lnTo>
                    <a:lnTo>
                      <a:pt x="835" y="31"/>
                    </a:lnTo>
                    <a:lnTo>
                      <a:pt x="847" y="31"/>
                    </a:lnTo>
                    <a:lnTo>
                      <a:pt x="859" y="49"/>
                    </a:lnTo>
                    <a:lnTo>
                      <a:pt x="859" y="62"/>
                    </a:lnTo>
                    <a:lnTo>
                      <a:pt x="859" y="74"/>
                    </a:lnTo>
                    <a:lnTo>
                      <a:pt x="871" y="80"/>
                    </a:lnTo>
                    <a:lnTo>
                      <a:pt x="882" y="74"/>
                    </a:lnTo>
                    <a:lnTo>
                      <a:pt x="900" y="68"/>
                    </a:lnTo>
                    <a:lnTo>
                      <a:pt x="906" y="80"/>
                    </a:lnTo>
                    <a:lnTo>
                      <a:pt x="918" y="74"/>
                    </a:lnTo>
                    <a:lnTo>
                      <a:pt x="936" y="80"/>
                    </a:lnTo>
                    <a:lnTo>
                      <a:pt x="942" y="68"/>
                    </a:lnTo>
                    <a:lnTo>
                      <a:pt x="953" y="68"/>
                    </a:lnTo>
                    <a:lnTo>
                      <a:pt x="965" y="68"/>
                    </a:lnTo>
                    <a:lnTo>
                      <a:pt x="977" y="68"/>
                    </a:lnTo>
                    <a:lnTo>
                      <a:pt x="989" y="74"/>
                    </a:lnTo>
                    <a:lnTo>
                      <a:pt x="995" y="86"/>
                    </a:lnTo>
                    <a:lnTo>
                      <a:pt x="1001" y="99"/>
                    </a:lnTo>
                    <a:lnTo>
                      <a:pt x="1013" y="117"/>
                    </a:lnTo>
                    <a:lnTo>
                      <a:pt x="1031" y="130"/>
                    </a:lnTo>
                    <a:lnTo>
                      <a:pt x="1031" y="142"/>
                    </a:lnTo>
                    <a:lnTo>
                      <a:pt x="1025" y="155"/>
                    </a:lnTo>
                    <a:lnTo>
                      <a:pt x="1013" y="161"/>
                    </a:lnTo>
                    <a:lnTo>
                      <a:pt x="995" y="155"/>
                    </a:lnTo>
                    <a:lnTo>
                      <a:pt x="983" y="155"/>
                    </a:lnTo>
                    <a:lnTo>
                      <a:pt x="971" y="161"/>
                    </a:lnTo>
                    <a:lnTo>
                      <a:pt x="959" y="161"/>
                    </a:lnTo>
                    <a:lnTo>
                      <a:pt x="948" y="179"/>
                    </a:lnTo>
                    <a:lnTo>
                      <a:pt x="936" y="173"/>
                    </a:lnTo>
                    <a:lnTo>
                      <a:pt x="918" y="179"/>
                    </a:lnTo>
                    <a:lnTo>
                      <a:pt x="900" y="192"/>
                    </a:lnTo>
                    <a:lnTo>
                      <a:pt x="888" y="198"/>
                    </a:lnTo>
                    <a:lnTo>
                      <a:pt x="876" y="198"/>
                    </a:lnTo>
                    <a:lnTo>
                      <a:pt x="865" y="204"/>
                    </a:lnTo>
                    <a:lnTo>
                      <a:pt x="853" y="192"/>
                    </a:lnTo>
                    <a:lnTo>
                      <a:pt x="841" y="198"/>
                    </a:lnTo>
                    <a:lnTo>
                      <a:pt x="835" y="186"/>
                    </a:lnTo>
                    <a:lnTo>
                      <a:pt x="823" y="186"/>
                    </a:lnTo>
                    <a:lnTo>
                      <a:pt x="811" y="186"/>
                    </a:lnTo>
                    <a:lnTo>
                      <a:pt x="805" y="198"/>
                    </a:lnTo>
                    <a:lnTo>
                      <a:pt x="793" y="204"/>
                    </a:lnTo>
                    <a:lnTo>
                      <a:pt x="776" y="204"/>
                    </a:lnTo>
                    <a:lnTo>
                      <a:pt x="764" y="204"/>
                    </a:lnTo>
                    <a:lnTo>
                      <a:pt x="758" y="192"/>
                    </a:lnTo>
                    <a:lnTo>
                      <a:pt x="758" y="204"/>
                    </a:lnTo>
                    <a:lnTo>
                      <a:pt x="734" y="210"/>
                    </a:lnTo>
                    <a:lnTo>
                      <a:pt x="722" y="217"/>
                    </a:lnTo>
                    <a:lnTo>
                      <a:pt x="716" y="229"/>
                    </a:lnTo>
                    <a:lnTo>
                      <a:pt x="699" y="235"/>
                    </a:lnTo>
                    <a:lnTo>
                      <a:pt x="687" y="241"/>
                    </a:lnTo>
                    <a:lnTo>
                      <a:pt x="675" y="235"/>
                    </a:lnTo>
                    <a:lnTo>
                      <a:pt x="663" y="235"/>
                    </a:lnTo>
                    <a:lnTo>
                      <a:pt x="645" y="241"/>
                    </a:lnTo>
                    <a:lnTo>
                      <a:pt x="634" y="235"/>
                    </a:lnTo>
                    <a:lnTo>
                      <a:pt x="610" y="217"/>
                    </a:lnTo>
                    <a:lnTo>
                      <a:pt x="604" y="229"/>
                    </a:lnTo>
                    <a:lnTo>
                      <a:pt x="592" y="235"/>
                    </a:lnTo>
                    <a:lnTo>
                      <a:pt x="580" y="241"/>
                    </a:lnTo>
                    <a:lnTo>
                      <a:pt x="562" y="241"/>
                    </a:lnTo>
                    <a:lnTo>
                      <a:pt x="551" y="235"/>
                    </a:lnTo>
                    <a:lnTo>
                      <a:pt x="545" y="223"/>
                    </a:lnTo>
                    <a:lnTo>
                      <a:pt x="533" y="223"/>
                    </a:lnTo>
                    <a:lnTo>
                      <a:pt x="521" y="235"/>
                    </a:lnTo>
                    <a:lnTo>
                      <a:pt x="509" y="241"/>
                    </a:lnTo>
                    <a:lnTo>
                      <a:pt x="497" y="241"/>
                    </a:lnTo>
                    <a:lnTo>
                      <a:pt x="479" y="241"/>
                    </a:lnTo>
                    <a:lnTo>
                      <a:pt x="468" y="241"/>
                    </a:lnTo>
                    <a:lnTo>
                      <a:pt x="456" y="223"/>
                    </a:lnTo>
                    <a:lnTo>
                      <a:pt x="432" y="229"/>
                    </a:lnTo>
                    <a:lnTo>
                      <a:pt x="426" y="241"/>
                    </a:lnTo>
                    <a:lnTo>
                      <a:pt x="414" y="254"/>
                    </a:lnTo>
                    <a:lnTo>
                      <a:pt x="402" y="254"/>
                    </a:lnTo>
                    <a:lnTo>
                      <a:pt x="396" y="266"/>
                    </a:lnTo>
                    <a:lnTo>
                      <a:pt x="355" y="254"/>
                    </a:lnTo>
                    <a:lnTo>
                      <a:pt x="343" y="260"/>
                    </a:lnTo>
                    <a:lnTo>
                      <a:pt x="290" y="223"/>
                    </a:lnTo>
                    <a:lnTo>
                      <a:pt x="278" y="235"/>
                    </a:lnTo>
                    <a:lnTo>
                      <a:pt x="266" y="241"/>
                    </a:lnTo>
                    <a:lnTo>
                      <a:pt x="219" y="235"/>
                    </a:lnTo>
                    <a:lnTo>
                      <a:pt x="207" y="241"/>
                    </a:lnTo>
                    <a:lnTo>
                      <a:pt x="201" y="254"/>
                    </a:lnTo>
                    <a:lnTo>
                      <a:pt x="159" y="273"/>
                    </a:lnTo>
                    <a:lnTo>
                      <a:pt x="148" y="273"/>
                    </a:lnTo>
                    <a:lnTo>
                      <a:pt x="142" y="260"/>
                    </a:lnTo>
                    <a:lnTo>
                      <a:pt x="154" y="260"/>
                    </a:lnTo>
                    <a:lnTo>
                      <a:pt x="142" y="273"/>
                    </a:lnTo>
                    <a:lnTo>
                      <a:pt x="130" y="273"/>
                    </a:lnTo>
                    <a:lnTo>
                      <a:pt x="112" y="273"/>
                    </a:lnTo>
                    <a:lnTo>
                      <a:pt x="100" y="273"/>
                    </a:lnTo>
                    <a:lnTo>
                      <a:pt x="94" y="260"/>
                    </a:lnTo>
                    <a:lnTo>
                      <a:pt x="100" y="248"/>
                    </a:lnTo>
                    <a:lnTo>
                      <a:pt x="100" y="235"/>
                    </a:lnTo>
                    <a:lnTo>
                      <a:pt x="77" y="223"/>
                    </a:lnTo>
                    <a:lnTo>
                      <a:pt x="71" y="235"/>
                    </a:lnTo>
                    <a:lnTo>
                      <a:pt x="35" y="223"/>
                    </a:lnTo>
                    <a:lnTo>
                      <a:pt x="23" y="217"/>
                    </a:lnTo>
                    <a:lnTo>
                      <a:pt x="11" y="217"/>
                    </a:lnTo>
                    <a:lnTo>
                      <a:pt x="23" y="210"/>
                    </a:lnTo>
                    <a:lnTo>
                      <a:pt x="5" y="186"/>
                    </a:lnTo>
                    <a:lnTo>
                      <a:pt x="0" y="173"/>
                    </a:lnTo>
                    <a:lnTo>
                      <a:pt x="11" y="161"/>
                    </a:lnTo>
                    <a:lnTo>
                      <a:pt x="23" y="167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09614" name="Freeform 10"/>
              <p:cNvSpPr>
                <a:spLocks/>
              </p:cNvSpPr>
              <p:nvPr/>
            </p:nvSpPr>
            <p:spPr bwMode="auto">
              <a:xfrm>
                <a:off x="3336" y="803"/>
                <a:ext cx="831" cy="206"/>
              </a:xfrm>
              <a:custGeom>
                <a:avLst/>
                <a:gdLst>
                  <a:gd name="T0" fmla="*/ 0 w 831"/>
                  <a:gd name="T1" fmla="*/ 130 h 206"/>
                  <a:gd name="T2" fmla="*/ 5 w 831"/>
                  <a:gd name="T3" fmla="*/ 99 h 206"/>
                  <a:gd name="T4" fmla="*/ 29 w 831"/>
                  <a:gd name="T5" fmla="*/ 86 h 206"/>
                  <a:gd name="T6" fmla="*/ 59 w 831"/>
                  <a:gd name="T7" fmla="*/ 86 h 206"/>
                  <a:gd name="T8" fmla="*/ 77 w 831"/>
                  <a:gd name="T9" fmla="*/ 68 h 206"/>
                  <a:gd name="T10" fmla="*/ 94 w 831"/>
                  <a:gd name="T11" fmla="*/ 55 h 206"/>
                  <a:gd name="T12" fmla="*/ 112 w 831"/>
                  <a:gd name="T13" fmla="*/ 37 h 206"/>
                  <a:gd name="T14" fmla="*/ 166 w 831"/>
                  <a:gd name="T15" fmla="*/ 43 h 206"/>
                  <a:gd name="T16" fmla="*/ 195 w 831"/>
                  <a:gd name="T17" fmla="*/ 24 h 206"/>
                  <a:gd name="T18" fmla="*/ 219 w 831"/>
                  <a:gd name="T19" fmla="*/ 31 h 206"/>
                  <a:gd name="T20" fmla="*/ 237 w 831"/>
                  <a:gd name="T21" fmla="*/ 55 h 206"/>
                  <a:gd name="T22" fmla="*/ 266 w 831"/>
                  <a:gd name="T23" fmla="*/ 62 h 206"/>
                  <a:gd name="T24" fmla="*/ 296 w 831"/>
                  <a:gd name="T25" fmla="*/ 43 h 206"/>
                  <a:gd name="T26" fmla="*/ 332 w 831"/>
                  <a:gd name="T27" fmla="*/ 12 h 206"/>
                  <a:gd name="T28" fmla="*/ 361 w 831"/>
                  <a:gd name="T29" fmla="*/ 0 h 206"/>
                  <a:gd name="T30" fmla="*/ 403 w 831"/>
                  <a:gd name="T31" fmla="*/ 24 h 206"/>
                  <a:gd name="T32" fmla="*/ 426 w 831"/>
                  <a:gd name="T33" fmla="*/ 18 h 206"/>
                  <a:gd name="T34" fmla="*/ 456 w 831"/>
                  <a:gd name="T35" fmla="*/ 37 h 206"/>
                  <a:gd name="T36" fmla="*/ 474 w 831"/>
                  <a:gd name="T37" fmla="*/ 37 h 206"/>
                  <a:gd name="T38" fmla="*/ 521 w 831"/>
                  <a:gd name="T39" fmla="*/ 62 h 206"/>
                  <a:gd name="T40" fmla="*/ 539 w 831"/>
                  <a:gd name="T41" fmla="*/ 43 h 206"/>
                  <a:gd name="T42" fmla="*/ 586 w 831"/>
                  <a:gd name="T43" fmla="*/ 62 h 206"/>
                  <a:gd name="T44" fmla="*/ 634 w 831"/>
                  <a:gd name="T45" fmla="*/ 49 h 206"/>
                  <a:gd name="T46" fmla="*/ 652 w 831"/>
                  <a:gd name="T47" fmla="*/ 62 h 206"/>
                  <a:gd name="T48" fmla="*/ 669 w 831"/>
                  <a:gd name="T49" fmla="*/ 43 h 206"/>
                  <a:gd name="T50" fmla="*/ 699 w 831"/>
                  <a:gd name="T51" fmla="*/ 43 h 206"/>
                  <a:gd name="T52" fmla="*/ 729 w 831"/>
                  <a:gd name="T53" fmla="*/ 43 h 206"/>
                  <a:gd name="T54" fmla="*/ 770 w 831"/>
                  <a:gd name="T55" fmla="*/ 43 h 206"/>
                  <a:gd name="T56" fmla="*/ 800 w 831"/>
                  <a:gd name="T57" fmla="*/ 62 h 206"/>
                  <a:gd name="T58" fmla="*/ 830 w 831"/>
                  <a:gd name="T59" fmla="*/ 80 h 206"/>
                  <a:gd name="T60" fmla="*/ 830 w 831"/>
                  <a:gd name="T61" fmla="*/ 118 h 206"/>
                  <a:gd name="T62" fmla="*/ 812 w 831"/>
                  <a:gd name="T63" fmla="*/ 118 h 206"/>
                  <a:gd name="T64" fmla="*/ 788 w 831"/>
                  <a:gd name="T65" fmla="*/ 118 h 206"/>
                  <a:gd name="T66" fmla="*/ 764 w 831"/>
                  <a:gd name="T67" fmla="*/ 124 h 206"/>
                  <a:gd name="T68" fmla="*/ 735 w 831"/>
                  <a:gd name="T69" fmla="*/ 124 h 206"/>
                  <a:gd name="T70" fmla="*/ 717 w 831"/>
                  <a:gd name="T71" fmla="*/ 149 h 206"/>
                  <a:gd name="T72" fmla="*/ 675 w 831"/>
                  <a:gd name="T73" fmla="*/ 167 h 206"/>
                  <a:gd name="T74" fmla="*/ 658 w 831"/>
                  <a:gd name="T75" fmla="*/ 149 h 206"/>
                  <a:gd name="T76" fmla="*/ 646 w 831"/>
                  <a:gd name="T77" fmla="*/ 186 h 206"/>
                  <a:gd name="T78" fmla="*/ 616 w 831"/>
                  <a:gd name="T79" fmla="*/ 198 h 206"/>
                  <a:gd name="T80" fmla="*/ 586 w 831"/>
                  <a:gd name="T81" fmla="*/ 198 h 206"/>
                  <a:gd name="T82" fmla="*/ 569 w 831"/>
                  <a:gd name="T83" fmla="*/ 173 h 206"/>
                  <a:gd name="T84" fmla="*/ 551 w 831"/>
                  <a:gd name="T85" fmla="*/ 161 h 206"/>
                  <a:gd name="T86" fmla="*/ 527 w 831"/>
                  <a:gd name="T87" fmla="*/ 149 h 206"/>
                  <a:gd name="T88" fmla="*/ 509 w 831"/>
                  <a:gd name="T89" fmla="*/ 173 h 206"/>
                  <a:gd name="T90" fmla="*/ 492 w 831"/>
                  <a:gd name="T91" fmla="*/ 186 h 206"/>
                  <a:gd name="T92" fmla="*/ 468 w 831"/>
                  <a:gd name="T93" fmla="*/ 186 h 206"/>
                  <a:gd name="T94" fmla="*/ 468 w 831"/>
                  <a:gd name="T95" fmla="*/ 186 h 206"/>
                  <a:gd name="T96" fmla="*/ 444 w 831"/>
                  <a:gd name="T97" fmla="*/ 186 h 206"/>
                  <a:gd name="T98" fmla="*/ 420 w 831"/>
                  <a:gd name="T99" fmla="*/ 186 h 206"/>
                  <a:gd name="T100" fmla="*/ 391 w 831"/>
                  <a:gd name="T101" fmla="*/ 198 h 206"/>
                  <a:gd name="T102" fmla="*/ 367 w 831"/>
                  <a:gd name="T103" fmla="*/ 173 h 206"/>
                  <a:gd name="T104" fmla="*/ 332 w 831"/>
                  <a:gd name="T105" fmla="*/ 167 h 206"/>
                  <a:gd name="T106" fmla="*/ 302 w 831"/>
                  <a:gd name="T107" fmla="*/ 180 h 206"/>
                  <a:gd name="T108" fmla="*/ 272 w 831"/>
                  <a:gd name="T109" fmla="*/ 198 h 206"/>
                  <a:gd name="T110" fmla="*/ 237 w 831"/>
                  <a:gd name="T111" fmla="*/ 173 h 206"/>
                  <a:gd name="T112" fmla="*/ 201 w 831"/>
                  <a:gd name="T113" fmla="*/ 198 h 206"/>
                  <a:gd name="T114" fmla="*/ 177 w 831"/>
                  <a:gd name="T115" fmla="*/ 180 h 206"/>
                  <a:gd name="T116" fmla="*/ 160 w 831"/>
                  <a:gd name="T117" fmla="*/ 161 h 206"/>
                  <a:gd name="T118" fmla="*/ 106 w 831"/>
                  <a:gd name="T119" fmla="*/ 180 h 206"/>
                  <a:gd name="T120" fmla="*/ 83 w 831"/>
                  <a:gd name="T121" fmla="*/ 186 h 206"/>
                  <a:gd name="T122" fmla="*/ 29 w 831"/>
                  <a:gd name="T123" fmla="*/ 161 h 206"/>
                  <a:gd name="T124" fmla="*/ 17 w 831"/>
                  <a:gd name="T125" fmla="*/ 136 h 20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31"/>
                  <a:gd name="T190" fmla="*/ 0 h 206"/>
                  <a:gd name="T191" fmla="*/ 831 w 831"/>
                  <a:gd name="T192" fmla="*/ 206 h 20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31" h="206">
                    <a:moveTo>
                      <a:pt x="11" y="136"/>
                    </a:moveTo>
                    <a:lnTo>
                      <a:pt x="0" y="130"/>
                    </a:lnTo>
                    <a:lnTo>
                      <a:pt x="0" y="111"/>
                    </a:lnTo>
                    <a:lnTo>
                      <a:pt x="5" y="99"/>
                    </a:lnTo>
                    <a:lnTo>
                      <a:pt x="17" y="105"/>
                    </a:lnTo>
                    <a:lnTo>
                      <a:pt x="29" y="86"/>
                    </a:lnTo>
                    <a:lnTo>
                      <a:pt x="41" y="80"/>
                    </a:lnTo>
                    <a:lnTo>
                      <a:pt x="59" y="86"/>
                    </a:lnTo>
                    <a:lnTo>
                      <a:pt x="71" y="86"/>
                    </a:lnTo>
                    <a:lnTo>
                      <a:pt x="77" y="68"/>
                    </a:lnTo>
                    <a:lnTo>
                      <a:pt x="77" y="55"/>
                    </a:lnTo>
                    <a:lnTo>
                      <a:pt x="94" y="55"/>
                    </a:lnTo>
                    <a:lnTo>
                      <a:pt x="106" y="49"/>
                    </a:lnTo>
                    <a:lnTo>
                      <a:pt x="112" y="37"/>
                    </a:lnTo>
                    <a:lnTo>
                      <a:pt x="154" y="24"/>
                    </a:lnTo>
                    <a:lnTo>
                      <a:pt x="166" y="43"/>
                    </a:lnTo>
                    <a:lnTo>
                      <a:pt x="177" y="37"/>
                    </a:lnTo>
                    <a:lnTo>
                      <a:pt x="195" y="24"/>
                    </a:lnTo>
                    <a:lnTo>
                      <a:pt x="207" y="24"/>
                    </a:lnTo>
                    <a:lnTo>
                      <a:pt x="219" y="31"/>
                    </a:lnTo>
                    <a:lnTo>
                      <a:pt x="225" y="43"/>
                    </a:lnTo>
                    <a:lnTo>
                      <a:pt x="237" y="55"/>
                    </a:lnTo>
                    <a:lnTo>
                      <a:pt x="272" y="80"/>
                    </a:lnTo>
                    <a:lnTo>
                      <a:pt x="266" y="62"/>
                    </a:lnTo>
                    <a:lnTo>
                      <a:pt x="284" y="55"/>
                    </a:lnTo>
                    <a:lnTo>
                      <a:pt x="296" y="43"/>
                    </a:lnTo>
                    <a:lnTo>
                      <a:pt x="320" y="12"/>
                    </a:lnTo>
                    <a:lnTo>
                      <a:pt x="332" y="12"/>
                    </a:lnTo>
                    <a:lnTo>
                      <a:pt x="343" y="6"/>
                    </a:lnTo>
                    <a:lnTo>
                      <a:pt x="361" y="0"/>
                    </a:lnTo>
                    <a:lnTo>
                      <a:pt x="403" y="12"/>
                    </a:lnTo>
                    <a:lnTo>
                      <a:pt x="403" y="24"/>
                    </a:lnTo>
                    <a:lnTo>
                      <a:pt x="415" y="18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56" y="37"/>
                    </a:lnTo>
                    <a:lnTo>
                      <a:pt x="462" y="49"/>
                    </a:lnTo>
                    <a:lnTo>
                      <a:pt x="474" y="37"/>
                    </a:lnTo>
                    <a:lnTo>
                      <a:pt x="486" y="37"/>
                    </a:lnTo>
                    <a:lnTo>
                      <a:pt x="521" y="62"/>
                    </a:lnTo>
                    <a:lnTo>
                      <a:pt x="521" y="49"/>
                    </a:lnTo>
                    <a:lnTo>
                      <a:pt x="539" y="43"/>
                    </a:lnTo>
                    <a:lnTo>
                      <a:pt x="551" y="43"/>
                    </a:lnTo>
                    <a:lnTo>
                      <a:pt x="586" y="62"/>
                    </a:lnTo>
                    <a:lnTo>
                      <a:pt x="610" y="49"/>
                    </a:lnTo>
                    <a:lnTo>
                      <a:pt x="634" y="49"/>
                    </a:lnTo>
                    <a:lnTo>
                      <a:pt x="646" y="49"/>
                    </a:lnTo>
                    <a:lnTo>
                      <a:pt x="652" y="62"/>
                    </a:lnTo>
                    <a:lnTo>
                      <a:pt x="658" y="49"/>
                    </a:lnTo>
                    <a:lnTo>
                      <a:pt x="669" y="43"/>
                    </a:lnTo>
                    <a:lnTo>
                      <a:pt x="681" y="43"/>
                    </a:lnTo>
                    <a:lnTo>
                      <a:pt x="699" y="43"/>
                    </a:lnTo>
                    <a:lnTo>
                      <a:pt x="711" y="49"/>
                    </a:lnTo>
                    <a:lnTo>
                      <a:pt x="729" y="43"/>
                    </a:lnTo>
                    <a:lnTo>
                      <a:pt x="752" y="43"/>
                    </a:lnTo>
                    <a:lnTo>
                      <a:pt x="770" y="43"/>
                    </a:lnTo>
                    <a:lnTo>
                      <a:pt x="782" y="68"/>
                    </a:lnTo>
                    <a:lnTo>
                      <a:pt x="800" y="62"/>
                    </a:lnTo>
                    <a:lnTo>
                      <a:pt x="818" y="68"/>
                    </a:lnTo>
                    <a:lnTo>
                      <a:pt x="830" y="80"/>
                    </a:lnTo>
                    <a:lnTo>
                      <a:pt x="830" y="105"/>
                    </a:lnTo>
                    <a:lnTo>
                      <a:pt x="830" y="118"/>
                    </a:lnTo>
                    <a:lnTo>
                      <a:pt x="818" y="105"/>
                    </a:lnTo>
                    <a:lnTo>
                      <a:pt x="812" y="118"/>
                    </a:lnTo>
                    <a:lnTo>
                      <a:pt x="800" y="118"/>
                    </a:lnTo>
                    <a:lnTo>
                      <a:pt x="788" y="118"/>
                    </a:lnTo>
                    <a:lnTo>
                      <a:pt x="776" y="118"/>
                    </a:lnTo>
                    <a:lnTo>
                      <a:pt x="764" y="124"/>
                    </a:lnTo>
                    <a:lnTo>
                      <a:pt x="747" y="130"/>
                    </a:lnTo>
                    <a:lnTo>
                      <a:pt x="735" y="124"/>
                    </a:lnTo>
                    <a:lnTo>
                      <a:pt x="729" y="136"/>
                    </a:lnTo>
                    <a:lnTo>
                      <a:pt x="717" y="149"/>
                    </a:lnTo>
                    <a:lnTo>
                      <a:pt x="711" y="161"/>
                    </a:lnTo>
                    <a:lnTo>
                      <a:pt x="675" y="167"/>
                    </a:lnTo>
                    <a:lnTo>
                      <a:pt x="664" y="161"/>
                    </a:lnTo>
                    <a:lnTo>
                      <a:pt x="658" y="149"/>
                    </a:lnTo>
                    <a:lnTo>
                      <a:pt x="652" y="173"/>
                    </a:lnTo>
                    <a:lnTo>
                      <a:pt x="646" y="186"/>
                    </a:lnTo>
                    <a:lnTo>
                      <a:pt x="628" y="198"/>
                    </a:lnTo>
                    <a:lnTo>
                      <a:pt x="616" y="198"/>
                    </a:lnTo>
                    <a:lnTo>
                      <a:pt x="598" y="205"/>
                    </a:lnTo>
                    <a:lnTo>
                      <a:pt x="586" y="198"/>
                    </a:lnTo>
                    <a:lnTo>
                      <a:pt x="581" y="186"/>
                    </a:lnTo>
                    <a:lnTo>
                      <a:pt x="569" y="173"/>
                    </a:lnTo>
                    <a:lnTo>
                      <a:pt x="557" y="173"/>
                    </a:lnTo>
                    <a:lnTo>
                      <a:pt x="551" y="161"/>
                    </a:lnTo>
                    <a:lnTo>
                      <a:pt x="539" y="155"/>
                    </a:lnTo>
                    <a:lnTo>
                      <a:pt x="527" y="149"/>
                    </a:lnTo>
                    <a:lnTo>
                      <a:pt x="515" y="155"/>
                    </a:lnTo>
                    <a:lnTo>
                      <a:pt x="509" y="173"/>
                    </a:lnTo>
                    <a:lnTo>
                      <a:pt x="503" y="186"/>
                    </a:lnTo>
                    <a:lnTo>
                      <a:pt x="492" y="186"/>
                    </a:lnTo>
                    <a:lnTo>
                      <a:pt x="480" y="186"/>
                    </a:lnTo>
                    <a:lnTo>
                      <a:pt x="468" y="186"/>
                    </a:lnTo>
                    <a:lnTo>
                      <a:pt x="468" y="167"/>
                    </a:lnTo>
                    <a:lnTo>
                      <a:pt x="468" y="186"/>
                    </a:lnTo>
                    <a:lnTo>
                      <a:pt x="456" y="186"/>
                    </a:lnTo>
                    <a:lnTo>
                      <a:pt x="444" y="186"/>
                    </a:lnTo>
                    <a:lnTo>
                      <a:pt x="426" y="173"/>
                    </a:lnTo>
                    <a:lnTo>
                      <a:pt x="420" y="186"/>
                    </a:lnTo>
                    <a:lnTo>
                      <a:pt x="409" y="198"/>
                    </a:lnTo>
                    <a:lnTo>
                      <a:pt x="391" y="198"/>
                    </a:lnTo>
                    <a:lnTo>
                      <a:pt x="373" y="186"/>
                    </a:lnTo>
                    <a:lnTo>
                      <a:pt x="367" y="173"/>
                    </a:lnTo>
                    <a:lnTo>
                      <a:pt x="349" y="173"/>
                    </a:lnTo>
                    <a:lnTo>
                      <a:pt x="332" y="167"/>
                    </a:lnTo>
                    <a:lnTo>
                      <a:pt x="320" y="161"/>
                    </a:lnTo>
                    <a:lnTo>
                      <a:pt x="302" y="180"/>
                    </a:lnTo>
                    <a:lnTo>
                      <a:pt x="284" y="198"/>
                    </a:lnTo>
                    <a:lnTo>
                      <a:pt x="272" y="198"/>
                    </a:lnTo>
                    <a:lnTo>
                      <a:pt x="260" y="198"/>
                    </a:lnTo>
                    <a:lnTo>
                      <a:pt x="237" y="173"/>
                    </a:lnTo>
                    <a:lnTo>
                      <a:pt x="225" y="173"/>
                    </a:lnTo>
                    <a:lnTo>
                      <a:pt x="201" y="198"/>
                    </a:lnTo>
                    <a:lnTo>
                      <a:pt x="189" y="192"/>
                    </a:lnTo>
                    <a:lnTo>
                      <a:pt x="177" y="180"/>
                    </a:lnTo>
                    <a:lnTo>
                      <a:pt x="160" y="173"/>
                    </a:lnTo>
                    <a:lnTo>
                      <a:pt x="160" y="161"/>
                    </a:lnTo>
                    <a:lnTo>
                      <a:pt x="118" y="161"/>
                    </a:lnTo>
                    <a:lnTo>
                      <a:pt x="106" y="180"/>
                    </a:lnTo>
                    <a:lnTo>
                      <a:pt x="94" y="186"/>
                    </a:lnTo>
                    <a:lnTo>
                      <a:pt x="83" y="186"/>
                    </a:lnTo>
                    <a:lnTo>
                      <a:pt x="71" y="186"/>
                    </a:lnTo>
                    <a:lnTo>
                      <a:pt x="29" y="161"/>
                    </a:lnTo>
                    <a:lnTo>
                      <a:pt x="23" y="149"/>
                    </a:lnTo>
                    <a:lnTo>
                      <a:pt x="17" y="136"/>
                    </a:lnTo>
                    <a:lnTo>
                      <a:pt x="11" y="136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09615" name="Freeform 11"/>
              <p:cNvSpPr>
                <a:spLocks/>
              </p:cNvSpPr>
              <p:nvPr/>
            </p:nvSpPr>
            <p:spPr bwMode="auto">
              <a:xfrm>
                <a:off x="4148" y="896"/>
                <a:ext cx="825" cy="293"/>
              </a:xfrm>
              <a:custGeom>
                <a:avLst/>
                <a:gdLst>
                  <a:gd name="T0" fmla="*/ 59 w 825"/>
                  <a:gd name="T1" fmla="*/ 130 h 293"/>
                  <a:gd name="T2" fmla="*/ 88 w 825"/>
                  <a:gd name="T3" fmla="*/ 136 h 293"/>
                  <a:gd name="T4" fmla="*/ 124 w 825"/>
                  <a:gd name="T5" fmla="*/ 99 h 293"/>
                  <a:gd name="T6" fmla="*/ 160 w 825"/>
                  <a:gd name="T7" fmla="*/ 118 h 293"/>
                  <a:gd name="T8" fmla="*/ 177 w 825"/>
                  <a:gd name="T9" fmla="*/ 74 h 293"/>
                  <a:gd name="T10" fmla="*/ 225 w 825"/>
                  <a:gd name="T11" fmla="*/ 49 h 293"/>
                  <a:gd name="T12" fmla="*/ 248 w 825"/>
                  <a:gd name="T13" fmla="*/ 37 h 293"/>
                  <a:gd name="T14" fmla="*/ 278 w 825"/>
                  <a:gd name="T15" fmla="*/ 18 h 293"/>
                  <a:gd name="T16" fmla="*/ 302 w 825"/>
                  <a:gd name="T17" fmla="*/ 0 h 293"/>
                  <a:gd name="T18" fmla="*/ 349 w 825"/>
                  <a:gd name="T19" fmla="*/ 24 h 293"/>
                  <a:gd name="T20" fmla="*/ 385 w 825"/>
                  <a:gd name="T21" fmla="*/ 43 h 293"/>
                  <a:gd name="T22" fmla="*/ 420 w 825"/>
                  <a:gd name="T23" fmla="*/ 55 h 293"/>
                  <a:gd name="T24" fmla="*/ 456 w 825"/>
                  <a:gd name="T25" fmla="*/ 37 h 293"/>
                  <a:gd name="T26" fmla="*/ 521 w 825"/>
                  <a:gd name="T27" fmla="*/ 43 h 293"/>
                  <a:gd name="T28" fmla="*/ 569 w 825"/>
                  <a:gd name="T29" fmla="*/ 93 h 293"/>
                  <a:gd name="T30" fmla="*/ 741 w 825"/>
                  <a:gd name="T31" fmla="*/ 105 h 293"/>
                  <a:gd name="T32" fmla="*/ 782 w 825"/>
                  <a:gd name="T33" fmla="*/ 118 h 293"/>
                  <a:gd name="T34" fmla="*/ 800 w 825"/>
                  <a:gd name="T35" fmla="*/ 161 h 293"/>
                  <a:gd name="T36" fmla="*/ 818 w 825"/>
                  <a:gd name="T37" fmla="*/ 161 h 293"/>
                  <a:gd name="T38" fmla="*/ 812 w 825"/>
                  <a:gd name="T39" fmla="*/ 223 h 293"/>
                  <a:gd name="T40" fmla="*/ 776 w 825"/>
                  <a:gd name="T41" fmla="*/ 223 h 293"/>
                  <a:gd name="T42" fmla="*/ 723 w 825"/>
                  <a:gd name="T43" fmla="*/ 248 h 293"/>
                  <a:gd name="T44" fmla="*/ 663 w 825"/>
                  <a:gd name="T45" fmla="*/ 292 h 293"/>
                  <a:gd name="T46" fmla="*/ 634 w 825"/>
                  <a:gd name="T47" fmla="*/ 267 h 293"/>
                  <a:gd name="T48" fmla="*/ 575 w 825"/>
                  <a:gd name="T49" fmla="*/ 267 h 293"/>
                  <a:gd name="T50" fmla="*/ 539 w 825"/>
                  <a:gd name="T51" fmla="*/ 254 h 293"/>
                  <a:gd name="T52" fmla="*/ 497 w 825"/>
                  <a:gd name="T53" fmla="*/ 279 h 293"/>
                  <a:gd name="T54" fmla="*/ 486 w 825"/>
                  <a:gd name="T55" fmla="*/ 260 h 293"/>
                  <a:gd name="T56" fmla="*/ 444 w 825"/>
                  <a:gd name="T57" fmla="*/ 260 h 293"/>
                  <a:gd name="T58" fmla="*/ 414 w 825"/>
                  <a:gd name="T59" fmla="*/ 285 h 293"/>
                  <a:gd name="T60" fmla="*/ 373 w 825"/>
                  <a:gd name="T61" fmla="*/ 267 h 293"/>
                  <a:gd name="T62" fmla="*/ 331 w 825"/>
                  <a:gd name="T63" fmla="*/ 285 h 293"/>
                  <a:gd name="T64" fmla="*/ 296 w 825"/>
                  <a:gd name="T65" fmla="*/ 292 h 293"/>
                  <a:gd name="T66" fmla="*/ 219 w 825"/>
                  <a:gd name="T67" fmla="*/ 279 h 293"/>
                  <a:gd name="T68" fmla="*/ 195 w 825"/>
                  <a:gd name="T69" fmla="*/ 254 h 293"/>
                  <a:gd name="T70" fmla="*/ 231 w 825"/>
                  <a:gd name="T71" fmla="*/ 242 h 293"/>
                  <a:gd name="T72" fmla="*/ 195 w 825"/>
                  <a:gd name="T73" fmla="*/ 254 h 293"/>
                  <a:gd name="T74" fmla="*/ 171 w 825"/>
                  <a:gd name="T75" fmla="*/ 242 h 293"/>
                  <a:gd name="T76" fmla="*/ 136 w 825"/>
                  <a:gd name="T77" fmla="*/ 267 h 293"/>
                  <a:gd name="T78" fmla="*/ 100 w 825"/>
                  <a:gd name="T79" fmla="*/ 229 h 293"/>
                  <a:gd name="T80" fmla="*/ 59 w 825"/>
                  <a:gd name="T81" fmla="*/ 217 h 293"/>
                  <a:gd name="T82" fmla="*/ 11 w 825"/>
                  <a:gd name="T83" fmla="*/ 211 h 293"/>
                  <a:gd name="T84" fmla="*/ 11 w 825"/>
                  <a:gd name="T85" fmla="*/ 186 h 293"/>
                  <a:gd name="T86" fmla="*/ 17 w 825"/>
                  <a:gd name="T87" fmla="*/ 155 h 293"/>
                  <a:gd name="T88" fmla="*/ 41 w 825"/>
                  <a:gd name="T89" fmla="*/ 130 h 29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25"/>
                  <a:gd name="T136" fmla="*/ 0 h 293"/>
                  <a:gd name="T137" fmla="*/ 825 w 825"/>
                  <a:gd name="T138" fmla="*/ 293 h 29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25" h="293">
                    <a:moveTo>
                      <a:pt x="35" y="130"/>
                    </a:moveTo>
                    <a:lnTo>
                      <a:pt x="47" y="124"/>
                    </a:lnTo>
                    <a:lnTo>
                      <a:pt x="59" y="130"/>
                    </a:lnTo>
                    <a:lnTo>
                      <a:pt x="71" y="136"/>
                    </a:lnTo>
                    <a:lnTo>
                      <a:pt x="88" y="149"/>
                    </a:lnTo>
                    <a:lnTo>
                      <a:pt x="88" y="136"/>
                    </a:lnTo>
                    <a:lnTo>
                      <a:pt x="100" y="124"/>
                    </a:lnTo>
                    <a:lnTo>
                      <a:pt x="112" y="105"/>
                    </a:lnTo>
                    <a:lnTo>
                      <a:pt x="124" y="99"/>
                    </a:lnTo>
                    <a:lnTo>
                      <a:pt x="130" y="86"/>
                    </a:lnTo>
                    <a:lnTo>
                      <a:pt x="154" y="105"/>
                    </a:lnTo>
                    <a:lnTo>
                      <a:pt x="160" y="118"/>
                    </a:lnTo>
                    <a:lnTo>
                      <a:pt x="171" y="99"/>
                    </a:lnTo>
                    <a:lnTo>
                      <a:pt x="177" y="86"/>
                    </a:lnTo>
                    <a:lnTo>
                      <a:pt x="177" y="74"/>
                    </a:lnTo>
                    <a:lnTo>
                      <a:pt x="195" y="55"/>
                    </a:lnTo>
                    <a:lnTo>
                      <a:pt x="213" y="49"/>
                    </a:lnTo>
                    <a:lnTo>
                      <a:pt x="225" y="49"/>
                    </a:lnTo>
                    <a:lnTo>
                      <a:pt x="237" y="55"/>
                    </a:lnTo>
                    <a:lnTo>
                      <a:pt x="237" y="43"/>
                    </a:lnTo>
                    <a:lnTo>
                      <a:pt x="248" y="37"/>
                    </a:lnTo>
                    <a:lnTo>
                      <a:pt x="260" y="31"/>
                    </a:lnTo>
                    <a:lnTo>
                      <a:pt x="266" y="18"/>
                    </a:lnTo>
                    <a:lnTo>
                      <a:pt x="278" y="18"/>
                    </a:lnTo>
                    <a:lnTo>
                      <a:pt x="290" y="24"/>
                    </a:lnTo>
                    <a:lnTo>
                      <a:pt x="296" y="12"/>
                    </a:lnTo>
                    <a:lnTo>
                      <a:pt x="302" y="0"/>
                    </a:lnTo>
                    <a:lnTo>
                      <a:pt x="326" y="0"/>
                    </a:lnTo>
                    <a:lnTo>
                      <a:pt x="343" y="12"/>
                    </a:lnTo>
                    <a:lnTo>
                      <a:pt x="349" y="24"/>
                    </a:lnTo>
                    <a:lnTo>
                      <a:pt x="355" y="37"/>
                    </a:lnTo>
                    <a:lnTo>
                      <a:pt x="373" y="37"/>
                    </a:lnTo>
                    <a:lnTo>
                      <a:pt x="385" y="43"/>
                    </a:lnTo>
                    <a:lnTo>
                      <a:pt x="397" y="55"/>
                    </a:lnTo>
                    <a:lnTo>
                      <a:pt x="409" y="62"/>
                    </a:lnTo>
                    <a:lnTo>
                      <a:pt x="420" y="55"/>
                    </a:lnTo>
                    <a:lnTo>
                      <a:pt x="432" y="62"/>
                    </a:lnTo>
                    <a:lnTo>
                      <a:pt x="438" y="43"/>
                    </a:lnTo>
                    <a:lnTo>
                      <a:pt x="456" y="37"/>
                    </a:lnTo>
                    <a:lnTo>
                      <a:pt x="497" y="37"/>
                    </a:lnTo>
                    <a:lnTo>
                      <a:pt x="509" y="43"/>
                    </a:lnTo>
                    <a:lnTo>
                      <a:pt x="521" y="43"/>
                    </a:lnTo>
                    <a:lnTo>
                      <a:pt x="551" y="80"/>
                    </a:lnTo>
                    <a:lnTo>
                      <a:pt x="563" y="80"/>
                    </a:lnTo>
                    <a:lnTo>
                      <a:pt x="569" y="93"/>
                    </a:lnTo>
                    <a:lnTo>
                      <a:pt x="580" y="80"/>
                    </a:lnTo>
                    <a:lnTo>
                      <a:pt x="699" y="99"/>
                    </a:lnTo>
                    <a:lnTo>
                      <a:pt x="741" y="105"/>
                    </a:lnTo>
                    <a:lnTo>
                      <a:pt x="746" y="118"/>
                    </a:lnTo>
                    <a:lnTo>
                      <a:pt x="758" y="111"/>
                    </a:lnTo>
                    <a:lnTo>
                      <a:pt x="782" y="118"/>
                    </a:lnTo>
                    <a:lnTo>
                      <a:pt x="788" y="130"/>
                    </a:lnTo>
                    <a:lnTo>
                      <a:pt x="800" y="136"/>
                    </a:lnTo>
                    <a:lnTo>
                      <a:pt x="800" y="161"/>
                    </a:lnTo>
                    <a:lnTo>
                      <a:pt x="794" y="149"/>
                    </a:lnTo>
                    <a:lnTo>
                      <a:pt x="806" y="149"/>
                    </a:lnTo>
                    <a:lnTo>
                      <a:pt x="818" y="161"/>
                    </a:lnTo>
                    <a:lnTo>
                      <a:pt x="824" y="192"/>
                    </a:lnTo>
                    <a:lnTo>
                      <a:pt x="818" y="205"/>
                    </a:lnTo>
                    <a:lnTo>
                      <a:pt x="812" y="223"/>
                    </a:lnTo>
                    <a:lnTo>
                      <a:pt x="788" y="223"/>
                    </a:lnTo>
                    <a:lnTo>
                      <a:pt x="788" y="211"/>
                    </a:lnTo>
                    <a:lnTo>
                      <a:pt x="776" y="223"/>
                    </a:lnTo>
                    <a:lnTo>
                      <a:pt x="764" y="223"/>
                    </a:lnTo>
                    <a:lnTo>
                      <a:pt x="729" y="260"/>
                    </a:lnTo>
                    <a:lnTo>
                      <a:pt x="723" y="248"/>
                    </a:lnTo>
                    <a:lnTo>
                      <a:pt x="711" y="267"/>
                    </a:lnTo>
                    <a:lnTo>
                      <a:pt x="681" y="279"/>
                    </a:lnTo>
                    <a:lnTo>
                      <a:pt x="663" y="292"/>
                    </a:lnTo>
                    <a:lnTo>
                      <a:pt x="652" y="279"/>
                    </a:lnTo>
                    <a:lnTo>
                      <a:pt x="646" y="267"/>
                    </a:lnTo>
                    <a:lnTo>
                      <a:pt x="634" y="267"/>
                    </a:lnTo>
                    <a:lnTo>
                      <a:pt x="622" y="273"/>
                    </a:lnTo>
                    <a:lnTo>
                      <a:pt x="586" y="254"/>
                    </a:lnTo>
                    <a:lnTo>
                      <a:pt x="575" y="267"/>
                    </a:lnTo>
                    <a:lnTo>
                      <a:pt x="563" y="267"/>
                    </a:lnTo>
                    <a:lnTo>
                      <a:pt x="551" y="260"/>
                    </a:lnTo>
                    <a:lnTo>
                      <a:pt x="539" y="254"/>
                    </a:lnTo>
                    <a:lnTo>
                      <a:pt x="521" y="267"/>
                    </a:lnTo>
                    <a:lnTo>
                      <a:pt x="509" y="273"/>
                    </a:lnTo>
                    <a:lnTo>
                      <a:pt x="497" y="279"/>
                    </a:lnTo>
                    <a:lnTo>
                      <a:pt x="486" y="260"/>
                    </a:lnTo>
                    <a:lnTo>
                      <a:pt x="486" y="248"/>
                    </a:lnTo>
                    <a:lnTo>
                      <a:pt x="486" y="260"/>
                    </a:lnTo>
                    <a:lnTo>
                      <a:pt x="474" y="242"/>
                    </a:lnTo>
                    <a:lnTo>
                      <a:pt x="456" y="260"/>
                    </a:lnTo>
                    <a:lnTo>
                      <a:pt x="444" y="260"/>
                    </a:lnTo>
                    <a:lnTo>
                      <a:pt x="438" y="273"/>
                    </a:lnTo>
                    <a:lnTo>
                      <a:pt x="426" y="279"/>
                    </a:lnTo>
                    <a:lnTo>
                      <a:pt x="414" y="285"/>
                    </a:lnTo>
                    <a:lnTo>
                      <a:pt x="397" y="279"/>
                    </a:lnTo>
                    <a:lnTo>
                      <a:pt x="385" y="273"/>
                    </a:lnTo>
                    <a:lnTo>
                      <a:pt x="373" y="267"/>
                    </a:lnTo>
                    <a:lnTo>
                      <a:pt x="373" y="285"/>
                    </a:lnTo>
                    <a:lnTo>
                      <a:pt x="355" y="285"/>
                    </a:lnTo>
                    <a:lnTo>
                      <a:pt x="331" y="285"/>
                    </a:lnTo>
                    <a:lnTo>
                      <a:pt x="320" y="273"/>
                    </a:lnTo>
                    <a:lnTo>
                      <a:pt x="308" y="285"/>
                    </a:lnTo>
                    <a:lnTo>
                      <a:pt x="296" y="292"/>
                    </a:lnTo>
                    <a:lnTo>
                      <a:pt x="243" y="292"/>
                    </a:lnTo>
                    <a:lnTo>
                      <a:pt x="231" y="285"/>
                    </a:lnTo>
                    <a:lnTo>
                      <a:pt x="219" y="279"/>
                    </a:lnTo>
                    <a:lnTo>
                      <a:pt x="207" y="273"/>
                    </a:lnTo>
                    <a:lnTo>
                      <a:pt x="207" y="260"/>
                    </a:lnTo>
                    <a:lnTo>
                      <a:pt x="195" y="254"/>
                    </a:lnTo>
                    <a:lnTo>
                      <a:pt x="201" y="242"/>
                    </a:lnTo>
                    <a:lnTo>
                      <a:pt x="219" y="242"/>
                    </a:lnTo>
                    <a:lnTo>
                      <a:pt x="231" y="242"/>
                    </a:lnTo>
                    <a:lnTo>
                      <a:pt x="219" y="254"/>
                    </a:lnTo>
                    <a:lnTo>
                      <a:pt x="207" y="254"/>
                    </a:lnTo>
                    <a:lnTo>
                      <a:pt x="195" y="254"/>
                    </a:lnTo>
                    <a:lnTo>
                      <a:pt x="189" y="242"/>
                    </a:lnTo>
                    <a:lnTo>
                      <a:pt x="183" y="229"/>
                    </a:lnTo>
                    <a:lnTo>
                      <a:pt x="171" y="242"/>
                    </a:lnTo>
                    <a:lnTo>
                      <a:pt x="160" y="248"/>
                    </a:lnTo>
                    <a:lnTo>
                      <a:pt x="148" y="254"/>
                    </a:lnTo>
                    <a:lnTo>
                      <a:pt x="136" y="267"/>
                    </a:lnTo>
                    <a:lnTo>
                      <a:pt x="94" y="260"/>
                    </a:lnTo>
                    <a:lnTo>
                      <a:pt x="88" y="248"/>
                    </a:lnTo>
                    <a:lnTo>
                      <a:pt x="100" y="229"/>
                    </a:lnTo>
                    <a:lnTo>
                      <a:pt x="59" y="211"/>
                    </a:lnTo>
                    <a:lnTo>
                      <a:pt x="71" y="211"/>
                    </a:lnTo>
                    <a:lnTo>
                      <a:pt x="59" y="217"/>
                    </a:lnTo>
                    <a:lnTo>
                      <a:pt x="41" y="217"/>
                    </a:lnTo>
                    <a:lnTo>
                      <a:pt x="23" y="217"/>
                    </a:lnTo>
                    <a:lnTo>
                      <a:pt x="11" y="211"/>
                    </a:lnTo>
                    <a:lnTo>
                      <a:pt x="0" y="198"/>
                    </a:lnTo>
                    <a:lnTo>
                      <a:pt x="0" y="186"/>
                    </a:lnTo>
                    <a:lnTo>
                      <a:pt x="11" y="186"/>
                    </a:lnTo>
                    <a:lnTo>
                      <a:pt x="5" y="173"/>
                    </a:lnTo>
                    <a:lnTo>
                      <a:pt x="5" y="161"/>
                    </a:lnTo>
                    <a:lnTo>
                      <a:pt x="17" y="155"/>
                    </a:lnTo>
                    <a:lnTo>
                      <a:pt x="23" y="142"/>
                    </a:lnTo>
                    <a:lnTo>
                      <a:pt x="29" y="130"/>
                    </a:lnTo>
                    <a:lnTo>
                      <a:pt x="41" y="130"/>
                    </a:lnTo>
                    <a:lnTo>
                      <a:pt x="53" y="130"/>
                    </a:lnTo>
                    <a:lnTo>
                      <a:pt x="35" y="13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109605" name="Freeform 12"/>
            <p:cNvSpPr>
              <a:spLocks/>
            </p:cNvSpPr>
            <p:nvPr/>
          </p:nvSpPr>
          <p:spPr bwMode="auto">
            <a:xfrm>
              <a:off x="1760" y="952"/>
              <a:ext cx="250" cy="101"/>
            </a:xfrm>
            <a:custGeom>
              <a:avLst/>
              <a:gdLst>
                <a:gd name="T0" fmla="*/ 5 w 250"/>
                <a:gd name="T1" fmla="*/ 0 h 101"/>
                <a:gd name="T2" fmla="*/ 5 w 250"/>
                <a:gd name="T3" fmla="*/ 12 h 101"/>
                <a:gd name="T4" fmla="*/ 5 w 250"/>
                <a:gd name="T5" fmla="*/ 37 h 101"/>
                <a:gd name="T6" fmla="*/ 17 w 250"/>
                <a:gd name="T7" fmla="*/ 50 h 101"/>
                <a:gd name="T8" fmla="*/ 29 w 250"/>
                <a:gd name="T9" fmla="*/ 50 h 101"/>
                <a:gd name="T10" fmla="*/ 41 w 250"/>
                <a:gd name="T11" fmla="*/ 50 h 101"/>
                <a:gd name="T12" fmla="*/ 53 w 250"/>
                <a:gd name="T13" fmla="*/ 50 h 101"/>
                <a:gd name="T14" fmla="*/ 59 w 250"/>
                <a:gd name="T15" fmla="*/ 37 h 101"/>
                <a:gd name="T16" fmla="*/ 71 w 250"/>
                <a:gd name="T17" fmla="*/ 43 h 101"/>
                <a:gd name="T18" fmla="*/ 83 w 250"/>
                <a:gd name="T19" fmla="*/ 12 h 101"/>
                <a:gd name="T20" fmla="*/ 88 w 250"/>
                <a:gd name="T21" fmla="*/ 25 h 101"/>
                <a:gd name="T22" fmla="*/ 106 w 250"/>
                <a:gd name="T23" fmla="*/ 43 h 101"/>
                <a:gd name="T24" fmla="*/ 118 w 250"/>
                <a:gd name="T25" fmla="*/ 50 h 101"/>
                <a:gd name="T26" fmla="*/ 130 w 250"/>
                <a:gd name="T27" fmla="*/ 43 h 101"/>
                <a:gd name="T28" fmla="*/ 148 w 250"/>
                <a:gd name="T29" fmla="*/ 25 h 101"/>
                <a:gd name="T30" fmla="*/ 154 w 250"/>
                <a:gd name="T31" fmla="*/ 37 h 101"/>
                <a:gd name="T32" fmla="*/ 166 w 250"/>
                <a:gd name="T33" fmla="*/ 43 h 101"/>
                <a:gd name="T34" fmla="*/ 201 w 250"/>
                <a:gd name="T35" fmla="*/ 37 h 101"/>
                <a:gd name="T36" fmla="*/ 213 w 250"/>
                <a:gd name="T37" fmla="*/ 56 h 101"/>
                <a:gd name="T38" fmla="*/ 225 w 250"/>
                <a:gd name="T39" fmla="*/ 56 h 101"/>
                <a:gd name="T40" fmla="*/ 243 w 250"/>
                <a:gd name="T41" fmla="*/ 18 h 101"/>
                <a:gd name="T42" fmla="*/ 249 w 250"/>
                <a:gd name="T43" fmla="*/ 0 h 101"/>
                <a:gd name="T44" fmla="*/ 249 w 250"/>
                <a:gd name="T45" fmla="*/ 25 h 101"/>
                <a:gd name="T46" fmla="*/ 249 w 250"/>
                <a:gd name="T47" fmla="*/ 37 h 101"/>
                <a:gd name="T48" fmla="*/ 249 w 250"/>
                <a:gd name="T49" fmla="*/ 50 h 101"/>
                <a:gd name="T50" fmla="*/ 249 w 250"/>
                <a:gd name="T51" fmla="*/ 68 h 101"/>
                <a:gd name="T52" fmla="*/ 237 w 250"/>
                <a:gd name="T53" fmla="*/ 75 h 101"/>
                <a:gd name="T54" fmla="*/ 225 w 250"/>
                <a:gd name="T55" fmla="*/ 62 h 101"/>
                <a:gd name="T56" fmla="*/ 219 w 250"/>
                <a:gd name="T57" fmla="*/ 50 h 101"/>
                <a:gd name="T58" fmla="*/ 201 w 250"/>
                <a:gd name="T59" fmla="*/ 62 h 101"/>
                <a:gd name="T60" fmla="*/ 195 w 250"/>
                <a:gd name="T61" fmla="*/ 75 h 101"/>
                <a:gd name="T62" fmla="*/ 189 w 250"/>
                <a:gd name="T63" fmla="*/ 87 h 101"/>
                <a:gd name="T64" fmla="*/ 183 w 250"/>
                <a:gd name="T65" fmla="*/ 100 h 101"/>
                <a:gd name="T66" fmla="*/ 171 w 250"/>
                <a:gd name="T67" fmla="*/ 68 h 101"/>
                <a:gd name="T68" fmla="*/ 160 w 250"/>
                <a:gd name="T69" fmla="*/ 81 h 101"/>
                <a:gd name="T70" fmla="*/ 148 w 250"/>
                <a:gd name="T71" fmla="*/ 81 h 101"/>
                <a:gd name="T72" fmla="*/ 136 w 250"/>
                <a:gd name="T73" fmla="*/ 81 h 101"/>
                <a:gd name="T74" fmla="*/ 124 w 250"/>
                <a:gd name="T75" fmla="*/ 81 h 101"/>
                <a:gd name="T76" fmla="*/ 106 w 250"/>
                <a:gd name="T77" fmla="*/ 81 h 101"/>
                <a:gd name="T78" fmla="*/ 94 w 250"/>
                <a:gd name="T79" fmla="*/ 81 h 101"/>
                <a:gd name="T80" fmla="*/ 77 w 250"/>
                <a:gd name="T81" fmla="*/ 56 h 101"/>
                <a:gd name="T82" fmla="*/ 59 w 250"/>
                <a:gd name="T83" fmla="*/ 87 h 101"/>
                <a:gd name="T84" fmla="*/ 47 w 250"/>
                <a:gd name="T85" fmla="*/ 81 h 101"/>
                <a:gd name="T86" fmla="*/ 35 w 250"/>
                <a:gd name="T87" fmla="*/ 68 h 101"/>
                <a:gd name="T88" fmla="*/ 23 w 250"/>
                <a:gd name="T89" fmla="*/ 62 h 101"/>
                <a:gd name="T90" fmla="*/ 5 w 250"/>
                <a:gd name="T91" fmla="*/ 62 h 101"/>
                <a:gd name="T92" fmla="*/ 0 w 250"/>
                <a:gd name="T93" fmla="*/ 50 h 101"/>
                <a:gd name="T94" fmla="*/ 0 w 250"/>
                <a:gd name="T95" fmla="*/ 37 h 101"/>
                <a:gd name="T96" fmla="*/ 0 w 250"/>
                <a:gd name="T97" fmla="*/ 25 h 101"/>
                <a:gd name="T98" fmla="*/ 5 w 250"/>
                <a:gd name="T99" fmla="*/ 12 h 101"/>
                <a:gd name="T100" fmla="*/ 35 w 250"/>
                <a:gd name="T101" fmla="*/ 6 h 101"/>
                <a:gd name="T102" fmla="*/ 5 w 250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50"/>
                <a:gd name="T157" fmla="*/ 0 h 101"/>
                <a:gd name="T158" fmla="*/ 250 w 250"/>
                <a:gd name="T159" fmla="*/ 101 h 1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50" h="101">
                  <a:moveTo>
                    <a:pt x="5" y="0"/>
                  </a:moveTo>
                  <a:lnTo>
                    <a:pt x="5" y="12"/>
                  </a:lnTo>
                  <a:lnTo>
                    <a:pt x="5" y="37"/>
                  </a:lnTo>
                  <a:lnTo>
                    <a:pt x="17" y="50"/>
                  </a:lnTo>
                  <a:lnTo>
                    <a:pt x="29" y="50"/>
                  </a:lnTo>
                  <a:lnTo>
                    <a:pt x="41" y="50"/>
                  </a:lnTo>
                  <a:lnTo>
                    <a:pt x="53" y="50"/>
                  </a:lnTo>
                  <a:lnTo>
                    <a:pt x="59" y="37"/>
                  </a:lnTo>
                  <a:lnTo>
                    <a:pt x="71" y="43"/>
                  </a:lnTo>
                  <a:lnTo>
                    <a:pt x="83" y="12"/>
                  </a:lnTo>
                  <a:lnTo>
                    <a:pt x="88" y="25"/>
                  </a:lnTo>
                  <a:lnTo>
                    <a:pt x="106" y="43"/>
                  </a:lnTo>
                  <a:lnTo>
                    <a:pt x="118" y="50"/>
                  </a:lnTo>
                  <a:lnTo>
                    <a:pt x="130" y="43"/>
                  </a:lnTo>
                  <a:lnTo>
                    <a:pt x="148" y="25"/>
                  </a:lnTo>
                  <a:lnTo>
                    <a:pt x="154" y="37"/>
                  </a:lnTo>
                  <a:lnTo>
                    <a:pt x="166" y="43"/>
                  </a:lnTo>
                  <a:lnTo>
                    <a:pt x="201" y="37"/>
                  </a:lnTo>
                  <a:lnTo>
                    <a:pt x="213" y="56"/>
                  </a:lnTo>
                  <a:lnTo>
                    <a:pt x="225" y="56"/>
                  </a:lnTo>
                  <a:lnTo>
                    <a:pt x="243" y="18"/>
                  </a:lnTo>
                  <a:lnTo>
                    <a:pt x="249" y="0"/>
                  </a:lnTo>
                  <a:lnTo>
                    <a:pt x="249" y="25"/>
                  </a:lnTo>
                  <a:lnTo>
                    <a:pt x="249" y="37"/>
                  </a:lnTo>
                  <a:lnTo>
                    <a:pt x="249" y="50"/>
                  </a:lnTo>
                  <a:lnTo>
                    <a:pt x="249" y="68"/>
                  </a:lnTo>
                  <a:lnTo>
                    <a:pt x="237" y="75"/>
                  </a:lnTo>
                  <a:lnTo>
                    <a:pt x="225" y="62"/>
                  </a:lnTo>
                  <a:lnTo>
                    <a:pt x="219" y="50"/>
                  </a:lnTo>
                  <a:lnTo>
                    <a:pt x="201" y="62"/>
                  </a:lnTo>
                  <a:lnTo>
                    <a:pt x="195" y="75"/>
                  </a:lnTo>
                  <a:lnTo>
                    <a:pt x="189" y="87"/>
                  </a:lnTo>
                  <a:lnTo>
                    <a:pt x="183" y="100"/>
                  </a:lnTo>
                  <a:lnTo>
                    <a:pt x="171" y="68"/>
                  </a:lnTo>
                  <a:lnTo>
                    <a:pt x="160" y="81"/>
                  </a:lnTo>
                  <a:lnTo>
                    <a:pt x="148" y="81"/>
                  </a:lnTo>
                  <a:lnTo>
                    <a:pt x="136" y="81"/>
                  </a:lnTo>
                  <a:lnTo>
                    <a:pt x="124" y="81"/>
                  </a:lnTo>
                  <a:lnTo>
                    <a:pt x="106" y="81"/>
                  </a:lnTo>
                  <a:lnTo>
                    <a:pt x="94" y="81"/>
                  </a:lnTo>
                  <a:lnTo>
                    <a:pt x="77" y="56"/>
                  </a:lnTo>
                  <a:lnTo>
                    <a:pt x="59" y="87"/>
                  </a:lnTo>
                  <a:lnTo>
                    <a:pt x="47" y="81"/>
                  </a:lnTo>
                  <a:lnTo>
                    <a:pt x="35" y="68"/>
                  </a:lnTo>
                  <a:lnTo>
                    <a:pt x="23" y="62"/>
                  </a:lnTo>
                  <a:lnTo>
                    <a:pt x="5" y="62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5" y="12"/>
                  </a:lnTo>
                  <a:lnTo>
                    <a:pt x="35" y="6"/>
                  </a:lnTo>
                  <a:lnTo>
                    <a:pt x="5" y="0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9606" name="Freeform 13"/>
            <p:cNvSpPr>
              <a:spLocks/>
            </p:cNvSpPr>
            <p:nvPr/>
          </p:nvSpPr>
          <p:spPr bwMode="auto">
            <a:xfrm>
              <a:off x="2121" y="865"/>
              <a:ext cx="274" cy="113"/>
            </a:xfrm>
            <a:custGeom>
              <a:avLst/>
              <a:gdLst>
                <a:gd name="T0" fmla="*/ 5 w 274"/>
                <a:gd name="T1" fmla="*/ 80 h 113"/>
                <a:gd name="T2" fmla="*/ 5 w 274"/>
                <a:gd name="T3" fmla="*/ 62 h 113"/>
                <a:gd name="T4" fmla="*/ 5 w 274"/>
                <a:gd name="T5" fmla="*/ 49 h 113"/>
                <a:gd name="T6" fmla="*/ 17 w 274"/>
                <a:gd name="T7" fmla="*/ 37 h 113"/>
                <a:gd name="T8" fmla="*/ 59 w 274"/>
                <a:gd name="T9" fmla="*/ 49 h 113"/>
                <a:gd name="T10" fmla="*/ 77 w 274"/>
                <a:gd name="T11" fmla="*/ 12 h 113"/>
                <a:gd name="T12" fmla="*/ 89 w 274"/>
                <a:gd name="T13" fmla="*/ 6 h 113"/>
                <a:gd name="T14" fmla="*/ 100 w 274"/>
                <a:gd name="T15" fmla="*/ 18 h 113"/>
                <a:gd name="T16" fmla="*/ 106 w 274"/>
                <a:gd name="T17" fmla="*/ 6 h 113"/>
                <a:gd name="T18" fmla="*/ 130 w 274"/>
                <a:gd name="T19" fmla="*/ 18 h 113"/>
                <a:gd name="T20" fmla="*/ 160 w 274"/>
                <a:gd name="T21" fmla="*/ 6 h 113"/>
                <a:gd name="T22" fmla="*/ 172 w 274"/>
                <a:gd name="T23" fmla="*/ 0 h 113"/>
                <a:gd name="T24" fmla="*/ 183 w 274"/>
                <a:gd name="T25" fmla="*/ 12 h 113"/>
                <a:gd name="T26" fmla="*/ 195 w 274"/>
                <a:gd name="T27" fmla="*/ 12 h 113"/>
                <a:gd name="T28" fmla="*/ 207 w 274"/>
                <a:gd name="T29" fmla="*/ 12 h 113"/>
                <a:gd name="T30" fmla="*/ 225 w 274"/>
                <a:gd name="T31" fmla="*/ 12 h 113"/>
                <a:gd name="T32" fmla="*/ 243 w 274"/>
                <a:gd name="T33" fmla="*/ 12 h 113"/>
                <a:gd name="T34" fmla="*/ 261 w 274"/>
                <a:gd name="T35" fmla="*/ 18 h 113"/>
                <a:gd name="T36" fmla="*/ 267 w 274"/>
                <a:gd name="T37" fmla="*/ 37 h 113"/>
                <a:gd name="T38" fmla="*/ 273 w 274"/>
                <a:gd name="T39" fmla="*/ 49 h 113"/>
                <a:gd name="T40" fmla="*/ 273 w 274"/>
                <a:gd name="T41" fmla="*/ 62 h 113"/>
                <a:gd name="T42" fmla="*/ 255 w 274"/>
                <a:gd name="T43" fmla="*/ 56 h 113"/>
                <a:gd name="T44" fmla="*/ 243 w 274"/>
                <a:gd name="T45" fmla="*/ 49 h 113"/>
                <a:gd name="T46" fmla="*/ 237 w 274"/>
                <a:gd name="T47" fmla="*/ 31 h 113"/>
                <a:gd name="T48" fmla="*/ 225 w 274"/>
                <a:gd name="T49" fmla="*/ 24 h 113"/>
                <a:gd name="T50" fmla="*/ 213 w 274"/>
                <a:gd name="T51" fmla="*/ 24 h 113"/>
                <a:gd name="T52" fmla="*/ 183 w 274"/>
                <a:gd name="T53" fmla="*/ 49 h 113"/>
                <a:gd name="T54" fmla="*/ 172 w 274"/>
                <a:gd name="T55" fmla="*/ 62 h 113"/>
                <a:gd name="T56" fmla="*/ 160 w 274"/>
                <a:gd name="T57" fmla="*/ 37 h 113"/>
                <a:gd name="T58" fmla="*/ 148 w 274"/>
                <a:gd name="T59" fmla="*/ 37 h 113"/>
                <a:gd name="T60" fmla="*/ 118 w 274"/>
                <a:gd name="T61" fmla="*/ 68 h 113"/>
                <a:gd name="T62" fmla="*/ 118 w 274"/>
                <a:gd name="T63" fmla="*/ 56 h 113"/>
                <a:gd name="T64" fmla="*/ 112 w 274"/>
                <a:gd name="T65" fmla="*/ 37 h 113"/>
                <a:gd name="T66" fmla="*/ 94 w 274"/>
                <a:gd name="T67" fmla="*/ 68 h 113"/>
                <a:gd name="T68" fmla="*/ 94 w 274"/>
                <a:gd name="T69" fmla="*/ 80 h 113"/>
                <a:gd name="T70" fmla="*/ 89 w 274"/>
                <a:gd name="T71" fmla="*/ 68 h 113"/>
                <a:gd name="T72" fmla="*/ 65 w 274"/>
                <a:gd name="T73" fmla="*/ 49 h 113"/>
                <a:gd name="T74" fmla="*/ 53 w 274"/>
                <a:gd name="T75" fmla="*/ 62 h 113"/>
                <a:gd name="T76" fmla="*/ 47 w 274"/>
                <a:gd name="T77" fmla="*/ 74 h 113"/>
                <a:gd name="T78" fmla="*/ 35 w 274"/>
                <a:gd name="T79" fmla="*/ 93 h 113"/>
                <a:gd name="T80" fmla="*/ 23 w 274"/>
                <a:gd name="T81" fmla="*/ 93 h 113"/>
                <a:gd name="T82" fmla="*/ 11 w 274"/>
                <a:gd name="T83" fmla="*/ 112 h 113"/>
                <a:gd name="T84" fmla="*/ 0 w 274"/>
                <a:gd name="T85" fmla="*/ 99 h 113"/>
                <a:gd name="T86" fmla="*/ 0 w 274"/>
                <a:gd name="T87" fmla="*/ 87 h 113"/>
                <a:gd name="T88" fmla="*/ 0 w 274"/>
                <a:gd name="T89" fmla="*/ 74 h 113"/>
                <a:gd name="T90" fmla="*/ 11 w 274"/>
                <a:gd name="T91" fmla="*/ 74 h 113"/>
                <a:gd name="T92" fmla="*/ 5 w 274"/>
                <a:gd name="T93" fmla="*/ 80 h 1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4"/>
                <a:gd name="T142" fmla="*/ 0 h 113"/>
                <a:gd name="T143" fmla="*/ 274 w 274"/>
                <a:gd name="T144" fmla="*/ 113 h 11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4" h="113">
                  <a:moveTo>
                    <a:pt x="5" y="80"/>
                  </a:moveTo>
                  <a:lnTo>
                    <a:pt x="5" y="62"/>
                  </a:lnTo>
                  <a:lnTo>
                    <a:pt x="5" y="49"/>
                  </a:lnTo>
                  <a:lnTo>
                    <a:pt x="17" y="37"/>
                  </a:lnTo>
                  <a:lnTo>
                    <a:pt x="59" y="49"/>
                  </a:lnTo>
                  <a:lnTo>
                    <a:pt x="77" y="12"/>
                  </a:lnTo>
                  <a:lnTo>
                    <a:pt x="89" y="6"/>
                  </a:lnTo>
                  <a:lnTo>
                    <a:pt x="100" y="18"/>
                  </a:lnTo>
                  <a:lnTo>
                    <a:pt x="106" y="6"/>
                  </a:lnTo>
                  <a:lnTo>
                    <a:pt x="130" y="18"/>
                  </a:lnTo>
                  <a:lnTo>
                    <a:pt x="160" y="6"/>
                  </a:lnTo>
                  <a:lnTo>
                    <a:pt x="172" y="0"/>
                  </a:lnTo>
                  <a:lnTo>
                    <a:pt x="183" y="12"/>
                  </a:lnTo>
                  <a:lnTo>
                    <a:pt x="195" y="12"/>
                  </a:lnTo>
                  <a:lnTo>
                    <a:pt x="207" y="12"/>
                  </a:lnTo>
                  <a:lnTo>
                    <a:pt x="225" y="12"/>
                  </a:lnTo>
                  <a:lnTo>
                    <a:pt x="243" y="12"/>
                  </a:lnTo>
                  <a:lnTo>
                    <a:pt x="261" y="18"/>
                  </a:lnTo>
                  <a:lnTo>
                    <a:pt x="267" y="37"/>
                  </a:lnTo>
                  <a:lnTo>
                    <a:pt x="273" y="49"/>
                  </a:lnTo>
                  <a:lnTo>
                    <a:pt x="273" y="62"/>
                  </a:lnTo>
                  <a:lnTo>
                    <a:pt x="255" y="56"/>
                  </a:lnTo>
                  <a:lnTo>
                    <a:pt x="243" y="49"/>
                  </a:lnTo>
                  <a:lnTo>
                    <a:pt x="237" y="31"/>
                  </a:lnTo>
                  <a:lnTo>
                    <a:pt x="225" y="24"/>
                  </a:lnTo>
                  <a:lnTo>
                    <a:pt x="213" y="24"/>
                  </a:lnTo>
                  <a:lnTo>
                    <a:pt x="183" y="49"/>
                  </a:lnTo>
                  <a:lnTo>
                    <a:pt x="172" y="62"/>
                  </a:lnTo>
                  <a:lnTo>
                    <a:pt x="160" y="37"/>
                  </a:lnTo>
                  <a:lnTo>
                    <a:pt x="148" y="37"/>
                  </a:lnTo>
                  <a:lnTo>
                    <a:pt x="118" y="68"/>
                  </a:lnTo>
                  <a:lnTo>
                    <a:pt x="118" y="56"/>
                  </a:lnTo>
                  <a:lnTo>
                    <a:pt x="112" y="37"/>
                  </a:lnTo>
                  <a:lnTo>
                    <a:pt x="94" y="68"/>
                  </a:lnTo>
                  <a:lnTo>
                    <a:pt x="94" y="80"/>
                  </a:lnTo>
                  <a:lnTo>
                    <a:pt x="89" y="68"/>
                  </a:lnTo>
                  <a:lnTo>
                    <a:pt x="65" y="49"/>
                  </a:lnTo>
                  <a:lnTo>
                    <a:pt x="53" y="62"/>
                  </a:lnTo>
                  <a:lnTo>
                    <a:pt x="47" y="74"/>
                  </a:lnTo>
                  <a:lnTo>
                    <a:pt x="35" y="93"/>
                  </a:lnTo>
                  <a:lnTo>
                    <a:pt x="23" y="93"/>
                  </a:lnTo>
                  <a:lnTo>
                    <a:pt x="11" y="112"/>
                  </a:lnTo>
                  <a:lnTo>
                    <a:pt x="0" y="99"/>
                  </a:lnTo>
                  <a:lnTo>
                    <a:pt x="0" y="87"/>
                  </a:lnTo>
                  <a:lnTo>
                    <a:pt x="0" y="74"/>
                  </a:lnTo>
                  <a:lnTo>
                    <a:pt x="11" y="74"/>
                  </a:lnTo>
                  <a:lnTo>
                    <a:pt x="5" y="80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9607" name="Freeform 14"/>
            <p:cNvSpPr>
              <a:spLocks/>
            </p:cNvSpPr>
            <p:nvPr/>
          </p:nvSpPr>
          <p:spPr bwMode="auto">
            <a:xfrm>
              <a:off x="2412" y="921"/>
              <a:ext cx="256" cy="100"/>
            </a:xfrm>
            <a:custGeom>
              <a:avLst/>
              <a:gdLst>
                <a:gd name="T0" fmla="*/ 83 w 256"/>
                <a:gd name="T1" fmla="*/ 37 h 100"/>
                <a:gd name="T2" fmla="*/ 83 w 256"/>
                <a:gd name="T3" fmla="*/ 49 h 100"/>
                <a:gd name="T4" fmla="*/ 94 w 256"/>
                <a:gd name="T5" fmla="*/ 61 h 100"/>
                <a:gd name="T6" fmla="*/ 106 w 256"/>
                <a:gd name="T7" fmla="*/ 61 h 100"/>
                <a:gd name="T8" fmla="*/ 166 w 256"/>
                <a:gd name="T9" fmla="*/ 68 h 100"/>
                <a:gd name="T10" fmla="*/ 166 w 256"/>
                <a:gd name="T11" fmla="*/ 55 h 100"/>
                <a:gd name="T12" fmla="*/ 166 w 256"/>
                <a:gd name="T13" fmla="*/ 43 h 100"/>
                <a:gd name="T14" fmla="*/ 171 w 256"/>
                <a:gd name="T15" fmla="*/ 55 h 100"/>
                <a:gd name="T16" fmla="*/ 183 w 256"/>
                <a:gd name="T17" fmla="*/ 55 h 100"/>
                <a:gd name="T18" fmla="*/ 189 w 256"/>
                <a:gd name="T19" fmla="*/ 43 h 100"/>
                <a:gd name="T20" fmla="*/ 201 w 256"/>
                <a:gd name="T21" fmla="*/ 43 h 100"/>
                <a:gd name="T22" fmla="*/ 213 w 256"/>
                <a:gd name="T23" fmla="*/ 43 h 100"/>
                <a:gd name="T24" fmla="*/ 225 w 256"/>
                <a:gd name="T25" fmla="*/ 43 h 100"/>
                <a:gd name="T26" fmla="*/ 231 w 256"/>
                <a:gd name="T27" fmla="*/ 24 h 100"/>
                <a:gd name="T28" fmla="*/ 237 w 256"/>
                <a:gd name="T29" fmla="*/ 12 h 100"/>
                <a:gd name="T30" fmla="*/ 231 w 256"/>
                <a:gd name="T31" fmla="*/ 0 h 100"/>
                <a:gd name="T32" fmla="*/ 243 w 256"/>
                <a:gd name="T33" fmla="*/ 18 h 100"/>
                <a:gd name="T34" fmla="*/ 255 w 256"/>
                <a:gd name="T35" fmla="*/ 30 h 100"/>
                <a:gd name="T36" fmla="*/ 249 w 256"/>
                <a:gd name="T37" fmla="*/ 43 h 100"/>
                <a:gd name="T38" fmla="*/ 237 w 256"/>
                <a:gd name="T39" fmla="*/ 61 h 100"/>
                <a:gd name="T40" fmla="*/ 225 w 256"/>
                <a:gd name="T41" fmla="*/ 55 h 100"/>
                <a:gd name="T42" fmla="*/ 213 w 256"/>
                <a:gd name="T43" fmla="*/ 74 h 100"/>
                <a:gd name="T44" fmla="*/ 189 w 256"/>
                <a:gd name="T45" fmla="*/ 68 h 100"/>
                <a:gd name="T46" fmla="*/ 183 w 256"/>
                <a:gd name="T47" fmla="*/ 80 h 100"/>
                <a:gd name="T48" fmla="*/ 171 w 256"/>
                <a:gd name="T49" fmla="*/ 80 h 100"/>
                <a:gd name="T50" fmla="*/ 154 w 256"/>
                <a:gd name="T51" fmla="*/ 74 h 100"/>
                <a:gd name="T52" fmla="*/ 142 w 256"/>
                <a:gd name="T53" fmla="*/ 74 h 100"/>
                <a:gd name="T54" fmla="*/ 118 w 256"/>
                <a:gd name="T55" fmla="*/ 86 h 100"/>
                <a:gd name="T56" fmla="*/ 106 w 256"/>
                <a:gd name="T57" fmla="*/ 86 h 100"/>
                <a:gd name="T58" fmla="*/ 94 w 256"/>
                <a:gd name="T59" fmla="*/ 86 h 100"/>
                <a:gd name="T60" fmla="*/ 83 w 256"/>
                <a:gd name="T61" fmla="*/ 80 h 100"/>
                <a:gd name="T62" fmla="*/ 65 w 256"/>
                <a:gd name="T63" fmla="*/ 74 h 100"/>
                <a:gd name="T64" fmla="*/ 53 w 256"/>
                <a:gd name="T65" fmla="*/ 86 h 100"/>
                <a:gd name="T66" fmla="*/ 41 w 256"/>
                <a:gd name="T67" fmla="*/ 92 h 100"/>
                <a:gd name="T68" fmla="*/ 23 w 256"/>
                <a:gd name="T69" fmla="*/ 92 h 100"/>
                <a:gd name="T70" fmla="*/ 11 w 256"/>
                <a:gd name="T71" fmla="*/ 86 h 100"/>
                <a:gd name="T72" fmla="*/ 0 w 256"/>
                <a:gd name="T73" fmla="*/ 80 h 100"/>
                <a:gd name="T74" fmla="*/ 11 w 256"/>
                <a:gd name="T75" fmla="*/ 74 h 100"/>
                <a:gd name="T76" fmla="*/ 35 w 256"/>
                <a:gd name="T77" fmla="*/ 86 h 100"/>
                <a:gd name="T78" fmla="*/ 65 w 256"/>
                <a:gd name="T79" fmla="*/ 99 h 100"/>
                <a:gd name="T80" fmla="*/ 77 w 256"/>
                <a:gd name="T81" fmla="*/ 92 h 100"/>
                <a:gd name="T82" fmla="*/ 77 w 256"/>
                <a:gd name="T83" fmla="*/ 80 h 100"/>
                <a:gd name="T84" fmla="*/ 77 w 256"/>
                <a:gd name="T85" fmla="*/ 55 h 100"/>
                <a:gd name="T86" fmla="*/ 77 w 256"/>
                <a:gd name="T87" fmla="*/ 43 h 100"/>
                <a:gd name="T88" fmla="*/ 83 w 256"/>
                <a:gd name="T89" fmla="*/ 37 h 1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6"/>
                <a:gd name="T136" fmla="*/ 0 h 100"/>
                <a:gd name="T137" fmla="*/ 256 w 256"/>
                <a:gd name="T138" fmla="*/ 100 h 1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6" h="100">
                  <a:moveTo>
                    <a:pt x="83" y="37"/>
                  </a:moveTo>
                  <a:lnTo>
                    <a:pt x="83" y="49"/>
                  </a:lnTo>
                  <a:lnTo>
                    <a:pt x="94" y="61"/>
                  </a:lnTo>
                  <a:lnTo>
                    <a:pt x="106" y="61"/>
                  </a:lnTo>
                  <a:lnTo>
                    <a:pt x="166" y="68"/>
                  </a:lnTo>
                  <a:lnTo>
                    <a:pt x="166" y="55"/>
                  </a:lnTo>
                  <a:lnTo>
                    <a:pt x="166" y="43"/>
                  </a:lnTo>
                  <a:lnTo>
                    <a:pt x="171" y="55"/>
                  </a:lnTo>
                  <a:lnTo>
                    <a:pt x="183" y="55"/>
                  </a:lnTo>
                  <a:lnTo>
                    <a:pt x="189" y="43"/>
                  </a:lnTo>
                  <a:lnTo>
                    <a:pt x="201" y="43"/>
                  </a:lnTo>
                  <a:lnTo>
                    <a:pt x="213" y="43"/>
                  </a:lnTo>
                  <a:lnTo>
                    <a:pt x="225" y="43"/>
                  </a:lnTo>
                  <a:lnTo>
                    <a:pt x="231" y="24"/>
                  </a:lnTo>
                  <a:lnTo>
                    <a:pt x="237" y="12"/>
                  </a:lnTo>
                  <a:lnTo>
                    <a:pt x="231" y="0"/>
                  </a:lnTo>
                  <a:lnTo>
                    <a:pt x="243" y="18"/>
                  </a:lnTo>
                  <a:lnTo>
                    <a:pt x="255" y="30"/>
                  </a:lnTo>
                  <a:lnTo>
                    <a:pt x="249" y="43"/>
                  </a:lnTo>
                  <a:lnTo>
                    <a:pt x="237" y="61"/>
                  </a:lnTo>
                  <a:lnTo>
                    <a:pt x="225" y="55"/>
                  </a:lnTo>
                  <a:lnTo>
                    <a:pt x="213" y="74"/>
                  </a:lnTo>
                  <a:lnTo>
                    <a:pt x="189" y="68"/>
                  </a:lnTo>
                  <a:lnTo>
                    <a:pt x="183" y="80"/>
                  </a:lnTo>
                  <a:lnTo>
                    <a:pt x="171" y="80"/>
                  </a:lnTo>
                  <a:lnTo>
                    <a:pt x="154" y="74"/>
                  </a:lnTo>
                  <a:lnTo>
                    <a:pt x="142" y="74"/>
                  </a:lnTo>
                  <a:lnTo>
                    <a:pt x="118" y="86"/>
                  </a:lnTo>
                  <a:lnTo>
                    <a:pt x="106" y="86"/>
                  </a:lnTo>
                  <a:lnTo>
                    <a:pt x="94" y="86"/>
                  </a:lnTo>
                  <a:lnTo>
                    <a:pt x="83" y="80"/>
                  </a:lnTo>
                  <a:lnTo>
                    <a:pt x="65" y="74"/>
                  </a:lnTo>
                  <a:lnTo>
                    <a:pt x="53" y="86"/>
                  </a:lnTo>
                  <a:lnTo>
                    <a:pt x="41" y="92"/>
                  </a:lnTo>
                  <a:lnTo>
                    <a:pt x="23" y="92"/>
                  </a:lnTo>
                  <a:lnTo>
                    <a:pt x="11" y="86"/>
                  </a:lnTo>
                  <a:lnTo>
                    <a:pt x="0" y="80"/>
                  </a:lnTo>
                  <a:lnTo>
                    <a:pt x="11" y="74"/>
                  </a:lnTo>
                  <a:lnTo>
                    <a:pt x="35" y="86"/>
                  </a:lnTo>
                  <a:lnTo>
                    <a:pt x="65" y="99"/>
                  </a:lnTo>
                  <a:lnTo>
                    <a:pt x="77" y="92"/>
                  </a:lnTo>
                  <a:lnTo>
                    <a:pt x="77" y="80"/>
                  </a:lnTo>
                  <a:lnTo>
                    <a:pt x="77" y="55"/>
                  </a:lnTo>
                  <a:lnTo>
                    <a:pt x="77" y="43"/>
                  </a:lnTo>
                  <a:lnTo>
                    <a:pt x="83" y="37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9608" name="Freeform 15"/>
            <p:cNvSpPr>
              <a:spLocks/>
            </p:cNvSpPr>
            <p:nvPr/>
          </p:nvSpPr>
          <p:spPr bwMode="auto">
            <a:xfrm>
              <a:off x="3396" y="877"/>
              <a:ext cx="184" cy="76"/>
            </a:xfrm>
            <a:custGeom>
              <a:avLst/>
              <a:gdLst>
                <a:gd name="T0" fmla="*/ 23 w 184"/>
                <a:gd name="T1" fmla="*/ 6 h 76"/>
                <a:gd name="T2" fmla="*/ 23 w 184"/>
                <a:gd name="T3" fmla="*/ 18 h 76"/>
                <a:gd name="T4" fmla="*/ 23 w 184"/>
                <a:gd name="T5" fmla="*/ 31 h 76"/>
                <a:gd name="T6" fmla="*/ 35 w 184"/>
                <a:gd name="T7" fmla="*/ 37 h 76"/>
                <a:gd name="T8" fmla="*/ 47 w 184"/>
                <a:gd name="T9" fmla="*/ 43 h 76"/>
                <a:gd name="T10" fmla="*/ 59 w 184"/>
                <a:gd name="T11" fmla="*/ 43 h 76"/>
                <a:gd name="T12" fmla="*/ 64 w 184"/>
                <a:gd name="T13" fmla="*/ 31 h 76"/>
                <a:gd name="T14" fmla="*/ 70 w 184"/>
                <a:gd name="T15" fmla="*/ 43 h 76"/>
                <a:gd name="T16" fmla="*/ 82 w 184"/>
                <a:gd name="T17" fmla="*/ 43 h 76"/>
                <a:gd name="T18" fmla="*/ 88 w 184"/>
                <a:gd name="T19" fmla="*/ 31 h 76"/>
                <a:gd name="T20" fmla="*/ 100 w 184"/>
                <a:gd name="T21" fmla="*/ 31 h 76"/>
                <a:gd name="T22" fmla="*/ 112 w 184"/>
                <a:gd name="T23" fmla="*/ 37 h 76"/>
                <a:gd name="T24" fmla="*/ 123 w 184"/>
                <a:gd name="T25" fmla="*/ 43 h 76"/>
                <a:gd name="T26" fmla="*/ 135 w 184"/>
                <a:gd name="T27" fmla="*/ 31 h 76"/>
                <a:gd name="T28" fmla="*/ 147 w 184"/>
                <a:gd name="T29" fmla="*/ 50 h 76"/>
                <a:gd name="T30" fmla="*/ 159 w 184"/>
                <a:gd name="T31" fmla="*/ 43 h 76"/>
                <a:gd name="T32" fmla="*/ 165 w 184"/>
                <a:gd name="T33" fmla="*/ 31 h 76"/>
                <a:gd name="T34" fmla="*/ 165 w 184"/>
                <a:gd name="T35" fmla="*/ 18 h 76"/>
                <a:gd name="T36" fmla="*/ 177 w 184"/>
                <a:gd name="T37" fmla="*/ 31 h 76"/>
                <a:gd name="T38" fmla="*/ 183 w 184"/>
                <a:gd name="T39" fmla="*/ 18 h 76"/>
                <a:gd name="T40" fmla="*/ 183 w 184"/>
                <a:gd name="T41" fmla="*/ 37 h 76"/>
                <a:gd name="T42" fmla="*/ 177 w 184"/>
                <a:gd name="T43" fmla="*/ 56 h 76"/>
                <a:gd name="T44" fmla="*/ 177 w 184"/>
                <a:gd name="T45" fmla="*/ 75 h 76"/>
                <a:gd name="T46" fmla="*/ 165 w 184"/>
                <a:gd name="T47" fmla="*/ 75 h 76"/>
                <a:gd name="T48" fmla="*/ 153 w 184"/>
                <a:gd name="T49" fmla="*/ 68 h 76"/>
                <a:gd name="T50" fmla="*/ 141 w 184"/>
                <a:gd name="T51" fmla="*/ 62 h 76"/>
                <a:gd name="T52" fmla="*/ 129 w 184"/>
                <a:gd name="T53" fmla="*/ 62 h 76"/>
                <a:gd name="T54" fmla="*/ 112 w 184"/>
                <a:gd name="T55" fmla="*/ 50 h 76"/>
                <a:gd name="T56" fmla="*/ 100 w 184"/>
                <a:gd name="T57" fmla="*/ 56 h 76"/>
                <a:gd name="T58" fmla="*/ 88 w 184"/>
                <a:gd name="T59" fmla="*/ 56 h 76"/>
                <a:gd name="T60" fmla="*/ 70 w 184"/>
                <a:gd name="T61" fmla="*/ 68 h 76"/>
                <a:gd name="T62" fmla="*/ 59 w 184"/>
                <a:gd name="T63" fmla="*/ 68 h 76"/>
                <a:gd name="T64" fmla="*/ 47 w 184"/>
                <a:gd name="T65" fmla="*/ 68 h 76"/>
                <a:gd name="T66" fmla="*/ 35 w 184"/>
                <a:gd name="T67" fmla="*/ 62 h 76"/>
                <a:gd name="T68" fmla="*/ 35 w 184"/>
                <a:gd name="T69" fmla="*/ 50 h 76"/>
                <a:gd name="T70" fmla="*/ 23 w 184"/>
                <a:gd name="T71" fmla="*/ 56 h 76"/>
                <a:gd name="T72" fmla="*/ 17 w 184"/>
                <a:gd name="T73" fmla="*/ 43 h 76"/>
                <a:gd name="T74" fmla="*/ 5 w 184"/>
                <a:gd name="T75" fmla="*/ 37 h 76"/>
                <a:gd name="T76" fmla="*/ 0 w 184"/>
                <a:gd name="T77" fmla="*/ 25 h 76"/>
                <a:gd name="T78" fmla="*/ 5 w 184"/>
                <a:gd name="T79" fmla="*/ 12 h 76"/>
                <a:gd name="T80" fmla="*/ 17 w 184"/>
                <a:gd name="T81" fmla="*/ 6 h 76"/>
                <a:gd name="T82" fmla="*/ 29 w 184"/>
                <a:gd name="T83" fmla="*/ 0 h 76"/>
                <a:gd name="T84" fmla="*/ 23 w 184"/>
                <a:gd name="T85" fmla="*/ 6 h 7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4"/>
                <a:gd name="T130" fmla="*/ 0 h 76"/>
                <a:gd name="T131" fmla="*/ 184 w 184"/>
                <a:gd name="T132" fmla="*/ 76 h 7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4" h="76">
                  <a:moveTo>
                    <a:pt x="23" y="6"/>
                  </a:moveTo>
                  <a:lnTo>
                    <a:pt x="23" y="18"/>
                  </a:lnTo>
                  <a:lnTo>
                    <a:pt x="23" y="31"/>
                  </a:lnTo>
                  <a:lnTo>
                    <a:pt x="35" y="37"/>
                  </a:lnTo>
                  <a:lnTo>
                    <a:pt x="47" y="43"/>
                  </a:lnTo>
                  <a:lnTo>
                    <a:pt x="59" y="43"/>
                  </a:lnTo>
                  <a:lnTo>
                    <a:pt x="64" y="31"/>
                  </a:lnTo>
                  <a:lnTo>
                    <a:pt x="70" y="43"/>
                  </a:lnTo>
                  <a:lnTo>
                    <a:pt x="82" y="43"/>
                  </a:lnTo>
                  <a:lnTo>
                    <a:pt x="88" y="31"/>
                  </a:lnTo>
                  <a:lnTo>
                    <a:pt x="100" y="31"/>
                  </a:lnTo>
                  <a:lnTo>
                    <a:pt x="112" y="37"/>
                  </a:lnTo>
                  <a:lnTo>
                    <a:pt x="123" y="43"/>
                  </a:lnTo>
                  <a:lnTo>
                    <a:pt x="135" y="31"/>
                  </a:lnTo>
                  <a:lnTo>
                    <a:pt x="147" y="50"/>
                  </a:lnTo>
                  <a:lnTo>
                    <a:pt x="159" y="43"/>
                  </a:lnTo>
                  <a:lnTo>
                    <a:pt x="165" y="31"/>
                  </a:lnTo>
                  <a:lnTo>
                    <a:pt x="165" y="18"/>
                  </a:lnTo>
                  <a:lnTo>
                    <a:pt x="177" y="31"/>
                  </a:lnTo>
                  <a:lnTo>
                    <a:pt x="183" y="18"/>
                  </a:lnTo>
                  <a:lnTo>
                    <a:pt x="183" y="37"/>
                  </a:lnTo>
                  <a:lnTo>
                    <a:pt x="177" y="56"/>
                  </a:lnTo>
                  <a:lnTo>
                    <a:pt x="177" y="75"/>
                  </a:lnTo>
                  <a:lnTo>
                    <a:pt x="165" y="75"/>
                  </a:lnTo>
                  <a:lnTo>
                    <a:pt x="153" y="68"/>
                  </a:lnTo>
                  <a:lnTo>
                    <a:pt x="141" y="62"/>
                  </a:lnTo>
                  <a:lnTo>
                    <a:pt x="129" y="62"/>
                  </a:lnTo>
                  <a:lnTo>
                    <a:pt x="112" y="50"/>
                  </a:lnTo>
                  <a:lnTo>
                    <a:pt x="100" y="56"/>
                  </a:lnTo>
                  <a:lnTo>
                    <a:pt x="88" y="56"/>
                  </a:lnTo>
                  <a:lnTo>
                    <a:pt x="70" y="68"/>
                  </a:lnTo>
                  <a:lnTo>
                    <a:pt x="59" y="68"/>
                  </a:lnTo>
                  <a:lnTo>
                    <a:pt x="47" y="68"/>
                  </a:lnTo>
                  <a:lnTo>
                    <a:pt x="35" y="62"/>
                  </a:lnTo>
                  <a:lnTo>
                    <a:pt x="35" y="50"/>
                  </a:lnTo>
                  <a:lnTo>
                    <a:pt x="23" y="56"/>
                  </a:lnTo>
                  <a:lnTo>
                    <a:pt x="17" y="43"/>
                  </a:lnTo>
                  <a:lnTo>
                    <a:pt x="5" y="37"/>
                  </a:lnTo>
                  <a:lnTo>
                    <a:pt x="0" y="25"/>
                  </a:lnTo>
                  <a:lnTo>
                    <a:pt x="5" y="12"/>
                  </a:lnTo>
                  <a:lnTo>
                    <a:pt x="17" y="6"/>
                  </a:lnTo>
                  <a:lnTo>
                    <a:pt x="29" y="0"/>
                  </a:lnTo>
                  <a:lnTo>
                    <a:pt x="23" y="6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9609" name="Freeform 16"/>
            <p:cNvSpPr>
              <a:spLocks/>
            </p:cNvSpPr>
            <p:nvPr/>
          </p:nvSpPr>
          <p:spPr bwMode="auto">
            <a:xfrm>
              <a:off x="3656" y="852"/>
              <a:ext cx="209" cy="89"/>
            </a:xfrm>
            <a:custGeom>
              <a:avLst/>
              <a:gdLst>
                <a:gd name="T0" fmla="*/ 5 w 209"/>
                <a:gd name="T1" fmla="*/ 31 h 89"/>
                <a:gd name="T2" fmla="*/ 41 w 209"/>
                <a:gd name="T3" fmla="*/ 37 h 89"/>
                <a:gd name="T4" fmla="*/ 35 w 209"/>
                <a:gd name="T5" fmla="*/ 25 h 89"/>
                <a:gd name="T6" fmla="*/ 29 w 209"/>
                <a:gd name="T7" fmla="*/ 12 h 89"/>
                <a:gd name="T8" fmla="*/ 41 w 209"/>
                <a:gd name="T9" fmla="*/ 12 h 89"/>
                <a:gd name="T10" fmla="*/ 77 w 209"/>
                <a:gd name="T11" fmla="*/ 0 h 89"/>
                <a:gd name="T12" fmla="*/ 83 w 209"/>
                <a:gd name="T13" fmla="*/ 12 h 89"/>
                <a:gd name="T14" fmla="*/ 101 w 209"/>
                <a:gd name="T15" fmla="*/ 6 h 89"/>
                <a:gd name="T16" fmla="*/ 106 w 209"/>
                <a:gd name="T17" fmla="*/ 25 h 89"/>
                <a:gd name="T18" fmla="*/ 118 w 209"/>
                <a:gd name="T19" fmla="*/ 18 h 89"/>
                <a:gd name="T20" fmla="*/ 124 w 209"/>
                <a:gd name="T21" fmla="*/ 31 h 89"/>
                <a:gd name="T22" fmla="*/ 142 w 209"/>
                <a:gd name="T23" fmla="*/ 31 h 89"/>
                <a:gd name="T24" fmla="*/ 160 w 209"/>
                <a:gd name="T25" fmla="*/ 31 h 89"/>
                <a:gd name="T26" fmla="*/ 172 w 209"/>
                <a:gd name="T27" fmla="*/ 31 h 89"/>
                <a:gd name="T28" fmla="*/ 184 w 209"/>
                <a:gd name="T29" fmla="*/ 37 h 89"/>
                <a:gd name="T30" fmla="*/ 202 w 209"/>
                <a:gd name="T31" fmla="*/ 50 h 89"/>
                <a:gd name="T32" fmla="*/ 208 w 209"/>
                <a:gd name="T33" fmla="*/ 62 h 89"/>
                <a:gd name="T34" fmla="*/ 208 w 209"/>
                <a:gd name="T35" fmla="*/ 88 h 89"/>
                <a:gd name="T36" fmla="*/ 202 w 209"/>
                <a:gd name="T37" fmla="*/ 75 h 89"/>
                <a:gd name="T38" fmla="*/ 196 w 209"/>
                <a:gd name="T39" fmla="*/ 62 h 89"/>
                <a:gd name="T40" fmla="*/ 184 w 209"/>
                <a:gd name="T41" fmla="*/ 69 h 89"/>
                <a:gd name="T42" fmla="*/ 178 w 209"/>
                <a:gd name="T43" fmla="*/ 88 h 89"/>
                <a:gd name="T44" fmla="*/ 172 w 209"/>
                <a:gd name="T45" fmla="*/ 69 h 89"/>
                <a:gd name="T46" fmla="*/ 160 w 209"/>
                <a:gd name="T47" fmla="*/ 75 h 89"/>
                <a:gd name="T48" fmla="*/ 148 w 209"/>
                <a:gd name="T49" fmla="*/ 81 h 89"/>
                <a:gd name="T50" fmla="*/ 142 w 209"/>
                <a:gd name="T51" fmla="*/ 69 h 89"/>
                <a:gd name="T52" fmla="*/ 130 w 209"/>
                <a:gd name="T53" fmla="*/ 56 h 89"/>
                <a:gd name="T54" fmla="*/ 118 w 209"/>
                <a:gd name="T55" fmla="*/ 50 h 89"/>
                <a:gd name="T56" fmla="*/ 106 w 209"/>
                <a:gd name="T57" fmla="*/ 62 h 89"/>
                <a:gd name="T58" fmla="*/ 95 w 209"/>
                <a:gd name="T59" fmla="*/ 56 h 89"/>
                <a:gd name="T60" fmla="*/ 83 w 209"/>
                <a:gd name="T61" fmla="*/ 62 h 89"/>
                <a:gd name="T62" fmla="*/ 77 w 209"/>
                <a:gd name="T63" fmla="*/ 50 h 89"/>
                <a:gd name="T64" fmla="*/ 65 w 209"/>
                <a:gd name="T65" fmla="*/ 50 h 89"/>
                <a:gd name="T66" fmla="*/ 47 w 209"/>
                <a:gd name="T67" fmla="*/ 62 h 89"/>
                <a:gd name="T68" fmla="*/ 41 w 209"/>
                <a:gd name="T69" fmla="*/ 75 h 89"/>
                <a:gd name="T70" fmla="*/ 23 w 209"/>
                <a:gd name="T71" fmla="*/ 75 h 89"/>
                <a:gd name="T72" fmla="*/ 17 w 209"/>
                <a:gd name="T73" fmla="*/ 62 h 89"/>
                <a:gd name="T74" fmla="*/ 5 w 209"/>
                <a:gd name="T75" fmla="*/ 69 h 89"/>
                <a:gd name="T76" fmla="*/ 0 w 209"/>
                <a:gd name="T77" fmla="*/ 56 h 89"/>
                <a:gd name="T78" fmla="*/ 5 w 209"/>
                <a:gd name="T79" fmla="*/ 44 h 89"/>
                <a:gd name="T80" fmla="*/ 17 w 209"/>
                <a:gd name="T81" fmla="*/ 50 h 89"/>
                <a:gd name="T82" fmla="*/ 17 w 209"/>
                <a:gd name="T83" fmla="*/ 37 h 89"/>
                <a:gd name="T84" fmla="*/ 5 w 209"/>
                <a:gd name="T85" fmla="*/ 31 h 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9"/>
                <a:gd name="T130" fmla="*/ 0 h 89"/>
                <a:gd name="T131" fmla="*/ 209 w 209"/>
                <a:gd name="T132" fmla="*/ 89 h 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9" h="89">
                  <a:moveTo>
                    <a:pt x="5" y="31"/>
                  </a:moveTo>
                  <a:lnTo>
                    <a:pt x="41" y="37"/>
                  </a:lnTo>
                  <a:lnTo>
                    <a:pt x="35" y="25"/>
                  </a:lnTo>
                  <a:lnTo>
                    <a:pt x="29" y="12"/>
                  </a:lnTo>
                  <a:lnTo>
                    <a:pt x="41" y="12"/>
                  </a:lnTo>
                  <a:lnTo>
                    <a:pt x="77" y="0"/>
                  </a:lnTo>
                  <a:lnTo>
                    <a:pt x="83" y="12"/>
                  </a:lnTo>
                  <a:lnTo>
                    <a:pt x="101" y="6"/>
                  </a:lnTo>
                  <a:lnTo>
                    <a:pt x="106" y="25"/>
                  </a:lnTo>
                  <a:lnTo>
                    <a:pt x="118" y="18"/>
                  </a:lnTo>
                  <a:lnTo>
                    <a:pt x="124" y="31"/>
                  </a:lnTo>
                  <a:lnTo>
                    <a:pt x="142" y="31"/>
                  </a:lnTo>
                  <a:lnTo>
                    <a:pt x="160" y="31"/>
                  </a:lnTo>
                  <a:lnTo>
                    <a:pt x="172" y="31"/>
                  </a:lnTo>
                  <a:lnTo>
                    <a:pt x="184" y="37"/>
                  </a:lnTo>
                  <a:lnTo>
                    <a:pt x="202" y="50"/>
                  </a:lnTo>
                  <a:lnTo>
                    <a:pt x="208" y="62"/>
                  </a:lnTo>
                  <a:lnTo>
                    <a:pt x="208" y="88"/>
                  </a:lnTo>
                  <a:lnTo>
                    <a:pt x="202" y="75"/>
                  </a:lnTo>
                  <a:lnTo>
                    <a:pt x="196" y="62"/>
                  </a:lnTo>
                  <a:lnTo>
                    <a:pt x="184" y="69"/>
                  </a:lnTo>
                  <a:lnTo>
                    <a:pt x="178" y="88"/>
                  </a:lnTo>
                  <a:lnTo>
                    <a:pt x="172" y="69"/>
                  </a:lnTo>
                  <a:lnTo>
                    <a:pt x="160" y="75"/>
                  </a:lnTo>
                  <a:lnTo>
                    <a:pt x="148" y="81"/>
                  </a:lnTo>
                  <a:lnTo>
                    <a:pt x="142" y="69"/>
                  </a:lnTo>
                  <a:lnTo>
                    <a:pt x="130" y="56"/>
                  </a:lnTo>
                  <a:lnTo>
                    <a:pt x="118" y="50"/>
                  </a:lnTo>
                  <a:lnTo>
                    <a:pt x="106" y="62"/>
                  </a:lnTo>
                  <a:lnTo>
                    <a:pt x="95" y="56"/>
                  </a:lnTo>
                  <a:lnTo>
                    <a:pt x="83" y="62"/>
                  </a:lnTo>
                  <a:lnTo>
                    <a:pt x="77" y="50"/>
                  </a:lnTo>
                  <a:lnTo>
                    <a:pt x="65" y="50"/>
                  </a:lnTo>
                  <a:lnTo>
                    <a:pt x="47" y="62"/>
                  </a:lnTo>
                  <a:lnTo>
                    <a:pt x="41" y="75"/>
                  </a:lnTo>
                  <a:lnTo>
                    <a:pt x="23" y="75"/>
                  </a:lnTo>
                  <a:lnTo>
                    <a:pt x="17" y="62"/>
                  </a:lnTo>
                  <a:lnTo>
                    <a:pt x="5" y="69"/>
                  </a:lnTo>
                  <a:lnTo>
                    <a:pt x="0" y="56"/>
                  </a:lnTo>
                  <a:lnTo>
                    <a:pt x="5" y="44"/>
                  </a:lnTo>
                  <a:lnTo>
                    <a:pt x="17" y="50"/>
                  </a:lnTo>
                  <a:lnTo>
                    <a:pt x="17" y="37"/>
                  </a:lnTo>
                  <a:lnTo>
                    <a:pt x="5" y="31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9610" name="Freeform 17"/>
            <p:cNvSpPr>
              <a:spLocks/>
            </p:cNvSpPr>
            <p:nvPr/>
          </p:nvSpPr>
          <p:spPr bwMode="auto">
            <a:xfrm>
              <a:off x="3899" y="871"/>
              <a:ext cx="232" cy="94"/>
            </a:xfrm>
            <a:custGeom>
              <a:avLst/>
              <a:gdLst>
                <a:gd name="T0" fmla="*/ 59 w 232"/>
                <a:gd name="T1" fmla="*/ 24 h 94"/>
                <a:gd name="T2" fmla="*/ 59 w 232"/>
                <a:gd name="T3" fmla="*/ 37 h 94"/>
                <a:gd name="T4" fmla="*/ 94 w 232"/>
                <a:gd name="T5" fmla="*/ 37 h 94"/>
                <a:gd name="T6" fmla="*/ 100 w 232"/>
                <a:gd name="T7" fmla="*/ 24 h 94"/>
                <a:gd name="T8" fmla="*/ 106 w 232"/>
                <a:gd name="T9" fmla="*/ 37 h 94"/>
                <a:gd name="T10" fmla="*/ 118 w 232"/>
                <a:gd name="T11" fmla="*/ 6 h 94"/>
                <a:gd name="T12" fmla="*/ 130 w 232"/>
                <a:gd name="T13" fmla="*/ 6 h 94"/>
                <a:gd name="T14" fmla="*/ 142 w 232"/>
                <a:gd name="T15" fmla="*/ 6 h 94"/>
                <a:gd name="T16" fmla="*/ 159 w 232"/>
                <a:gd name="T17" fmla="*/ 18 h 94"/>
                <a:gd name="T18" fmla="*/ 171 w 232"/>
                <a:gd name="T19" fmla="*/ 24 h 94"/>
                <a:gd name="T20" fmla="*/ 183 w 232"/>
                <a:gd name="T21" fmla="*/ 18 h 94"/>
                <a:gd name="T22" fmla="*/ 189 w 232"/>
                <a:gd name="T23" fmla="*/ 6 h 94"/>
                <a:gd name="T24" fmla="*/ 201 w 232"/>
                <a:gd name="T25" fmla="*/ 6 h 94"/>
                <a:gd name="T26" fmla="*/ 213 w 232"/>
                <a:gd name="T27" fmla="*/ 0 h 94"/>
                <a:gd name="T28" fmla="*/ 225 w 232"/>
                <a:gd name="T29" fmla="*/ 0 h 94"/>
                <a:gd name="T30" fmla="*/ 231 w 232"/>
                <a:gd name="T31" fmla="*/ 31 h 94"/>
                <a:gd name="T32" fmla="*/ 219 w 232"/>
                <a:gd name="T33" fmla="*/ 37 h 94"/>
                <a:gd name="T34" fmla="*/ 207 w 232"/>
                <a:gd name="T35" fmla="*/ 43 h 94"/>
                <a:gd name="T36" fmla="*/ 195 w 232"/>
                <a:gd name="T37" fmla="*/ 49 h 94"/>
                <a:gd name="T38" fmla="*/ 177 w 232"/>
                <a:gd name="T39" fmla="*/ 49 h 94"/>
                <a:gd name="T40" fmla="*/ 165 w 232"/>
                <a:gd name="T41" fmla="*/ 49 h 94"/>
                <a:gd name="T42" fmla="*/ 154 w 232"/>
                <a:gd name="T43" fmla="*/ 62 h 94"/>
                <a:gd name="T44" fmla="*/ 136 w 232"/>
                <a:gd name="T45" fmla="*/ 68 h 94"/>
                <a:gd name="T46" fmla="*/ 130 w 232"/>
                <a:gd name="T47" fmla="*/ 55 h 94"/>
                <a:gd name="T48" fmla="*/ 130 w 232"/>
                <a:gd name="T49" fmla="*/ 68 h 94"/>
                <a:gd name="T50" fmla="*/ 77 w 232"/>
                <a:gd name="T51" fmla="*/ 80 h 94"/>
                <a:gd name="T52" fmla="*/ 65 w 232"/>
                <a:gd name="T53" fmla="*/ 80 h 94"/>
                <a:gd name="T54" fmla="*/ 53 w 232"/>
                <a:gd name="T55" fmla="*/ 80 h 94"/>
                <a:gd name="T56" fmla="*/ 41 w 232"/>
                <a:gd name="T57" fmla="*/ 74 h 94"/>
                <a:gd name="T58" fmla="*/ 29 w 232"/>
                <a:gd name="T59" fmla="*/ 93 h 94"/>
                <a:gd name="T60" fmla="*/ 0 w 232"/>
                <a:gd name="T61" fmla="*/ 80 h 94"/>
                <a:gd name="T62" fmla="*/ 0 w 232"/>
                <a:gd name="T63" fmla="*/ 68 h 94"/>
                <a:gd name="T64" fmla="*/ 11 w 232"/>
                <a:gd name="T65" fmla="*/ 62 h 94"/>
                <a:gd name="T66" fmla="*/ 23 w 232"/>
                <a:gd name="T67" fmla="*/ 62 h 94"/>
                <a:gd name="T68" fmla="*/ 41 w 232"/>
                <a:gd name="T69" fmla="*/ 62 h 94"/>
                <a:gd name="T70" fmla="*/ 41 w 232"/>
                <a:gd name="T71" fmla="*/ 49 h 94"/>
                <a:gd name="T72" fmla="*/ 47 w 232"/>
                <a:gd name="T73" fmla="*/ 37 h 94"/>
                <a:gd name="T74" fmla="*/ 59 w 232"/>
                <a:gd name="T75" fmla="*/ 24 h 9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2"/>
                <a:gd name="T115" fmla="*/ 0 h 94"/>
                <a:gd name="T116" fmla="*/ 232 w 232"/>
                <a:gd name="T117" fmla="*/ 94 h 9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2" h="94">
                  <a:moveTo>
                    <a:pt x="59" y="24"/>
                  </a:moveTo>
                  <a:lnTo>
                    <a:pt x="59" y="37"/>
                  </a:lnTo>
                  <a:lnTo>
                    <a:pt x="94" y="37"/>
                  </a:lnTo>
                  <a:lnTo>
                    <a:pt x="100" y="24"/>
                  </a:lnTo>
                  <a:lnTo>
                    <a:pt x="106" y="37"/>
                  </a:lnTo>
                  <a:lnTo>
                    <a:pt x="118" y="6"/>
                  </a:lnTo>
                  <a:lnTo>
                    <a:pt x="130" y="6"/>
                  </a:lnTo>
                  <a:lnTo>
                    <a:pt x="142" y="6"/>
                  </a:lnTo>
                  <a:lnTo>
                    <a:pt x="159" y="18"/>
                  </a:lnTo>
                  <a:lnTo>
                    <a:pt x="171" y="24"/>
                  </a:lnTo>
                  <a:lnTo>
                    <a:pt x="183" y="18"/>
                  </a:lnTo>
                  <a:lnTo>
                    <a:pt x="189" y="6"/>
                  </a:lnTo>
                  <a:lnTo>
                    <a:pt x="201" y="6"/>
                  </a:lnTo>
                  <a:lnTo>
                    <a:pt x="213" y="0"/>
                  </a:lnTo>
                  <a:lnTo>
                    <a:pt x="225" y="0"/>
                  </a:lnTo>
                  <a:lnTo>
                    <a:pt x="231" y="31"/>
                  </a:lnTo>
                  <a:lnTo>
                    <a:pt x="219" y="37"/>
                  </a:lnTo>
                  <a:lnTo>
                    <a:pt x="207" y="43"/>
                  </a:lnTo>
                  <a:lnTo>
                    <a:pt x="195" y="49"/>
                  </a:lnTo>
                  <a:lnTo>
                    <a:pt x="177" y="49"/>
                  </a:lnTo>
                  <a:lnTo>
                    <a:pt x="165" y="49"/>
                  </a:lnTo>
                  <a:lnTo>
                    <a:pt x="154" y="62"/>
                  </a:lnTo>
                  <a:lnTo>
                    <a:pt x="136" y="68"/>
                  </a:lnTo>
                  <a:lnTo>
                    <a:pt x="130" y="55"/>
                  </a:lnTo>
                  <a:lnTo>
                    <a:pt x="130" y="68"/>
                  </a:lnTo>
                  <a:lnTo>
                    <a:pt x="77" y="80"/>
                  </a:lnTo>
                  <a:lnTo>
                    <a:pt x="65" y="80"/>
                  </a:lnTo>
                  <a:lnTo>
                    <a:pt x="53" y="80"/>
                  </a:lnTo>
                  <a:lnTo>
                    <a:pt x="41" y="74"/>
                  </a:lnTo>
                  <a:lnTo>
                    <a:pt x="29" y="93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11" y="62"/>
                  </a:lnTo>
                  <a:lnTo>
                    <a:pt x="23" y="62"/>
                  </a:lnTo>
                  <a:lnTo>
                    <a:pt x="41" y="62"/>
                  </a:lnTo>
                  <a:lnTo>
                    <a:pt x="41" y="49"/>
                  </a:lnTo>
                  <a:lnTo>
                    <a:pt x="47" y="37"/>
                  </a:lnTo>
                  <a:lnTo>
                    <a:pt x="59" y="24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9611" name="Freeform 18"/>
            <p:cNvSpPr>
              <a:spLocks/>
            </p:cNvSpPr>
            <p:nvPr/>
          </p:nvSpPr>
          <p:spPr bwMode="auto">
            <a:xfrm>
              <a:off x="4255" y="1033"/>
              <a:ext cx="226" cy="107"/>
            </a:xfrm>
            <a:custGeom>
              <a:avLst/>
              <a:gdLst>
                <a:gd name="T0" fmla="*/ 11 w 226"/>
                <a:gd name="T1" fmla="*/ 0 h 107"/>
                <a:gd name="T2" fmla="*/ 11 w 226"/>
                <a:gd name="T3" fmla="*/ 18 h 107"/>
                <a:gd name="T4" fmla="*/ 11 w 226"/>
                <a:gd name="T5" fmla="*/ 31 h 107"/>
                <a:gd name="T6" fmla="*/ 23 w 226"/>
                <a:gd name="T7" fmla="*/ 43 h 107"/>
                <a:gd name="T8" fmla="*/ 35 w 226"/>
                <a:gd name="T9" fmla="*/ 43 h 107"/>
                <a:gd name="T10" fmla="*/ 59 w 226"/>
                <a:gd name="T11" fmla="*/ 43 h 107"/>
                <a:gd name="T12" fmla="*/ 71 w 226"/>
                <a:gd name="T13" fmla="*/ 43 h 107"/>
                <a:gd name="T14" fmla="*/ 76 w 226"/>
                <a:gd name="T15" fmla="*/ 31 h 107"/>
                <a:gd name="T16" fmla="*/ 76 w 226"/>
                <a:gd name="T17" fmla="*/ 43 h 107"/>
                <a:gd name="T18" fmla="*/ 76 w 226"/>
                <a:gd name="T19" fmla="*/ 81 h 107"/>
                <a:gd name="T20" fmla="*/ 88 w 226"/>
                <a:gd name="T21" fmla="*/ 81 h 107"/>
                <a:gd name="T22" fmla="*/ 106 w 226"/>
                <a:gd name="T23" fmla="*/ 81 h 107"/>
                <a:gd name="T24" fmla="*/ 118 w 226"/>
                <a:gd name="T25" fmla="*/ 74 h 107"/>
                <a:gd name="T26" fmla="*/ 130 w 226"/>
                <a:gd name="T27" fmla="*/ 68 h 107"/>
                <a:gd name="T28" fmla="*/ 142 w 226"/>
                <a:gd name="T29" fmla="*/ 56 h 107"/>
                <a:gd name="T30" fmla="*/ 148 w 226"/>
                <a:gd name="T31" fmla="*/ 43 h 107"/>
                <a:gd name="T32" fmla="*/ 159 w 226"/>
                <a:gd name="T33" fmla="*/ 56 h 107"/>
                <a:gd name="T34" fmla="*/ 171 w 226"/>
                <a:gd name="T35" fmla="*/ 56 h 107"/>
                <a:gd name="T36" fmla="*/ 189 w 226"/>
                <a:gd name="T37" fmla="*/ 43 h 107"/>
                <a:gd name="T38" fmla="*/ 207 w 226"/>
                <a:gd name="T39" fmla="*/ 37 h 107"/>
                <a:gd name="T40" fmla="*/ 213 w 226"/>
                <a:gd name="T41" fmla="*/ 6 h 107"/>
                <a:gd name="T42" fmla="*/ 219 w 226"/>
                <a:gd name="T43" fmla="*/ 24 h 107"/>
                <a:gd name="T44" fmla="*/ 225 w 226"/>
                <a:gd name="T45" fmla="*/ 43 h 107"/>
                <a:gd name="T46" fmla="*/ 225 w 226"/>
                <a:gd name="T47" fmla="*/ 56 h 107"/>
                <a:gd name="T48" fmla="*/ 219 w 226"/>
                <a:gd name="T49" fmla="*/ 68 h 107"/>
                <a:gd name="T50" fmla="*/ 207 w 226"/>
                <a:gd name="T51" fmla="*/ 81 h 107"/>
                <a:gd name="T52" fmla="*/ 201 w 226"/>
                <a:gd name="T53" fmla="*/ 68 h 107"/>
                <a:gd name="T54" fmla="*/ 201 w 226"/>
                <a:gd name="T55" fmla="*/ 56 h 107"/>
                <a:gd name="T56" fmla="*/ 189 w 226"/>
                <a:gd name="T57" fmla="*/ 62 h 107"/>
                <a:gd name="T58" fmla="*/ 183 w 226"/>
                <a:gd name="T59" fmla="*/ 74 h 107"/>
                <a:gd name="T60" fmla="*/ 171 w 226"/>
                <a:gd name="T61" fmla="*/ 81 h 107"/>
                <a:gd name="T62" fmla="*/ 165 w 226"/>
                <a:gd name="T63" fmla="*/ 68 h 107"/>
                <a:gd name="T64" fmla="*/ 159 w 226"/>
                <a:gd name="T65" fmla="*/ 81 h 107"/>
                <a:gd name="T66" fmla="*/ 106 w 226"/>
                <a:gd name="T67" fmla="*/ 106 h 107"/>
                <a:gd name="T68" fmla="*/ 106 w 226"/>
                <a:gd name="T69" fmla="*/ 93 h 107"/>
                <a:gd name="T70" fmla="*/ 100 w 226"/>
                <a:gd name="T71" fmla="*/ 106 h 107"/>
                <a:gd name="T72" fmla="*/ 82 w 226"/>
                <a:gd name="T73" fmla="*/ 106 h 107"/>
                <a:gd name="T74" fmla="*/ 76 w 226"/>
                <a:gd name="T75" fmla="*/ 93 h 107"/>
                <a:gd name="T76" fmla="*/ 65 w 226"/>
                <a:gd name="T77" fmla="*/ 99 h 107"/>
                <a:gd name="T78" fmla="*/ 47 w 226"/>
                <a:gd name="T79" fmla="*/ 93 h 107"/>
                <a:gd name="T80" fmla="*/ 29 w 226"/>
                <a:gd name="T81" fmla="*/ 81 h 107"/>
                <a:gd name="T82" fmla="*/ 35 w 226"/>
                <a:gd name="T83" fmla="*/ 62 h 107"/>
                <a:gd name="T84" fmla="*/ 17 w 226"/>
                <a:gd name="T85" fmla="*/ 68 h 107"/>
                <a:gd name="T86" fmla="*/ 5 w 226"/>
                <a:gd name="T87" fmla="*/ 56 h 107"/>
                <a:gd name="T88" fmla="*/ 0 w 226"/>
                <a:gd name="T89" fmla="*/ 43 h 107"/>
                <a:gd name="T90" fmla="*/ 5 w 226"/>
                <a:gd name="T91" fmla="*/ 31 h 107"/>
                <a:gd name="T92" fmla="*/ 11 w 226"/>
                <a:gd name="T93" fmla="*/ 18 h 107"/>
                <a:gd name="T94" fmla="*/ 11 w 226"/>
                <a:gd name="T95" fmla="*/ 6 h 107"/>
                <a:gd name="T96" fmla="*/ 11 w 226"/>
                <a:gd name="T97" fmla="*/ 0 h 1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6"/>
                <a:gd name="T148" fmla="*/ 0 h 107"/>
                <a:gd name="T149" fmla="*/ 226 w 226"/>
                <a:gd name="T150" fmla="*/ 107 h 10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6" h="107">
                  <a:moveTo>
                    <a:pt x="11" y="0"/>
                  </a:moveTo>
                  <a:lnTo>
                    <a:pt x="11" y="18"/>
                  </a:lnTo>
                  <a:lnTo>
                    <a:pt x="11" y="31"/>
                  </a:lnTo>
                  <a:lnTo>
                    <a:pt x="23" y="43"/>
                  </a:lnTo>
                  <a:lnTo>
                    <a:pt x="35" y="43"/>
                  </a:lnTo>
                  <a:lnTo>
                    <a:pt x="59" y="43"/>
                  </a:lnTo>
                  <a:lnTo>
                    <a:pt x="71" y="43"/>
                  </a:lnTo>
                  <a:lnTo>
                    <a:pt x="76" y="31"/>
                  </a:lnTo>
                  <a:lnTo>
                    <a:pt x="76" y="43"/>
                  </a:lnTo>
                  <a:lnTo>
                    <a:pt x="76" y="81"/>
                  </a:lnTo>
                  <a:lnTo>
                    <a:pt x="88" y="81"/>
                  </a:lnTo>
                  <a:lnTo>
                    <a:pt x="106" y="81"/>
                  </a:lnTo>
                  <a:lnTo>
                    <a:pt x="118" y="74"/>
                  </a:lnTo>
                  <a:lnTo>
                    <a:pt x="130" y="68"/>
                  </a:lnTo>
                  <a:lnTo>
                    <a:pt x="142" y="56"/>
                  </a:lnTo>
                  <a:lnTo>
                    <a:pt x="148" y="43"/>
                  </a:lnTo>
                  <a:lnTo>
                    <a:pt x="159" y="56"/>
                  </a:lnTo>
                  <a:lnTo>
                    <a:pt x="171" y="56"/>
                  </a:lnTo>
                  <a:lnTo>
                    <a:pt x="189" y="43"/>
                  </a:lnTo>
                  <a:lnTo>
                    <a:pt x="207" y="37"/>
                  </a:lnTo>
                  <a:lnTo>
                    <a:pt x="213" y="6"/>
                  </a:lnTo>
                  <a:lnTo>
                    <a:pt x="219" y="24"/>
                  </a:lnTo>
                  <a:lnTo>
                    <a:pt x="225" y="43"/>
                  </a:lnTo>
                  <a:lnTo>
                    <a:pt x="225" y="56"/>
                  </a:lnTo>
                  <a:lnTo>
                    <a:pt x="219" y="68"/>
                  </a:lnTo>
                  <a:lnTo>
                    <a:pt x="207" y="81"/>
                  </a:lnTo>
                  <a:lnTo>
                    <a:pt x="201" y="68"/>
                  </a:lnTo>
                  <a:lnTo>
                    <a:pt x="201" y="56"/>
                  </a:lnTo>
                  <a:lnTo>
                    <a:pt x="189" y="62"/>
                  </a:lnTo>
                  <a:lnTo>
                    <a:pt x="183" y="74"/>
                  </a:lnTo>
                  <a:lnTo>
                    <a:pt x="171" y="81"/>
                  </a:lnTo>
                  <a:lnTo>
                    <a:pt x="165" y="68"/>
                  </a:lnTo>
                  <a:lnTo>
                    <a:pt x="159" y="81"/>
                  </a:lnTo>
                  <a:lnTo>
                    <a:pt x="106" y="106"/>
                  </a:lnTo>
                  <a:lnTo>
                    <a:pt x="106" y="93"/>
                  </a:lnTo>
                  <a:lnTo>
                    <a:pt x="100" y="106"/>
                  </a:lnTo>
                  <a:lnTo>
                    <a:pt x="82" y="106"/>
                  </a:lnTo>
                  <a:lnTo>
                    <a:pt x="76" y="93"/>
                  </a:lnTo>
                  <a:lnTo>
                    <a:pt x="65" y="99"/>
                  </a:lnTo>
                  <a:lnTo>
                    <a:pt x="47" y="93"/>
                  </a:lnTo>
                  <a:lnTo>
                    <a:pt x="29" y="81"/>
                  </a:lnTo>
                  <a:lnTo>
                    <a:pt x="35" y="62"/>
                  </a:lnTo>
                  <a:lnTo>
                    <a:pt x="17" y="68"/>
                  </a:lnTo>
                  <a:lnTo>
                    <a:pt x="5" y="56"/>
                  </a:lnTo>
                  <a:lnTo>
                    <a:pt x="0" y="43"/>
                  </a:lnTo>
                  <a:lnTo>
                    <a:pt x="5" y="31"/>
                  </a:lnTo>
                  <a:lnTo>
                    <a:pt x="11" y="18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9612" name="Freeform 19"/>
            <p:cNvSpPr>
              <a:spLocks/>
            </p:cNvSpPr>
            <p:nvPr/>
          </p:nvSpPr>
          <p:spPr bwMode="auto">
            <a:xfrm>
              <a:off x="4533" y="1014"/>
              <a:ext cx="250" cy="119"/>
            </a:xfrm>
            <a:custGeom>
              <a:avLst/>
              <a:gdLst>
                <a:gd name="T0" fmla="*/ 71 w 250"/>
                <a:gd name="T1" fmla="*/ 43 h 119"/>
                <a:gd name="T2" fmla="*/ 77 w 250"/>
                <a:gd name="T3" fmla="*/ 55 h 119"/>
                <a:gd name="T4" fmla="*/ 112 w 250"/>
                <a:gd name="T5" fmla="*/ 68 h 119"/>
                <a:gd name="T6" fmla="*/ 124 w 250"/>
                <a:gd name="T7" fmla="*/ 74 h 119"/>
                <a:gd name="T8" fmla="*/ 136 w 250"/>
                <a:gd name="T9" fmla="*/ 80 h 119"/>
                <a:gd name="T10" fmla="*/ 148 w 250"/>
                <a:gd name="T11" fmla="*/ 80 h 119"/>
                <a:gd name="T12" fmla="*/ 160 w 250"/>
                <a:gd name="T13" fmla="*/ 86 h 119"/>
                <a:gd name="T14" fmla="*/ 171 w 250"/>
                <a:gd name="T15" fmla="*/ 86 h 119"/>
                <a:gd name="T16" fmla="*/ 189 w 250"/>
                <a:gd name="T17" fmla="*/ 80 h 119"/>
                <a:gd name="T18" fmla="*/ 195 w 250"/>
                <a:gd name="T19" fmla="*/ 68 h 119"/>
                <a:gd name="T20" fmla="*/ 213 w 250"/>
                <a:gd name="T21" fmla="*/ 62 h 119"/>
                <a:gd name="T22" fmla="*/ 213 w 250"/>
                <a:gd name="T23" fmla="*/ 49 h 119"/>
                <a:gd name="T24" fmla="*/ 213 w 250"/>
                <a:gd name="T25" fmla="*/ 37 h 119"/>
                <a:gd name="T26" fmla="*/ 201 w 250"/>
                <a:gd name="T27" fmla="*/ 24 h 119"/>
                <a:gd name="T28" fmla="*/ 225 w 250"/>
                <a:gd name="T29" fmla="*/ 24 h 119"/>
                <a:gd name="T30" fmla="*/ 237 w 250"/>
                <a:gd name="T31" fmla="*/ 24 h 119"/>
                <a:gd name="T32" fmla="*/ 237 w 250"/>
                <a:gd name="T33" fmla="*/ 12 h 119"/>
                <a:gd name="T34" fmla="*/ 243 w 250"/>
                <a:gd name="T35" fmla="*/ 24 h 119"/>
                <a:gd name="T36" fmla="*/ 243 w 250"/>
                <a:gd name="T37" fmla="*/ 43 h 119"/>
                <a:gd name="T38" fmla="*/ 243 w 250"/>
                <a:gd name="T39" fmla="*/ 62 h 119"/>
                <a:gd name="T40" fmla="*/ 249 w 250"/>
                <a:gd name="T41" fmla="*/ 74 h 119"/>
                <a:gd name="T42" fmla="*/ 231 w 250"/>
                <a:gd name="T43" fmla="*/ 86 h 119"/>
                <a:gd name="T44" fmla="*/ 219 w 250"/>
                <a:gd name="T45" fmla="*/ 99 h 119"/>
                <a:gd name="T46" fmla="*/ 195 w 250"/>
                <a:gd name="T47" fmla="*/ 111 h 119"/>
                <a:gd name="T48" fmla="*/ 183 w 250"/>
                <a:gd name="T49" fmla="*/ 118 h 119"/>
                <a:gd name="T50" fmla="*/ 160 w 250"/>
                <a:gd name="T51" fmla="*/ 99 h 119"/>
                <a:gd name="T52" fmla="*/ 148 w 250"/>
                <a:gd name="T53" fmla="*/ 105 h 119"/>
                <a:gd name="T54" fmla="*/ 136 w 250"/>
                <a:gd name="T55" fmla="*/ 105 h 119"/>
                <a:gd name="T56" fmla="*/ 124 w 250"/>
                <a:gd name="T57" fmla="*/ 99 h 119"/>
                <a:gd name="T58" fmla="*/ 106 w 250"/>
                <a:gd name="T59" fmla="*/ 105 h 119"/>
                <a:gd name="T60" fmla="*/ 77 w 250"/>
                <a:gd name="T61" fmla="*/ 105 h 119"/>
                <a:gd name="T62" fmla="*/ 65 w 250"/>
                <a:gd name="T63" fmla="*/ 99 h 119"/>
                <a:gd name="T64" fmla="*/ 53 w 250"/>
                <a:gd name="T65" fmla="*/ 99 h 119"/>
                <a:gd name="T66" fmla="*/ 41 w 250"/>
                <a:gd name="T67" fmla="*/ 99 h 119"/>
                <a:gd name="T68" fmla="*/ 35 w 250"/>
                <a:gd name="T69" fmla="*/ 111 h 119"/>
                <a:gd name="T70" fmla="*/ 17 w 250"/>
                <a:gd name="T71" fmla="*/ 105 h 119"/>
                <a:gd name="T72" fmla="*/ 0 w 250"/>
                <a:gd name="T73" fmla="*/ 99 h 119"/>
                <a:gd name="T74" fmla="*/ 17 w 250"/>
                <a:gd name="T75" fmla="*/ 93 h 119"/>
                <a:gd name="T76" fmla="*/ 17 w 250"/>
                <a:gd name="T77" fmla="*/ 74 h 119"/>
                <a:gd name="T78" fmla="*/ 0 w 250"/>
                <a:gd name="T79" fmla="*/ 62 h 119"/>
                <a:gd name="T80" fmla="*/ 11 w 250"/>
                <a:gd name="T81" fmla="*/ 55 h 119"/>
                <a:gd name="T82" fmla="*/ 23 w 250"/>
                <a:gd name="T83" fmla="*/ 55 h 119"/>
                <a:gd name="T84" fmla="*/ 23 w 250"/>
                <a:gd name="T85" fmla="*/ 43 h 119"/>
                <a:gd name="T86" fmla="*/ 29 w 250"/>
                <a:gd name="T87" fmla="*/ 24 h 119"/>
                <a:gd name="T88" fmla="*/ 41 w 250"/>
                <a:gd name="T89" fmla="*/ 12 h 119"/>
                <a:gd name="T90" fmla="*/ 47 w 250"/>
                <a:gd name="T91" fmla="*/ 0 h 119"/>
                <a:gd name="T92" fmla="*/ 53 w 250"/>
                <a:gd name="T93" fmla="*/ 12 h 119"/>
                <a:gd name="T94" fmla="*/ 53 w 250"/>
                <a:gd name="T95" fmla="*/ 24 h 119"/>
                <a:gd name="T96" fmla="*/ 53 w 250"/>
                <a:gd name="T97" fmla="*/ 43 h 119"/>
                <a:gd name="T98" fmla="*/ 88 w 250"/>
                <a:gd name="T99" fmla="*/ 68 h 119"/>
                <a:gd name="T100" fmla="*/ 71 w 250"/>
                <a:gd name="T101" fmla="*/ 43 h 11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0"/>
                <a:gd name="T154" fmla="*/ 0 h 119"/>
                <a:gd name="T155" fmla="*/ 250 w 250"/>
                <a:gd name="T156" fmla="*/ 119 h 11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0" h="119">
                  <a:moveTo>
                    <a:pt x="71" y="43"/>
                  </a:moveTo>
                  <a:lnTo>
                    <a:pt x="77" y="55"/>
                  </a:lnTo>
                  <a:lnTo>
                    <a:pt x="112" y="68"/>
                  </a:lnTo>
                  <a:lnTo>
                    <a:pt x="124" y="74"/>
                  </a:lnTo>
                  <a:lnTo>
                    <a:pt x="136" y="80"/>
                  </a:lnTo>
                  <a:lnTo>
                    <a:pt x="148" y="80"/>
                  </a:lnTo>
                  <a:lnTo>
                    <a:pt x="160" y="86"/>
                  </a:lnTo>
                  <a:lnTo>
                    <a:pt x="171" y="86"/>
                  </a:lnTo>
                  <a:lnTo>
                    <a:pt x="189" y="80"/>
                  </a:lnTo>
                  <a:lnTo>
                    <a:pt x="195" y="68"/>
                  </a:lnTo>
                  <a:lnTo>
                    <a:pt x="213" y="62"/>
                  </a:lnTo>
                  <a:lnTo>
                    <a:pt x="213" y="49"/>
                  </a:lnTo>
                  <a:lnTo>
                    <a:pt x="213" y="37"/>
                  </a:lnTo>
                  <a:lnTo>
                    <a:pt x="201" y="24"/>
                  </a:lnTo>
                  <a:lnTo>
                    <a:pt x="225" y="24"/>
                  </a:lnTo>
                  <a:lnTo>
                    <a:pt x="237" y="24"/>
                  </a:lnTo>
                  <a:lnTo>
                    <a:pt x="237" y="12"/>
                  </a:lnTo>
                  <a:lnTo>
                    <a:pt x="243" y="24"/>
                  </a:lnTo>
                  <a:lnTo>
                    <a:pt x="243" y="43"/>
                  </a:lnTo>
                  <a:lnTo>
                    <a:pt x="243" y="62"/>
                  </a:lnTo>
                  <a:lnTo>
                    <a:pt x="249" y="74"/>
                  </a:lnTo>
                  <a:lnTo>
                    <a:pt x="231" y="86"/>
                  </a:lnTo>
                  <a:lnTo>
                    <a:pt x="219" y="99"/>
                  </a:lnTo>
                  <a:lnTo>
                    <a:pt x="195" y="111"/>
                  </a:lnTo>
                  <a:lnTo>
                    <a:pt x="183" y="118"/>
                  </a:lnTo>
                  <a:lnTo>
                    <a:pt x="160" y="99"/>
                  </a:lnTo>
                  <a:lnTo>
                    <a:pt x="148" y="105"/>
                  </a:lnTo>
                  <a:lnTo>
                    <a:pt x="136" y="105"/>
                  </a:lnTo>
                  <a:lnTo>
                    <a:pt x="124" y="99"/>
                  </a:lnTo>
                  <a:lnTo>
                    <a:pt x="106" y="105"/>
                  </a:lnTo>
                  <a:lnTo>
                    <a:pt x="77" y="105"/>
                  </a:lnTo>
                  <a:lnTo>
                    <a:pt x="65" y="99"/>
                  </a:lnTo>
                  <a:lnTo>
                    <a:pt x="53" y="99"/>
                  </a:lnTo>
                  <a:lnTo>
                    <a:pt x="41" y="99"/>
                  </a:lnTo>
                  <a:lnTo>
                    <a:pt x="35" y="111"/>
                  </a:lnTo>
                  <a:lnTo>
                    <a:pt x="17" y="105"/>
                  </a:lnTo>
                  <a:lnTo>
                    <a:pt x="0" y="99"/>
                  </a:lnTo>
                  <a:lnTo>
                    <a:pt x="17" y="93"/>
                  </a:lnTo>
                  <a:lnTo>
                    <a:pt x="17" y="74"/>
                  </a:lnTo>
                  <a:lnTo>
                    <a:pt x="0" y="62"/>
                  </a:lnTo>
                  <a:lnTo>
                    <a:pt x="11" y="55"/>
                  </a:lnTo>
                  <a:lnTo>
                    <a:pt x="23" y="55"/>
                  </a:lnTo>
                  <a:lnTo>
                    <a:pt x="23" y="43"/>
                  </a:lnTo>
                  <a:lnTo>
                    <a:pt x="29" y="24"/>
                  </a:lnTo>
                  <a:lnTo>
                    <a:pt x="41" y="12"/>
                  </a:lnTo>
                  <a:lnTo>
                    <a:pt x="47" y="0"/>
                  </a:lnTo>
                  <a:lnTo>
                    <a:pt x="53" y="12"/>
                  </a:lnTo>
                  <a:lnTo>
                    <a:pt x="53" y="24"/>
                  </a:lnTo>
                  <a:lnTo>
                    <a:pt x="53" y="43"/>
                  </a:lnTo>
                  <a:lnTo>
                    <a:pt x="88" y="68"/>
                  </a:lnTo>
                  <a:lnTo>
                    <a:pt x="71" y="43"/>
                  </a:lnTo>
                </a:path>
              </a:pathLst>
            </a:custGeom>
            <a:solidFill>
              <a:srgbClr val="C1CE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635924" name="Freeform 20"/>
          <p:cNvSpPr>
            <a:spLocks/>
          </p:cNvSpPr>
          <p:nvPr/>
        </p:nvSpPr>
        <p:spPr bwMode="auto">
          <a:xfrm>
            <a:off x="4794250" y="3038475"/>
            <a:ext cx="1588" cy="847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97"/>
              </a:cxn>
            </a:cxnLst>
            <a:rect l="0" t="0" r="r" b="b"/>
            <a:pathLst>
              <a:path w="1" h="498">
                <a:moveTo>
                  <a:pt x="0" y="0"/>
                </a:moveTo>
                <a:lnTo>
                  <a:pt x="0" y="497"/>
                </a:lnTo>
              </a:path>
            </a:pathLst>
          </a:custGeom>
          <a:noFill/>
          <a:ln w="76200" cap="rnd" cmpd="sng">
            <a:solidFill>
              <a:schemeClr val="tx2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25" name="Freeform 21"/>
          <p:cNvSpPr>
            <a:spLocks/>
          </p:cNvSpPr>
          <p:nvPr/>
        </p:nvSpPr>
        <p:spPr bwMode="auto">
          <a:xfrm>
            <a:off x="4794250" y="4116388"/>
            <a:ext cx="1588" cy="638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74"/>
              </a:cxn>
            </a:cxnLst>
            <a:rect l="0" t="0" r="r" b="b"/>
            <a:pathLst>
              <a:path w="1" h="375">
                <a:moveTo>
                  <a:pt x="0" y="0"/>
                </a:moveTo>
                <a:lnTo>
                  <a:pt x="0" y="374"/>
                </a:lnTo>
              </a:path>
            </a:pathLst>
          </a:custGeom>
          <a:noFill/>
          <a:ln w="50800" cap="rnd" cmpd="sng">
            <a:solidFill>
              <a:schemeClr val="tx2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26" name="Freeform 22"/>
          <p:cNvSpPr>
            <a:spLocks/>
          </p:cNvSpPr>
          <p:nvPr/>
        </p:nvSpPr>
        <p:spPr bwMode="auto">
          <a:xfrm>
            <a:off x="4794250" y="5027613"/>
            <a:ext cx="1588" cy="434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5"/>
              </a:cxn>
            </a:cxnLst>
            <a:rect l="0" t="0" r="r" b="b"/>
            <a:pathLst>
              <a:path w="1" h="256">
                <a:moveTo>
                  <a:pt x="0" y="0"/>
                </a:moveTo>
                <a:lnTo>
                  <a:pt x="0" y="255"/>
                </a:lnTo>
              </a:path>
            </a:pathLst>
          </a:custGeom>
          <a:noFill/>
          <a:ln w="25400" cap="rnd" cmpd="sng">
            <a:solidFill>
              <a:schemeClr val="tx2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27" name="Freeform 23"/>
          <p:cNvSpPr>
            <a:spLocks/>
          </p:cNvSpPr>
          <p:nvPr/>
        </p:nvSpPr>
        <p:spPr bwMode="auto">
          <a:xfrm>
            <a:off x="2376488" y="1716088"/>
            <a:ext cx="2390775" cy="1217612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29" y="0"/>
              </a:cxn>
              <a:cxn ang="0">
                <a:pos x="1392" y="603"/>
              </a:cxn>
              <a:cxn ang="0">
                <a:pos x="1427" y="540"/>
              </a:cxn>
              <a:cxn ang="0">
                <a:pos x="1505" y="696"/>
              </a:cxn>
              <a:cxn ang="0">
                <a:pos x="1350" y="715"/>
              </a:cxn>
              <a:cxn ang="0">
                <a:pos x="1374" y="665"/>
              </a:cxn>
              <a:cxn ang="0">
                <a:pos x="0" y="68"/>
              </a:cxn>
            </a:cxnLst>
            <a:rect l="0" t="0" r="r" b="b"/>
            <a:pathLst>
              <a:path w="1506" h="716">
                <a:moveTo>
                  <a:pt x="0" y="68"/>
                </a:moveTo>
                <a:lnTo>
                  <a:pt x="29" y="0"/>
                </a:lnTo>
                <a:lnTo>
                  <a:pt x="1392" y="603"/>
                </a:lnTo>
                <a:lnTo>
                  <a:pt x="1427" y="540"/>
                </a:lnTo>
                <a:lnTo>
                  <a:pt x="1505" y="696"/>
                </a:lnTo>
                <a:lnTo>
                  <a:pt x="1350" y="715"/>
                </a:lnTo>
                <a:lnTo>
                  <a:pt x="1374" y="665"/>
                </a:lnTo>
                <a:lnTo>
                  <a:pt x="0" y="68"/>
                </a:lnTo>
              </a:path>
            </a:pathLst>
          </a:custGeom>
          <a:solidFill>
            <a:schemeClr val="tx2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28" name="Freeform 24"/>
          <p:cNvSpPr>
            <a:spLocks/>
          </p:cNvSpPr>
          <p:nvPr/>
        </p:nvSpPr>
        <p:spPr bwMode="auto">
          <a:xfrm>
            <a:off x="4945063" y="2530475"/>
            <a:ext cx="481012" cy="319088"/>
          </a:xfrm>
          <a:custGeom>
            <a:avLst/>
            <a:gdLst/>
            <a:ahLst/>
            <a:cxnLst>
              <a:cxn ang="0">
                <a:pos x="0" y="187"/>
              </a:cxn>
              <a:cxn ang="0">
                <a:pos x="302" y="0"/>
              </a:cxn>
            </a:cxnLst>
            <a:rect l="0" t="0" r="r" b="b"/>
            <a:pathLst>
              <a:path w="303" h="188">
                <a:moveTo>
                  <a:pt x="0" y="187"/>
                </a:moveTo>
                <a:lnTo>
                  <a:pt x="302" y="0"/>
                </a:lnTo>
              </a:path>
            </a:pathLst>
          </a:custGeom>
          <a:noFill/>
          <a:ln w="50800" cap="rnd" cmpd="sng">
            <a:solidFill>
              <a:schemeClr val="tx2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29" name="Freeform 25"/>
          <p:cNvSpPr>
            <a:spLocks/>
          </p:cNvSpPr>
          <p:nvPr/>
        </p:nvSpPr>
        <p:spPr bwMode="auto">
          <a:xfrm>
            <a:off x="3581400" y="3276600"/>
            <a:ext cx="612775" cy="1588"/>
          </a:xfrm>
          <a:custGeom>
            <a:avLst/>
            <a:gdLst/>
            <a:ahLst/>
            <a:cxnLst>
              <a:cxn ang="0">
                <a:pos x="385" y="0"/>
              </a:cxn>
              <a:cxn ang="0">
                <a:pos x="0" y="0"/>
              </a:cxn>
            </a:cxnLst>
            <a:rect l="0" t="0" r="r" b="b"/>
            <a:pathLst>
              <a:path w="386" h="1">
                <a:moveTo>
                  <a:pt x="385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chemeClr val="hlink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30" name="Freeform 26"/>
          <p:cNvSpPr>
            <a:spLocks/>
          </p:cNvSpPr>
          <p:nvPr/>
        </p:nvSpPr>
        <p:spPr bwMode="auto">
          <a:xfrm>
            <a:off x="5562600" y="3276600"/>
            <a:ext cx="6127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5" y="0"/>
              </a:cxn>
            </a:cxnLst>
            <a:rect l="0" t="0" r="r" b="b"/>
            <a:pathLst>
              <a:path w="386" h="1">
                <a:moveTo>
                  <a:pt x="0" y="0"/>
                </a:moveTo>
                <a:lnTo>
                  <a:pt x="385" y="0"/>
                </a:lnTo>
              </a:path>
            </a:pathLst>
          </a:custGeom>
          <a:noFill/>
          <a:ln w="50800" cap="rnd" cmpd="sng">
            <a:solidFill>
              <a:schemeClr val="hlink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9583" name="Freeform 27"/>
          <p:cNvSpPr>
            <a:spLocks/>
          </p:cNvSpPr>
          <p:nvPr/>
        </p:nvSpPr>
        <p:spPr bwMode="auto">
          <a:xfrm>
            <a:off x="5942013" y="2092325"/>
            <a:ext cx="1587" cy="925513"/>
          </a:xfrm>
          <a:custGeom>
            <a:avLst/>
            <a:gdLst>
              <a:gd name="T0" fmla="*/ 0 w 1"/>
              <a:gd name="T1" fmla="*/ 0 h 544"/>
              <a:gd name="T2" fmla="*/ 0 w 1"/>
              <a:gd name="T3" fmla="*/ 2147483647 h 544"/>
              <a:gd name="T4" fmla="*/ 0 60000 65536"/>
              <a:gd name="T5" fmla="*/ 0 60000 65536"/>
              <a:gd name="T6" fmla="*/ 0 w 1"/>
              <a:gd name="T7" fmla="*/ 0 h 544"/>
              <a:gd name="T8" fmla="*/ 1 w 1"/>
              <a:gd name="T9" fmla="*/ 544 h 5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544">
                <a:moveTo>
                  <a:pt x="0" y="0"/>
                </a:moveTo>
                <a:lnTo>
                  <a:pt x="0" y="543"/>
                </a:lnTo>
              </a:path>
            </a:pathLst>
          </a:custGeom>
          <a:noFill/>
          <a:ln w="50800" cap="rnd" cmpd="sng">
            <a:solidFill>
              <a:schemeClr val="hlink"/>
            </a:solidFill>
            <a:prstDash val="solid"/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32" name="Rectangle 28"/>
          <p:cNvSpPr>
            <a:spLocks noChangeArrowheads="1"/>
          </p:cNvSpPr>
          <p:nvPr/>
        </p:nvSpPr>
        <p:spPr bwMode="auto">
          <a:xfrm>
            <a:off x="1682750" y="2436813"/>
            <a:ext cx="12319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FFFFFF"/>
                </a:solidFill>
                <a:cs typeface="Arial" charset="0"/>
              </a:rPr>
              <a:t>Incident Solar</a:t>
            </a:r>
          </a:p>
        </p:txBody>
      </p:sp>
      <p:sp>
        <p:nvSpPr>
          <p:cNvPr id="109585" name="Rectangle 29"/>
          <p:cNvSpPr>
            <a:spLocks noChangeArrowheads="1"/>
          </p:cNvSpPr>
          <p:nvPr/>
        </p:nvSpPr>
        <p:spPr bwMode="auto">
          <a:xfrm>
            <a:off x="6096000" y="2438400"/>
            <a:ext cx="1895475" cy="265113"/>
          </a:xfrm>
          <a:prstGeom prst="rect">
            <a:avLst/>
          </a:prstGeom>
          <a:solidFill>
            <a:srgbClr val="FF0000">
              <a:alpha val="9411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263" tIns="33338" rIns="68263" bIns="33338">
            <a:spAutoFit/>
          </a:bodyPr>
          <a:lstStyle>
            <a:lvl1pPr defTabSz="5016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016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016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016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016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>
                <a:solidFill>
                  <a:srgbClr val="FFFFFF"/>
                </a:solidFill>
              </a:rPr>
              <a:t>4. Loss to atmosphere</a:t>
            </a:r>
          </a:p>
        </p:txBody>
      </p:sp>
      <p:sp>
        <p:nvSpPr>
          <p:cNvPr id="635934" name="Rectangle 30"/>
          <p:cNvSpPr>
            <a:spLocks noChangeArrowheads="1"/>
          </p:cNvSpPr>
          <p:nvPr/>
        </p:nvSpPr>
        <p:spPr bwMode="auto">
          <a:xfrm>
            <a:off x="1263650" y="938213"/>
            <a:ext cx="7315200" cy="4824412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35" name="Rectangle 31"/>
          <p:cNvSpPr>
            <a:spLocks noChangeArrowheads="1"/>
          </p:cNvSpPr>
          <p:nvPr/>
        </p:nvSpPr>
        <p:spPr bwMode="auto">
          <a:xfrm>
            <a:off x="4411663" y="2309813"/>
            <a:ext cx="13414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FFFFFF"/>
                </a:solidFill>
                <a:cs typeface="Arial" charset="0"/>
              </a:rPr>
              <a:t>Reflected Solar</a:t>
            </a:r>
          </a:p>
        </p:txBody>
      </p:sp>
      <p:sp>
        <p:nvSpPr>
          <p:cNvPr id="635936" name="Rectangle 32"/>
          <p:cNvSpPr>
            <a:spLocks noChangeArrowheads="1"/>
          </p:cNvSpPr>
          <p:nvPr/>
        </p:nvSpPr>
        <p:spPr bwMode="auto">
          <a:xfrm>
            <a:off x="4195763" y="3124200"/>
            <a:ext cx="1514475" cy="2667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FFFFFF"/>
                </a:solidFill>
                <a:cs typeface="Arial" charset="0"/>
              </a:rPr>
              <a:t>2. Lateral melting</a:t>
            </a:r>
          </a:p>
        </p:txBody>
      </p:sp>
      <p:grpSp>
        <p:nvGrpSpPr>
          <p:cNvPr id="109589" name="Group 36"/>
          <p:cNvGrpSpPr>
            <a:grpSpLocks/>
          </p:cNvGrpSpPr>
          <p:nvPr/>
        </p:nvGrpSpPr>
        <p:grpSpPr bwMode="auto">
          <a:xfrm>
            <a:off x="2376488" y="3935250"/>
            <a:ext cx="2174875" cy="522449"/>
            <a:chOff x="1210" y="2432"/>
            <a:chExt cx="1369" cy="350"/>
          </a:xfrm>
        </p:grpSpPr>
        <p:sp>
          <p:nvSpPr>
            <p:cNvPr id="635941" name="Arc 37"/>
            <p:cNvSpPr>
              <a:spLocks/>
            </p:cNvSpPr>
            <p:nvPr/>
          </p:nvSpPr>
          <p:spPr bwMode="auto">
            <a:xfrm>
              <a:off x="1210" y="2432"/>
              <a:ext cx="705" cy="350"/>
            </a:xfrm>
            <a:custGeom>
              <a:avLst/>
              <a:gdLst>
                <a:gd name="G0" fmla="+- 21600 0 0"/>
                <a:gd name="G1" fmla="+- 62 0 0"/>
                <a:gd name="G2" fmla="+- 21600 0 0"/>
                <a:gd name="T0" fmla="*/ 21600 w 21600"/>
                <a:gd name="T1" fmla="*/ 21662 h 21662"/>
                <a:gd name="T2" fmla="*/ 0 w 21600"/>
                <a:gd name="T3" fmla="*/ 0 h 21662"/>
                <a:gd name="T4" fmla="*/ 21600 w 21600"/>
                <a:gd name="T5" fmla="*/ 62 h 2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2" fill="none" extrusionOk="0">
                  <a:moveTo>
                    <a:pt x="21600" y="21662"/>
                  </a:moveTo>
                  <a:cubicBezTo>
                    <a:pt x="9670" y="21662"/>
                    <a:pt x="0" y="11991"/>
                    <a:pt x="0" y="62"/>
                  </a:cubicBezTo>
                  <a:cubicBezTo>
                    <a:pt x="-1" y="41"/>
                    <a:pt x="0" y="20"/>
                    <a:pt x="0" y="0"/>
                  </a:cubicBezTo>
                </a:path>
                <a:path w="21600" h="21662" stroke="0" extrusionOk="0">
                  <a:moveTo>
                    <a:pt x="21600" y="21662"/>
                  </a:moveTo>
                  <a:cubicBezTo>
                    <a:pt x="9670" y="21662"/>
                    <a:pt x="0" y="11991"/>
                    <a:pt x="0" y="62"/>
                  </a:cubicBezTo>
                  <a:cubicBezTo>
                    <a:pt x="-1" y="41"/>
                    <a:pt x="0" y="20"/>
                    <a:pt x="0" y="0"/>
                  </a:cubicBezTo>
                  <a:lnTo>
                    <a:pt x="21600" y="62"/>
                  </a:lnTo>
                  <a:close/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5942" name="Arc 38"/>
            <p:cNvSpPr>
              <a:spLocks/>
            </p:cNvSpPr>
            <p:nvPr/>
          </p:nvSpPr>
          <p:spPr bwMode="auto">
            <a:xfrm>
              <a:off x="1872" y="2432"/>
              <a:ext cx="707" cy="350"/>
            </a:xfrm>
            <a:custGeom>
              <a:avLst/>
              <a:gdLst>
                <a:gd name="G0" fmla="+- 31 0 0"/>
                <a:gd name="G1" fmla="+- 62 0 0"/>
                <a:gd name="G2" fmla="+- 21600 0 0"/>
                <a:gd name="T0" fmla="*/ 21631 w 21631"/>
                <a:gd name="T1" fmla="*/ 0 h 21662"/>
                <a:gd name="T2" fmla="*/ 0 w 21631"/>
                <a:gd name="T3" fmla="*/ 21662 h 21662"/>
                <a:gd name="T4" fmla="*/ 31 w 21631"/>
                <a:gd name="T5" fmla="*/ 62 h 2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31" h="21662" fill="none" extrusionOk="0">
                  <a:moveTo>
                    <a:pt x="21630" y="0"/>
                  </a:moveTo>
                  <a:cubicBezTo>
                    <a:pt x="21630" y="20"/>
                    <a:pt x="21631" y="41"/>
                    <a:pt x="21631" y="62"/>
                  </a:cubicBezTo>
                  <a:cubicBezTo>
                    <a:pt x="21631" y="11991"/>
                    <a:pt x="11960" y="21662"/>
                    <a:pt x="31" y="21662"/>
                  </a:cubicBezTo>
                  <a:cubicBezTo>
                    <a:pt x="20" y="21662"/>
                    <a:pt x="10" y="21661"/>
                    <a:pt x="0" y="21661"/>
                  </a:cubicBezTo>
                </a:path>
                <a:path w="21631" h="21662" stroke="0" extrusionOk="0">
                  <a:moveTo>
                    <a:pt x="21630" y="0"/>
                  </a:moveTo>
                  <a:cubicBezTo>
                    <a:pt x="21630" y="20"/>
                    <a:pt x="21631" y="41"/>
                    <a:pt x="21631" y="62"/>
                  </a:cubicBezTo>
                  <a:cubicBezTo>
                    <a:pt x="21631" y="11991"/>
                    <a:pt x="11960" y="21662"/>
                    <a:pt x="31" y="21662"/>
                  </a:cubicBezTo>
                  <a:cubicBezTo>
                    <a:pt x="20" y="21662"/>
                    <a:pt x="10" y="21661"/>
                    <a:pt x="0" y="21661"/>
                  </a:cubicBezTo>
                  <a:lnTo>
                    <a:pt x="31" y="62"/>
                  </a:lnTo>
                  <a:close/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635943" name="Arc 39"/>
          <p:cNvSpPr>
            <a:spLocks/>
          </p:cNvSpPr>
          <p:nvPr/>
        </p:nvSpPr>
        <p:spPr bwMode="auto">
          <a:xfrm>
            <a:off x="1914525" y="1577975"/>
            <a:ext cx="293688" cy="412750"/>
          </a:xfrm>
          <a:custGeom>
            <a:avLst/>
            <a:gdLst>
              <a:gd name="G0" fmla="+- 118 0 0"/>
              <a:gd name="G1" fmla="+- 0 0 0"/>
              <a:gd name="G2" fmla="+- 21600 0 0"/>
              <a:gd name="T0" fmla="*/ 21718 w 21718"/>
              <a:gd name="T1" fmla="*/ 0 h 21600"/>
              <a:gd name="T2" fmla="*/ 0 w 21718"/>
              <a:gd name="T3" fmla="*/ 21600 h 21600"/>
              <a:gd name="T4" fmla="*/ 118 w 21718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18" h="21600" fill="none" extrusionOk="0">
                <a:moveTo>
                  <a:pt x="21718" y="0"/>
                </a:moveTo>
                <a:cubicBezTo>
                  <a:pt x="21718" y="11929"/>
                  <a:pt x="12047" y="21600"/>
                  <a:pt x="118" y="21600"/>
                </a:cubicBezTo>
                <a:cubicBezTo>
                  <a:pt x="78" y="21600"/>
                  <a:pt x="39" y="21599"/>
                  <a:pt x="0" y="21599"/>
                </a:cubicBezTo>
              </a:path>
              <a:path w="21718" h="21600" stroke="0" extrusionOk="0">
                <a:moveTo>
                  <a:pt x="21718" y="0"/>
                </a:moveTo>
                <a:cubicBezTo>
                  <a:pt x="21718" y="11929"/>
                  <a:pt x="12047" y="21600"/>
                  <a:pt x="118" y="21600"/>
                </a:cubicBezTo>
                <a:cubicBezTo>
                  <a:pt x="78" y="21600"/>
                  <a:pt x="39" y="21599"/>
                  <a:pt x="0" y="21599"/>
                </a:cubicBezTo>
                <a:lnTo>
                  <a:pt x="118" y="0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5944" name="Arc 40"/>
          <p:cNvSpPr>
            <a:spLocks/>
          </p:cNvSpPr>
          <p:nvPr/>
        </p:nvSpPr>
        <p:spPr bwMode="auto">
          <a:xfrm>
            <a:off x="2065338" y="1704975"/>
            <a:ext cx="263525" cy="371475"/>
          </a:xfrm>
          <a:custGeom>
            <a:avLst/>
            <a:gdLst>
              <a:gd name="G0" fmla="+- 0 0 0"/>
              <a:gd name="G1" fmla="+- 99 0 0"/>
              <a:gd name="G2" fmla="+- 21600 0 0"/>
              <a:gd name="T0" fmla="*/ 21600 w 21600"/>
              <a:gd name="T1" fmla="*/ 0 h 21699"/>
              <a:gd name="T2" fmla="*/ 0 w 21600"/>
              <a:gd name="T3" fmla="*/ 21699 h 21699"/>
              <a:gd name="T4" fmla="*/ 0 w 21600"/>
              <a:gd name="T5" fmla="*/ 99 h 2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99" fill="none" extrusionOk="0">
                <a:moveTo>
                  <a:pt x="21599" y="0"/>
                </a:moveTo>
                <a:cubicBezTo>
                  <a:pt x="21599" y="33"/>
                  <a:pt x="21600" y="66"/>
                  <a:pt x="21600" y="99"/>
                </a:cubicBezTo>
                <a:cubicBezTo>
                  <a:pt x="21600" y="12028"/>
                  <a:pt x="11929" y="21698"/>
                  <a:pt x="0" y="21699"/>
                </a:cubicBezTo>
              </a:path>
              <a:path w="21600" h="21699" stroke="0" extrusionOk="0">
                <a:moveTo>
                  <a:pt x="21599" y="0"/>
                </a:moveTo>
                <a:cubicBezTo>
                  <a:pt x="21599" y="33"/>
                  <a:pt x="21600" y="66"/>
                  <a:pt x="21600" y="99"/>
                </a:cubicBezTo>
                <a:cubicBezTo>
                  <a:pt x="21600" y="12028"/>
                  <a:pt x="11929" y="21698"/>
                  <a:pt x="0" y="21699"/>
                </a:cubicBezTo>
                <a:lnTo>
                  <a:pt x="0" y="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9592" name="Text Box 41"/>
          <p:cNvSpPr txBox="1">
            <a:spLocks noChangeArrowheads="1"/>
          </p:cNvSpPr>
          <p:nvPr/>
        </p:nvSpPr>
        <p:spPr bwMode="auto">
          <a:xfrm>
            <a:off x="1736725" y="-153988"/>
            <a:ext cx="184150" cy="39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109593" name="Text Box 42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00"/>
                </a:solidFill>
              </a:rPr>
              <a:t>Heat in the ocean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sp>
        <p:nvSpPr>
          <p:cNvPr id="109594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800000"/>
                </a:solidFill>
              </a:rPr>
              <a:t>What is the source and fate of ocean heat</a:t>
            </a:r>
          </a:p>
        </p:txBody>
      </p:sp>
      <p:sp>
        <p:nvSpPr>
          <p:cNvPr id="46" name="Freeform 22"/>
          <p:cNvSpPr>
            <a:spLocks/>
          </p:cNvSpPr>
          <p:nvPr/>
        </p:nvSpPr>
        <p:spPr bwMode="auto">
          <a:xfrm rot="5400000" flipH="1">
            <a:off x="6629400" y="4114800"/>
            <a:ext cx="457200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5"/>
              </a:cxn>
            </a:cxnLst>
            <a:rect l="0" t="0" r="r" b="b"/>
            <a:pathLst>
              <a:path w="1" h="256">
                <a:moveTo>
                  <a:pt x="0" y="0"/>
                </a:moveTo>
                <a:lnTo>
                  <a:pt x="0" y="255"/>
                </a:lnTo>
              </a:path>
            </a:pathLst>
          </a:custGeom>
          <a:noFill/>
          <a:ln w="53975" cap="rnd" cmpd="sng">
            <a:solidFill>
              <a:srgbClr val="FFC000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7" name="Rectangle 32"/>
          <p:cNvSpPr>
            <a:spLocks noChangeArrowheads="1"/>
          </p:cNvSpPr>
          <p:nvPr/>
        </p:nvSpPr>
        <p:spPr bwMode="auto">
          <a:xfrm>
            <a:off x="1447800" y="3581400"/>
            <a:ext cx="2087111" cy="344326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chemeClr val="bg2"/>
                </a:solidFill>
                <a:cs typeface="Arial" charset="0"/>
              </a:rPr>
              <a:t>1. Bottom melting</a:t>
            </a:r>
          </a:p>
        </p:txBody>
      </p:sp>
      <p:sp>
        <p:nvSpPr>
          <p:cNvPr id="48" name="Rectangle 32"/>
          <p:cNvSpPr>
            <a:spLocks noChangeArrowheads="1"/>
          </p:cNvSpPr>
          <p:nvPr/>
        </p:nvSpPr>
        <p:spPr bwMode="auto">
          <a:xfrm>
            <a:off x="2286000" y="4724400"/>
            <a:ext cx="1579563" cy="2667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FFFFFF"/>
                </a:solidFill>
                <a:cs typeface="Arial" charset="0"/>
              </a:rPr>
              <a:t>3. Stored in ocean</a:t>
            </a:r>
          </a:p>
        </p:txBody>
      </p:sp>
      <p:sp>
        <p:nvSpPr>
          <p:cNvPr id="49" name="Freeform 22"/>
          <p:cNvSpPr>
            <a:spLocks/>
          </p:cNvSpPr>
          <p:nvPr/>
        </p:nvSpPr>
        <p:spPr bwMode="auto">
          <a:xfrm rot="10800000" flipH="1">
            <a:off x="5791200" y="4724400"/>
            <a:ext cx="457200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5"/>
              </a:cxn>
            </a:cxnLst>
            <a:rect l="0" t="0" r="r" b="b"/>
            <a:pathLst>
              <a:path w="1" h="256">
                <a:moveTo>
                  <a:pt x="0" y="0"/>
                </a:moveTo>
                <a:lnTo>
                  <a:pt x="0" y="255"/>
                </a:lnTo>
              </a:path>
            </a:pathLst>
          </a:custGeom>
          <a:noFill/>
          <a:ln w="53975" cap="rnd" cmpd="sng">
            <a:solidFill>
              <a:srgbClr val="FFC000"/>
            </a:solidFill>
            <a:prstDash val="solid"/>
            <a:round/>
            <a:headEnd type="none" w="sm" len="sm"/>
            <a:tailEnd type="stealth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0" name="Rectangle 32"/>
          <p:cNvSpPr>
            <a:spLocks noChangeArrowheads="1"/>
          </p:cNvSpPr>
          <p:nvPr/>
        </p:nvSpPr>
        <p:spPr bwMode="auto">
          <a:xfrm>
            <a:off x="7162800" y="4419600"/>
            <a:ext cx="1282700" cy="2667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dirty="0">
                <a:solidFill>
                  <a:srgbClr val="FFFFFF"/>
                </a:solidFill>
                <a:cs typeface="Arial" charset="0"/>
              </a:rPr>
              <a:t>Advected heat</a:t>
            </a:r>
          </a:p>
        </p:txBody>
      </p:sp>
      <p:sp>
        <p:nvSpPr>
          <p:cNvPr id="51" name="Rectangle 32"/>
          <p:cNvSpPr>
            <a:spLocks noChangeArrowheads="1"/>
          </p:cNvSpPr>
          <p:nvPr/>
        </p:nvSpPr>
        <p:spPr bwMode="auto">
          <a:xfrm>
            <a:off x="5181600" y="5334000"/>
            <a:ext cx="1438275" cy="2667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/>
          <a:p>
            <a:pPr defTabSz="501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FFFFFF"/>
                </a:solidFill>
                <a:cs typeface="Arial" charset="0"/>
              </a:rPr>
              <a:t>Heat from below</a:t>
            </a:r>
          </a:p>
        </p:txBody>
      </p:sp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4953000" y="3810000"/>
            <a:ext cx="1830630" cy="34432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263" tIns="33338" rIns="68263" bIns="33338">
            <a:spAutoFit/>
          </a:bodyPr>
          <a:lstStyle>
            <a:lvl1pPr defTabSz="5016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5016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016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5016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5016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501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501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501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501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 smtClean="0">
                <a:solidFill>
                  <a:schemeClr val="bg2"/>
                </a:solidFill>
                <a:cs typeface="Arial" charset="0"/>
              </a:rPr>
              <a:t>Absorbed solar</a:t>
            </a:r>
          </a:p>
        </p:txBody>
      </p:sp>
    </p:spTree>
    <p:extLst>
      <p:ext uri="{BB962C8B-B14F-4D97-AF65-F5344CB8AC3E}">
        <p14:creationId xmlns:p14="http://schemas.microsoft.com/office/powerpoint/2010/main" val="1282436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000000"/>
                </a:solidFill>
              </a:rPr>
              <a:t>Solar heating of the ocean</a:t>
            </a:r>
          </a:p>
        </p:txBody>
      </p:sp>
      <p:sp>
        <p:nvSpPr>
          <p:cNvPr id="59393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solidFill>
                  <a:srgbClr val="800000"/>
                </a:solidFill>
              </a:rPr>
              <a:t>How much sunlight is absorbed in leads?</a:t>
            </a:r>
          </a:p>
        </p:txBody>
      </p:sp>
      <p:sp>
        <p:nvSpPr>
          <p:cNvPr id="593932" name="Text Box 4"/>
          <p:cNvSpPr txBox="1">
            <a:spLocks noChangeArrowheads="1"/>
          </p:cNvSpPr>
          <p:nvPr/>
        </p:nvSpPr>
        <p:spPr bwMode="auto">
          <a:xfrm>
            <a:off x="76200" y="838200"/>
            <a:ext cx="89916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0000"/>
                </a:solidFill>
              </a:rPr>
              <a:t>Heat to ocean = incident x Area of leads x (1 – lead albedo) </a:t>
            </a: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i="1" dirty="0" smtClean="0">
              <a:solidFill>
                <a:srgbClr val="000000"/>
              </a:solidFill>
            </a:endParaRP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i="1" dirty="0" smtClean="0">
              <a:solidFill>
                <a:srgbClr val="000000"/>
              </a:solidFill>
            </a:endParaRP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altLang="en-US" u="sng" dirty="0" smtClean="0">
                <a:solidFill>
                  <a:srgbClr val="000000"/>
                </a:solidFill>
              </a:rPr>
              <a:t>Input:</a:t>
            </a: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 Incident sunlight – reanalysis</a:t>
            </a: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 Lead area – satellite</a:t>
            </a: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 Lead albedo = 0.07</a:t>
            </a: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</a:endParaRP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u="sng" dirty="0" smtClean="0">
                <a:solidFill>
                  <a:srgbClr val="000000"/>
                </a:solidFill>
              </a:rPr>
              <a:t>Output:</a:t>
            </a: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 Solar input directly to ocean</a:t>
            </a: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 Day by day</a:t>
            </a:r>
          </a:p>
        </p:txBody>
      </p:sp>
      <p:pic>
        <p:nvPicPr>
          <p:cNvPr id="593933" name="Picture 5" descr="springl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910" r="2304"/>
          <a:stretch>
            <a:fillRect/>
          </a:stretch>
        </p:blipFill>
        <p:spPr bwMode="auto">
          <a:xfrm>
            <a:off x="4572000" y="1811337"/>
            <a:ext cx="4495800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34" name="Line 6"/>
          <p:cNvSpPr>
            <a:spLocks noChangeShapeType="1"/>
          </p:cNvSpPr>
          <p:nvPr/>
        </p:nvSpPr>
        <p:spPr bwMode="auto">
          <a:xfrm flipV="1">
            <a:off x="7239000" y="3810000"/>
            <a:ext cx="1524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3935" name="Text Box 7"/>
          <p:cNvSpPr txBox="1">
            <a:spLocks noChangeArrowheads="1"/>
          </p:cNvSpPr>
          <p:nvPr/>
        </p:nvSpPr>
        <p:spPr bwMode="auto">
          <a:xfrm>
            <a:off x="7181850" y="35052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FFFF"/>
                </a:solidFill>
              </a:rPr>
              <a:t>7%</a:t>
            </a:r>
          </a:p>
        </p:txBody>
      </p:sp>
      <p:graphicFrame>
        <p:nvGraphicFramePr>
          <p:cNvPr id="593928" name="Object 8"/>
          <p:cNvGraphicFramePr>
            <a:graphicFrameLocks noChangeAspect="1"/>
          </p:cNvGraphicFramePr>
          <p:nvPr>
            <p:extLst/>
          </p:nvPr>
        </p:nvGraphicFramePr>
        <p:xfrm>
          <a:off x="5867400" y="1524000"/>
          <a:ext cx="9683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51" name="Image" r:id="rId5" imgW="2592305" imgH="2134839" progId="">
                  <p:embed/>
                </p:oleObj>
              </mc:Choice>
              <mc:Fallback>
                <p:oleObj name="Image" r:id="rId5" imgW="2592305" imgH="2134839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FFFF"/>
                          </a:clrFrom>
                          <a:clrTo>
                            <a:srgbClr val="00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08" r="7408" b="5568"/>
                      <a:stretch>
                        <a:fillRect/>
                      </a:stretch>
                    </p:blipFill>
                    <p:spPr bwMode="auto">
                      <a:xfrm>
                        <a:off x="5867400" y="1524000"/>
                        <a:ext cx="96837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36" name="Oval 9"/>
          <p:cNvSpPr>
            <a:spLocks noChangeArrowheads="1"/>
          </p:cNvSpPr>
          <p:nvPr/>
        </p:nvSpPr>
        <p:spPr bwMode="auto">
          <a:xfrm>
            <a:off x="6705600" y="3886200"/>
            <a:ext cx="609600" cy="381000"/>
          </a:xfrm>
          <a:prstGeom prst="ellips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93%</a:t>
            </a:r>
          </a:p>
        </p:txBody>
      </p:sp>
      <p:sp>
        <p:nvSpPr>
          <p:cNvPr id="593937" name="Line 10"/>
          <p:cNvSpPr>
            <a:spLocks noChangeShapeType="1"/>
          </p:cNvSpPr>
          <p:nvPr/>
        </p:nvSpPr>
        <p:spPr bwMode="auto">
          <a:xfrm>
            <a:off x="6324600" y="2362200"/>
            <a:ext cx="609600" cy="1524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3185108"/>
            <a:ext cx="4160006" cy="332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56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8975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Spatial variability of melt for one year</a:t>
            </a:r>
          </a:p>
        </p:txBody>
      </p:sp>
      <p:sp>
        <p:nvSpPr>
          <p:cNvPr id="136195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197" name="Rectangle 11"/>
          <p:cNvSpPr>
            <a:spLocks noChangeArrowheads="1"/>
          </p:cNvSpPr>
          <p:nvPr/>
        </p:nvSpPr>
        <p:spPr bwMode="auto">
          <a:xfrm>
            <a:off x="274638" y="476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  <a:cs typeface="Arial" charset="0"/>
              </a:rPr>
              <a:t>A wide range of surface and bottom melting</a:t>
            </a:r>
          </a:p>
        </p:txBody>
      </p:sp>
      <p:pic>
        <p:nvPicPr>
          <p:cNvPr id="1055746" name="Picture 2" descr="H:\DonProject1\IMBs\2008me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28650"/>
            <a:ext cx="7867651" cy="577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Is sunlight the source of ocean heat?</a:t>
            </a:r>
          </a:p>
        </p:txBody>
      </p:sp>
      <p:sp>
        <p:nvSpPr>
          <p:cNvPr id="22540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800000"/>
                </a:solidFill>
                <a:cs typeface="Arial" charset="0"/>
              </a:rPr>
              <a:t>Sunlight and bottom melt: strong linear relationship  (0.9) 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650710"/>
              </p:ext>
            </p:extLst>
          </p:nvPr>
        </p:nvGraphicFramePr>
        <p:xfrm>
          <a:off x="2846388" y="712788"/>
          <a:ext cx="5843587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632" name="Graph" r:id="rId4" imgW="9493200" imgH="7315200" progId="Origin50.Graph">
                  <p:embed/>
                </p:oleObj>
              </mc:Choice>
              <mc:Fallback>
                <p:oleObj name="Graph" r:id="rId4" imgW="9493200" imgH="7315200" progId="Origin50.Graph">
                  <p:embed/>
                  <p:pic>
                    <p:nvPicPr>
                      <p:cNvPr id="0" name="Picture 12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169" t="16251" b="16251"/>
                      <a:stretch>
                        <a:fillRect/>
                      </a:stretch>
                    </p:blipFill>
                    <p:spPr bwMode="auto">
                      <a:xfrm>
                        <a:off x="2846388" y="712788"/>
                        <a:ext cx="5843587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" descr="H:\DonProject1\IMBs\2008melt.jpg"/>
          <p:cNvPicPr>
            <a:picLocks noChangeAspect="1" noChangeArrowheads="1"/>
          </p:cNvPicPr>
          <p:nvPr/>
        </p:nvPicPr>
        <p:blipFill>
          <a:blip r:embed="rId6" cstate="print"/>
          <a:srcRect l="15496" t="9241" r="5085" b="3630"/>
          <a:stretch>
            <a:fillRect/>
          </a:stretch>
        </p:blipFill>
        <p:spPr bwMode="auto">
          <a:xfrm>
            <a:off x="1" y="2302727"/>
            <a:ext cx="2819400" cy="2269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smtClean="0">
                <a:solidFill>
                  <a:srgbClr val="800000"/>
                </a:solidFill>
              </a:rPr>
              <a:t>Large increases in Beaufort</a:t>
            </a:r>
            <a:endParaRPr lang="en-US" altLang="en-US" sz="2400" b="1" i="1" dirty="0" smtClean="0">
              <a:solidFill>
                <a:srgbClr val="8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228600" y="3352800"/>
          <a:ext cx="3924300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742" name="Graph" r:id="rId4" imgW="9753600" imgH="7467600" progId="Origin50.Graph">
                  <p:embed/>
                </p:oleObj>
              </mc:Choice>
              <mc:Fallback>
                <p:oleObj name="Graph" r:id="rId4" imgW="9753600" imgH="7467600" progId="Origin50.Graph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3924300" cy="299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3714" y="6169223"/>
            <a:ext cx="3397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Beaufort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Intermediate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North </a:t>
            </a: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114800" y="1295400"/>
          <a:ext cx="6370319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743" name="Graph" r:id="rId6" imgW="9753600" imgH="7467600" progId="Origin50.Graph">
                  <p:embed/>
                </p:oleObj>
              </mc:Choice>
              <mc:Fallback>
                <p:oleObj name="Graph" r:id="rId6" imgW="9753600" imgH="7467600" progId="Origin50.Graph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295400"/>
                        <a:ext cx="6370319" cy="487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000000"/>
                </a:solidFill>
              </a:rPr>
              <a:t>Temporal changes at two points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18129" r="10028" b="16146"/>
          <a:stretch/>
        </p:blipFill>
        <p:spPr bwMode="auto">
          <a:xfrm>
            <a:off x="609600" y="1066800"/>
            <a:ext cx="320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-Point Star 9"/>
          <p:cNvSpPr/>
          <p:nvPr/>
        </p:nvSpPr>
        <p:spPr>
          <a:xfrm>
            <a:off x="1295400" y="2667000"/>
            <a:ext cx="304800" cy="304800"/>
          </a:xfrm>
          <a:prstGeom prst="star5">
            <a:avLst/>
          </a:prstGeom>
          <a:solidFill>
            <a:srgbClr val="0099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057400" y="1600200"/>
            <a:ext cx="304800" cy="304800"/>
          </a:xfrm>
          <a:prstGeom prst="star5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59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trendanyi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6" t="3200"/>
          <a:stretch/>
        </p:blipFill>
        <p:spPr bwMode="auto">
          <a:xfrm>
            <a:off x="4684712" y="1544637"/>
            <a:ext cx="190501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4" name="Picture 6" descr="trendwa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t="3200" r="11115"/>
          <a:stretch>
            <a:fillRect/>
          </a:stretch>
        </p:blipFill>
        <p:spPr bwMode="auto">
          <a:xfrm>
            <a:off x="4876800" y="1544637"/>
            <a:ext cx="42672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5" name="Rectangle 7"/>
          <p:cNvSpPr>
            <a:spLocks noChangeArrowheads="1"/>
          </p:cNvSpPr>
          <p:nvPr/>
        </p:nvSpPr>
        <p:spPr bwMode="auto">
          <a:xfrm>
            <a:off x="4457700" y="1600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4457700" y="1981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4457700" y="2362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8" name="Rectangle 10"/>
          <p:cNvSpPr>
            <a:spLocks noChangeArrowheads="1"/>
          </p:cNvSpPr>
          <p:nvPr/>
        </p:nvSpPr>
        <p:spPr bwMode="auto">
          <a:xfrm>
            <a:off x="4457700" y="2743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9" name="Rectangle 11"/>
          <p:cNvSpPr>
            <a:spLocks noChangeArrowheads="1"/>
          </p:cNvSpPr>
          <p:nvPr/>
        </p:nvSpPr>
        <p:spPr bwMode="auto">
          <a:xfrm>
            <a:off x="4457700" y="3124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0" name="Rectangle 12"/>
          <p:cNvSpPr>
            <a:spLocks noChangeArrowheads="1"/>
          </p:cNvSpPr>
          <p:nvPr/>
        </p:nvSpPr>
        <p:spPr bwMode="auto">
          <a:xfrm>
            <a:off x="4419600" y="3581400"/>
            <a:ext cx="2667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1" name="Rectangle 13"/>
          <p:cNvSpPr>
            <a:spLocks noChangeArrowheads="1"/>
          </p:cNvSpPr>
          <p:nvPr/>
        </p:nvSpPr>
        <p:spPr bwMode="auto">
          <a:xfrm>
            <a:off x="4438650" y="3962400"/>
            <a:ext cx="2667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2" name="Rectangle 14"/>
          <p:cNvSpPr>
            <a:spLocks noChangeArrowheads="1"/>
          </p:cNvSpPr>
          <p:nvPr/>
        </p:nvSpPr>
        <p:spPr bwMode="auto">
          <a:xfrm>
            <a:off x="4438650" y="4343400"/>
            <a:ext cx="2667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3" name="Rectangle 15"/>
          <p:cNvSpPr>
            <a:spLocks noChangeArrowheads="1"/>
          </p:cNvSpPr>
          <p:nvPr/>
        </p:nvSpPr>
        <p:spPr bwMode="auto">
          <a:xfrm>
            <a:off x="4438650" y="4724400"/>
            <a:ext cx="2667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4" name="Rectangle 16"/>
          <p:cNvSpPr>
            <a:spLocks noChangeArrowheads="1"/>
          </p:cNvSpPr>
          <p:nvPr/>
        </p:nvSpPr>
        <p:spPr bwMode="auto">
          <a:xfrm>
            <a:off x="4438650" y="5105400"/>
            <a:ext cx="2667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5" name="Text Box 17"/>
          <p:cNvSpPr txBox="1">
            <a:spLocks noChangeArrowheads="1"/>
          </p:cNvSpPr>
          <p:nvPr/>
        </p:nvSpPr>
        <p:spPr bwMode="auto">
          <a:xfrm>
            <a:off x="0" y="639245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800000"/>
                </a:solidFill>
                <a:latin typeface="Arial" charset="0"/>
              </a:rPr>
              <a:t>Increase in 90% of area, big increase in Beaufort</a:t>
            </a:r>
          </a:p>
        </p:txBody>
      </p:sp>
      <p:sp>
        <p:nvSpPr>
          <p:cNvPr id="217108" name="Rectangle 20"/>
          <p:cNvSpPr>
            <a:spLocks noChangeArrowheads="1"/>
          </p:cNvSpPr>
          <p:nvPr/>
        </p:nvSpPr>
        <p:spPr bwMode="auto">
          <a:xfrm>
            <a:off x="4432300" y="1295400"/>
            <a:ext cx="255588" cy="419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9" name="Text Box 21"/>
          <p:cNvSpPr txBox="1">
            <a:spLocks noChangeArrowheads="1"/>
          </p:cNvSpPr>
          <p:nvPr/>
        </p:nvSpPr>
        <p:spPr bwMode="auto">
          <a:xfrm>
            <a:off x="4343400" y="1457325"/>
            <a:ext cx="341312" cy="4257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-1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-2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-3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-4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-5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4749800" y="1447800"/>
            <a:ext cx="104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% per year</a:t>
            </a:r>
            <a:endParaRPr lang="en-US" altLang="en-US" sz="1400" baseline="30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767477"/>
            <a:ext cx="39693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open water means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more solar heat in ocean.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solar heat in ocean means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more bottom melt.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More bottom melt means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more open water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more bottom melt in Beaufort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ice albedo feedback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28600" y="3200400"/>
          <a:ext cx="3924300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03" name="Graph" r:id="rId6" imgW="9753600" imgH="7467600" progId="Origin50.Graph">
                  <p:embed/>
                </p:oleObj>
              </mc:Choice>
              <mc:Fallback>
                <p:oleObj name="Graph" r:id="rId6" imgW="9753600" imgH="7467600" progId="Origin50.Graph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00400"/>
                        <a:ext cx="3924300" cy="299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61424" y="1002268"/>
            <a:ext cx="375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 of solar heat input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</a:p>
        </p:txBody>
      </p:sp>
      <p:sp>
        <p:nvSpPr>
          <p:cNvPr id="23" name="Oval 22"/>
          <p:cNvSpPr/>
          <p:nvPr/>
        </p:nvSpPr>
        <p:spPr>
          <a:xfrm rot="20347717">
            <a:off x="6068744" y="2429338"/>
            <a:ext cx="9906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4305708">
            <a:off x="6117954" y="3333924"/>
            <a:ext cx="990600" cy="3938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 rot="16200000">
            <a:off x="6689130" y="3869730"/>
            <a:ext cx="791824" cy="3079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3714" y="6016823"/>
            <a:ext cx="3397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Beaufort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Intermediate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North </a:t>
            </a: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72200" y="255704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16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77000" y="3200400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sz="16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34200" y="3733800"/>
            <a:ext cx="332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endParaRPr lang="en-US" sz="16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000000"/>
                </a:solidFill>
              </a:rPr>
              <a:t>Changes in solar heating of the ocean</a:t>
            </a:r>
          </a:p>
        </p:txBody>
      </p:sp>
    </p:spTree>
    <p:extLst>
      <p:ext uri="{BB962C8B-B14F-4D97-AF65-F5344CB8AC3E}">
        <p14:creationId xmlns:p14="http://schemas.microsoft.com/office/powerpoint/2010/main" val="22027986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1" descr="Don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3751"/>
          <a:stretch/>
        </p:blipFill>
        <p:spPr bwMode="auto">
          <a:xfrm>
            <a:off x="0" y="685800"/>
            <a:ext cx="21325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20" descr="spralbl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838" r="27316"/>
          <a:stretch/>
        </p:blipFill>
        <p:spPr bwMode="auto">
          <a:xfrm>
            <a:off x="2209800" y="685800"/>
            <a:ext cx="2150476" cy="182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0695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Changing ice, changing light 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– FY vs. MY</a:t>
            </a:r>
          </a:p>
        </p:txBody>
      </p:sp>
      <p:sp>
        <p:nvSpPr>
          <p:cNvPr id="116742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>
                <a:solidFill>
                  <a:srgbClr val="800000"/>
                </a:solidFill>
                <a:cs typeface="Arial" charset="0"/>
              </a:rPr>
              <a:t>First year ice transmits much more sunlight to </a:t>
            </a: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ocean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6743" name="TextBox 11"/>
          <p:cNvSpPr txBox="1">
            <a:spLocks noChangeArrowheads="1"/>
          </p:cNvSpPr>
          <p:nvPr/>
        </p:nvSpPr>
        <p:spPr bwMode="auto">
          <a:xfrm>
            <a:off x="2983497" y="6172200"/>
            <a:ext cx="1816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cs typeface="Arial" charset="0"/>
              </a:rPr>
              <a:t>Photos from Karen Frey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2724150" y="6858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Multiyear ice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304800" y="685800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First year ice</a:t>
            </a:r>
          </a:p>
        </p:txBody>
      </p:sp>
      <p:pic>
        <p:nvPicPr>
          <p:cNvPr id="116747" name="Picture 24" descr="SEA07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3447" r="13533"/>
          <a:stretch/>
        </p:blipFill>
        <p:spPr bwMode="auto">
          <a:xfrm>
            <a:off x="2209800" y="4495800"/>
            <a:ext cx="213460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25" descr="DSC_030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9" t="3000" r="2686" b="1"/>
          <a:stretch/>
        </p:blipFill>
        <p:spPr bwMode="auto">
          <a:xfrm>
            <a:off x="0" y="4495800"/>
            <a:ext cx="213259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2133600" y="685800"/>
            <a:ext cx="76200" cy="5638800"/>
          </a:xfrm>
          <a:prstGeom prst="rect">
            <a:avLst/>
          </a:prstGeom>
          <a:solidFill>
            <a:srgbClr val="990000"/>
          </a:solidFill>
          <a:ln w="9525" algn="ctr">
            <a:solidFill>
              <a:srgbClr val="99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822348"/>
              </p:ext>
            </p:extLst>
          </p:nvPr>
        </p:nvGraphicFramePr>
        <p:xfrm>
          <a:off x="4419600" y="501162"/>
          <a:ext cx="4572000" cy="597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889" name="Graph" r:id="rId9" imgW="7467600" imgH="9753600" progId="Origin50.Graph">
                  <p:embed/>
                </p:oleObj>
              </mc:Choice>
              <mc:Fallback>
                <p:oleObj name="Graph" r:id="rId9" imgW="7467600" imgH="9753600" progId="Origin50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01162"/>
                        <a:ext cx="4572000" cy="597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1" descr="asd0731c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1920" r="14336" b="535"/>
          <a:stretch/>
        </p:blipFill>
        <p:spPr bwMode="auto">
          <a:xfrm>
            <a:off x="2209800" y="2590800"/>
            <a:ext cx="2133600" cy="1828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BDRF_Ice_2"/>
          <p:cNvPicPr>
            <a:picLocks noChangeAspect="1" noChangeArrowheads="1"/>
          </p:cNvPicPr>
          <p:nvPr/>
        </p:nvPicPr>
        <p:blipFill rotWithShape="1">
          <a:blip r:embed="rId1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353" r="12750" b="3280"/>
          <a:stretch/>
        </p:blipFill>
        <p:spPr bwMode="auto">
          <a:xfrm>
            <a:off x="415" y="2590800"/>
            <a:ext cx="2132181" cy="1828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8206" y="3821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15006" y="27548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14594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10X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8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cs typeface="Arial" charset="0"/>
              </a:rPr>
              <a:t>As light transmission increases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Changes in ice impact ecosystems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2813" t="5000" r="13817" b="6957"/>
          <a:stretch>
            <a:fillRect/>
          </a:stretch>
        </p:blipFill>
        <p:spPr bwMode="auto">
          <a:xfrm>
            <a:off x="0" y="1013460"/>
            <a:ext cx="3017520" cy="22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2500" t="5000" r="13312" b="6000"/>
          <a:stretch>
            <a:fillRect/>
          </a:stretch>
        </p:blipFill>
        <p:spPr bwMode="auto">
          <a:xfrm>
            <a:off x="5993307" y="3124200"/>
            <a:ext cx="315069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E:\Rebecca\GOPRO_Under_Ice_Photos\6.02_Under_Ice\G0101176.JPG"/>
          <p:cNvPicPr>
            <a:picLocks noChangeAspect="1" noChangeArrowheads="1"/>
          </p:cNvPicPr>
          <p:nvPr/>
        </p:nvPicPr>
        <p:blipFill>
          <a:blip r:embed="rId5" cstate="print"/>
          <a:srcRect l="7197" r="7576"/>
          <a:stretch>
            <a:fillRect/>
          </a:stretch>
        </p:blipFill>
        <p:spPr bwMode="auto">
          <a:xfrm rot="5400000">
            <a:off x="2808732" y="1882140"/>
            <a:ext cx="3429000" cy="30175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6858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Not enough light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12954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Ice algae bloom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27432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Phytoplankton bloom</a:t>
            </a: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1000" y="6096000"/>
            <a:ext cx="8610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5650468"/>
            <a:ext cx="211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Snow, thick MY ice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5638800"/>
            <a:ext cx="280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Less snow, thinner FY ice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5638800"/>
            <a:ext cx="321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No snow, no ice algae, FY ice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Not just an intellectual exercise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There are consequences today</a:t>
            </a:r>
          </a:p>
        </p:txBody>
      </p:sp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4" cstate="print"/>
          <a:srcRect l="12500" t="29674" r="38750" b="6508"/>
          <a:stretch>
            <a:fillRect/>
          </a:stretch>
        </p:blipFill>
        <p:spPr bwMode="auto">
          <a:xfrm>
            <a:off x="2743200" y="3783013"/>
            <a:ext cx="3200400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5" cstate="print"/>
          <a:srcRect l="10124" t="26036" r="43794" b="13176"/>
          <a:stretch>
            <a:fillRect/>
          </a:stretch>
        </p:blipFill>
        <p:spPr bwMode="auto">
          <a:xfrm>
            <a:off x="228600" y="4495800"/>
            <a:ext cx="22860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7" descr="ArcticOil"/>
          <p:cNvPicPr>
            <a:picLocks noChangeAspect="1" noChangeArrowheads="1"/>
          </p:cNvPicPr>
          <p:nvPr/>
        </p:nvPicPr>
        <p:blipFill>
          <a:blip r:embed="rId6" cstate="print"/>
          <a:srcRect r="27885" b="11111"/>
          <a:stretch>
            <a:fillRect/>
          </a:stretch>
        </p:blipFill>
        <p:spPr bwMode="auto">
          <a:xfrm>
            <a:off x="6019800" y="3783013"/>
            <a:ext cx="29718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8" descr="ArcticShipping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82828"/>
              </a:clrFrom>
              <a:clrTo>
                <a:srgbClr val="282828">
                  <a:alpha val="0"/>
                </a:srgbClr>
              </a:clrTo>
            </a:clrChange>
          </a:blip>
          <a:srcRect l="7600" t="4170" r="7521" b="4083"/>
          <a:stretch>
            <a:fillRect/>
          </a:stretch>
        </p:blipFill>
        <p:spPr bwMode="auto">
          <a:xfrm>
            <a:off x="3124200" y="685800"/>
            <a:ext cx="28956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9" descr="lawseamedian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609600"/>
            <a:ext cx="28273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0" descr="A Shishmaref house undermined by coastal erosion"/>
          <p:cNvPicPr>
            <a:picLocks noChangeAspect="1" noChangeArrowheads="1"/>
          </p:cNvPicPr>
          <p:nvPr/>
        </p:nvPicPr>
        <p:blipFill>
          <a:blip r:embed="rId9" cstate="print"/>
          <a:srcRect l="2425"/>
          <a:stretch>
            <a:fillRect/>
          </a:stretch>
        </p:blipFill>
        <p:spPr bwMode="auto">
          <a:xfrm>
            <a:off x="228600" y="2743200"/>
            <a:ext cx="2286000" cy="1479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4681" y="728357"/>
            <a:ext cx="2290517" cy="171004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tx1"/>
                </a:solidFill>
              </a:rPr>
              <a:t>The Arctic Ocean is harsh, productive, fragile</a:t>
            </a: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A material near its melting point</a:t>
            </a:r>
          </a:p>
        </p:txBody>
      </p:sp>
      <p:sp>
        <p:nvSpPr>
          <p:cNvPr id="135172" name="TextBox 13"/>
          <p:cNvSpPr txBox="1">
            <a:spLocks noChangeArrowheads="1"/>
          </p:cNvSpPr>
          <p:nvPr/>
        </p:nvSpPr>
        <p:spPr bwMode="auto">
          <a:xfrm>
            <a:off x="7391400" y="6124575"/>
            <a:ext cx="160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Courtesy J. Maslanik</a:t>
            </a:r>
          </a:p>
        </p:txBody>
      </p:sp>
      <p:pic>
        <p:nvPicPr>
          <p:cNvPr id="135173" name="Picture 5" descr="K:\IceScapeMaster\Icescape2011\Selected Photos\PondPeople.jpg"/>
          <p:cNvPicPr>
            <a:picLocks noChangeAspect="1"/>
          </p:cNvPicPr>
          <p:nvPr/>
        </p:nvPicPr>
        <p:blipFill>
          <a:blip r:embed="rId3" cstate="print"/>
          <a:srcRect t="3757" b="1068"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Photograph by Bill Hess"/>
          <p:cNvPicPr>
            <a:picLocks noChangeAspect="1" noChangeArrowheads="1"/>
          </p:cNvPicPr>
          <p:nvPr/>
        </p:nvPicPr>
        <p:blipFill>
          <a:blip r:embed="rId2" cstate="print"/>
          <a:srcRect b="3535"/>
          <a:stretch>
            <a:fillRect/>
          </a:stretch>
        </p:blipFill>
        <p:spPr bwMode="auto">
          <a:xfrm>
            <a:off x="304800" y="838200"/>
            <a:ext cx="3657600" cy="250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8723" name="Picture 4" descr="Photograph by Bill Hess"/>
          <p:cNvPicPr>
            <a:picLocks noChangeAspect="1" noChangeArrowheads="1"/>
          </p:cNvPicPr>
          <p:nvPr/>
        </p:nvPicPr>
        <p:blipFill>
          <a:blip r:embed="rId3" cstate="print"/>
          <a:srcRect b="3535"/>
          <a:stretch>
            <a:fillRect/>
          </a:stretch>
        </p:blipFill>
        <p:spPr bwMode="auto">
          <a:xfrm>
            <a:off x="4953000" y="3962400"/>
            <a:ext cx="3429000" cy="2398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8724" name="Text Box 5"/>
          <p:cNvSpPr txBox="1">
            <a:spLocks noChangeArrowheads="1"/>
          </p:cNvSpPr>
          <p:nvPr/>
        </p:nvSpPr>
        <p:spPr bwMode="auto">
          <a:xfrm>
            <a:off x="6626225" y="6092825"/>
            <a:ext cx="175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Photo by Bill Hess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>
                <a:solidFill>
                  <a:srgbClr val="000000"/>
                </a:solidFill>
              </a:rPr>
              <a:t>Impact on Arctic communities</a:t>
            </a:r>
            <a:endParaRPr lang="en-US" sz="4400" kern="0">
              <a:solidFill>
                <a:srgbClr val="000000"/>
              </a:solidFill>
            </a:endParaRPr>
          </a:p>
        </p:txBody>
      </p:sp>
      <p:sp>
        <p:nvSpPr>
          <p:cNvPr id="158726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Shifts in ice and ecosystems impact communities</a:t>
            </a:r>
          </a:p>
        </p:txBody>
      </p:sp>
      <p:pic>
        <p:nvPicPr>
          <p:cNvPr id="158727" name="Picture 10" descr="A Shishmaref house undermined by coastal erosion"/>
          <p:cNvPicPr>
            <a:picLocks noChangeAspect="1" noChangeArrowheads="1"/>
          </p:cNvPicPr>
          <p:nvPr/>
        </p:nvPicPr>
        <p:blipFill>
          <a:blip r:embed="rId4" cstate="print"/>
          <a:srcRect l="2425"/>
          <a:stretch>
            <a:fillRect/>
          </a:stretch>
        </p:blipFill>
        <p:spPr bwMode="auto">
          <a:xfrm>
            <a:off x="4718050" y="838200"/>
            <a:ext cx="4238625" cy="2743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8728" name="Picture 2" descr="0923sw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7750"/>
            <a:ext cx="38862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9" name="Text Box 5"/>
          <p:cNvSpPr txBox="1">
            <a:spLocks noChangeArrowheads="1"/>
          </p:cNvSpPr>
          <p:nvPr/>
        </p:nvSpPr>
        <p:spPr bwMode="auto">
          <a:xfrm>
            <a:off x="304800" y="3048000"/>
            <a:ext cx="175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Photo by Bill Hess</a:t>
            </a:r>
          </a:p>
        </p:txBody>
      </p:sp>
    </p:spTree>
    <p:extLst>
      <p:ext uri="{BB962C8B-B14F-4D97-AF65-F5344CB8AC3E}">
        <p14:creationId xmlns:p14="http://schemas.microsoft.com/office/powerpoint/2010/main" val="1005612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00"/>
                </a:solidFill>
              </a:rPr>
              <a:t>Economic, political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60771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800000"/>
                </a:solidFill>
              </a:rPr>
              <a:t>Natural resources.   But </a:t>
            </a:r>
            <a:r>
              <a:rPr lang="en-US" sz="2400" b="1" i="1" dirty="0" smtClean="0">
                <a:solidFill>
                  <a:srgbClr val="800000"/>
                </a:solidFill>
              </a:rPr>
              <a:t>how to get them?</a:t>
            </a:r>
            <a:endParaRPr lang="en-US" sz="2400" b="1" i="1" dirty="0">
              <a:solidFill>
                <a:srgbClr val="800000"/>
              </a:solidFill>
            </a:endParaRPr>
          </a:p>
        </p:txBody>
      </p:sp>
      <p:pic>
        <p:nvPicPr>
          <p:cNvPr id="160772" name="Picture 7" descr="ArcticOil"/>
          <p:cNvPicPr>
            <a:picLocks noChangeAspect="1" noChangeArrowheads="1"/>
          </p:cNvPicPr>
          <p:nvPr/>
        </p:nvPicPr>
        <p:blipFill>
          <a:blip r:embed="rId2" cstate="print"/>
          <a:srcRect r="29588" b="11111"/>
          <a:stretch>
            <a:fillRect/>
          </a:stretch>
        </p:blipFill>
        <p:spPr bwMode="auto">
          <a:xfrm>
            <a:off x="52388" y="685800"/>
            <a:ext cx="31480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3" y="3695700"/>
            <a:ext cx="2959100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0774" name="Picture 17"/>
          <p:cNvPicPr>
            <a:picLocks noChangeAspect="1" noChangeArrowheads="1"/>
          </p:cNvPicPr>
          <p:nvPr/>
        </p:nvPicPr>
        <p:blipFill>
          <a:blip r:embed="rId4" cstate="print"/>
          <a:srcRect l="32338" t="24986"/>
          <a:stretch>
            <a:fillRect/>
          </a:stretch>
        </p:blipFill>
        <p:spPr bwMode="auto">
          <a:xfrm>
            <a:off x="7378700" y="5089525"/>
            <a:ext cx="1425575" cy="93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0775" name="Picture 2" descr="rig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657600"/>
            <a:ext cx="3821113" cy="2590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0776" name="Picture 5"/>
          <p:cNvPicPr>
            <a:picLocks noChangeAspect="1" noChangeArrowheads="1"/>
          </p:cNvPicPr>
          <p:nvPr/>
        </p:nvPicPr>
        <p:blipFill>
          <a:blip r:embed="rId6" cstate="print"/>
          <a:srcRect l="13498" t="29674" r="39745" b="6508"/>
          <a:stretch>
            <a:fillRect/>
          </a:stretch>
        </p:blipFill>
        <p:spPr bwMode="auto">
          <a:xfrm>
            <a:off x="3276600" y="811213"/>
            <a:ext cx="3159125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7" name="Picture 2" descr="arctic bathymetric map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2400" y="762000"/>
            <a:ext cx="2641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818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lawsea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7388" y="914400"/>
            <a:ext cx="52578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b="1" smtClean="0">
                <a:solidFill>
                  <a:schemeClr val="tx1"/>
                </a:solidFill>
              </a:rPr>
              <a:t>Who owns the Arctic?</a:t>
            </a: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Large unclaimed central Arctic</a:t>
            </a:r>
          </a:p>
        </p:txBody>
      </p:sp>
      <p:sp>
        <p:nvSpPr>
          <p:cNvPr id="163845" name="Oval 5"/>
          <p:cNvSpPr>
            <a:spLocks noChangeArrowheads="1"/>
          </p:cNvSpPr>
          <p:nvPr/>
        </p:nvSpPr>
        <p:spPr bwMode="auto">
          <a:xfrm>
            <a:off x="1992313" y="1004888"/>
            <a:ext cx="5105400" cy="5156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200 nm limit</a:t>
            </a:r>
          </a:p>
        </p:txBody>
      </p:sp>
    </p:spTree>
    <p:extLst>
      <p:ext uri="{BB962C8B-B14F-4D97-AF65-F5344CB8AC3E}">
        <p14:creationId xmlns:p14="http://schemas.microsoft.com/office/powerpoint/2010/main" val="16880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lawseamedian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7388" y="876300"/>
            <a:ext cx="522922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b="1" smtClean="0">
                <a:solidFill>
                  <a:schemeClr val="tx1"/>
                </a:solidFill>
              </a:rPr>
              <a:t>Who owns the Arctic?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“…a natural prolongation of the continental shelf…”</a:t>
            </a:r>
          </a:p>
        </p:txBody>
      </p:sp>
      <p:sp>
        <p:nvSpPr>
          <p:cNvPr id="164869" name="Oval 5"/>
          <p:cNvSpPr>
            <a:spLocks noChangeArrowheads="1"/>
          </p:cNvSpPr>
          <p:nvPr/>
        </p:nvSpPr>
        <p:spPr bwMode="auto">
          <a:xfrm>
            <a:off x="1992313" y="1004888"/>
            <a:ext cx="5105400" cy="5156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76200" y="685800"/>
            <a:ext cx="3548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United Nations Convention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on the Law of the sea</a:t>
            </a:r>
          </a:p>
        </p:txBody>
      </p:sp>
    </p:spTree>
    <p:extLst>
      <p:ext uri="{BB962C8B-B14F-4D97-AF65-F5344CB8AC3E}">
        <p14:creationId xmlns:p14="http://schemas.microsoft.com/office/powerpoint/2010/main" val="28837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b="1" smtClean="0">
                <a:solidFill>
                  <a:schemeClr val="tx1"/>
                </a:solidFill>
              </a:rPr>
              <a:t>Increased shipping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Shortcuts across the top of the world</a:t>
            </a:r>
          </a:p>
        </p:txBody>
      </p:sp>
      <p:pic>
        <p:nvPicPr>
          <p:cNvPr id="159748" name="Picture 4" descr="northernsearout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2"/>
          <a:stretch>
            <a:fillRect/>
          </a:stretch>
        </p:blipFill>
        <p:spPr bwMode="auto">
          <a:xfrm>
            <a:off x="228600" y="2895600"/>
            <a:ext cx="2932113" cy="2971800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76200" y="685800"/>
            <a:ext cx="35528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srgbClr val="000000"/>
                </a:solidFill>
              </a:rPr>
              <a:t>London – Tokyo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Panama Canal: 24,100 km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Suez Canal: 20,900 km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Northwest Passage: 13,700 km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Northern Sea Route: 12,900 km</a:t>
            </a:r>
          </a:p>
        </p:txBody>
      </p:sp>
      <p:pic>
        <p:nvPicPr>
          <p:cNvPr id="159750" name="Picture 6" descr="ArcticShipping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82828"/>
              </a:clrFrom>
              <a:clrTo>
                <a:srgbClr val="282828">
                  <a:alpha val="0"/>
                </a:srgbClr>
              </a:clrTo>
            </a:clrChange>
          </a:blip>
          <a:srcRect l="7600" t="4170" r="7521" b="4083"/>
          <a:stretch>
            <a:fillRect/>
          </a:stretch>
        </p:blipFill>
        <p:spPr bwMode="auto">
          <a:xfrm>
            <a:off x="3581400" y="685800"/>
            <a:ext cx="556260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6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b="1" smtClean="0">
                <a:solidFill>
                  <a:schemeClr val="tx1"/>
                </a:solidFill>
              </a:rPr>
              <a:t>Increased tourism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See the Arctic before it melts</a:t>
            </a:r>
          </a:p>
        </p:txBody>
      </p:sp>
      <p:pic>
        <p:nvPicPr>
          <p:cNvPr id="161796" name="Picture 2" descr="Map of North Pole Route"/>
          <p:cNvPicPr>
            <a:picLocks noChangeAspect="1" noChangeArrowheads="1"/>
          </p:cNvPicPr>
          <p:nvPr/>
        </p:nvPicPr>
        <p:blipFill>
          <a:blip r:embed="rId3" cstate="print"/>
          <a:srcRect l="3828" t="5592" r="4306" b="10519"/>
          <a:stretch>
            <a:fillRect/>
          </a:stretch>
        </p:blipFill>
        <p:spPr bwMode="auto">
          <a:xfrm>
            <a:off x="533400" y="533400"/>
            <a:ext cx="3200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TextBox 7"/>
          <p:cNvSpPr txBox="1">
            <a:spLocks noChangeArrowheads="1"/>
          </p:cNvSpPr>
          <p:nvPr/>
        </p:nvSpPr>
        <p:spPr bwMode="auto">
          <a:xfrm>
            <a:off x="465138" y="620713"/>
            <a:ext cx="3494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$25,000 / 14 day North Pole cruise</a:t>
            </a:r>
          </a:p>
        </p:txBody>
      </p:sp>
      <p:pic>
        <p:nvPicPr>
          <p:cNvPr id="161799" name="Picture 5"/>
          <p:cNvPicPr>
            <a:picLocks noChangeAspect="1" noChangeArrowheads="1"/>
          </p:cNvPicPr>
          <p:nvPr/>
        </p:nvPicPr>
        <p:blipFill>
          <a:blip r:embed="rId4" cstate="print"/>
          <a:srcRect l="43616" t="23946" r="22054" b="29074"/>
          <a:stretch>
            <a:fillRect/>
          </a:stretch>
        </p:blipFill>
        <p:spPr bwMode="auto">
          <a:xfrm>
            <a:off x="5105400" y="3384924"/>
            <a:ext cx="3581400" cy="306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0" name="Picture 6"/>
          <p:cNvPicPr>
            <a:picLocks noChangeAspect="1" noChangeArrowheads="1"/>
          </p:cNvPicPr>
          <p:nvPr/>
        </p:nvPicPr>
        <p:blipFill>
          <a:blip r:embed="rId5" cstate="print"/>
          <a:srcRect l="45938" t="26500" r="33125" b="24500"/>
          <a:stretch>
            <a:fillRect/>
          </a:stretch>
        </p:blipFill>
        <p:spPr bwMode="auto">
          <a:xfrm>
            <a:off x="838200" y="2584450"/>
            <a:ext cx="2660650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1" name="TextBox 11"/>
          <p:cNvSpPr txBox="1">
            <a:spLocks noChangeArrowheads="1"/>
          </p:cNvSpPr>
          <p:nvPr/>
        </p:nvSpPr>
        <p:spPr bwMode="auto">
          <a:xfrm rot="-2456251">
            <a:off x="1089025" y="5276850"/>
            <a:ext cx="2055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$20,000 - $40,000</a:t>
            </a:r>
          </a:p>
        </p:txBody>
      </p:sp>
      <p:sp>
        <p:nvSpPr>
          <p:cNvPr id="161802" name="TextBox 12"/>
          <p:cNvSpPr txBox="1">
            <a:spLocks noChangeArrowheads="1"/>
          </p:cNvSpPr>
          <p:nvPr/>
        </p:nvSpPr>
        <p:spPr bwMode="auto">
          <a:xfrm>
            <a:off x="5105400" y="3714451"/>
            <a:ext cx="925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$70,000</a:t>
            </a:r>
          </a:p>
        </p:txBody>
      </p:sp>
      <p:pic>
        <p:nvPicPr>
          <p:cNvPr id="11" name="image09.jpg"/>
          <p:cNvPicPr>
            <a:picLocks noChangeAspect="1"/>
          </p:cNvPicPr>
          <p:nvPr/>
        </p:nvPicPr>
        <p:blipFill>
          <a:blip r:embed="rId6" cstate="print"/>
          <a:srcRect l="66667" b="65385"/>
          <a:stretch>
            <a:fillRect/>
          </a:stretch>
        </p:blipFill>
        <p:spPr>
          <a:xfrm>
            <a:off x="4572000" y="517406"/>
            <a:ext cx="4114800" cy="28487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265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35001" t="16499" r="27499" b="61501"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b="1" smtClean="0">
                <a:solidFill>
                  <a:schemeClr val="tx1"/>
                </a:solidFill>
              </a:rPr>
              <a:t>Increased tourism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See the Arctic before it melts</a:t>
            </a:r>
          </a:p>
        </p:txBody>
      </p:sp>
      <p:sp>
        <p:nvSpPr>
          <p:cNvPr id="161802" name="TextBox 12"/>
          <p:cNvSpPr txBox="1">
            <a:spLocks noChangeArrowheads="1"/>
          </p:cNvSpPr>
          <p:nvPr/>
        </p:nvSpPr>
        <p:spPr bwMode="auto">
          <a:xfrm>
            <a:off x="4865688" y="3429000"/>
            <a:ext cx="925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$70,000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51"/>
          <a:stretch/>
        </p:blipFill>
        <p:spPr bwMode="auto">
          <a:xfrm>
            <a:off x="3017520" y="3340316"/>
            <a:ext cx="6126480" cy="306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884474"/>
            <a:ext cx="29290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Scheduled for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August 16 – September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Anchorage to New York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32 Days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$45,000 for a penthouse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Sold out in two days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800000"/>
                </a:solidFill>
                <a:cs typeface="Arial" pitchFamily="34" charset="0"/>
              </a:rPr>
              <a:t>Or maybe not</a:t>
            </a:r>
          </a:p>
        </p:txBody>
      </p:sp>
      <p:sp>
        <p:nvSpPr>
          <p:cNvPr id="278531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  <a:cs typeface="Arial" pitchFamily="34" charset="0"/>
              </a:rPr>
              <a:t>X</a:t>
            </a:r>
          </a:p>
        </p:txBody>
      </p:sp>
      <p:pic>
        <p:nvPicPr>
          <p:cNvPr id="278532" name="Picture 3"/>
          <p:cNvPicPr>
            <a:picLocks noChangeAspect="1" noChangeArrowheads="1"/>
          </p:cNvPicPr>
          <p:nvPr/>
        </p:nvPicPr>
        <p:blipFill>
          <a:blip r:embed="rId3" cstate="print"/>
          <a:srcRect l="35001" t="16499" r="27499" b="61501"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3" name="Picture 7" descr="http://cruiseshop.com.ua/photos/2012_07/1342190295.jpg"/>
          <p:cNvPicPr>
            <a:picLocks noChangeAspect="1" noChangeArrowheads="1"/>
          </p:cNvPicPr>
          <p:nvPr/>
        </p:nvPicPr>
        <p:blipFill>
          <a:blip r:embed="rId4" cstate="print"/>
          <a:srcRect b="2632"/>
          <a:stretch>
            <a:fillRect/>
          </a:stretch>
        </p:blipFill>
        <p:spPr bwMode="auto">
          <a:xfrm>
            <a:off x="152400" y="35814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9" descr="http://nsidc.org/data/seaice_index/images/n_extn_hires.png"/>
          <p:cNvPicPr>
            <a:picLocks noChangeAspect="1" noChangeArrowheads="1"/>
          </p:cNvPicPr>
          <p:nvPr/>
        </p:nvPicPr>
        <p:blipFill>
          <a:blip r:embed="rId5" cstate="print"/>
          <a:srcRect l="39777" t="52562" r="20126" b="8946"/>
          <a:stretch>
            <a:fillRect/>
          </a:stretch>
        </p:blipFill>
        <p:spPr bwMode="auto">
          <a:xfrm>
            <a:off x="5410200" y="3395663"/>
            <a:ext cx="373380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7086600" y="838200"/>
            <a:ext cx="1752600" cy="1752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400800" y="4038600"/>
            <a:ext cx="1752600" cy="1752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5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Increased tourism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0" y="36576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The question that we need to answer</a:t>
            </a:r>
            <a:endParaRPr lang="en-US" altLang="en-US" sz="36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smtClean="0">
                <a:solidFill>
                  <a:srgbClr val="800000"/>
                </a:solidFill>
                <a:latin typeface="Arial" charset="0"/>
                <a:cs typeface="Arial" charset="0"/>
              </a:rPr>
              <a:t>How can we improve predictions?</a:t>
            </a:r>
          </a:p>
        </p:txBody>
      </p:sp>
      <p:sp>
        <p:nvSpPr>
          <p:cNvPr id="129028" name="TextBox 7"/>
          <p:cNvSpPr txBox="1">
            <a:spLocks noChangeArrowheads="1"/>
          </p:cNvSpPr>
          <p:nvPr/>
        </p:nvSpPr>
        <p:spPr bwMode="auto">
          <a:xfrm>
            <a:off x="152400" y="762000"/>
            <a:ext cx="53943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 Summer ice cover is in transition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 Transitions are difficult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u="sng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 u="sng" smtClean="0">
                <a:solidFill>
                  <a:srgbClr val="000000"/>
                </a:solidFill>
                <a:latin typeface="Arial" charset="0"/>
                <a:cs typeface="Arial" charset="0"/>
              </a:rPr>
              <a:t>How do we improve predictions?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 On spatial scales from local to regional to basin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 On temporal scales of days to months to decades</a:t>
            </a:r>
          </a:p>
        </p:txBody>
      </p:sp>
      <p:graphicFrame>
        <p:nvGraphicFramePr>
          <p:cNvPr id="129029" name="Object 22"/>
          <p:cNvGraphicFramePr>
            <a:graphicFrameLocks noChangeAspect="1"/>
          </p:cNvGraphicFramePr>
          <p:nvPr/>
        </p:nvGraphicFramePr>
        <p:xfrm>
          <a:off x="4572000" y="3135313"/>
          <a:ext cx="4572000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05" name="Graph" r:id="rId3" imgW="10058400" imgH="7772400" progId="Origin50.Graph">
                  <p:embed/>
                </p:oleObj>
              </mc:Choice>
              <mc:Fallback>
                <p:oleObj name="Graph" r:id="rId3" imgW="10058400" imgH="7772400" progId="Origin50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135313"/>
                        <a:ext cx="4572000" cy="353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6781800" y="4319588"/>
            <a:ext cx="304800" cy="1700212"/>
          </a:xfrm>
          <a:prstGeom prst="straightConnector1">
            <a:avLst/>
          </a:prstGeom>
          <a:ln w="254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81800" y="4319588"/>
            <a:ext cx="990600" cy="1700212"/>
          </a:xfrm>
          <a:prstGeom prst="straightConnector1">
            <a:avLst/>
          </a:prstGeom>
          <a:ln w="254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781800" y="3886200"/>
            <a:ext cx="1752600" cy="317500"/>
          </a:xfrm>
          <a:prstGeom prst="straightConnector1">
            <a:avLst/>
          </a:prstGeom>
          <a:ln w="254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81800" y="4267200"/>
            <a:ext cx="1752600" cy="0"/>
          </a:xfrm>
          <a:prstGeom prst="straightConnector1">
            <a:avLst/>
          </a:prstGeom>
          <a:ln w="254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10375" y="4319588"/>
            <a:ext cx="1647825" cy="785812"/>
          </a:xfrm>
          <a:prstGeom prst="straightConnector1">
            <a:avLst/>
          </a:prstGeom>
          <a:ln w="254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35" name="Picture 7" descr="july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743200"/>
            <a:ext cx="2898775" cy="1676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29036" name="Picture 2" descr="H:\IceScapeMaster\Icescape2010\IcescapeOtherImages2010\Karen's photos\DSC_61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495800"/>
            <a:ext cx="2971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7" name="Picture 14" descr="L:\DonProject1\Photos\DSC_02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990600"/>
            <a:ext cx="319087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b="1" smtClean="0">
                <a:solidFill>
                  <a:schemeClr val="tx1"/>
                </a:solidFill>
              </a:rPr>
              <a:t>What’s next?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14300" y="762000"/>
            <a:ext cx="1952625" cy="3514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Archived data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Observatories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Field experiments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camps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cruises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submarines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Remote sensing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buoys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aircraft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satellites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Models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small-scale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large-scale ice</a:t>
            </a:r>
          </a:p>
          <a:p>
            <a:pPr marL="190500" lvl="1" indent="31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smtClean="0"/>
              <a:t> GCM</a:t>
            </a:r>
          </a:p>
        </p:txBody>
      </p:sp>
      <p:pic>
        <p:nvPicPr>
          <p:cNvPr id="5124" name="Picture 4" descr="nsidc"/>
          <p:cNvPicPr>
            <a:picLocks noChangeAspect="1" noChangeArrowheads="1"/>
          </p:cNvPicPr>
          <p:nvPr/>
        </p:nvPicPr>
        <p:blipFill>
          <a:blip r:embed="rId2" cstate="print"/>
          <a:srcRect l="1532" r="7661" b="3493"/>
          <a:stretch>
            <a:fillRect/>
          </a:stretch>
        </p:blipFill>
        <p:spPr bwMode="auto">
          <a:xfrm>
            <a:off x="2133600" y="1143000"/>
            <a:ext cx="1998663" cy="1447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125" name="Picture 5" descr="NP_camp2001_th"/>
          <p:cNvPicPr>
            <a:picLocks noChangeAspect="1" noChangeArrowheads="1"/>
          </p:cNvPicPr>
          <p:nvPr/>
        </p:nvPicPr>
        <p:blipFill>
          <a:blip r:embed="rId3" cstate="print"/>
          <a:srcRect t="19077" b="14769"/>
          <a:stretch>
            <a:fillRect/>
          </a:stretch>
        </p:blipFill>
        <p:spPr bwMode="auto">
          <a:xfrm>
            <a:off x="4267200" y="3203575"/>
            <a:ext cx="4800600" cy="1450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126" name="Picture 6" descr="lxeoscov"/>
          <p:cNvPicPr>
            <a:picLocks noChangeAspect="1" noChangeArrowheads="1"/>
          </p:cNvPicPr>
          <p:nvPr/>
        </p:nvPicPr>
        <p:blipFill>
          <a:blip r:embed="rId4" cstate="print"/>
          <a:srcRect l="10278" r="7504"/>
          <a:stretch>
            <a:fillRect/>
          </a:stretch>
        </p:blipFill>
        <p:spPr bwMode="auto">
          <a:xfrm>
            <a:off x="4267200" y="1143000"/>
            <a:ext cx="2438400" cy="19827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127" name="Picture 7" descr="shipcamp"/>
          <p:cNvPicPr>
            <a:picLocks noChangeAspect="1" noChangeArrowheads="1"/>
          </p:cNvPicPr>
          <p:nvPr/>
        </p:nvPicPr>
        <p:blipFill>
          <a:blip r:embed="rId5" cstate="print"/>
          <a:srcRect t="9227" r="3323" b="7738"/>
          <a:stretch>
            <a:fillRect/>
          </a:stretch>
        </p:blipFill>
        <p:spPr bwMode="auto">
          <a:xfrm>
            <a:off x="6172200" y="4711700"/>
            <a:ext cx="2895600" cy="1700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128" name="Picture 8" descr="subsurf3"/>
          <p:cNvPicPr>
            <a:picLocks noChangeAspect="1" noChangeArrowheads="1"/>
          </p:cNvPicPr>
          <p:nvPr/>
        </p:nvPicPr>
        <p:blipFill>
          <a:blip r:embed="rId6" cstate="print"/>
          <a:srcRect t="5540" b="11478"/>
          <a:stretch>
            <a:fillRect/>
          </a:stretch>
        </p:blipFill>
        <p:spPr bwMode="auto">
          <a:xfrm>
            <a:off x="76200" y="5567363"/>
            <a:ext cx="1981200" cy="1290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129" name="Picture 9" descr="C130A"/>
          <p:cNvPicPr>
            <a:picLocks noChangeAspect="1" noChangeArrowheads="1"/>
          </p:cNvPicPr>
          <p:nvPr/>
        </p:nvPicPr>
        <p:blipFill>
          <a:blip r:embed="rId7" cstate="print"/>
          <a:srcRect l="8907" t="11012" r="8838"/>
          <a:stretch>
            <a:fillRect/>
          </a:stretch>
        </p:blipFill>
        <p:spPr bwMode="auto">
          <a:xfrm>
            <a:off x="4267200" y="4716463"/>
            <a:ext cx="1828800" cy="16906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/>
          <a:srcRect l="5350" t="11859" r="5350" b="17944"/>
          <a:stretch>
            <a:fillRect/>
          </a:stretch>
        </p:blipFill>
        <p:spPr bwMode="auto">
          <a:xfrm>
            <a:off x="76200" y="4329113"/>
            <a:ext cx="1981200" cy="11731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5131" name="Picture 11" descr="rad011198a"/>
          <p:cNvPicPr>
            <a:picLocks noChangeAspect="1" noChangeArrowheads="1"/>
          </p:cNvPicPr>
          <p:nvPr/>
        </p:nvPicPr>
        <p:blipFill>
          <a:blip r:embed="rId9" cstate="print"/>
          <a:srcRect l="1210" t="1210" r="1210" b="1210"/>
          <a:stretch>
            <a:fillRect/>
          </a:stretch>
        </p:blipFill>
        <p:spPr bwMode="auto">
          <a:xfrm>
            <a:off x="2133600" y="2667000"/>
            <a:ext cx="2003425" cy="2003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133" name="Picture 13" descr="csmglob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727"/>
          <a:stretch>
            <a:fillRect/>
          </a:stretch>
        </p:blipFill>
        <p:spPr bwMode="auto">
          <a:xfrm>
            <a:off x="8043863" y="0"/>
            <a:ext cx="1100137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/>
          <p:cNvPicPr>
            <a:picLocks noChangeArrowheads="1"/>
          </p:cNvPicPr>
          <p:nvPr/>
        </p:nvPicPr>
        <p:blipFill>
          <a:blip r:embed="rId11" cstate="print"/>
          <a:srcRect l="13739" t="8102" b="1306"/>
          <a:stretch>
            <a:fillRect/>
          </a:stretch>
        </p:blipFill>
        <p:spPr bwMode="auto">
          <a:xfrm>
            <a:off x="6781800" y="1143000"/>
            <a:ext cx="2286000" cy="1981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057400" y="6400800"/>
            <a:ext cx="70866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800000"/>
                </a:solidFill>
              </a:rPr>
              <a:t>We have a wealth of tools</a:t>
            </a:r>
          </a:p>
        </p:txBody>
      </p:sp>
      <p:pic>
        <p:nvPicPr>
          <p:cNvPr id="16" name="Picture 2" descr="amsr0626"/>
          <p:cNvPicPr>
            <a:picLocks noChangeAspect="1" noChangeArrowheads="1"/>
          </p:cNvPicPr>
          <p:nvPr/>
        </p:nvPicPr>
        <p:blipFill>
          <a:blip r:embed="rId12" cstate="print"/>
          <a:srcRect l="41857"/>
          <a:stretch>
            <a:fillRect/>
          </a:stretch>
        </p:blipFill>
        <p:spPr bwMode="auto">
          <a:xfrm>
            <a:off x="2133600" y="4712666"/>
            <a:ext cx="2057400" cy="168813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Arctic sea ice: A proxy for temperature</a:t>
            </a:r>
            <a:endParaRPr lang="en-US" sz="3600" smtClean="0">
              <a:solidFill>
                <a:schemeClr val="tx1"/>
              </a:solidFill>
            </a:endParaRPr>
          </a:p>
        </p:txBody>
      </p:sp>
      <p:pic>
        <p:nvPicPr>
          <p:cNvPr id="136195" name="Picture 7" descr="julypic"/>
          <p:cNvPicPr>
            <a:picLocks noChangeAspect="1" noChangeArrowheads="1"/>
          </p:cNvPicPr>
          <p:nvPr/>
        </p:nvPicPr>
        <p:blipFill>
          <a:blip r:embed="rId2" cstate="print"/>
          <a:srcRect r="21606" b="10799"/>
          <a:stretch>
            <a:fillRect/>
          </a:stretch>
        </p:blipFill>
        <p:spPr bwMode="auto">
          <a:xfrm>
            <a:off x="76200" y="4043363"/>
            <a:ext cx="2971800" cy="22050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36196" name="Picture 4" descr="lxeoscov"/>
          <p:cNvPicPr>
            <a:picLocks noChangeAspect="1" noChangeArrowheads="1"/>
          </p:cNvPicPr>
          <p:nvPr/>
        </p:nvPicPr>
        <p:blipFill>
          <a:blip r:embed="rId3" cstate="print"/>
          <a:srcRect l="11395" t="12898" r="21594" b="5185"/>
          <a:stretch>
            <a:fillRect/>
          </a:stretch>
        </p:blipFill>
        <p:spPr bwMode="auto">
          <a:xfrm>
            <a:off x="6400800" y="4065588"/>
            <a:ext cx="2667000" cy="2182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6197" name="Picture 6" descr="DSC_0383"/>
          <p:cNvPicPr>
            <a:picLocks noChangeAspect="1" noChangeArrowheads="1"/>
          </p:cNvPicPr>
          <p:nvPr/>
        </p:nvPicPr>
        <p:blipFill>
          <a:blip r:embed="rId4" cstate="print"/>
          <a:srcRect l="15497" t="14746" r="5147"/>
          <a:stretch>
            <a:fillRect/>
          </a:stretch>
        </p:blipFill>
        <p:spPr bwMode="auto">
          <a:xfrm>
            <a:off x="4876800" y="6858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2" descr="H:\IceScapeMaster\Icescape2010\IcescapeOtherImages2010\Karen's photos\DSC_6111.jpg"/>
          <p:cNvPicPr>
            <a:picLocks noChangeAspect="1" noChangeArrowheads="1"/>
          </p:cNvPicPr>
          <p:nvPr/>
        </p:nvPicPr>
        <p:blipFill>
          <a:blip r:embed="rId5" cstate="print"/>
          <a:srcRect r="2325"/>
          <a:stretch>
            <a:fillRect/>
          </a:stretch>
        </p:blipFill>
        <p:spPr bwMode="auto">
          <a:xfrm>
            <a:off x="3124200" y="4064000"/>
            <a:ext cx="32004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6" descr="shipcamp"/>
          <p:cNvPicPr>
            <a:picLocks noChangeAspect="1" noChangeArrowheads="1"/>
          </p:cNvPicPr>
          <p:nvPr/>
        </p:nvPicPr>
        <p:blipFill>
          <a:blip r:embed="rId6" cstate="print"/>
          <a:srcRect t="5128" b="2563"/>
          <a:stretch>
            <a:fillRect/>
          </a:stretch>
        </p:blipFill>
        <p:spPr bwMode="auto">
          <a:xfrm>
            <a:off x="0" y="685800"/>
            <a:ext cx="4826000" cy="304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6200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An indicator </a:t>
            </a:r>
            <a:r>
              <a:rPr lang="en-US" sz="2400" b="1" i="1" smtClean="0">
                <a:solidFill>
                  <a:srgbClr val="800000"/>
                </a:solidFill>
              </a:rPr>
              <a:t>of </a:t>
            </a:r>
            <a:r>
              <a:rPr lang="en-US" sz="2400" b="1" i="1" dirty="0">
                <a:solidFill>
                  <a:srgbClr val="800000"/>
                </a:solidFill>
              </a:rPr>
              <a:t>climate change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cs typeface="Arial" charset="0"/>
              </a:rPr>
              <a:t>What’s next?: Autonomous observations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3" name="Text Box 8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The key is atmosphere-ice-ocean-ecosystem observations</a:t>
            </a:r>
            <a:endParaRPr lang="en-US" altLang="en-US" sz="24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pic>
        <p:nvPicPr>
          <p:cNvPr id="16386" name="Picture 2" descr="K:\DonProject1\IMBs\jois2015ibo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8270" r="7824" b="3896"/>
          <a:stretch/>
        </p:blipFill>
        <p:spPr bwMode="auto">
          <a:xfrm>
            <a:off x="0" y="2847606"/>
            <a:ext cx="4419600" cy="34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7400" y="2270103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Beaufort Gyre Exploration Project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0" y="867211"/>
            <a:ext cx="9144000" cy="1037789"/>
            <a:chOff x="9906000" y="4876800"/>
            <a:chExt cx="23638934" cy="2682875"/>
          </a:xfrm>
        </p:grpSpPr>
        <p:pic>
          <p:nvPicPr>
            <p:cNvPr id="10" name="Picture 12" descr="C:\Users\u4rrgob9\Desktop\NP Pictures\2010.NP\noaa2-2010-0528-02482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06000" y="4876800"/>
              <a:ext cx="4769556" cy="2682875"/>
            </a:xfrm>
            <a:prstGeom prst="rect">
              <a:avLst/>
            </a:prstGeom>
            <a:noFill/>
          </p:spPr>
        </p:pic>
        <p:pic>
          <p:nvPicPr>
            <p:cNvPr id="11" name="Picture 13" descr="C:\Users\u4rrgob9\Desktop\NP Pictures\2010.NP\noaa2-2010-0626-01575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630399" y="4876800"/>
              <a:ext cx="4741333" cy="2667000"/>
            </a:xfrm>
            <a:prstGeom prst="rect">
              <a:avLst/>
            </a:prstGeom>
            <a:noFill/>
          </p:spPr>
        </p:pic>
        <p:pic>
          <p:nvPicPr>
            <p:cNvPr id="12" name="Picture 14" descr="C:\Users\u4rrgob9\Desktop\NP Pictures\2010.NP\noaa2-2010-0627-07513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354801" y="4876800"/>
              <a:ext cx="4724399" cy="2667000"/>
            </a:xfrm>
            <a:prstGeom prst="rect">
              <a:avLst/>
            </a:prstGeom>
            <a:noFill/>
          </p:spPr>
        </p:pic>
        <p:pic>
          <p:nvPicPr>
            <p:cNvPr id="13" name="Picture 15" descr="C:\Users\u4rrgob9\Desktop\NP Pictures\2010.NP\noaa2-2010-0818-12203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079200" y="4876801"/>
              <a:ext cx="4741333" cy="2667000"/>
            </a:xfrm>
            <a:prstGeom prst="rect">
              <a:avLst/>
            </a:prstGeom>
            <a:noFill/>
          </p:spPr>
        </p:pic>
        <p:pic>
          <p:nvPicPr>
            <p:cNvPr id="14" name="Picture 16" descr="C:\Users\u4rrgob9\Desktop\NP Pictures\2010.NP\noaa2-2010-0904-05481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03601" y="4876800"/>
              <a:ext cx="4741333" cy="2667000"/>
            </a:xfrm>
            <a:prstGeom prst="rect">
              <a:avLst/>
            </a:prstGeom>
            <a:noFill/>
          </p:spPr>
        </p:pic>
      </p:grpSp>
      <p:pic>
        <p:nvPicPr>
          <p:cNvPr id="15" name="Picture 3" descr="H:\DonProject1\Stuff\97aug29_small.jpg"/>
          <p:cNvPicPr>
            <a:picLocks noChangeAspect="1" noChangeArrowheads="1"/>
          </p:cNvPicPr>
          <p:nvPr/>
        </p:nvPicPr>
        <p:blipFill rotWithShape="1">
          <a:blip r:embed="rId9" cstate="print"/>
          <a:srcRect t="44246" r="9401"/>
          <a:stretch/>
        </p:blipFill>
        <p:spPr bwMode="auto">
          <a:xfrm rot="16200000">
            <a:off x="6478558" y="3454023"/>
            <a:ext cx="3300066" cy="2030817"/>
          </a:xfrm>
          <a:prstGeom prst="rect">
            <a:avLst/>
          </a:prstGeom>
          <a:noFill/>
        </p:spPr>
      </p:pic>
      <p:pic>
        <p:nvPicPr>
          <p:cNvPr id="16" name="Picture 4" descr="figure16_7"/>
          <p:cNvPicPr>
            <a:picLocks noChangeAspect="1" noChangeArrowheads="1"/>
          </p:cNvPicPr>
          <p:nvPr/>
        </p:nvPicPr>
        <p:blipFill>
          <a:blip r:embed="rId10" cstate="screen"/>
          <a:srcRect b="2776"/>
          <a:stretch>
            <a:fillRect/>
          </a:stretch>
        </p:blipFill>
        <p:spPr bwMode="auto">
          <a:xfrm>
            <a:off x="4419600" y="2819400"/>
            <a:ext cx="2590800" cy="3593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75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"/>
          <a:stretch/>
        </p:blipFill>
        <p:spPr bwMode="auto">
          <a:xfrm>
            <a:off x="0" y="3839511"/>
            <a:ext cx="9144000" cy="248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cs typeface="Arial" charset="0"/>
              </a:rPr>
              <a:t>Summary</a:t>
            </a:r>
            <a:endParaRPr lang="en-US" alt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305050" y="134461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464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en-US" i="1" u="sng" dirty="0">
                <a:solidFill>
                  <a:srgbClr val="000000"/>
                </a:solidFill>
              </a:rPr>
              <a:t>Trends and not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Large spatial and interannual variability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Less surface melt going north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Modest temporal trends in surface melt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No big </a:t>
            </a:r>
            <a:r>
              <a:rPr lang="en-US" dirty="0" smtClean="0">
                <a:solidFill>
                  <a:srgbClr val="000000"/>
                </a:solidFill>
              </a:rPr>
              <a:t>trends: North Pole, Intermediate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Much more </a:t>
            </a:r>
            <a:r>
              <a:rPr lang="en-US" dirty="0">
                <a:solidFill>
                  <a:srgbClr val="000000"/>
                </a:solidFill>
              </a:rPr>
              <a:t>bottom melt in </a:t>
            </a:r>
            <a:r>
              <a:rPr lang="en-US" dirty="0" smtClean="0">
                <a:solidFill>
                  <a:srgbClr val="000000"/>
                </a:solidFill>
              </a:rPr>
              <a:t>Beaufort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More bottom melting near the edges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ocean can melt ice fast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Ice albedo feedback is contributing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More ocean heat, more bottom melt, ice </a:t>
            </a:r>
            <a:r>
              <a:rPr lang="en-US" altLang="en-US" sz="2400" b="1" i="1" dirty="0" err="1" smtClean="0">
                <a:solidFill>
                  <a:srgbClr val="800000"/>
                </a:solidFill>
                <a:cs typeface="Arial" charset="0"/>
              </a:rPr>
              <a:t>albedo</a:t>
            </a:r>
            <a:r>
              <a:rPr lang="en-US" altLang="en-US" sz="2400" b="1" i="1" smtClean="0">
                <a:solidFill>
                  <a:srgbClr val="800000"/>
                </a:solidFill>
                <a:cs typeface="Arial" charset="0"/>
              </a:rPr>
              <a:t> feedback</a:t>
            </a:r>
            <a:endParaRPr lang="en-US" altLang="en-US" sz="2400" b="1" i="1" dirty="0" smtClean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572000" y="1066800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 u="sng" dirty="0" smtClean="0">
                <a:solidFill>
                  <a:srgbClr val="000000"/>
                </a:solidFill>
                <a:cs typeface="Arial" charset="0"/>
              </a:rPr>
              <a:t>Key questions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 What triggers the ice albedo feedback?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 What is the source of ocean heat?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What is the fate of ocean heat?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 How does ocean heat impact </a:t>
            </a:r>
            <a:r>
              <a:rPr lang="en-US" sz="1800" dirty="0" err="1" smtClean="0">
                <a:solidFill>
                  <a:srgbClr val="000000"/>
                </a:solidFill>
              </a:rPr>
              <a:t>freezeup</a:t>
            </a:r>
            <a:r>
              <a:rPr lang="en-US" sz="1800" dirty="0" smtClean="0">
                <a:solidFill>
                  <a:srgbClr val="000000"/>
                </a:solidFill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 Is the snow cover changing?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 Does more melt affect dynamics?</a:t>
            </a:r>
          </a:p>
        </p:txBody>
      </p:sp>
    </p:spTree>
    <p:extLst>
      <p:ext uri="{BB962C8B-B14F-4D97-AF65-F5344CB8AC3E}">
        <p14:creationId xmlns:p14="http://schemas.microsoft.com/office/powerpoint/2010/main" val="29215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/>
          </p:nvPr>
        </p:nvGraphicFramePr>
        <p:xfrm>
          <a:off x="547688" y="301625"/>
          <a:ext cx="8683625" cy="670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721" name="Graph" r:id="rId4" imgW="10058400" imgH="7772400" progId="Origin50.Graph">
                  <p:embed/>
                </p:oleObj>
              </mc:Choice>
              <mc:Fallback>
                <p:oleObj name="Graph" r:id="rId4" imgW="10058400" imgH="7772400" progId="Origin50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301625"/>
                        <a:ext cx="8683625" cy="670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Sea ice extent – September</a:t>
            </a: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 i="1" dirty="0" smtClean="0">
                <a:solidFill>
                  <a:srgbClr val="800000"/>
                </a:solidFill>
              </a:rPr>
              <a:t>Lots of interannual variability</a:t>
            </a:r>
            <a:endParaRPr lang="en-US" altLang="en-US" sz="2400" b="1" i="1" dirty="0">
              <a:solidFill>
                <a:srgbClr val="800000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003925" y="1127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88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869561"/>
              </p:ext>
            </p:extLst>
          </p:nvPr>
        </p:nvGraphicFramePr>
        <p:xfrm>
          <a:off x="547688" y="301625"/>
          <a:ext cx="8683625" cy="670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45" name="Graph" r:id="rId4" imgW="10058400" imgH="7772400" progId="Origin50.Graph">
                  <p:embed/>
                </p:oleObj>
              </mc:Choice>
              <mc:Fallback>
                <p:oleObj name="Graph" r:id="rId4" imgW="10058400" imgH="7772400" progId="Origin50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301625"/>
                        <a:ext cx="8683625" cy="670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Sea ice extent – September</a:t>
            </a: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 i="1" dirty="0">
                <a:solidFill>
                  <a:srgbClr val="800000"/>
                </a:solidFill>
              </a:rPr>
              <a:t>Downward </a:t>
            </a:r>
            <a:r>
              <a:rPr lang="en-US" altLang="en-US" sz="2400" b="1" i="1" dirty="0" smtClean="0">
                <a:solidFill>
                  <a:srgbClr val="800000"/>
                </a:solidFill>
              </a:rPr>
              <a:t>trend of about 13% per decade</a:t>
            </a:r>
            <a:endParaRPr lang="en-US" altLang="en-US" sz="2400" b="1" i="1" dirty="0">
              <a:solidFill>
                <a:srgbClr val="800000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003925" y="1127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030982"/>
              </p:ext>
            </p:extLst>
          </p:nvPr>
        </p:nvGraphicFramePr>
        <p:xfrm>
          <a:off x="547688" y="301625"/>
          <a:ext cx="8683625" cy="670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769" name="Graph" r:id="rId4" imgW="10058400" imgH="7772400" progId="Origin50.Graph">
                  <p:embed/>
                </p:oleObj>
              </mc:Choice>
              <mc:Fallback>
                <p:oleObj name="Graph" r:id="rId4" imgW="10058400" imgH="7772400" progId="Origin50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301625"/>
                        <a:ext cx="8683625" cy="670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Sea ice extent – September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003925" y="1127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705600" y="5181600"/>
            <a:ext cx="685800" cy="304800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>
            <a:spLocks noChangeAspect="1"/>
          </p:cNvSpPr>
          <p:nvPr/>
        </p:nvSpPr>
        <p:spPr>
          <a:xfrm>
            <a:off x="7467600" y="5029200"/>
            <a:ext cx="274637" cy="274637"/>
          </a:xfrm>
          <a:prstGeom prst="ellipse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828800" y="792163"/>
            <a:ext cx="274637" cy="274637"/>
          </a:xfrm>
          <a:prstGeom prst="ellipse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066800" y="990600"/>
            <a:ext cx="685800" cy="304800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solidFill>
                  <a:srgbClr val="800000"/>
                </a:solidFill>
                <a:cs typeface="Arial" charset="0"/>
              </a:rPr>
              <a:t>Let’s compare a large and a small</a:t>
            </a:r>
          </a:p>
        </p:txBody>
      </p:sp>
    </p:spTree>
    <p:extLst>
      <p:ext uri="{BB962C8B-B14F-4D97-AF65-F5344CB8AC3E}">
        <p14:creationId xmlns:p14="http://schemas.microsoft.com/office/powerpoint/2010/main" val="18334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K:\DonProject1\Arctic Report Card\extent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85800"/>
            <a:ext cx="65849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Changes in sea ice extent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40292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800000"/>
                </a:solidFill>
              </a:rPr>
              <a:t>September 1980:  7.8 million square kilometers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1050925" y="803275"/>
            <a:ext cx="1341438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Sept 1980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812925" y="46482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Alaska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1219200" y="3062288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Siberia</a:t>
            </a: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5638800" y="3671888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Greenland</a:t>
            </a:r>
          </a:p>
        </p:txBody>
      </p:sp>
      <p:sp>
        <p:nvSpPr>
          <p:cNvPr id="140298" name="Text Box 7"/>
          <p:cNvSpPr txBox="1">
            <a:spLocks noChangeArrowheads="1"/>
          </p:cNvSpPr>
          <p:nvPr/>
        </p:nvSpPr>
        <p:spPr bwMode="auto">
          <a:xfrm>
            <a:off x="6858000" y="1447800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Norway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3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FFFFFF"/>
      </a:lt1>
      <a:dk2>
        <a:srgbClr val="063DE8"/>
      </a:dk2>
      <a:lt2>
        <a:srgbClr val="FAFD00"/>
      </a:lt2>
      <a:accent1>
        <a:srgbClr val="618FFD"/>
      </a:accent1>
      <a:accent2>
        <a:srgbClr val="00AE00"/>
      </a:accent2>
      <a:accent3>
        <a:srgbClr val="AAAFF2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15178</TotalTime>
  <Words>1357</Words>
  <Application>Microsoft Office PowerPoint</Application>
  <PresentationFormat>On-screen Show (4:3)</PresentationFormat>
  <Paragraphs>385</Paragraphs>
  <Slides>51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77" baseType="lpstr">
      <vt:lpstr>Office Theme</vt:lpstr>
      <vt:lpstr>2_Default Design</vt:lpstr>
      <vt:lpstr>7_Default Design</vt:lpstr>
      <vt:lpstr>9_Default Design</vt:lpstr>
      <vt:lpstr>10_Default Design</vt:lpstr>
      <vt:lpstr>6_Default Design</vt:lpstr>
      <vt:lpstr>20_Default Design</vt:lpstr>
      <vt:lpstr>13_Default Design</vt:lpstr>
      <vt:lpstr>2_Office Theme</vt:lpstr>
      <vt:lpstr>12_Default Design</vt:lpstr>
      <vt:lpstr>3_Office Theme</vt:lpstr>
      <vt:lpstr>16_Default Design</vt:lpstr>
      <vt:lpstr>22_Default Design</vt:lpstr>
      <vt:lpstr>23_Default Design</vt:lpstr>
      <vt:lpstr>25_Default Design</vt:lpstr>
      <vt:lpstr>28_Default Design</vt:lpstr>
      <vt:lpstr>29_Default Design</vt:lpstr>
      <vt:lpstr>Default Design</vt:lpstr>
      <vt:lpstr>33_Default Design</vt:lpstr>
      <vt:lpstr>34_Default Design</vt:lpstr>
      <vt:lpstr>11_Default Design</vt:lpstr>
      <vt:lpstr>14_Default Design</vt:lpstr>
      <vt:lpstr>15_Default Design</vt:lpstr>
      <vt:lpstr>Graph</vt:lpstr>
      <vt:lpstr>Equation</vt:lpstr>
      <vt:lpstr>Image</vt:lpstr>
      <vt:lpstr>Sea ice and sunlight in a changing Arctic</vt:lpstr>
      <vt:lpstr>The Arctic Ocean is harsh</vt:lpstr>
      <vt:lpstr>The Arctic Ocean is harsh, productive</vt:lpstr>
      <vt:lpstr>The Arctic Ocean is harsh, productive, fragile</vt:lpstr>
      <vt:lpstr>Arctic sea ice: A proxy for temperature</vt:lpstr>
      <vt:lpstr>Sea ice extent – September</vt:lpstr>
      <vt:lpstr>Sea ice extent – September</vt:lpstr>
      <vt:lpstr>Sea ice extent – September</vt:lpstr>
      <vt:lpstr>Changes in sea ice extent</vt:lpstr>
      <vt:lpstr>Changes in sea ice extent</vt:lpstr>
      <vt:lpstr>Changes in sea ice extent</vt:lpstr>
      <vt:lpstr>Changes in sea ice extent</vt:lpstr>
      <vt:lpstr>Observations show sea ice is melting</vt:lpstr>
      <vt:lpstr>But what of the future?</vt:lpstr>
      <vt:lpstr>The mystery of the massive melt</vt:lpstr>
      <vt:lpstr>PowerPoint Presentation</vt:lpstr>
      <vt:lpstr>Sea ice mass balance</vt:lpstr>
      <vt:lpstr>Sea ice mass balance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Summer melt in the age of multiyear</vt:lpstr>
      <vt:lpstr>Summer melt in the age of first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variability of melt for one year</vt:lpstr>
      <vt:lpstr>Is sunlight the source of ocean heat?</vt:lpstr>
      <vt:lpstr>PowerPoint Presentation</vt:lpstr>
      <vt:lpstr>PowerPoint Presentation</vt:lpstr>
      <vt:lpstr>Changing ice, changing light – FY vs. MY</vt:lpstr>
      <vt:lpstr>PowerPoint Presentation</vt:lpstr>
      <vt:lpstr>Not just an intellectual exercise</vt:lpstr>
      <vt:lpstr>PowerPoint Presentation</vt:lpstr>
      <vt:lpstr>PowerPoint Presentation</vt:lpstr>
      <vt:lpstr>Who owns the Arctic?</vt:lpstr>
      <vt:lpstr>Who owns the Arctic?</vt:lpstr>
      <vt:lpstr>Increased shipping</vt:lpstr>
      <vt:lpstr>Increased tourism</vt:lpstr>
      <vt:lpstr>Increased tourism</vt:lpstr>
      <vt:lpstr>Increased tourism</vt:lpstr>
      <vt:lpstr>PowerPoint Presentation</vt:lpstr>
      <vt:lpstr>What’s next?</vt:lpstr>
      <vt:lpstr>PowerPoint Presentation</vt:lpstr>
      <vt:lpstr>PowerPoint Presentation</vt:lpstr>
    </vt:vector>
  </TitlesOfParts>
  <Company>U.S.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Perovich</dc:creator>
  <cp:lastModifiedBy>Daly</cp:lastModifiedBy>
  <cp:revision>376</cp:revision>
  <dcterms:created xsi:type="dcterms:W3CDTF">2014-08-26T15:30:22Z</dcterms:created>
  <dcterms:modified xsi:type="dcterms:W3CDTF">2016-02-12T20:46:49Z</dcterms:modified>
</cp:coreProperties>
</file>