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7"/>
  </p:notesMasterIdLst>
  <p:sldIdLst>
    <p:sldId id="333" r:id="rId2"/>
    <p:sldId id="495" r:id="rId3"/>
    <p:sldId id="469" r:id="rId4"/>
    <p:sldId id="470" r:id="rId5"/>
    <p:sldId id="482" r:id="rId6"/>
    <p:sldId id="471" r:id="rId7"/>
    <p:sldId id="472" r:id="rId8"/>
    <p:sldId id="473" r:id="rId9"/>
    <p:sldId id="483" r:id="rId10"/>
    <p:sldId id="474" r:id="rId11"/>
    <p:sldId id="475" r:id="rId12"/>
    <p:sldId id="485" r:id="rId13"/>
    <p:sldId id="476" r:id="rId14"/>
    <p:sldId id="486" r:id="rId15"/>
    <p:sldId id="487" r:id="rId16"/>
    <p:sldId id="488" r:id="rId17"/>
    <p:sldId id="489" r:id="rId18"/>
    <p:sldId id="490" r:id="rId19"/>
    <p:sldId id="491" r:id="rId20"/>
    <p:sldId id="484" r:id="rId21"/>
    <p:sldId id="477" r:id="rId22"/>
    <p:sldId id="478" r:id="rId23"/>
    <p:sldId id="479" r:id="rId24"/>
    <p:sldId id="480" r:id="rId25"/>
    <p:sldId id="492" r:id="rId26"/>
    <p:sldId id="493" r:id="rId27"/>
    <p:sldId id="494" r:id="rId28"/>
    <p:sldId id="481" r:id="rId29"/>
    <p:sldId id="499" r:id="rId30"/>
    <p:sldId id="423" r:id="rId31"/>
    <p:sldId id="450" r:id="rId32"/>
    <p:sldId id="338" r:id="rId33"/>
    <p:sldId id="454" r:id="rId34"/>
    <p:sldId id="457" r:id="rId35"/>
    <p:sldId id="455" r:id="rId36"/>
    <p:sldId id="395" r:id="rId37"/>
    <p:sldId id="464" r:id="rId38"/>
    <p:sldId id="453" r:id="rId39"/>
    <p:sldId id="451" r:id="rId40"/>
    <p:sldId id="465" r:id="rId41"/>
    <p:sldId id="458" r:id="rId42"/>
    <p:sldId id="466" r:id="rId43"/>
    <p:sldId id="467" r:id="rId44"/>
    <p:sldId id="459" r:id="rId45"/>
    <p:sldId id="461" r:id="rId46"/>
    <p:sldId id="462" r:id="rId47"/>
    <p:sldId id="463" r:id="rId48"/>
    <p:sldId id="468" r:id="rId49"/>
    <p:sldId id="452" r:id="rId50"/>
    <p:sldId id="460" r:id="rId51"/>
    <p:sldId id="500" r:id="rId52"/>
    <p:sldId id="502" r:id="rId53"/>
    <p:sldId id="503" r:id="rId54"/>
    <p:sldId id="504" r:id="rId55"/>
    <p:sldId id="505" r:id="rId56"/>
    <p:sldId id="506" r:id="rId57"/>
    <p:sldId id="507" r:id="rId58"/>
    <p:sldId id="508" r:id="rId59"/>
    <p:sldId id="509" r:id="rId60"/>
    <p:sldId id="510" r:id="rId61"/>
    <p:sldId id="511" r:id="rId62"/>
    <p:sldId id="512" r:id="rId63"/>
    <p:sldId id="513" r:id="rId64"/>
    <p:sldId id="514" r:id="rId65"/>
    <p:sldId id="515" r:id="rId66"/>
    <p:sldId id="516" r:id="rId67"/>
    <p:sldId id="517" r:id="rId68"/>
    <p:sldId id="518" r:id="rId69"/>
    <p:sldId id="519" r:id="rId70"/>
    <p:sldId id="520" r:id="rId71"/>
    <p:sldId id="521" r:id="rId72"/>
    <p:sldId id="524" r:id="rId73"/>
    <p:sldId id="525" r:id="rId74"/>
    <p:sldId id="522" r:id="rId75"/>
    <p:sldId id="526" r:id="rId7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F560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F560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F560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F560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F560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rgbClr val="FFF560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rgbClr val="FFF560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rgbClr val="FFF560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rgbClr val="FFF560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F0C"/>
    <a:srgbClr val="482E1E"/>
    <a:srgbClr val="FDBC1B"/>
    <a:srgbClr val="FFF5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72" y="-6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33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teve\Dropbox\GlobalProjMay2013\AllDataMethods\Outputs\GlobalVolcAverages_Out2Dec13_AGU_AllVals_NbPlot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teve\Dropbox\GlobalProjMay2013\AllDataMethods\Outputs\GlobalVolcAverages_Out2Dec13_AGU_AllVals_NbPlots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Aegean</c:v>
          </c:tx>
          <c:spPr>
            <a:ln w="19050">
              <a:noFill/>
            </a:ln>
          </c:spPr>
          <c:marker>
            <c:symbol val="square"/>
            <c:size val="8"/>
            <c:spPr>
              <a:solidFill>
                <a:srgbClr val="00FF0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>
                <a:solidFill>
                  <a:schemeClr val="bg1"/>
                </a:solidFill>
              </a:ln>
            </c:spPr>
            <c:trendlineType val="linear"/>
            <c:dispRSqr val="1"/>
            <c:dispEq val="0"/>
            <c:trendlineLbl>
              <c:layout>
                <c:manualLayout>
                  <c:x val="-0.34724851572697801"/>
                  <c:y val="2.3983546832765299E-2"/>
                </c:manualLayout>
              </c:layout>
              <c:numFmt formatCode="General" sourceLinked="0"/>
            </c:trendlineLbl>
          </c:trendline>
          <c:xVal>
            <c:numRef>
              <c:f>SegAvgs_ForAguPlots!$AZ$2:$AZ$28</c:f>
              <c:numCache>
                <c:formatCode>General</c:formatCode>
                <c:ptCount val="27"/>
                <c:pt idx="0">
                  <c:v>2.84375</c:v>
                </c:pt>
                <c:pt idx="1">
                  <c:v>3.114642857142857</c:v>
                </c:pt>
                <c:pt idx="2">
                  <c:v>2.5959999999999992</c:v>
                </c:pt>
                <c:pt idx="3">
                  <c:v>2.8168261374381438</c:v>
                </c:pt>
                <c:pt idx="4">
                  <c:v>2.7496666666666671</c:v>
                </c:pt>
                <c:pt idx="5">
                  <c:v>3.7957770238095239</c:v>
                </c:pt>
                <c:pt idx="6">
                  <c:v>3.3856110940014972</c:v>
                </c:pt>
                <c:pt idx="7">
                  <c:v>2.906698210939219</c:v>
                </c:pt>
                <c:pt idx="8">
                  <c:v>3.456571428571428</c:v>
                </c:pt>
                <c:pt idx="9">
                  <c:v>2.4541666666666671</c:v>
                </c:pt>
                <c:pt idx="10">
                  <c:v>2.5</c:v>
                </c:pt>
                <c:pt idx="11">
                  <c:v>3.3703466666666659</c:v>
                </c:pt>
                <c:pt idx="12">
                  <c:v>1.99125</c:v>
                </c:pt>
                <c:pt idx="14">
                  <c:v>1.9941045974310769</c:v>
                </c:pt>
                <c:pt idx="15">
                  <c:v>2.8349999999999991</c:v>
                </c:pt>
                <c:pt idx="16">
                  <c:v>2.9592857142857141</c:v>
                </c:pt>
                <c:pt idx="17">
                  <c:v>1.506666666666667</c:v>
                </c:pt>
                <c:pt idx="18">
                  <c:v>2.2250000000000001</c:v>
                </c:pt>
                <c:pt idx="19">
                  <c:v>2.6367999999999991</c:v>
                </c:pt>
                <c:pt idx="20">
                  <c:v>2.2291183149881788</c:v>
                </c:pt>
                <c:pt idx="21">
                  <c:v>4.0137499999999999</c:v>
                </c:pt>
                <c:pt idx="22">
                  <c:v>2.4350000000000001</c:v>
                </c:pt>
                <c:pt idx="23">
                  <c:v>2.409333333333334</c:v>
                </c:pt>
                <c:pt idx="24">
                  <c:v>2.0449999999999999</c:v>
                </c:pt>
                <c:pt idx="25">
                  <c:v>1.9424999999999999</c:v>
                </c:pt>
                <c:pt idx="26">
                  <c:v>1.870694444444444</c:v>
                </c:pt>
              </c:numCache>
            </c:numRef>
          </c:xVal>
          <c:yVal>
            <c:numRef>
              <c:f>SegAvgs_ForAguPlots!$BW$2:$BW$28</c:f>
              <c:numCache>
                <c:formatCode>General</c:formatCode>
                <c:ptCount val="27"/>
                <c:pt idx="0">
                  <c:v>84.591666666666697</c:v>
                </c:pt>
                <c:pt idx="1">
                  <c:v>87.987857142857138</c:v>
                </c:pt>
                <c:pt idx="2">
                  <c:v>49.06761904761904</c:v>
                </c:pt>
                <c:pt idx="3">
                  <c:v>84.960525640466301</c:v>
                </c:pt>
                <c:pt idx="4">
                  <c:v>90.083333333333186</c:v>
                </c:pt>
                <c:pt idx="5">
                  <c:v>136.2027862231709</c:v>
                </c:pt>
                <c:pt idx="6">
                  <c:v>84.668168026812353</c:v>
                </c:pt>
                <c:pt idx="7">
                  <c:v>89.586250860939955</c:v>
                </c:pt>
                <c:pt idx="8">
                  <c:v>93.814285714285717</c:v>
                </c:pt>
                <c:pt idx="9">
                  <c:v>33.503083333333286</c:v>
                </c:pt>
                <c:pt idx="10">
                  <c:v>54.515000000000001</c:v>
                </c:pt>
                <c:pt idx="11">
                  <c:v>73.736687005857107</c:v>
                </c:pt>
                <c:pt idx="12">
                  <c:v>47.1</c:v>
                </c:pt>
                <c:pt idx="14">
                  <c:v>42.761860007160763</c:v>
                </c:pt>
                <c:pt idx="15">
                  <c:v>87.25</c:v>
                </c:pt>
                <c:pt idx="16">
                  <c:v>70.240833333333313</c:v>
                </c:pt>
                <c:pt idx="17">
                  <c:v>26.666666666666661</c:v>
                </c:pt>
                <c:pt idx="18">
                  <c:v>43.68</c:v>
                </c:pt>
                <c:pt idx="19">
                  <c:v>65.875999999999976</c:v>
                </c:pt>
                <c:pt idx="20">
                  <c:v>46.067605425132562</c:v>
                </c:pt>
                <c:pt idx="21">
                  <c:v>127.75</c:v>
                </c:pt>
                <c:pt idx="22">
                  <c:v>37</c:v>
                </c:pt>
                <c:pt idx="23">
                  <c:v>75.242234922458351</c:v>
                </c:pt>
                <c:pt idx="24">
                  <c:v>40.75</c:v>
                </c:pt>
                <c:pt idx="25">
                  <c:v>35.813333333333333</c:v>
                </c:pt>
                <c:pt idx="26">
                  <c:v>33.545277777777777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091648"/>
        <c:axId val="86093824"/>
      </c:scatterChart>
      <c:valAx>
        <c:axId val="86091648"/>
        <c:scaling>
          <c:orientation val="minMax"/>
          <c:max val="4.5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Na</a:t>
                </a:r>
                <a:r>
                  <a:rPr lang="en-US" baseline="-25000" dirty="0"/>
                  <a:t>2</a:t>
                </a:r>
                <a:r>
                  <a:rPr lang="en-US" dirty="0"/>
                  <a:t>O(6)</a:t>
                </a:r>
              </a:p>
            </c:rich>
          </c:tx>
          <c:overlay val="0"/>
        </c:title>
        <c:numFmt formatCode="0" sourceLinked="0"/>
        <c:majorTickMark val="in"/>
        <c:minorTickMark val="none"/>
        <c:tickLblPos val="nextTo"/>
        <c:crossAx val="86093824"/>
        <c:crosses val="autoZero"/>
        <c:crossBetween val="midCat"/>
      </c:valAx>
      <c:valAx>
        <c:axId val="86093824"/>
        <c:scaling>
          <c:orientation val="minMax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Zr(6)</a:t>
                </a:r>
              </a:p>
            </c:rich>
          </c:tx>
          <c:overlay val="0"/>
        </c:title>
        <c:numFmt formatCode="0" sourceLinked="0"/>
        <c:majorTickMark val="in"/>
        <c:minorTickMark val="none"/>
        <c:tickLblPos val="nextTo"/>
        <c:crossAx val="86091648"/>
        <c:crosses val="autoZero"/>
        <c:crossBetween val="midCat"/>
        <c:majorUnit val="50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Aegean</c:v>
          </c:tx>
          <c:spPr>
            <a:ln w="19050">
              <a:noFill/>
            </a:ln>
          </c:spPr>
          <c:marker>
            <c:symbol val="square"/>
            <c:size val="8"/>
            <c:spPr>
              <a:solidFill>
                <a:srgbClr val="00FF0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>
                <a:solidFill>
                  <a:schemeClr val="bg1"/>
                </a:solidFill>
              </a:ln>
            </c:spPr>
            <c:trendlineType val="linear"/>
            <c:dispRSqr val="1"/>
            <c:dispEq val="0"/>
            <c:trendlineLbl>
              <c:layout>
                <c:manualLayout>
                  <c:x val="7.4917049138911104E-2"/>
                  <c:y val="0.48321024797273499"/>
                </c:manualLayout>
              </c:layout>
              <c:numFmt formatCode="General" sourceLinked="0"/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SegAvgs_ForAguPlots!$BU$89:$BU$115</c:f>
                <c:numCache>
                  <c:formatCode>General</c:formatCode>
                  <c:ptCount val="27"/>
                  <c:pt idx="0">
                    <c:v>147.91193726300739</c:v>
                  </c:pt>
                  <c:pt idx="1">
                    <c:v>5.1071428571428488</c:v>
                  </c:pt>
                  <c:pt idx="2">
                    <c:v>81.611791087100002</c:v>
                  </c:pt>
                  <c:pt idx="3">
                    <c:v>34.752287954262577</c:v>
                  </c:pt>
                  <c:pt idx="4">
                    <c:v>24.957742063113169</c:v>
                  </c:pt>
                  <c:pt idx="5">
                    <c:v>71.779287048869676</c:v>
                  </c:pt>
                  <c:pt idx="6">
                    <c:v>30.455922487838489</c:v>
                  </c:pt>
                  <c:pt idx="7">
                    <c:v>13.8915970090424</c:v>
                  </c:pt>
                  <c:pt idx="8">
                    <c:v>73.016585572782546</c:v>
                  </c:pt>
                  <c:pt idx="10">
                    <c:v>60.699999999999932</c:v>
                  </c:pt>
                  <c:pt idx="11">
                    <c:v>38.460250557101332</c:v>
                  </c:pt>
                  <c:pt idx="12">
                    <c:v>25.832330961736101</c:v>
                  </c:pt>
                  <c:pt idx="14">
                    <c:v>36.58504670206171</c:v>
                  </c:pt>
                  <c:pt idx="15">
                    <c:v>85.75</c:v>
                  </c:pt>
                  <c:pt idx="16">
                    <c:v>34.657073175449042</c:v>
                  </c:pt>
                  <c:pt idx="17">
                    <c:v>50.78333333333336</c:v>
                  </c:pt>
                  <c:pt idx="19">
                    <c:v>55.356602637533037</c:v>
                  </c:pt>
                  <c:pt idx="20">
                    <c:v>21.267706016916371</c:v>
                  </c:pt>
                  <c:pt idx="21">
                    <c:v>65.837499999999622</c:v>
                  </c:pt>
                  <c:pt idx="22">
                    <c:v>237</c:v>
                  </c:pt>
                  <c:pt idx="23">
                    <c:v>6.2538168435024346</c:v>
                  </c:pt>
                  <c:pt idx="25">
                    <c:v>8.9126314857061057</c:v>
                  </c:pt>
                  <c:pt idx="26">
                    <c:v>18.585490391854439</c:v>
                  </c:pt>
                </c:numCache>
              </c:numRef>
            </c:plus>
            <c:minus>
              <c:numRef>
                <c:f>SegAvgs_ForAguPlots!$BU$89:$BU$115</c:f>
                <c:numCache>
                  <c:formatCode>General</c:formatCode>
                  <c:ptCount val="27"/>
                  <c:pt idx="0">
                    <c:v>147.91193726300739</c:v>
                  </c:pt>
                  <c:pt idx="1">
                    <c:v>5.1071428571428488</c:v>
                  </c:pt>
                  <c:pt idx="2">
                    <c:v>81.611791087100002</c:v>
                  </c:pt>
                  <c:pt idx="3">
                    <c:v>34.752287954262577</c:v>
                  </c:pt>
                  <c:pt idx="4">
                    <c:v>24.957742063113169</c:v>
                  </c:pt>
                  <c:pt idx="5">
                    <c:v>71.779287048869676</c:v>
                  </c:pt>
                  <c:pt idx="6">
                    <c:v>30.455922487838489</c:v>
                  </c:pt>
                  <c:pt idx="7">
                    <c:v>13.8915970090424</c:v>
                  </c:pt>
                  <c:pt idx="8">
                    <c:v>73.016585572782546</c:v>
                  </c:pt>
                  <c:pt idx="10">
                    <c:v>60.699999999999932</c:v>
                  </c:pt>
                  <c:pt idx="11">
                    <c:v>38.460250557101332</c:v>
                  </c:pt>
                  <c:pt idx="12">
                    <c:v>25.832330961736101</c:v>
                  </c:pt>
                  <c:pt idx="14">
                    <c:v>36.58504670206171</c:v>
                  </c:pt>
                  <c:pt idx="15">
                    <c:v>85.75</c:v>
                  </c:pt>
                  <c:pt idx="16">
                    <c:v>34.657073175449042</c:v>
                  </c:pt>
                  <c:pt idx="17">
                    <c:v>50.78333333333336</c:v>
                  </c:pt>
                  <c:pt idx="19">
                    <c:v>55.356602637533037</c:v>
                  </c:pt>
                  <c:pt idx="20">
                    <c:v>21.267706016916371</c:v>
                  </c:pt>
                  <c:pt idx="21">
                    <c:v>65.837499999999622</c:v>
                  </c:pt>
                  <c:pt idx="22">
                    <c:v>237</c:v>
                  </c:pt>
                  <c:pt idx="23">
                    <c:v>6.2538168435024346</c:v>
                  </c:pt>
                  <c:pt idx="25">
                    <c:v>8.9126314857061057</c:v>
                  </c:pt>
                  <c:pt idx="26">
                    <c:v>18.585490391854439</c:v>
                  </c:pt>
                </c:numCache>
              </c:numRef>
            </c:minus>
          </c:errBars>
          <c:errBars>
            <c:errDir val="x"/>
            <c:errBarType val="both"/>
            <c:errValType val="cust"/>
            <c:noEndCap val="0"/>
            <c:plus>
              <c:numRef>
                <c:f>SegAvgs_ForAguPlots!$AZ$89:$AZ$115</c:f>
                <c:numCache>
                  <c:formatCode>General</c:formatCode>
                  <c:ptCount val="27"/>
                  <c:pt idx="0">
                    <c:v>7.8683834637956807E-2</c:v>
                  </c:pt>
                  <c:pt idx="1">
                    <c:v>2.4642857142857601E-2</c:v>
                  </c:pt>
                  <c:pt idx="2">
                    <c:v>0.109769455375042</c:v>
                  </c:pt>
                  <c:pt idx="3">
                    <c:v>8.2254367498270406E-2</c:v>
                  </c:pt>
                  <c:pt idx="4">
                    <c:v>8.8837554621404996E-2</c:v>
                  </c:pt>
                  <c:pt idx="5">
                    <c:v>0.11904677283800399</c:v>
                  </c:pt>
                  <c:pt idx="6">
                    <c:v>7.7507779186396702E-2</c:v>
                  </c:pt>
                  <c:pt idx="7">
                    <c:v>2.0442717751973798E-2</c:v>
                  </c:pt>
                  <c:pt idx="8">
                    <c:v>0.109645936051078</c:v>
                  </c:pt>
                  <c:pt idx="10">
                    <c:v>2.9999999999999801E-2</c:v>
                  </c:pt>
                  <c:pt idx="11">
                    <c:v>0.16053718212440499</c:v>
                  </c:pt>
                  <c:pt idx="12">
                    <c:v>9.4964357348779393E-2</c:v>
                  </c:pt>
                  <c:pt idx="14">
                    <c:v>0.17474307214509999</c:v>
                  </c:pt>
                  <c:pt idx="15">
                    <c:v>0.215</c:v>
                  </c:pt>
                  <c:pt idx="16">
                    <c:v>0.16017304512300301</c:v>
                  </c:pt>
                  <c:pt idx="17">
                    <c:v>0.19666666666666599</c:v>
                  </c:pt>
                  <c:pt idx="18">
                    <c:v>0.32500000000000101</c:v>
                  </c:pt>
                  <c:pt idx="19">
                    <c:v>9.2952891294461701E-2</c:v>
                  </c:pt>
                  <c:pt idx="20">
                    <c:v>0.171512336817565</c:v>
                  </c:pt>
                  <c:pt idx="21">
                    <c:v>2.1250000000000002E-2</c:v>
                  </c:pt>
                  <c:pt idx="22">
                    <c:v>6.5000000000000002E-2</c:v>
                  </c:pt>
                  <c:pt idx="23">
                    <c:v>0.13459156321585999</c:v>
                  </c:pt>
                  <c:pt idx="25">
                    <c:v>0.113825524378322</c:v>
                  </c:pt>
                  <c:pt idx="26">
                    <c:v>7.9439709454853902E-2</c:v>
                  </c:pt>
                </c:numCache>
              </c:numRef>
            </c:plus>
            <c:minus>
              <c:numRef>
                <c:f>SegAvgs_ForAguPlots!$AZ$89:$AZ$115</c:f>
                <c:numCache>
                  <c:formatCode>General</c:formatCode>
                  <c:ptCount val="27"/>
                  <c:pt idx="0">
                    <c:v>7.8683834637956807E-2</c:v>
                  </c:pt>
                  <c:pt idx="1">
                    <c:v>2.4642857142857601E-2</c:v>
                  </c:pt>
                  <c:pt idx="2">
                    <c:v>0.109769455375042</c:v>
                  </c:pt>
                  <c:pt idx="3">
                    <c:v>8.2254367498270406E-2</c:v>
                  </c:pt>
                  <c:pt idx="4">
                    <c:v>8.8837554621404996E-2</c:v>
                  </c:pt>
                  <c:pt idx="5">
                    <c:v>0.11904677283800399</c:v>
                  </c:pt>
                  <c:pt idx="6">
                    <c:v>7.7507779186396702E-2</c:v>
                  </c:pt>
                  <c:pt idx="7">
                    <c:v>2.0442717751973798E-2</c:v>
                  </c:pt>
                  <c:pt idx="8">
                    <c:v>0.109645936051078</c:v>
                  </c:pt>
                  <c:pt idx="10">
                    <c:v>2.9999999999999801E-2</c:v>
                  </c:pt>
                  <c:pt idx="11">
                    <c:v>0.16053718212440499</c:v>
                  </c:pt>
                  <c:pt idx="12">
                    <c:v>9.4964357348779393E-2</c:v>
                  </c:pt>
                  <c:pt idx="14">
                    <c:v>0.17474307214509999</c:v>
                  </c:pt>
                  <c:pt idx="15">
                    <c:v>0.215</c:v>
                  </c:pt>
                  <c:pt idx="16">
                    <c:v>0.16017304512300301</c:v>
                  </c:pt>
                  <c:pt idx="17">
                    <c:v>0.19666666666666599</c:v>
                  </c:pt>
                  <c:pt idx="18">
                    <c:v>0.32500000000000101</c:v>
                  </c:pt>
                  <c:pt idx="19">
                    <c:v>9.2952891294461701E-2</c:v>
                  </c:pt>
                  <c:pt idx="20">
                    <c:v>0.171512336817565</c:v>
                  </c:pt>
                  <c:pt idx="21">
                    <c:v>2.1250000000000002E-2</c:v>
                  </c:pt>
                  <c:pt idx="22">
                    <c:v>6.5000000000000002E-2</c:v>
                  </c:pt>
                  <c:pt idx="23">
                    <c:v>0.13459156321585999</c:v>
                  </c:pt>
                  <c:pt idx="25">
                    <c:v>0.113825524378322</c:v>
                  </c:pt>
                  <c:pt idx="26">
                    <c:v>7.9439709454853902E-2</c:v>
                  </c:pt>
                </c:numCache>
              </c:numRef>
            </c:minus>
          </c:errBars>
          <c:xVal>
            <c:numRef>
              <c:f>SegAvgs_ForAguPlots!$AZ$2:$AZ$28</c:f>
              <c:numCache>
                <c:formatCode>General</c:formatCode>
                <c:ptCount val="27"/>
                <c:pt idx="0">
                  <c:v>2.84375</c:v>
                </c:pt>
                <c:pt idx="1">
                  <c:v>3.114642857142857</c:v>
                </c:pt>
                <c:pt idx="2">
                  <c:v>2.5959999999999992</c:v>
                </c:pt>
                <c:pt idx="3">
                  <c:v>2.8168261374381438</c:v>
                </c:pt>
                <c:pt idx="4">
                  <c:v>2.7496666666666671</c:v>
                </c:pt>
                <c:pt idx="5">
                  <c:v>3.7957770238095239</c:v>
                </c:pt>
                <c:pt idx="6">
                  <c:v>3.3856110940014972</c:v>
                </c:pt>
                <c:pt idx="7">
                  <c:v>2.906698210939219</c:v>
                </c:pt>
                <c:pt idx="8">
                  <c:v>3.456571428571428</c:v>
                </c:pt>
                <c:pt idx="9">
                  <c:v>2.4541666666666671</c:v>
                </c:pt>
                <c:pt idx="10">
                  <c:v>2.5</c:v>
                </c:pt>
                <c:pt idx="11">
                  <c:v>3.3703466666666659</c:v>
                </c:pt>
                <c:pt idx="12">
                  <c:v>1.99125</c:v>
                </c:pt>
                <c:pt idx="14">
                  <c:v>1.9941045974310769</c:v>
                </c:pt>
                <c:pt idx="15">
                  <c:v>2.8349999999999991</c:v>
                </c:pt>
                <c:pt idx="16">
                  <c:v>2.9592857142857141</c:v>
                </c:pt>
                <c:pt idx="17">
                  <c:v>1.506666666666667</c:v>
                </c:pt>
                <c:pt idx="18">
                  <c:v>2.2250000000000001</c:v>
                </c:pt>
                <c:pt idx="19">
                  <c:v>2.6367999999999991</c:v>
                </c:pt>
                <c:pt idx="20">
                  <c:v>2.2291183149881788</c:v>
                </c:pt>
                <c:pt idx="21">
                  <c:v>4.0137499999999999</c:v>
                </c:pt>
                <c:pt idx="22">
                  <c:v>2.4350000000000001</c:v>
                </c:pt>
                <c:pt idx="23">
                  <c:v>2.409333333333334</c:v>
                </c:pt>
                <c:pt idx="24">
                  <c:v>2.0449999999999999</c:v>
                </c:pt>
                <c:pt idx="25">
                  <c:v>1.9424999999999999</c:v>
                </c:pt>
                <c:pt idx="26">
                  <c:v>1.870694444444444</c:v>
                </c:pt>
              </c:numCache>
            </c:numRef>
          </c:xVal>
          <c:yVal>
            <c:numRef>
              <c:f>SegAvgs_ForAguPlots!$BU$2:$BU$28</c:f>
              <c:numCache>
                <c:formatCode>General</c:formatCode>
                <c:ptCount val="27"/>
                <c:pt idx="0">
                  <c:v>415.88124999999991</c:v>
                </c:pt>
                <c:pt idx="1">
                  <c:v>343.89285714285711</c:v>
                </c:pt>
                <c:pt idx="2">
                  <c:v>398.86666666666662</c:v>
                </c:pt>
                <c:pt idx="3">
                  <c:v>432.1885902923695</c:v>
                </c:pt>
                <c:pt idx="4">
                  <c:v>495.66666666666669</c:v>
                </c:pt>
                <c:pt idx="5">
                  <c:v>604.54915259407039</c:v>
                </c:pt>
                <c:pt idx="6">
                  <c:v>633.56615875993532</c:v>
                </c:pt>
                <c:pt idx="7">
                  <c:v>439.69979349993253</c:v>
                </c:pt>
                <c:pt idx="8">
                  <c:v>559.42857142857144</c:v>
                </c:pt>
                <c:pt idx="10">
                  <c:v>510.7</c:v>
                </c:pt>
                <c:pt idx="11">
                  <c:v>554.14105172588302</c:v>
                </c:pt>
                <c:pt idx="12">
                  <c:v>286.88749999999999</c:v>
                </c:pt>
                <c:pt idx="14">
                  <c:v>240.09101879080779</c:v>
                </c:pt>
                <c:pt idx="15">
                  <c:v>405.25</c:v>
                </c:pt>
                <c:pt idx="16">
                  <c:v>363.47142857142859</c:v>
                </c:pt>
                <c:pt idx="17">
                  <c:v>212.38333333333341</c:v>
                </c:pt>
                <c:pt idx="18">
                  <c:v>245</c:v>
                </c:pt>
                <c:pt idx="19">
                  <c:v>344.80178571428559</c:v>
                </c:pt>
                <c:pt idx="20">
                  <c:v>349.3607807653338</c:v>
                </c:pt>
                <c:pt idx="21">
                  <c:v>513.41249999999889</c:v>
                </c:pt>
                <c:pt idx="22">
                  <c:v>433</c:v>
                </c:pt>
                <c:pt idx="23">
                  <c:v>441.68875998800661</c:v>
                </c:pt>
                <c:pt idx="24">
                  <c:v>329.5</c:v>
                </c:pt>
                <c:pt idx="25">
                  <c:v>128.4</c:v>
                </c:pt>
                <c:pt idx="26">
                  <c:v>248.68097222222221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469568"/>
        <c:axId val="97471488"/>
      </c:scatterChart>
      <c:valAx>
        <c:axId val="97469568"/>
        <c:scaling>
          <c:orientation val="minMax"/>
          <c:max val="4.5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Na2O(6)</a:t>
                </a:r>
              </a:p>
            </c:rich>
          </c:tx>
          <c:overlay val="0"/>
        </c:title>
        <c:numFmt formatCode="0" sourceLinked="0"/>
        <c:majorTickMark val="in"/>
        <c:minorTickMark val="none"/>
        <c:tickLblPos val="nextTo"/>
        <c:crossAx val="97471488"/>
        <c:crosses val="autoZero"/>
        <c:crossBetween val="midCat"/>
      </c:valAx>
      <c:valAx>
        <c:axId val="97471488"/>
        <c:scaling>
          <c:orientation val="minMax"/>
          <c:max val="70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Sr(6)</a:t>
                </a:r>
              </a:p>
            </c:rich>
          </c:tx>
          <c:overlay val="0"/>
        </c:title>
        <c:numFmt formatCode="0" sourceLinked="0"/>
        <c:majorTickMark val="in"/>
        <c:minorTickMark val="none"/>
        <c:tickLblPos val="nextTo"/>
        <c:crossAx val="97469568"/>
        <c:crosses val="autoZero"/>
        <c:crossBetween val="midCat"/>
        <c:majorUnit val="200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A10C4D98-486A-BA4D-BB02-C6C1F02DA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45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1800" smtClean="0">
                <a:latin typeface="Lucida Grande" charset="0"/>
                <a:cs typeface="Lucida Grande" charset="0"/>
                <a:sym typeface="Lucida Grande" charset="0"/>
              </a:rPr>
              <a:t>mention the authors. revisit anyway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Not sure what to actually say about this….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Sr</a:t>
            </a:r>
            <a:r>
              <a:rPr lang="en-US" dirty="0" smtClean="0"/>
              <a:t>/</a:t>
            </a:r>
            <a:r>
              <a:rPr lang="en-US" dirty="0" err="1" smtClean="0"/>
              <a:t>Zr</a:t>
            </a:r>
            <a:r>
              <a:rPr lang="en-US" dirty="0" smtClean="0"/>
              <a:t> actually varies by about a factor of 2 to 3, though </a:t>
            </a:r>
            <a:r>
              <a:rPr lang="en-US" dirty="0" err="1" smtClean="0"/>
              <a:t>Sr</a:t>
            </a:r>
            <a:r>
              <a:rPr lang="en-US" dirty="0" smtClean="0"/>
              <a:t>(6)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Zr</a:t>
            </a:r>
            <a:r>
              <a:rPr lang="en-US" dirty="0" smtClean="0"/>
              <a:t>(6) has r2 of .54 – If you take out </a:t>
            </a:r>
            <a:r>
              <a:rPr lang="en-US" dirty="0" err="1" smtClean="0"/>
              <a:t>Ssandwich</a:t>
            </a:r>
            <a:r>
              <a:rPr lang="en-US" dirty="0" smtClean="0"/>
              <a:t>, there is actually a pretty good correlation between </a:t>
            </a:r>
            <a:r>
              <a:rPr lang="en-US" dirty="0" err="1" smtClean="0"/>
              <a:t>Sr</a:t>
            </a:r>
            <a:r>
              <a:rPr lang="en-US" dirty="0" smtClean="0"/>
              <a:t>(6)/</a:t>
            </a:r>
            <a:r>
              <a:rPr lang="en-US" dirty="0" err="1" smtClean="0"/>
              <a:t>Zr</a:t>
            </a:r>
            <a:r>
              <a:rPr lang="en-US" dirty="0" smtClean="0"/>
              <a:t>(6) and </a:t>
            </a:r>
            <a:r>
              <a:rPr lang="en-US" dirty="0" err="1" smtClean="0"/>
              <a:t>Zr</a:t>
            </a:r>
            <a:r>
              <a:rPr lang="en-US" dirty="0" smtClean="0"/>
              <a:t>(6).  That all said, they both still correlate better with crustal thickness than Phi.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3B456-A46C-F44C-91B8-17AC7153459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2FCE75-0CE7-5D45-9EE9-4B04DC4F2ECC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156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The dirver for the model has been the isotopes.  And if you take the isotopes as the critical evidence, then there it</a:t>
            </a:r>
            <a:r>
              <a:rPr lang="ja-JP" altLang="en-US" smtClean="0">
                <a:latin typeface="Arial"/>
                <a:cs typeface="+mn-cs"/>
              </a:rPr>
              <a:t>’</a:t>
            </a:r>
            <a:r>
              <a:rPr lang="en-US" smtClean="0">
                <a:cs typeface="+mn-cs"/>
              </a:rPr>
              <a:t>s possible, as with all hypotheses, to invent ways to get around the problem.  But what if we turn it around, let</a:t>
            </a:r>
            <a:r>
              <a:rPr lang="ja-JP" altLang="en-US" smtClean="0">
                <a:latin typeface="Arial"/>
                <a:cs typeface="+mn-cs"/>
              </a:rPr>
              <a:t>’</a:t>
            </a:r>
            <a:r>
              <a:rPr lang="en-US" smtClean="0">
                <a:cs typeface="+mn-cs"/>
              </a:rPr>
              <a:t>s look at all the other evidence and see what it suggests, and then see if we can come up with an explanation for the isotopes.  Let</a:t>
            </a:r>
            <a:r>
              <a:rPr lang="ja-JP" altLang="en-US" smtClean="0">
                <a:latin typeface="Arial"/>
                <a:cs typeface="+mn-cs"/>
              </a:rPr>
              <a:t>’</a:t>
            </a:r>
            <a:r>
              <a:rPr lang="en-US" smtClean="0">
                <a:cs typeface="+mn-cs"/>
              </a:rPr>
              <a:t>s give the converse approach a chance.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2CBF3C-8DBF-1942-9897-8F4A92400DDD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F3F54A-4D9C-6646-853F-5BB108FB8A1B}" type="slidenum">
              <a:rPr lang="en-US" sz="1200"/>
              <a:pPr/>
              <a:t>54</a:t>
            </a:fld>
            <a:endParaRPr lang="en-US" sz="12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F3F54A-4D9C-6646-853F-5BB108FB8A1B}" type="slidenum">
              <a:rPr lang="en-US" sz="1200"/>
              <a:pPr/>
              <a:t>55</a:t>
            </a:fld>
            <a:endParaRPr lang="en-US" sz="12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Here is where the lighter is clicked.  That does not work for most of Earth history-- do not have methane and oxygen both available.  And it does not work on any other body in the solar system.  As a planet, we have been energized.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F3F54A-4D9C-6646-853F-5BB108FB8A1B}" type="slidenum">
              <a:rPr lang="en-US" sz="1200"/>
              <a:pPr/>
              <a:t>58</a:t>
            </a:fld>
            <a:endParaRPr lang="en-US" sz="12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7467A-EFE6-834D-AA64-37E56FD0D93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65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F3F54A-4D9C-6646-853F-5BB108FB8A1B}" type="slidenum">
              <a:rPr lang="en-US" sz="1200"/>
              <a:pPr/>
              <a:t>61</a:t>
            </a:fld>
            <a:endParaRPr lang="en-US" sz="12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F3F54A-4D9C-6646-853F-5BB108FB8A1B}" type="slidenum">
              <a:rPr lang="en-US" sz="1200"/>
              <a:pPr/>
              <a:t>62</a:t>
            </a:fld>
            <a:endParaRPr lang="en-US" sz="12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2415A3-DD61-7D4D-8EB2-EA5C197F2442}" type="slidenum">
              <a:rPr lang="en-US"/>
              <a:pPr/>
              <a:t>72</a:t>
            </a:fld>
            <a:endParaRPr lang="en-US"/>
          </a:p>
        </p:txBody>
      </p:sp>
      <p:sp>
        <p:nvSpPr>
          <p:cNvPr id="3164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1800" smtClean="0">
                <a:latin typeface="Lucida Grande" charset="0"/>
                <a:cs typeface="Lucida Grande" charset="0"/>
                <a:sym typeface="Lucida Grande" charset="0"/>
              </a:rPr>
              <a:t>mention the authors. revisit anyway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1800" smtClean="0">
                <a:latin typeface="Lucida Grande" charset="0"/>
                <a:cs typeface="Lucida Grande" charset="0"/>
                <a:sym typeface="Lucida Grande" charset="0"/>
              </a:rPr>
              <a:t>previous studies....</a:t>
            </a:r>
          </a:p>
          <a:p>
            <a:pPr eaLnBrk="1" hangingPunct="1">
              <a:defRPr/>
            </a:pPr>
            <a:r>
              <a:rPr lang="en-US" sz="1800" smtClean="0">
                <a:latin typeface="Lucida Grande" charset="0"/>
                <a:cs typeface="Lucida Grande" charset="0"/>
                <a:sym typeface="Lucida Grande" charset="0"/>
              </a:rPr>
              <a:t>data sits at 8 (helps)</a:t>
            </a:r>
          </a:p>
          <a:p>
            <a:pPr eaLnBrk="1" hangingPunct="1">
              <a:defRPr/>
            </a:pPr>
            <a:r>
              <a:rPr lang="en-US" sz="1800" smtClean="0">
                <a:latin typeface="Lucida Grande" charset="0"/>
                <a:cs typeface="Lucida Grande" charset="0"/>
                <a:sym typeface="Lucida Grande" charset="0"/>
              </a:rPr>
              <a:t>point out here the difference between 8 and 90 values</a:t>
            </a:r>
          </a:p>
          <a:p>
            <a:pPr eaLnBrk="1" hangingPunct="1">
              <a:defRPr/>
            </a:pPr>
            <a:r>
              <a:rPr lang="en-US" sz="1800" b="1" smtClean="0">
                <a:latin typeface="Lucida Grande" charset="0"/>
                <a:cs typeface="Lucida Grande" charset="0"/>
                <a:sym typeface="Lucida Grande" charset="0"/>
              </a:rPr>
              <a:t>doesn</a:t>
            </a:r>
            <a:r>
              <a:rPr lang="ja-JP" altLang="en-US" sz="1800" b="1" smtClean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1800" b="1" smtClean="0">
                <a:latin typeface="Lucida Grande" charset="0"/>
                <a:cs typeface="Lucida Grande" charset="0"/>
                <a:sym typeface="Lucida Grande" charset="0"/>
              </a:rPr>
              <a:t>t matter -- cooling has been taken into account already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1800" smtClean="0">
                <a:latin typeface="Lucida Grande" charset="0"/>
                <a:cs typeface="Lucida Grande" charset="0"/>
                <a:sym typeface="Lucida Grande" charset="0"/>
              </a:rPr>
              <a:t>show cayman and iceland, tell them to take note of symbols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1800" smtClean="0">
                <a:latin typeface="Lucida Grande" charset="0"/>
                <a:cs typeface="Lucida Grande" charset="0"/>
                <a:sym typeface="Lucida Grande" charset="0"/>
              </a:rPr>
              <a:t>coherent trends that can be compared with melting predictions based on MELTS and experiments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1800" smtClean="0">
                <a:latin typeface="Lucida Grande" charset="0"/>
                <a:cs typeface="Lucida Grande" charset="0"/>
                <a:sym typeface="Lucida Grande" charset="0"/>
              </a:rPr>
              <a:t>bridge to physical parameters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1800" smtClean="0">
                <a:latin typeface="Lucida Grande" charset="0"/>
                <a:cs typeface="Lucida Grande" charset="0"/>
                <a:sym typeface="Lucida Grande" charset="0"/>
              </a:rPr>
              <a:t>important point is that the reduction in mean F doesn</a:t>
            </a:r>
            <a:r>
              <a:rPr lang="ja-JP" altLang="en-US" sz="1800" smtClean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1800" smtClean="0">
                <a:latin typeface="Lucida Grande" charset="0"/>
                <a:cs typeface="Lucida Grande" charset="0"/>
                <a:sym typeface="Lucida Grande" charset="0"/>
              </a:rPr>
              <a:t>t change major elements much at all - big effect on trace elements</a:t>
            </a:r>
          </a:p>
          <a:p>
            <a:pPr eaLnBrk="1" hangingPunct="1">
              <a:defRPr/>
            </a:pPr>
            <a:r>
              <a:rPr lang="en-US" sz="1800" smtClean="0">
                <a:latin typeface="Lucida Grande" charset="0"/>
                <a:cs typeface="Lucida Grande" charset="0"/>
                <a:sym typeface="Lucida Grande" charset="0"/>
              </a:rPr>
              <a:t>hirschmann and stolper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1800" smtClean="0">
                <a:latin typeface="Lucida Grande" charset="0"/>
                <a:cs typeface="Lucida Grande" charset="0"/>
                <a:sym typeface="Lucida Grande" charset="0"/>
              </a:rPr>
              <a:t>NOT PERFECT! overall slope of the data is a bit steeper....haven</a:t>
            </a:r>
            <a:r>
              <a:rPr lang="ja-JP" altLang="en-US" sz="1800" smtClean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1800" smtClean="0">
                <a:latin typeface="Lucida Grande" charset="0"/>
                <a:cs typeface="Lucida Grande" charset="0"/>
                <a:sym typeface="Lucida Grande" charset="0"/>
              </a:rPr>
              <a:t>t yet considered CO2. It</a:t>
            </a:r>
            <a:r>
              <a:rPr lang="ja-JP" altLang="en-US" sz="1800" smtClean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1800" smtClean="0">
                <a:latin typeface="Lucida Grande" charset="0"/>
                <a:cs typeface="Lucida Grande" charset="0"/>
                <a:sym typeface="Lucida Grande" charset="0"/>
              </a:rPr>
              <a:t>s possible that CO2 will amplify this effect.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Kapow</a:t>
            </a:r>
            <a:r>
              <a:rPr lang="en-US" dirty="0" smtClean="0"/>
              <a:t> compared</a:t>
            </a:r>
            <a:r>
              <a:rPr lang="en-US" baseline="0" dirty="0" smtClean="0"/>
              <a:t> to EPR.  While KAPOW has no E-MORB, it plots on the same mixing trend, if it is a mixing trend, as the EPR.  This suggests universal enriched and depleted end members.  So what are they?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07264-29DA-7443-AFDF-03C01E19E58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73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4D1BF-F029-274A-93D6-A1563C6F9D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08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53B28-2254-EE4A-9EEC-E61F0CE4C3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0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AE943-D997-2146-8823-33560C29B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90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A41A7-B54B-6548-94DF-A65A00C84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42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61C30-CC0A-0C4B-888D-26A7E5072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07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5A1CD-0D45-0F42-A750-62DF2FAC0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92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F923A-1B45-0A44-A7D6-8CDD812FBE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94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AD67A-2433-F149-8DAC-F57B08D91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00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A887A-DBD5-0B41-83D0-23DCAFD79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63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D38BE-2CFD-1B4B-8DC0-5A945AE91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32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9D461-0075-B747-8ABE-2809BEC76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51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1AEA2280-3C40-3244-B7F5-6A248DF38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676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  <a:cs typeface="+mj-cs"/>
              </a:rPr>
              <a:t>MORB- What controls their major and trace element compositions, and what does that tell us about the mantle?</a:t>
            </a:r>
            <a:endParaRPr lang="en-US" dirty="0" smtClean="0">
              <a:solidFill>
                <a:schemeClr val="tx1"/>
              </a:solidFill>
              <a:cs typeface="+mj-cs"/>
            </a:endParaRPr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4267200"/>
            <a:ext cx="80010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  <a:cs typeface="+mn-cs"/>
              </a:rPr>
              <a:t>Charles Langmuir, Harvard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473274" y="151805"/>
            <a:ext cx="8197453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sz="4100" dirty="0">
                <a:solidFill>
                  <a:schemeClr val="bg1"/>
                </a:solidFill>
              </a:rPr>
              <a:t>Major element </a:t>
            </a:r>
            <a:r>
              <a:rPr lang="ja-JP" altLang="en-US" sz="4100" dirty="0">
                <a:solidFill>
                  <a:schemeClr val="bg1"/>
                </a:solidFill>
                <a:latin typeface="Arial"/>
              </a:rPr>
              <a:t>‘</a:t>
            </a:r>
            <a:r>
              <a:rPr lang="en-US" sz="4100" dirty="0">
                <a:solidFill>
                  <a:schemeClr val="bg1"/>
                </a:solidFill>
              </a:rPr>
              <a:t>90-value</a:t>
            </a:r>
            <a:r>
              <a:rPr lang="ja-JP" altLang="en-US" sz="4100" dirty="0">
                <a:solidFill>
                  <a:schemeClr val="bg1"/>
                </a:solidFill>
                <a:latin typeface="Arial"/>
              </a:rPr>
              <a:t>’</a:t>
            </a:r>
            <a:r>
              <a:rPr lang="en-US" sz="4100" dirty="0">
                <a:solidFill>
                  <a:schemeClr val="bg1"/>
                </a:solidFill>
              </a:rPr>
              <a:t> variations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0063" y="1741289"/>
            <a:ext cx="3741539" cy="3366492"/>
          </a:xfrm>
        </p:spPr>
        <p:txBody>
          <a:bodyPr anchor="t"/>
          <a:lstStyle/>
          <a:p>
            <a:pPr marL="420797" eaLnBrk="1" hangingPunct="1">
              <a:defRPr/>
            </a:pPr>
            <a:r>
              <a:rPr lang="en-US" sz="2300" dirty="0">
                <a:solidFill>
                  <a:schemeClr val="bg1"/>
                </a:solidFill>
              </a:rPr>
              <a:t>90-values useful for comparing to mantle melts from experiments &amp; calculations</a:t>
            </a:r>
          </a:p>
          <a:p>
            <a:pPr marL="420797" eaLnBrk="1" hangingPunct="1">
              <a:defRPr/>
            </a:pPr>
            <a:r>
              <a:rPr lang="en-US" sz="2300" dirty="0">
                <a:solidFill>
                  <a:schemeClr val="bg1"/>
                </a:solidFill>
              </a:rPr>
              <a:t>Used to test mantle T vs. mantle composition hypotheses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59"/>
          <a:stretch>
            <a:fillRect/>
          </a:stretch>
        </p:blipFill>
        <p:spPr bwMode="auto">
          <a:xfrm>
            <a:off x="4646787" y="1043658"/>
            <a:ext cx="3935760" cy="5565428"/>
          </a:xfrm>
          <a:prstGeom prst="rect">
            <a:avLst/>
          </a:prstGeom>
          <a:noFill/>
          <a:ln w="19050">
            <a:solidFill>
              <a:srgbClr val="FE703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Rectangle 4"/>
          <p:cNvSpPr>
            <a:spLocks/>
          </p:cNvSpPr>
          <p:nvPr/>
        </p:nvSpPr>
        <p:spPr bwMode="auto">
          <a:xfrm>
            <a:off x="2784946" y="6014145"/>
            <a:ext cx="1812727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1700">
                <a:solidFill>
                  <a:srgbClr val="FCBD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charset="0"/>
                <a:cs typeface="Constantia" charset="0"/>
                <a:sym typeface="Constantia" charset="0"/>
              </a:rPr>
              <a:t>Gale et al., J. Pet, June 2014</a:t>
            </a:r>
          </a:p>
        </p:txBody>
      </p:sp>
    </p:spTree>
    <p:extLst>
      <p:ext uri="{BB962C8B-B14F-4D97-AF65-F5344CB8AC3E}">
        <p14:creationId xmlns:p14="http://schemas.microsoft.com/office/powerpoint/2010/main" val="428880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250031" y="151805"/>
            <a:ext cx="8643938" cy="1401961"/>
          </a:xfrm>
        </p:spPr>
        <p:txBody>
          <a:bodyPr/>
          <a:lstStyle/>
          <a:p>
            <a:pPr eaLnBrk="1" hangingPunct="1">
              <a:defRPr/>
            </a:pPr>
            <a:r>
              <a:rPr lang="en-US" sz="4200" dirty="0">
                <a:solidFill>
                  <a:schemeClr val="bg1"/>
                </a:solidFill>
              </a:rPr>
              <a:t>Global major element variations show primary influence of mantle T 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928812"/>
            <a:ext cx="4170164" cy="4116586"/>
          </a:xfrm>
        </p:spPr>
        <p:txBody>
          <a:bodyPr anchor="t"/>
          <a:lstStyle/>
          <a:p>
            <a:pPr marL="420797"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2 discrete MELTS calculations:</a:t>
            </a:r>
          </a:p>
          <a:p>
            <a:pPr marL="661890" lvl="1" eaLnBrk="1" hangingPunct="1">
              <a:spcBef>
                <a:spcPts val="1266"/>
              </a:spcBef>
              <a:defRPr/>
            </a:pPr>
            <a:r>
              <a:rPr lang="en-US" dirty="0" smtClean="0">
                <a:solidFill>
                  <a:schemeClr val="bg1"/>
                </a:solidFill>
              </a:rPr>
              <a:t>Variable mantle T w/ constant source</a:t>
            </a:r>
          </a:p>
          <a:p>
            <a:pPr marL="661890" lvl="1" eaLnBrk="1" hangingPunct="1">
              <a:spcBef>
                <a:spcPts val="1125"/>
              </a:spcBef>
              <a:defRPr/>
            </a:pPr>
            <a:r>
              <a:rPr lang="en-US" dirty="0" smtClean="0">
                <a:solidFill>
                  <a:schemeClr val="bg1"/>
                </a:solidFill>
              </a:rPr>
              <a:t>Variable mantle source w/ constant T</a:t>
            </a:r>
          </a:p>
          <a:p>
            <a:pPr marL="420797" eaLnBrk="1" hangingPunct="1">
              <a:defRPr/>
            </a:pPr>
            <a:r>
              <a:rPr lang="en-US" dirty="0" smtClean="0">
                <a:solidFill>
                  <a:srgbClr val="FFFA83"/>
                </a:solidFill>
              </a:rPr>
              <a:t>Trend of melts from variable mantle T better track data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86"/>
          <a:stretch>
            <a:fillRect/>
          </a:stretch>
        </p:blipFill>
        <p:spPr bwMode="auto">
          <a:xfrm>
            <a:off x="4222627" y="1826121"/>
            <a:ext cx="4784080" cy="4329783"/>
          </a:xfrm>
          <a:prstGeom prst="rect">
            <a:avLst/>
          </a:prstGeom>
          <a:noFill/>
          <a:ln w="25400">
            <a:solidFill>
              <a:srgbClr val="8500A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Rectangle 4"/>
          <p:cNvSpPr>
            <a:spLocks/>
          </p:cNvSpPr>
          <p:nvPr/>
        </p:nvSpPr>
        <p:spPr bwMode="auto">
          <a:xfrm>
            <a:off x="5767462" y="6197203"/>
            <a:ext cx="3232547" cy="33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1700">
                <a:solidFill>
                  <a:srgbClr val="FCBD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charset="0"/>
                <a:cs typeface="Constantia" charset="0"/>
                <a:sym typeface="Constantia" charset="0"/>
              </a:rPr>
              <a:t>Gale et al., J. Pet, June 2014</a:t>
            </a:r>
          </a:p>
        </p:txBody>
      </p:sp>
    </p:spTree>
    <p:extLst>
      <p:ext uri="{BB962C8B-B14F-4D97-AF65-F5344CB8AC3E}">
        <p14:creationId xmlns:p14="http://schemas.microsoft.com/office/powerpoint/2010/main" val="179209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400"/>
            <a:ext cx="9144000" cy="399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81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AutoShape 1"/>
          <p:cNvSpPr>
            <a:spLocks/>
          </p:cNvSpPr>
          <p:nvPr/>
        </p:nvSpPr>
        <p:spPr bwMode="auto">
          <a:xfrm>
            <a:off x="98226" y="1848445"/>
            <a:ext cx="8983266" cy="4250531"/>
          </a:xfrm>
          <a:prstGeom prst="roundRect">
            <a:avLst>
              <a:gd name="adj" fmla="val 3148"/>
            </a:avLst>
          </a:prstGeom>
          <a:solidFill>
            <a:schemeClr val="accent1"/>
          </a:solidFill>
          <a:ln>
            <a:noFill/>
          </a:ln>
          <a:effectLst>
            <a:outerShdw blurRad="25400" dist="25399" dir="18900000" algn="ctr" rotWithShape="0">
              <a:schemeClr val="bg2">
                <a:alpha val="75000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0"/>
            <a:ext cx="7858125" cy="1785938"/>
          </a:xfrm>
        </p:spPr>
        <p:txBody>
          <a:bodyPr/>
          <a:lstStyle/>
          <a:p>
            <a:pPr eaLnBrk="1" hangingPunct="1">
              <a:defRPr/>
            </a:pPr>
            <a:r>
              <a:rPr lang="en-US" sz="4200" dirty="0">
                <a:solidFill>
                  <a:schemeClr val="bg1"/>
                </a:solidFill>
              </a:rPr>
              <a:t>Large variation remains even when hotspots are excluded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86"/>
          <a:stretch>
            <a:fillRect/>
          </a:stretch>
        </p:blipFill>
        <p:spPr bwMode="auto">
          <a:xfrm>
            <a:off x="173013" y="1975693"/>
            <a:ext cx="4228207" cy="382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8500A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" r="34425" b="708"/>
          <a:stretch>
            <a:fillRect/>
          </a:stretch>
        </p:blipFill>
        <p:spPr bwMode="auto">
          <a:xfrm>
            <a:off x="4445869" y="2018110"/>
            <a:ext cx="4506143" cy="390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AE00F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5"/>
          <p:cNvSpPr>
            <a:spLocks/>
          </p:cNvSpPr>
          <p:nvPr/>
        </p:nvSpPr>
        <p:spPr bwMode="auto">
          <a:xfrm>
            <a:off x="6463978" y="2326184"/>
            <a:ext cx="2321719" cy="67865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0">
                <a:solidFill>
                  <a:srgbClr val="22002F"/>
                </a:solidFill>
                <a:latin typeface="Myriad Pro" charset="0"/>
                <a:sym typeface="Myriad Pro" charset="0"/>
              </a:rPr>
              <a:t>Only ridges &gt; 500 km from hotspot</a:t>
            </a:r>
          </a:p>
        </p:txBody>
      </p:sp>
      <p:sp>
        <p:nvSpPr>
          <p:cNvPr id="28678" name="Rectangle 6"/>
          <p:cNvSpPr>
            <a:spLocks/>
          </p:cNvSpPr>
          <p:nvPr/>
        </p:nvSpPr>
        <p:spPr bwMode="auto">
          <a:xfrm>
            <a:off x="2616398" y="2174379"/>
            <a:ext cx="1687711" cy="34825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0">
                <a:solidFill>
                  <a:srgbClr val="22002F"/>
                </a:solidFill>
                <a:latin typeface="Myriad Pro" charset="0"/>
                <a:sym typeface="Myriad Pro" charset="0"/>
              </a:rPr>
              <a:t>All ridges</a:t>
            </a:r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 rot="10800000" flipH="1">
            <a:off x="578197" y="1998018"/>
            <a:ext cx="3828604" cy="2232"/>
          </a:xfrm>
          <a:prstGeom prst="line">
            <a:avLst/>
          </a:prstGeom>
          <a:noFill/>
          <a:ln w="50800" cap="flat">
            <a:solidFill>
              <a:srgbClr val="430A1F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 rot="10800000" flipH="1">
            <a:off x="641822" y="4666878"/>
            <a:ext cx="3732609" cy="0"/>
          </a:xfrm>
          <a:prstGeom prst="line">
            <a:avLst/>
          </a:prstGeom>
          <a:noFill/>
          <a:ln w="50800" cap="flat">
            <a:solidFill>
              <a:srgbClr val="430A1F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 rot="10800000" flipH="1">
            <a:off x="4910212" y="4508377"/>
            <a:ext cx="3955852" cy="15627"/>
          </a:xfrm>
          <a:prstGeom prst="line">
            <a:avLst/>
          </a:prstGeom>
          <a:noFill/>
          <a:ln w="50800" cap="flat">
            <a:solidFill>
              <a:srgbClr val="430A1F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 rot="10800000" flipH="1">
            <a:off x="4910212" y="2231306"/>
            <a:ext cx="3955852" cy="15627"/>
          </a:xfrm>
          <a:prstGeom prst="line">
            <a:avLst/>
          </a:prstGeom>
          <a:noFill/>
          <a:ln w="50800" cap="flat">
            <a:solidFill>
              <a:srgbClr val="430A1F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9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Is it “Melt-rock reaction?”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71600"/>
            <a:ext cx="7694064" cy="375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33333" y="5435600"/>
            <a:ext cx="637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786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melting_regime.gif                                             00000002ZIP-100                        B5A74B5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-103188"/>
            <a:ext cx="5854700" cy="706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436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0625"/>
            <a:ext cx="9359900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58967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0"/>
            <a:ext cx="6477000" cy="309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73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00400"/>
            <a:ext cx="6400800" cy="346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729361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104775"/>
            <a:ext cx="6985000" cy="66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254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075"/>
            <a:ext cx="93726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747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7" name="Picture 3" descr="solidearthgeochem                                              00057890                               BB59F49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t="28011" r="7846" b="9337"/>
          <a:stretch>
            <a:fillRect/>
          </a:stretch>
        </p:blipFill>
        <p:spPr bwMode="auto">
          <a:xfrm>
            <a:off x="0" y="0"/>
            <a:ext cx="10896600" cy="680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13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3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Super-slow spreading ridges are offset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90600"/>
            <a:ext cx="5715000" cy="3823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600" y="6324600"/>
            <a:ext cx="6834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Red pentagons are AAD, high Na, not super-slow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4953000"/>
            <a:ext cx="7543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Thicker lithosphere lowers Si and increases Na and Al;</a:t>
            </a:r>
          </a:p>
          <a:p>
            <a:r>
              <a:rPr lang="en-US" dirty="0" smtClean="0"/>
              <a:t>From these diagrams you can read off temperature and surface cooling 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884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xfrm>
            <a:off x="187524" y="187523"/>
            <a:ext cx="8760023" cy="1455539"/>
          </a:xfrm>
        </p:spPr>
        <p:txBody>
          <a:bodyPr/>
          <a:lstStyle/>
          <a:p>
            <a:pPr eaLnBrk="1" hangingPunct="1">
              <a:defRPr/>
            </a:pPr>
            <a:r>
              <a:rPr lang="en-US" sz="4200" dirty="0">
                <a:solidFill>
                  <a:schemeClr val="accent3"/>
                </a:solidFill>
              </a:rPr>
              <a:t>Dry melting produces too small a range of variation </a:t>
            </a:r>
            <a:r>
              <a:rPr lang="en-US" sz="4200" dirty="0" smtClean="0">
                <a:solidFill>
                  <a:schemeClr val="accent3"/>
                </a:solidFill>
              </a:rPr>
              <a:t> in moderately compatible  </a:t>
            </a:r>
            <a:r>
              <a:rPr lang="en-US" sz="4200" dirty="0">
                <a:solidFill>
                  <a:schemeClr val="accent3"/>
                </a:solidFill>
              </a:rPr>
              <a:t>trace elements</a:t>
            </a:r>
          </a:p>
        </p:txBody>
      </p:sp>
      <p:grpSp>
        <p:nvGrpSpPr>
          <p:cNvPr id="29698" name="Group 6"/>
          <p:cNvGrpSpPr>
            <a:grpSpLocks/>
          </p:cNvGrpSpPr>
          <p:nvPr/>
        </p:nvGrpSpPr>
        <p:grpSpPr bwMode="auto">
          <a:xfrm>
            <a:off x="1525861" y="1865189"/>
            <a:ext cx="6093395" cy="4564186"/>
            <a:chOff x="0" y="0"/>
            <a:chExt cx="5458" cy="4088"/>
          </a:xfrm>
        </p:grpSpPr>
        <p:sp>
          <p:nvSpPr>
            <p:cNvPr id="2" name="Rectangle 2"/>
            <p:cNvSpPr>
              <a:spLocks/>
            </p:cNvSpPr>
            <p:nvPr/>
          </p:nvSpPr>
          <p:spPr bwMode="auto">
            <a:xfrm>
              <a:off x="0" y="0"/>
              <a:ext cx="5458" cy="4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5400" dist="25399" dir="18900000" algn="ctr" rotWithShape="0">
                <a:schemeClr val="bg2">
                  <a:alpha val="75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4" t="54483" r="19960" b="9253"/>
            <a:stretch>
              <a:fillRect/>
            </a:stretch>
          </p:blipFill>
          <p:spPr bwMode="auto">
            <a:xfrm>
              <a:off x="339" y="271"/>
              <a:ext cx="4768" cy="3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6" name="AutoShape 4"/>
            <p:cNvSpPr>
              <a:spLocks/>
            </p:cNvSpPr>
            <p:nvPr/>
          </p:nvSpPr>
          <p:spPr bwMode="auto">
            <a:xfrm rot="-5400000">
              <a:off x="-308" y="1557"/>
              <a:ext cx="1052" cy="362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solidFill>
                    <a:srgbClr val="1A1A1A"/>
                  </a:solidFill>
                  <a:latin typeface="Adobe Caslon Pro" charset="0"/>
                  <a:sym typeface="Adobe Caslon Pro" charset="0"/>
                </a:rPr>
                <a:t>Zr</a:t>
              </a:r>
              <a:r>
                <a:rPr lang="en-US" sz="1700" baseline="-6000">
                  <a:solidFill>
                    <a:srgbClr val="1A1A1A"/>
                  </a:solidFill>
                  <a:latin typeface="Adobe Caslon Pro" charset="0"/>
                  <a:sym typeface="Adobe Caslon Pro" charset="0"/>
                </a:rPr>
                <a:t>90</a:t>
              </a:r>
              <a:r>
                <a:rPr lang="en-US" sz="1700">
                  <a:solidFill>
                    <a:srgbClr val="1A1A1A"/>
                  </a:solidFill>
                  <a:latin typeface="Adobe Caslon Pro" charset="0"/>
                  <a:sym typeface="Adobe Caslon Pro" charset="0"/>
                </a:rPr>
                <a:t>/Y</a:t>
              </a:r>
              <a:r>
                <a:rPr lang="en-US" sz="1700" baseline="-6000">
                  <a:solidFill>
                    <a:srgbClr val="1A1A1A"/>
                  </a:solidFill>
                  <a:latin typeface="Adobe Caslon Pro" charset="0"/>
                  <a:sym typeface="Adobe Caslon Pro" charset="0"/>
                </a:rPr>
                <a:t>90</a:t>
              </a:r>
            </a:p>
          </p:txBody>
        </p:sp>
        <p:sp>
          <p:nvSpPr>
            <p:cNvPr id="29707" name="Rectangle 5"/>
            <p:cNvSpPr>
              <a:spLocks/>
            </p:cNvSpPr>
            <p:nvPr/>
          </p:nvSpPr>
          <p:spPr bwMode="auto">
            <a:xfrm>
              <a:off x="2193" y="3663"/>
              <a:ext cx="1054" cy="3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solidFill>
                    <a:srgbClr val="1A1A1A"/>
                  </a:solidFill>
                  <a:latin typeface="Adobe Caslon Pro" charset="0"/>
                  <a:sym typeface="Adobe Caslon Pro" charset="0"/>
                </a:rPr>
                <a:t>Na</a:t>
              </a:r>
              <a:r>
                <a:rPr lang="en-US" sz="1700" baseline="-6000">
                  <a:solidFill>
                    <a:srgbClr val="1A1A1A"/>
                  </a:solidFill>
                  <a:latin typeface="Adobe Caslon Pro" charset="0"/>
                  <a:sym typeface="Adobe Caslon Pro" charset="0"/>
                </a:rPr>
                <a:t>90</a:t>
              </a:r>
            </a:p>
          </p:txBody>
        </p:sp>
      </p:grpSp>
      <p:sp>
        <p:nvSpPr>
          <p:cNvPr id="29703" name="Line 7"/>
          <p:cNvSpPr>
            <a:spLocks noChangeShapeType="1"/>
          </p:cNvSpPr>
          <p:nvPr/>
        </p:nvSpPr>
        <p:spPr bwMode="auto">
          <a:xfrm rot="10800000" flipH="1">
            <a:off x="2762623" y="4378896"/>
            <a:ext cx="3142133" cy="752326"/>
          </a:xfrm>
          <a:prstGeom prst="line">
            <a:avLst/>
          </a:prstGeom>
          <a:noFill/>
          <a:ln w="63500" cap="rnd">
            <a:solidFill>
              <a:srgbClr val="D90B00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29704" name="AutoShape 8"/>
          <p:cNvSpPr>
            <a:spLocks/>
          </p:cNvSpPr>
          <p:nvPr/>
        </p:nvSpPr>
        <p:spPr bwMode="auto">
          <a:xfrm rot="10800000" flipH="1">
            <a:off x="5723930" y="4277320"/>
            <a:ext cx="267891" cy="267891"/>
          </a:xfrm>
          <a:prstGeom prst="triangle">
            <a:avLst>
              <a:gd name="adj" fmla="val 5000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29705" name="AutoShape 9"/>
          <p:cNvSpPr>
            <a:spLocks/>
          </p:cNvSpPr>
          <p:nvPr/>
        </p:nvSpPr>
        <p:spPr bwMode="auto">
          <a:xfrm rot="10800000" flipH="1">
            <a:off x="2625328" y="5045273"/>
            <a:ext cx="267891" cy="267891"/>
          </a:xfrm>
          <a:prstGeom prst="triangle">
            <a:avLst>
              <a:gd name="adj" fmla="val 5000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29702" name="Rectangle 10"/>
          <p:cNvSpPr>
            <a:spLocks/>
          </p:cNvSpPr>
          <p:nvPr/>
        </p:nvSpPr>
        <p:spPr bwMode="auto">
          <a:xfrm>
            <a:off x="5627936" y="4432741"/>
            <a:ext cx="6155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solidFill>
                  <a:srgbClr val="2E6FFD"/>
                </a:solidFill>
                <a:latin typeface="Constantia" charset="0"/>
                <a:sym typeface="Constantia" charset="0"/>
              </a:rPr>
              <a:t>1250º</a:t>
            </a:r>
          </a:p>
        </p:txBody>
      </p:sp>
      <p:sp>
        <p:nvSpPr>
          <p:cNvPr id="4" name="Rectangle 11"/>
          <p:cNvSpPr>
            <a:spLocks/>
          </p:cNvSpPr>
          <p:nvPr/>
        </p:nvSpPr>
        <p:spPr bwMode="auto">
          <a:xfrm>
            <a:off x="2549426" y="5200694"/>
            <a:ext cx="62837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solidFill>
                  <a:srgbClr val="2E6FFD"/>
                </a:solidFill>
                <a:latin typeface="Constantia" charset="0"/>
                <a:sym typeface="Constantia" charset="0"/>
              </a:rPr>
              <a:t>1450º</a:t>
            </a:r>
          </a:p>
        </p:txBody>
      </p:sp>
    </p:spTree>
    <p:extLst>
      <p:ext uri="{BB962C8B-B14F-4D97-AF65-F5344CB8AC3E}">
        <p14:creationId xmlns:p14="http://schemas.microsoft.com/office/powerpoint/2010/main" val="322592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187524" y="0"/>
            <a:ext cx="8760023" cy="103584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Key role of volatiles</a:t>
            </a:r>
          </a:p>
        </p:txBody>
      </p:sp>
      <p:grpSp>
        <p:nvGrpSpPr>
          <p:cNvPr id="30722" name="Group 4"/>
          <p:cNvGrpSpPr>
            <a:grpSpLocks/>
          </p:cNvGrpSpPr>
          <p:nvPr/>
        </p:nvGrpSpPr>
        <p:grpSpPr bwMode="auto">
          <a:xfrm>
            <a:off x="1375172" y="1069330"/>
            <a:ext cx="6384727" cy="5232797"/>
            <a:chOff x="0" y="0"/>
            <a:chExt cx="5720" cy="4688"/>
          </a:xfrm>
        </p:grpSpPr>
        <p:pic>
          <p:nvPicPr>
            <p:cNvPr id="3072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24"/>
              <a:ext cx="5672" cy="4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3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20" cy="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5" name="Rectangle 5"/>
          <p:cNvSpPr>
            <a:spLocks/>
          </p:cNvSpPr>
          <p:nvPr/>
        </p:nvSpPr>
        <p:spPr bwMode="auto">
          <a:xfrm>
            <a:off x="3838650" y="6340078"/>
            <a:ext cx="4402336" cy="33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1700">
                <a:solidFill>
                  <a:srgbClr val="FFFA8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charset="0"/>
                <a:cs typeface="Constantia" charset="0"/>
                <a:sym typeface="Constantia" charset="0"/>
              </a:rPr>
              <a:t>Modified after Asimow &amp; Langmuir, 2003</a:t>
            </a:r>
          </a:p>
        </p:txBody>
      </p:sp>
    </p:spTree>
    <p:extLst>
      <p:ext uri="{BB962C8B-B14F-4D97-AF65-F5344CB8AC3E}">
        <p14:creationId xmlns:p14="http://schemas.microsoft.com/office/powerpoint/2010/main" val="221131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8930" y="1750219"/>
            <a:ext cx="3411141" cy="4018359"/>
          </a:xfrm>
        </p:spPr>
        <p:txBody>
          <a:bodyPr/>
          <a:lstStyle/>
          <a:p>
            <a:pPr marL="608314" eaLnBrk="1" hangingPunct="1">
              <a:defRPr/>
            </a:pPr>
            <a:r>
              <a:rPr lang="en-US" dirty="0" err="1" smtClean="0">
                <a:solidFill>
                  <a:schemeClr val="bg1"/>
                </a:solidFill>
              </a:rPr>
              <a:t>Sm</a:t>
            </a:r>
            <a:r>
              <a:rPr lang="en-US" dirty="0" smtClean="0">
                <a:solidFill>
                  <a:schemeClr val="bg1"/>
                </a:solidFill>
              </a:rPr>
              <a:t>/</a:t>
            </a:r>
            <a:r>
              <a:rPr lang="en-US" dirty="0" err="1" smtClean="0">
                <a:solidFill>
                  <a:schemeClr val="bg1"/>
                </a:solidFill>
              </a:rPr>
              <a:t>Yb</a:t>
            </a:r>
            <a:r>
              <a:rPr lang="en-US" dirty="0" smtClean="0">
                <a:solidFill>
                  <a:schemeClr val="bg1"/>
                </a:solidFill>
              </a:rPr>
              <a:t> quite insensitive to source variations</a:t>
            </a:r>
          </a:p>
          <a:p>
            <a:pPr marL="608314"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Sensitive to the presence of garnet in melting region</a:t>
            </a:r>
          </a:p>
          <a:p>
            <a:pPr marL="608314"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Na</a:t>
            </a:r>
            <a:r>
              <a:rPr lang="en-US" baseline="-6000" dirty="0" smtClean="0">
                <a:solidFill>
                  <a:schemeClr val="bg1"/>
                </a:solidFill>
              </a:rPr>
              <a:t>90</a:t>
            </a:r>
            <a:r>
              <a:rPr lang="en-US" dirty="0" smtClean="0">
                <a:solidFill>
                  <a:schemeClr val="bg1"/>
                </a:solidFill>
              </a:rPr>
              <a:t> insensitive to garnet effect</a:t>
            </a:r>
          </a:p>
        </p:txBody>
      </p:sp>
      <p:grpSp>
        <p:nvGrpSpPr>
          <p:cNvPr id="32770" name="Group 13"/>
          <p:cNvGrpSpPr>
            <a:grpSpLocks/>
          </p:cNvGrpSpPr>
          <p:nvPr/>
        </p:nvGrpSpPr>
        <p:grpSpPr bwMode="auto">
          <a:xfrm>
            <a:off x="3436814" y="1384102"/>
            <a:ext cx="5751835" cy="4857750"/>
            <a:chOff x="0" y="0"/>
            <a:chExt cx="5152" cy="4352"/>
          </a:xfrm>
        </p:grpSpPr>
        <p:sp>
          <p:nvSpPr>
            <p:cNvPr id="2" name="AutoShape 2"/>
            <p:cNvSpPr>
              <a:spLocks/>
            </p:cNvSpPr>
            <p:nvPr/>
          </p:nvSpPr>
          <p:spPr bwMode="auto">
            <a:xfrm>
              <a:off x="0" y="136"/>
              <a:ext cx="4968" cy="4216"/>
            </a:xfrm>
            <a:prstGeom prst="roundRect">
              <a:avLst>
                <a:gd name="adj" fmla="val 284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400" dist="25399" dir="18900000" algn="ctr" rotWithShape="0">
                <a:schemeClr val="bg2">
                  <a:alpha val="75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277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8" t="14207" r="20920" b="10382"/>
            <a:stretch>
              <a:fillRect/>
            </a:stretch>
          </p:blipFill>
          <p:spPr bwMode="auto">
            <a:xfrm>
              <a:off x="356" y="0"/>
              <a:ext cx="4796" cy="4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7" name="Rectangle 4"/>
            <p:cNvSpPr>
              <a:spLocks/>
            </p:cNvSpPr>
            <p:nvPr/>
          </p:nvSpPr>
          <p:spPr bwMode="auto">
            <a:xfrm>
              <a:off x="3906" y="2187"/>
              <a:ext cx="551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100">
                  <a:solidFill>
                    <a:srgbClr val="2E6FFD"/>
                  </a:solidFill>
                  <a:latin typeface="Constantia" charset="0"/>
                  <a:sym typeface="Constantia" charset="0"/>
                </a:rPr>
                <a:t>1250º</a:t>
              </a:r>
            </a:p>
          </p:txBody>
        </p:sp>
        <p:sp>
          <p:nvSpPr>
            <p:cNvPr id="32778" name="Rectangle 5"/>
            <p:cNvSpPr>
              <a:spLocks/>
            </p:cNvSpPr>
            <p:nvPr/>
          </p:nvSpPr>
          <p:spPr bwMode="auto">
            <a:xfrm>
              <a:off x="892" y="3555"/>
              <a:ext cx="563" cy="29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100">
                  <a:solidFill>
                    <a:srgbClr val="2E6FFD"/>
                  </a:solidFill>
                  <a:latin typeface="Constantia" charset="0"/>
                  <a:sym typeface="Constantia" charset="0"/>
                </a:rPr>
                <a:t>1450º</a:t>
              </a:r>
            </a:p>
          </p:txBody>
        </p:sp>
        <p:sp>
          <p:nvSpPr>
            <p:cNvPr id="32774" name="Line 6"/>
            <p:cNvSpPr>
              <a:spLocks noChangeShapeType="1"/>
            </p:cNvSpPr>
            <p:nvPr/>
          </p:nvSpPr>
          <p:spPr bwMode="auto">
            <a:xfrm flipH="1">
              <a:off x="876" y="1230"/>
              <a:ext cx="3199" cy="1787"/>
            </a:xfrm>
            <a:prstGeom prst="line">
              <a:avLst/>
            </a:prstGeom>
            <a:noFill/>
            <a:ln w="63500" cap="rnd">
              <a:solidFill>
                <a:srgbClr val="E800EC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75" name="Line 7"/>
            <p:cNvSpPr>
              <a:spLocks noChangeShapeType="1"/>
            </p:cNvSpPr>
            <p:nvPr/>
          </p:nvSpPr>
          <p:spPr bwMode="auto">
            <a:xfrm flipH="1">
              <a:off x="732" y="2138"/>
              <a:ext cx="3505" cy="1479"/>
            </a:xfrm>
            <a:prstGeom prst="line">
              <a:avLst/>
            </a:prstGeom>
            <a:noFill/>
            <a:ln w="63500" cap="rnd">
              <a:solidFill>
                <a:srgbClr val="29BFEC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81" name="Rectangle 8"/>
            <p:cNvSpPr>
              <a:spLocks/>
            </p:cNvSpPr>
            <p:nvPr/>
          </p:nvSpPr>
          <p:spPr bwMode="auto">
            <a:xfrm>
              <a:off x="3736" y="614"/>
              <a:ext cx="759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100">
                  <a:solidFill>
                    <a:srgbClr val="AE00F0"/>
                  </a:solidFill>
                  <a:latin typeface="Constantia" charset="0"/>
                  <a:sym typeface="Constantia" charset="0"/>
                </a:rPr>
                <a:t>1250º; </a:t>
              </a:r>
            </a:p>
            <a:p>
              <a:r>
                <a:rPr lang="en-US" sz="1700">
                  <a:solidFill>
                    <a:srgbClr val="AE00F0"/>
                  </a:solidFill>
                  <a:latin typeface="Constantia" charset="0"/>
                  <a:sym typeface="Constantia" charset="0"/>
                </a:rPr>
                <a:t>hydrous</a:t>
              </a:r>
            </a:p>
          </p:txBody>
        </p:sp>
        <p:sp>
          <p:nvSpPr>
            <p:cNvPr id="3" name="Rectangle 9"/>
            <p:cNvSpPr>
              <a:spLocks/>
            </p:cNvSpPr>
            <p:nvPr/>
          </p:nvSpPr>
          <p:spPr bwMode="auto">
            <a:xfrm>
              <a:off x="720" y="1980"/>
              <a:ext cx="944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2100">
                  <a:solidFill>
                    <a:srgbClr val="AE00F0"/>
                  </a:solidFill>
                  <a:latin typeface="Constantia" charset="0"/>
                  <a:sym typeface="Constantia" charset="0"/>
                </a:rPr>
                <a:t>1450º; </a:t>
              </a:r>
              <a:r>
                <a:rPr lang="en-US" sz="1700">
                  <a:solidFill>
                    <a:srgbClr val="AE00F0"/>
                  </a:solidFill>
                  <a:latin typeface="Constantia" charset="0"/>
                  <a:sym typeface="Constantia" charset="0"/>
                </a:rPr>
                <a:t>hydrous</a:t>
              </a:r>
            </a:p>
          </p:txBody>
        </p:sp>
        <p:sp>
          <p:nvSpPr>
            <p:cNvPr id="4" name="Line 10"/>
            <p:cNvSpPr>
              <a:spLocks noChangeShapeType="1"/>
            </p:cNvSpPr>
            <p:nvPr/>
          </p:nvSpPr>
          <p:spPr bwMode="auto">
            <a:xfrm rot="10800000" flipH="1">
              <a:off x="946" y="2560"/>
              <a:ext cx="166" cy="315"/>
            </a:xfrm>
            <a:prstGeom prst="line">
              <a:avLst/>
            </a:prstGeom>
            <a:noFill/>
            <a:ln w="25400" cap="flat">
              <a:solidFill>
                <a:srgbClr val="FF29F0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" name="AutoShape 11"/>
            <p:cNvSpPr>
              <a:spLocks/>
            </p:cNvSpPr>
            <p:nvPr/>
          </p:nvSpPr>
          <p:spPr bwMode="auto">
            <a:xfrm rot="-5400000">
              <a:off x="-391" y="1732"/>
              <a:ext cx="1263" cy="360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solidFill>
                    <a:srgbClr val="1A1A1A"/>
                  </a:solidFill>
                  <a:latin typeface="Adobe Caslon Pro" charset="0"/>
                  <a:sym typeface="Adobe Caslon Pro" charset="0"/>
                </a:rPr>
                <a:t>Sm</a:t>
              </a:r>
              <a:r>
                <a:rPr lang="en-US" sz="1700" baseline="-6000">
                  <a:solidFill>
                    <a:srgbClr val="1A1A1A"/>
                  </a:solidFill>
                  <a:latin typeface="Adobe Caslon Pro" charset="0"/>
                  <a:sym typeface="Adobe Caslon Pro" charset="0"/>
                </a:rPr>
                <a:t>90</a:t>
              </a:r>
              <a:r>
                <a:rPr lang="en-US" sz="1700">
                  <a:solidFill>
                    <a:srgbClr val="1A1A1A"/>
                  </a:solidFill>
                  <a:latin typeface="Adobe Caslon Pro" charset="0"/>
                  <a:sym typeface="Adobe Caslon Pro" charset="0"/>
                </a:rPr>
                <a:t>/Yb</a:t>
              </a:r>
              <a:r>
                <a:rPr lang="en-US" sz="1700" baseline="-6000">
                  <a:solidFill>
                    <a:srgbClr val="1A1A1A"/>
                  </a:solidFill>
                  <a:latin typeface="Adobe Caslon Pro" charset="0"/>
                  <a:sym typeface="Adobe Caslon Pro" charset="0"/>
                </a:rPr>
                <a:t>90</a:t>
              </a:r>
            </a:p>
          </p:txBody>
        </p:sp>
        <p:sp>
          <p:nvSpPr>
            <p:cNvPr id="6" name="Rectangle 12"/>
            <p:cNvSpPr>
              <a:spLocks/>
            </p:cNvSpPr>
            <p:nvPr/>
          </p:nvSpPr>
          <p:spPr bwMode="auto">
            <a:xfrm>
              <a:off x="2233" y="3911"/>
              <a:ext cx="1054" cy="3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solidFill>
                    <a:srgbClr val="1A1A1A"/>
                  </a:solidFill>
                  <a:latin typeface="Adobe Caslon Pro" charset="0"/>
                  <a:sym typeface="Adobe Caslon Pro" charset="0"/>
                </a:rPr>
                <a:t>Na</a:t>
              </a:r>
              <a:r>
                <a:rPr lang="en-US" sz="1700" baseline="-6000">
                  <a:solidFill>
                    <a:srgbClr val="1A1A1A"/>
                  </a:solidFill>
                  <a:latin typeface="Adobe Caslon Pro" charset="0"/>
                  <a:sym typeface="Adobe Caslon Pro" charset="0"/>
                </a:rPr>
                <a:t>90</a:t>
              </a:r>
            </a:p>
          </p:txBody>
        </p:sp>
      </p:grpSp>
      <p:sp>
        <p:nvSpPr>
          <p:cNvPr id="32782" name="Line 14"/>
          <p:cNvSpPr>
            <a:spLocks noChangeShapeType="1"/>
          </p:cNvSpPr>
          <p:nvPr/>
        </p:nvSpPr>
        <p:spPr bwMode="auto">
          <a:xfrm>
            <a:off x="7942958" y="2861965"/>
            <a:ext cx="171896" cy="779115"/>
          </a:xfrm>
          <a:prstGeom prst="line">
            <a:avLst/>
          </a:prstGeom>
          <a:noFill/>
          <a:ln w="101600" cap="flat">
            <a:solidFill>
              <a:srgbClr val="86133E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32772" name="Rectangle 15"/>
          <p:cNvSpPr>
            <a:spLocks/>
          </p:cNvSpPr>
          <p:nvPr/>
        </p:nvSpPr>
        <p:spPr bwMode="auto">
          <a:xfrm>
            <a:off x="7997652" y="3120926"/>
            <a:ext cx="866180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30000"/>
              </a:lnSpc>
            </a:pPr>
            <a:r>
              <a:rPr lang="en-US" sz="1700">
                <a:solidFill>
                  <a:srgbClr val="640E2F"/>
                </a:solidFill>
                <a:latin typeface="Constantia" charset="0"/>
                <a:sym typeface="Constantia" charset="0"/>
              </a:rPr>
              <a:t>Garnet</a:t>
            </a:r>
          </a:p>
          <a:p>
            <a:pPr>
              <a:lnSpc>
                <a:spcPct val="30000"/>
              </a:lnSpc>
            </a:pPr>
            <a:r>
              <a:rPr lang="en-US" sz="1700">
                <a:solidFill>
                  <a:srgbClr val="640E2F"/>
                </a:solidFill>
                <a:latin typeface="Constantia" charset="0"/>
                <a:sym typeface="Constantia" charset="0"/>
              </a:rPr>
              <a:t>effect</a:t>
            </a:r>
            <a:r>
              <a:rPr lang="en-US">
                <a:solidFill>
                  <a:srgbClr val="640E2F"/>
                </a:solidFill>
                <a:effectLst/>
                <a:latin typeface="Constantia" charset="0"/>
                <a:ea typeface="ＭＳ Ｐゴシック" charset="0"/>
                <a:sym typeface="Constantia" charset="0"/>
              </a:rPr>
              <a:t> </a:t>
            </a:r>
          </a:p>
        </p:txBody>
      </p:sp>
      <p:sp>
        <p:nvSpPr>
          <p:cNvPr id="32784" name="Rectangle 16"/>
          <p:cNvSpPr>
            <a:spLocks/>
          </p:cNvSpPr>
          <p:nvPr/>
        </p:nvSpPr>
        <p:spPr bwMode="auto">
          <a:xfrm>
            <a:off x="370582" y="0"/>
            <a:ext cx="8760023" cy="1455539"/>
          </a:xfrm>
          <a:prstGeom prst="rect">
            <a:avLst/>
          </a:prstGeom>
          <a:noFill/>
          <a:ln>
            <a:noFill/>
          </a:ln>
          <a:effectLst>
            <a:outerShdw blurRad="25400" dist="25399" dir="189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4200" dirty="0">
                <a:solidFill>
                  <a:schemeClr val="bg1"/>
                </a:solidFill>
                <a:latin typeface="Constantia" charset="0"/>
                <a:cs typeface="Constantia" charset="0"/>
                <a:sym typeface="Constantia" charset="0"/>
              </a:rPr>
              <a:t>Hydrous melting increases garnet signature in </a:t>
            </a:r>
            <a:r>
              <a:rPr lang="ja-JP" altLang="en-US" sz="4200" dirty="0">
                <a:solidFill>
                  <a:schemeClr val="bg1"/>
                </a:solidFill>
                <a:latin typeface="Arial"/>
                <a:cs typeface="Constantia" charset="0"/>
                <a:sym typeface="Constantia" charset="0"/>
              </a:rPr>
              <a:t>“</a:t>
            </a:r>
            <a:r>
              <a:rPr lang="en-US" sz="4200" dirty="0">
                <a:solidFill>
                  <a:schemeClr val="bg1"/>
                </a:solidFill>
                <a:latin typeface="Constantia" charset="0"/>
                <a:cs typeface="Constantia" charset="0"/>
                <a:sym typeface="Constantia" charset="0"/>
              </a:rPr>
              <a:t>cold</a:t>
            </a:r>
            <a:r>
              <a:rPr lang="ja-JP" altLang="en-US" sz="4200" dirty="0">
                <a:solidFill>
                  <a:schemeClr val="bg1"/>
                </a:solidFill>
                <a:latin typeface="Arial"/>
                <a:cs typeface="Constantia" charset="0"/>
                <a:sym typeface="Constantia" charset="0"/>
              </a:rPr>
              <a:t>”</a:t>
            </a:r>
            <a:r>
              <a:rPr lang="en-US" sz="4200" dirty="0">
                <a:solidFill>
                  <a:schemeClr val="bg1"/>
                </a:solidFill>
                <a:latin typeface="Constantia" charset="0"/>
                <a:cs typeface="Constantia" charset="0"/>
                <a:sym typeface="Constantia" charset="0"/>
              </a:rPr>
              <a:t> mantle melts</a:t>
            </a:r>
          </a:p>
        </p:txBody>
      </p:sp>
      <p:sp>
        <p:nvSpPr>
          <p:cNvPr id="32785" name="Line 17"/>
          <p:cNvSpPr>
            <a:spLocks noChangeShapeType="1"/>
          </p:cNvSpPr>
          <p:nvPr/>
        </p:nvSpPr>
        <p:spPr bwMode="auto">
          <a:xfrm>
            <a:off x="4374431" y="4816450"/>
            <a:ext cx="137294" cy="454298"/>
          </a:xfrm>
          <a:prstGeom prst="line">
            <a:avLst/>
          </a:prstGeom>
          <a:noFill/>
          <a:ln w="101600" cap="flat">
            <a:solidFill>
              <a:srgbClr val="86133E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7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AutoShape 1"/>
          <p:cNvSpPr>
            <a:spLocks/>
          </p:cNvSpPr>
          <p:nvPr/>
        </p:nvSpPr>
        <p:spPr bwMode="auto">
          <a:xfrm>
            <a:off x="169664" y="1910953"/>
            <a:ext cx="8822531" cy="3920133"/>
          </a:xfrm>
          <a:prstGeom prst="roundRect">
            <a:avLst>
              <a:gd name="adj" fmla="val 3417"/>
            </a:avLst>
          </a:prstGeom>
          <a:solidFill>
            <a:schemeClr val="accent1"/>
          </a:solidFill>
          <a:ln>
            <a:noFill/>
          </a:ln>
          <a:effectLst>
            <a:outerShdw blurRad="25400" dist="25399" dir="18900000" algn="ctr" rotWithShape="0">
              <a:schemeClr val="bg2">
                <a:alpha val="75000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200" dirty="0">
                <a:solidFill>
                  <a:schemeClr val="bg1"/>
                </a:solidFill>
              </a:rPr>
              <a:t>Seismology also consistent w/ mantle T effect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45" y="2294929"/>
            <a:ext cx="4191372" cy="338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242" y="2273722"/>
            <a:ext cx="4188023" cy="343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/>
          </p:cNvSpPr>
          <p:nvPr/>
        </p:nvSpPr>
        <p:spPr bwMode="auto">
          <a:xfrm>
            <a:off x="6785446" y="5880199"/>
            <a:ext cx="1812727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1700">
                <a:solidFill>
                  <a:srgbClr val="FCBD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charset="0"/>
                <a:cs typeface="Constantia" charset="0"/>
                <a:sym typeface="Constantia" charset="0"/>
              </a:rPr>
              <a:t>Dalton et al., Science, 2014</a:t>
            </a:r>
          </a:p>
        </p:txBody>
      </p:sp>
    </p:spTree>
    <p:extLst>
      <p:ext uri="{BB962C8B-B14F-4D97-AF65-F5344CB8AC3E}">
        <p14:creationId xmlns:p14="http://schemas.microsoft.com/office/powerpoint/2010/main" val="416458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635000"/>
            <a:ext cx="62103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94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749" t="11694" r="22903" b="24525"/>
          <a:stretch/>
        </p:blipFill>
        <p:spPr>
          <a:xfrm>
            <a:off x="381000" y="1600200"/>
            <a:ext cx="4368800" cy="3556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762000"/>
            <a:ext cx="6770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No correlations with highly incompatible elements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407" t="11997" r="23245"/>
          <a:stretch/>
        </p:blipFill>
        <p:spPr>
          <a:xfrm>
            <a:off x="4648200" y="1600200"/>
            <a:ext cx="4182533" cy="490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35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0945" y="381000"/>
            <a:ext cx="8996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But highly incompatibles are beautifully correlated with each other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226" t="12301" r="24063" b="26044"/>
          <a:stretch/>
        </p:blipFill>
        <p:spPr>
          <a:xfrm>
            <a:off x="152400" y="1371600"/>
            <a:ext cx="4267200" cy="34374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5029200"/>
            <a:ext cx="2261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Segment Means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565" r="23449" b="22096"/>
          <a:stretch/>
        </p:blipFill>
        <p:spPr>
          <a:xfrm>
            <a:off x="4876800" y="685800"/>
            <a:ext cx="3911600" cy="4343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5562600"/>
            <a:ext cx="73137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Melting gives you a factor of three, not a factor of 100!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333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642938" y="142875"/>
            <a:ext cx="7858125" cy="1160859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3"/>
                </a:solidFill>
              </a:rPr>
              <a:t>Majors and some traces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0766" y="1169789"/>
            <a:ext cx="8322469" cy="5250656"/>
          </a:xfrm>
        </p:spPr>
        <p:txBody>
          <a:bodyPr/>
          <a:lstStyle/>
          <a:p>
            <a:pPr marL="608314"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Fractionation correction methods critical when interpreting global data array</a:t>
            </a:r>
          </a:p>
          <a:p>
            <a:pPr marL="608314"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Corrected major elements, moderately incompatible trace elements, crustal thickness &amp; seismic velocities consistent w/ variable mantle T of ~200ºC</a:t>
            </a:r>
          </a:p>
          <a:p>
            <a:pPr marL="608314"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Hydrous melting necessary to account for major &amp; trace element variations</a:t>
            </a:r>
          </a:p>
          <a:p>
            <a:pPr marL="608314"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Highly-incompatible trace elements show influence of </a:t>
            </a:r>
            <a:r>
              <a:rPr lang="en-US" dirty="0" smtClean="0">
                <a:solidFill>
                  <a:schemeClr val="bg1"/>
                </a:solidFill>
                <a:latin typeface="Constantia Italic" charset="0"/>
                <a:cs typeface="Constantia Italic" charset="0"/>
                <a:sym typeface="Constantia Italic" charset="0"/>
              </a:rPr>
              <a:t>variable mantle composition</a:t>
            </a:r>
            <a:endParaRPr lang="en-US" dirty="0" smtClean="0">
              <a:solidFill>
                <a:schemeClr val="bg1"/>
              </a:solidFill>
              <a:latin typeface="Constantia Italic" charset="0"/>
              <a:sym typeface="Constantia Ital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3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30300"/>
            <a:ext cx="6083300" cy="459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>
            <a:off x="1524000" y="1104900"/>
            <a:ext cx="6083300" cy="4648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6477000" y="1219200"/>
            <a:ext cx="1219200" cy="2743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09600"/>
            <a:ext cx="68867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EPR and Depleted MAR have identical systematics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Suggests two consistent end members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753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151805" y="142875"/>
            <a:ext cx="8840391" cy="1187648"/>
          </a:xfrm>
        </p:spPr>
        <p:txBody>
          <a:bodyPr/>
          <a:lstStyle/>
          <a:p>
            <a:pPr eaLnBrk="1" hangingPunct="1">
              <a:defRPr/>
            </a:pPr>
            <a:r>
              <a:rPr lang="en-US" sz="4200" dirty="0" smtClean="0">
                <a:solidFill>
                  <a:schemeClr val="bg1"/>
                </a:solidFill>
              </a:rPr>
              <a:t>MAJOR ELEMENTS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85750" y="1473398"/>
            <a:ext cx="8572500" cy="4598789"/>
          </a:xfrm>
        </p:spPr>
        <p:txBody>
          <a:bodyPr anchor="t"/>
          <a:lstStyle/>
          <a:p>
            <a:pPr marL="636218" lvl="1"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Temperature (T) &amp; composition of Earth</a:t>
            </a:r>
            <a:r>
              <a:rPr lang="ja-JP" altLang="en-US" dirty="0" smtClean="0">
                <a:solidFill>
                  <a:schemeClr val="bg1"/>
                </a:solidFill>
                <a:latin typeface="Arial"/>
              </a:rPr>
              <a:t>’</a:t>
            </a:r>
            <a:r>
              <a:rPr lang="en-US" dirty="0" smtClean="0">
                <a:solidFill>
                  <a:schemeClr val="bg1"/>
                </a:solidFill>
              </a:rPr>
              <a:t>s mantle are central to solid Earth processes</a:t>
            </a:r>
          </a:p>
          <a:p>
            <a:pPr marL="636218" lvl="1"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Early studies suggested that mantle T variations could account for global variations in ridge depth &amp; chemistry</a:t>
            </a:r>
          </a:p>
          <a:p>
            <a:pPr marL="636218" lvl="1"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Recently, some proposed that mantle composition major element is the primary influence on ridge systematics</a:t>
            </a:r>
          </a:p>
        </p:txBody>
      </p:sp>
      <p:sp>
        <p:nvSpPr>
          <p:cNvPr id="14339" name="Rectangle 3"/>
          <p:cNvSpPr>
            <a:spLocks/>
          </p:cNvSpPr>
          <p:nvPr/>
        </p:nvSpPr>
        <p:spPr bwMode="auto">
          <a:xfrm>
            <a:off x="0" y="5334000"/>
            <a:ext cx="9142884" cy="98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Our aim: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to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provide a definitive, global MORB database to test the competing hypotheses</a:t>
            </a:r>
          </a:p>
        </p:txBody>
      </p:sp>
    </p:spTree>
    <p:extLst>
      <p:ext uri="{BB962C8B-B14F-4D97-AF65-F5344CB8AC3E}">
        <p14:creationId xmlns:p14="http://schemas.microsoft.com/office/powerpoint/2010/main" val="91569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560"/>
                </a:solidFill>
                <a:cs typeface="+mj-cs"/>
              </a:rPr>
              <a:t>How are depleted MORB and enriched </a:t>
            </a:r>
            <a:r>
              <a:rPr lang="en-US" dirty="0">
                <a:solidFill>
                  <a:srgbClr val="FFF560"/>
                </a:solidFill>
                <a:cs typeface="+mj-cs"/>
              </a:rPr>
              <a:t>s</a:t>
            </a:r>
            <a:r>
              <a:rPr lang="en-US" dirty="0" smtClean="0">
                <a:solidFill>
                  <a:srgbClr val="FFF560"/>
                </a:solidFill>
                <a:cs typeface="+mj-cs"/>
              </a:rPr>
              <a:t>ources </a:t>
            </a:r>
            <a:r>
              <a:rPr lang="en-US" dirty="0">
                <a:solidFill>
                  <a:srgbClr val="FFF560"/>
                </a:solidFill>
                <a:cs typeface="+mj-cs"/>
              </a:rPr>
              <a:t>c</a:t>
            </a:r>
            <a:r>
              <a:rPr lang="en-US" dirty="0" smtClean="0">
                <a:solidFill>
                  <a:srgbClr val="FFF560"/>
                </a:solidFill>
                <a:cs typeface="+mj-cs"/>
              </a:rPr>
              <a:t>reated?</a:t>
            </a:r>
            <a:endParaRPr lang="en-US" dirty="0" smtClean="0">
              <a:cs typeface="+mj-cs"/>
            </a:endParaRP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bg1"/>
                </a:solidFill>
                <a:cs typeface="+mn-cs"/>
              </a:rPr>
              <a:t>“Paradigm” that appears repeatedly in the literature is that:</a:t>
            </a:r>
          </a:p>
          <a:p>
            <a:pPr lvl="1" eaLnBrk="1" hangingPunct="1"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Depleted MORB source is dominantly residual peridotite</a:t>
            </a:r>
          </a:p>
          <a:p>
            <a:pPr lvl="1" eaLnBrk="1" hangingPunct="1"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Enriched sources are created by recycled crust, now present as “</a:t>
            </a:r>
            <a:r>
              <a:rPr lang="en-US" sz="2400" dirty="0" err="1" smtClean="0">
                <a:solidFill>
                  <a:schemeClr val="bg1"/>
                </a:solidFill>
              </a:rPr>
              <a:t>pyroxenite</a:t>
            </a:r>
            <a:r>
              <a:rPr lang="en-US" sz="2400" dirty="0" smtClean="0">
                <a:solidFill>
                  <a:schemeClr val="bg1"/>
                </a:solidFill>
              </a:rPr>
              <a:t> veins”</a:t>
            </a:r>
          </a:p>
          <a:p>
            <a:pPr lvl="1" eaLnBrk="1" hangingPunct="1"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Then wouldn’t we expect the major elements and trace elements to correlate??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bg1"/>
                </a:solidFill>
                <a:cs typeface="+mn-cs"/>
              </a:rPr>
              <a:t>Two halves to this story– what are the constraints on the character of enriched sources?  And what constraints do we have on recycled crust?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2263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3505200" y="6172200"/>
            <a:ext cx="5253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0"/>
              <a:t>White,  Geochemical Perspectives,  2015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3200400" y="2362200"/>
            <a:ext cx="914400" cy="1676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F0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4343400" y="2057400"/>
            <a:ext cx="228600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F0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H="1" flipV="1">
            <a:off x="4495800" y="4267200"/>
            <a:ext cx="2133600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F0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3124200" y="4343400"/>
            <a:ext cx="121920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F0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002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3048000" y="381000"/>
            <a:ext cx="3543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0"/>
              <a:t>Atlantic and Indian MORB</a:t>
            </a:r>
          </a:p>
        </p:txBody>
      </p:sp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3962400" y="6357938"/>
            <a:ext cx="4995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0"/>
              <a:t>Iwamori and Albarede, G-cubed,  2007</a:t>
            </a:r>
          </a:p>
        </p:txBody>
      </p:sp>
      <p:sp>
        <p:nvSpPr>
          <p:cNvPr id="17412" name="TextBox 1"/>
          <p:cNvSpPr txBox="1">
            <a:spLocks noChangeArrowheads="1"/>
          </p:cNvSpPr>
          <p:nvPr/>
        </p:nvSpPr>
        <p:spPr bwMode="auto">
          <a:xfrm>
            <a:off x="1447800" y="1066800"/>
            <a:ext cx="6823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Two independent components of isotope variation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Beautiful isotope systematics point to FOZO</a:t>
            </a:r>
            <a:endParaRPr lang="en-US" dirty="0"/>
          </a:p>
        </p:txBody>
      </p:sp>
      <p:pic>
        <p:nvPicPr>
          <p:cNvPr id="1843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5" r="18867" b="5479"/>
          <a:stretch>
            <a:fillRect/>
          </a:stretch>
        </p:blipFill>
        <p:spPr bwMode="auto">
          <a:xfrm>
            <a:off x="76200" y="1905000"/>
            <a:ext cx="43545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9" r="20125"/>
          <a:stretch>
            <a:fillRect/>
          </a:stretch>
        </p:blipFill>
        <p:spPr bwMode="auto">
          <a:xfrm>
            <a:off x="4114800" y="2006600"/>
            <a:ext cx="4335463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exagon 4"/>
          <p:cNvSpPr/>
          <p:nvPr/>
        </p:nvSpPr>
        <p:spPr bwMode="auto">
          <a:xfrm>
            <a:off x="7086600" y="2667000"/>
            <a:ext cx="762000" cy="533400"/>
          </a:xfrm>
          <a:prstGeom prst="hexag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</a:rPr>
              <a:t>FOZO</a:t>
            </a:r>
          </a:p>
        </p:txBody>
      </p:sp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304800" y="5334000"/>
            <a:ext cx="8391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</a:rPr>
              <a:t>Segment means from Gale et al  2013 compilation;</a:t>
            </a:r>
          </a:p>
          <a:p>
            <a:r>
              <a:rPr lang="en-US">
                <a:solidFill>
                  <a:schemeClr val="accent2"/>
                </a:solidFill>
              </a:rPr>
              <a:t>Pacific, Central Atlantic, Red Sea, eastern Gakkel (non-Dupal)</a:t>
            </a:r>
          </a:p>
          <a:p>
            <a:r>
              <a:rPr lang="en-US">
                <a:solidFill>
                  <a:schemeClr val="accent2"/>
                </a:solidFill>
              </a:rPr>
              <a:t>No hot spots.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Data encompass all spreading rates and most depths</a:t>
            </a:r>
            <a:endParaRPr lang="en-US" sz="2800" dirty="0"/>
          </a:p>
        </p:txBody>
      </p:sp>
      <p:pic>
        <p:nvPicPr>
          <p:cNvPr id="1945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87"/>
          <a:stretch>
            <a:fillRect/>
          </a:stretch>
        </p:blipFill>
        <p:spPr bwMode="auto">
          <a:xfrm>
            <a:off x="-304800" y="914400"/>
            <a:ext cx="488950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78"/>
          <a:stretch>
            <a:fillRect/>
          </a:stretch>
        </p:blipFill>
        <p:spPr bwMode="auto">
          <a:xfrm>
            <a:off x="4114800" y="914400"/>
            <a:ext cx="490220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228601" y="5638800"/>
            <a:ext cx="7772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Note there is </a:t>
            </a:r>
            <a:r>
              <a:rPr lang="en-US" dirty="0" smtClean="0">
                <a:solidFill>
                  <a:schemeClr val="tx1"/>
                </a:solidFill>
              </a:rPr>
              <a:t>also no </a:t>
            </a:r>
            <a:r>
              <a:rPr lang="en-US" dirty="0">
                <a:solidFill>
                  <a:schemeClr val="tx1"/>
                </a:solidFill>
              </a:rPr>
              <a:t>correlation between major elements and </a:t>
            </a:r>
            <a:r>
              <a:rPr lang="en-US" dirty="0" smtClean="0">
                <a:solidFill>
                  <a:schemeClr val="tx1"/>
                </a:solidFill>
              </a:rPr>
              <a:t>isotopes. 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/>
              <a:t>Trace elements are systematic; isotopes and trace element correlate</a:t>
            </a:r>
            <a:endParaRPr lang="en-US" sz="2800" dirty="0"/>
          </a:p>
        </p:txBody>
      </p:sp>
      <p:pic>
        <p:nvPicPr>
          <p:cNvPr id="2048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 r="20335" b="8218"/>
          <a:stretch>
            <a:fillRect/>
          </a:stretch>
        </p:blipFill>
        <p:spPr bwMode="auto">
          <a:xfrm>
            <a:off x="0" y="1752600"/>
            <a:ext cx="48260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2" r="20335"/>
          <a:stretch>
            <a:fillRect/>
          </a:stretch>
        </p:blipFill>
        <p:spPr bwMode="auto">
          <a:xfrm>
            <a:off x="4279900" y="1765300"/>
            <a:ext cx="482600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1676400" y="5715000"/>
            <a:ext cx="6249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So what is the origin of the two end members?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 descr="solidearthgeochem                                              00057890                               BB59F49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"/>
            <a:ext cx="313690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6248400" y="3505200"/>
            <a:ext cx="14478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600" b="0">
              <a:solidFill>
                <a:schemeClr val="bg1"/>
              </a:solidFill>
            </a:endParaRPr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4572000" y="1600200"/>
            <a:ext cx="5334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600" b="0">
              <a:solidFill>
                <a:srgbClr val="000000"/>
              </a:solidFill>
            </a:endParaRPr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4572000" y="53340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600" b="0">
              <a:solidFill>
                <a:schemeClr val="bg1"/>
              </a:solidFill>
            </a:endParaRPr>
          </a:p>
        </p:txBody>
      </p:sp>
      <p:sp>
        <p:nvSpPr>
          <p:cNvPr id="21509" name="TextBox 16"/>
          <p:cNvSpPr txBox="1">
            <a:spLocks noChangeArrowheads="1"/>
          </p:cNvSpPr>
          <p:nvPr/>
        </p:nvSpPr>
        <p:spPr bwMode="auto">
          <a:xfrm>
            <a:off x="533400" y="609600"/>
            <a:ext cx="3657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Is this the heterogeneity factory?  Can recycled ocean crust be the enriched reservoir?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 descr="solidearthgeochem                                              00057890                               BB59F49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"/>
            <a:ext cx="313690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1"/>
          <p:cNvSpPr>
            <a:spLocks noChangeArrowheads="1"/>
          </p:cNvSpPr>
          <p:nvPr/>
        </p:nvSpPr>
        <p:spPr bwMode="auto">
          <a:xfrm>
            <a:off x="6248400" y="3505200"/>
            <a:ext cx="14478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600" b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4572000" y="1600200"/>
            <a:ext cx="5334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600" b="0">
              <a:solidFill>
                <a:srgbClr val="000000"/>
              </a:solidFill>
            </a:endParaRPr>
          </a:p>
        </p:txBody>
      </p:sp>
      <p:sp>
        <p:nvSpPr>
          <p:cNvPr id="22532" name="Rectangle 3"/>
          <p:cNvSpPr>
            <a:spLocks noChangeArrowheads="1"/>
          </p:cNvSpPr>
          <p:nvPr/>
        </p:nvSpPr>
        <p:spPr bwMode="auto">
          <a:xfrm>
            <a:off x="4572000" y="53340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600" b="0">
              <a:solidFill>
                <a:schemeClr val="bg1"/>
              </a:solidFill>
            </a:endParaRPr>
          </a:p>
        </p:txBody>
      </p:sp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990600" y="228600"/>
            <a:ext cx="2732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/>
              <a:t>Sr Mass Balance</a:t>
            </a:r>
          </a:p>
        </p:txBody>
      </p:sp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1981200" y="1143000"/>
            <a:ext cx="2238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0"/>
              <a:t>Average arc: 400 ppm</a:t>
            </a:r>
          </a:p>
        </p:txBody>
      </p:sp>
      <p:sp>
        <p:nvSpPr>
          <p:cNvPr id="22535" name="TextBox 8"/>
          <p:cNvSpPr txBox="1">
            <a:spLocks noChangeArrowheads="1"/>
          </p:cNvSpPr>
          <p:nvPr/>
        </p:nvSpPr>
        <p:spPr bwMode="auto">
          <a:xfrm>
            <a:off x="2514600" y="1524000"/>
            <a:ext cx="992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0"/>
              <a:t>4 km</a:t>
            </a:r>
            <a:r>
              <a:rPr lang="en-US" sz="1800" b="0" baseline="30000"/>
              <a:t>3</a:t>
            </a:r>
            <a:r>
              <a:rPr lang="en-US" sz="1800" b="0"/>
              <a:t>/yr</a:t>
            </a:r>
          </a:p>
        </p:txBody>
      </p:sp>
      <p:sp>
        <p:nvSpPr>
          <p:cNvPr id="22536" name="TextBox 7"/>
          <p:cNvSpPr txBox="1">
            <a:spLocks noChangeArrowheads="1"/>
          </p:cNvSpPr>
          <p:nvPr/>
        </p:nvSpPr>
        <p:spPr bwMode="auto">
          <a:xfrm>
            <a:off x="609600" y="2133600"/>
            <a:ext cx="3563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0"/>
              <a:t>Mantle wedge contribution:  60 ppm</a:t>
            </a:r>
          </a:p>
        </p:txBody>
      </p:sp>
      <p:sp>
        <p:nvSpPr>
          <p:cNvPr id="22537" name="TextBox 9"/>
          <p:cNvSpPr txBox="1">
            <a:spLocks noChangeArrowheads="1"/>
          </p:cNvSpPr>
          <p:nvPr/>
        </p:nvSpPr>
        <p:spPr bwMode="auto">
          <a:xfrm>
            <a:off x="990600" y="2438400"/>
            <a:ext cx="19923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 sz="200" b="0"/>
          </a:p>
          <a:p>
            <a:r>
              <a:rPr lang="en-US" b="0"/>
              <a:t> </a:t>
            </a:r>
            <a:r>
              <a:rPr lang="en-US" sz="1800" b="0"/>
              <a:t>MORB: 110 ppm</a:t>
            </a:r>
            <a:endParaRPr lang="en-US" b="0"/>
          </a:p>
          <a:p>
            <a:r>
              <a:rPr lang="en-US" sz="1800" b="0"/>
              <a:t> Sediment: 350ppm </a:t>
            </a:r>
          </a:p>
        </p:txBody>
      </p:sp>
      <p:sp>
        <p:nvSpPr>
          <p:cNvPr id="22538" name="TextBox 11"/>
          <p:cNvSpPr txBox="1">
            <a:spLocks noChangeArrowheads="1"/>
          </p:cNvSpPr>
          <p:nvPr/>
        </p:nvSpPr>
        <p:spPr bwMode="auto">
          <a:xfrm>
            <a:off x="3048000" y="25146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0"/>
              <a:t>22 km</a:t>
            </a:r>
            <a:r>
              <a:rPr lang="en-US" sz="1800" b="0" baseline="30000"/>
              <a:t>3</a:t>
            </a:r>
            <a:r>
              <a:rPr lang="en-US" sz="1800" b="0"/>
              <a:t>/yr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3352800"/>
            <a:ext cx="4038600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0" dirty="0"/>
              <a:t>We need enough </a:t>
            </a:r>
            <a:r>
              <a:rPr lang="en-US" sz="2200" b="0" dirty="0" err="1"/>
              <a:t>Sr</a:t>
            </a:r>
            <a:r>
              <a:rPr lang="en-US" sz="2200" b="0" dirty="0"/>
              <a:t> to provide 340ppm to the arc.</a:t>
            </a:r>
          </a:p>
          <a:p>
            <a:pPr>
              <a:defRPr/>
            </a:pPr>
            <a:r>
              <a:rPr lang="en-US" sz="2200" b="0" dirty="0"/>
              <a:t>     340 *4 / (22*110+1*350) =</a:t>
            </a:r>
          </a:p>
          <a:p>
            <a:pPr>
              <a:defRPr/>
            </a:pPr>
            <a:r>
              <a:rPr lang="en-US" sz="2200" b="0" dirty="0">
                <a:solidFill>
                  <a:schemeClr val="bg1">
                    <a:lumMod val="95000"/>
                  </a:schemeClr>
                </a:solidFill>
              </a:rPr>
              <a:t>    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49% of total slab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Sr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540" name="TextBox 14"/>
          <p:cNvSpPr txBox="1">
            <a:spLocks noChangeArrowheads="1"/>
          </p:cNvSpPr>
          <p:nvPr/>
        </p:nvSpPr>
        <p:spPr bwMode="auto">
          <a:xfrm>
            <a:off x="3048000" y="2819400"/>
            <a:ext cx="992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0"/>
              <a:t>1 km</a:t>
            </a:r>
            <a:r>
              <a:rPr lang="en-US" sz="1800" b="0" baseline="30000"/>
              <a:t>3</a:t>
            </a:r>
            <a:r>
              <a:rPr lang="en-US" sz="1800" b="0"/>
              <a:t>/yr</a:t>
            </a:r>
          </a:p>
        </p:txBody>
      </p:sp>
      <p:sp>
        <p:nvSpPr>
          <p:cNvPr id="22541" name="TextBox 13"/>
          <p:cNvSpPr txBox="1">
            <a:spLocks noChangeArrowheads="1"/>
          </p:cNvSpPr>
          <p:nvPr/>
        </p:nvSpPr>
        <p:spPr bwMode="auto">
          <a:xfrm>
            <a:off x="381000" y="1066800"/>
            <a:ext cx="1347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OUPUT</a:t>
            </a:r>
            <a:r>
              <a:rPr lang="en-US" b="0"/>
              <a:t>:</a:t>
            </a:r>
          </a:p>
        </p:txBody>
      </p:sp>
      <p:sp>
        <p:nvSpPr>
          <p:cNvPr id="22542" name="TextBox 15"/>
          <p:cNvSpPr txBox="1">
            <a:spLocks noChangeArrowheads="1"/>
          </p:cNvSpPr>
          <p:nvPr/>
        </p:nvSpPr>
        <p:spPr bwMode="auto">
          <a:xfrm>
            <a:off x="381000" y="1828800"/>
            <a:ext cx="1398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INPUTS</a:t>
            </a:r>
            <a:r>
              <a:rPr lang="en-US" b="0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rgbClr val="FFFF00"/>
                </a:solidFill>
              </a:rPr>
              <a:t>Global Arc Averages</a:t>
            </a:r>
            <a:r>
              <a:rPr lang="en-US" sz="2400" dirty="0">
                <a:solidFill>
                  <a:srgbClr val="FFFF00"/>
                </a:solidFill>
              </a:rPr>
              <a:t/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000" dirty="0" err="1" smtClean="0">
                <a:solidFill>
                  <a:srgbClr val="FFFF00"/>
                </a:solidFill>
              </a:rPr>
              <a:t>Sr</a:t>
            </a:r>
            <a:r>
              <a:rPr lang="en-US" sz="2000" dirty="0" smtClean="0">
                <a:solidFill>
                  <a:srgbClr val="FFFF00"/>
                </a:solidFill>
              </a:rPr>
              <a:t> must be mobilized at all arcs, and </a:t>
            </a:r>
            <a:r>
              <a:rPr lang="en-US" sz="2000" dirty="0" err="1" smtClean="0">
                <a:solidFill>
                  <a:srgbClr val="FFFF00"/>
                </a:solidFill>
              </a:rPr>
              <a:t>Zr</a:t>
            </a:r>
            <a:r>
              <a:rPr lang="en-US" sz="2000" dirty="0" smtClean="0">
                <a:solidFill>
                  <a:srgbClr val="FFFF00"/>
                </a:solidFill>
              </a:rPr>
              <a:t> is controlled by the same process.  </a:t>
            </a:r>
            <a:endParaRPr lang="en-US" sz="2000" dirty="0">
              <a:solidFill>
                <a:srgbClr val="FFFF00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0" y="2603500"/>
          <a:ext cx="4749800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4165600" y="2514600"/>
          <a:ext cx="4749800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304800" y="1143000"/>
            <a:ext cx="82931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3366FF"/>
                </a:solidFill>
              </a:rPr>
              <a:t>How can that much Sr be transported?</a:t>
            </a:r>
          </a:p>
          <a:p>
            <a:pPr algn="ctr"/>
            <a:r>
              <a:rPr lang="en-US" sz="1800">
                <a:solidFill>
                  <a:srgbClr val="3366FF"/>
                </a:solidFill>
              </a:rPr>
              <a:t>Basaltic eclogite D’s from Kessel al. Nature, 2005</a:t>
            </a:r>
          </a:p>
        </p:txBody>
      </p:sp>
      <p:pic>
        <p:nvPicPr>
          <p:cNvPr id="2560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12364" r="14403" b="3847"/>
          <a:stretch>
            <a:fillRect/>
          </a:stretch>
        </p:blipFill>
        <p:spPr bwMode="auto">
          <a:xfrm>
            <a:off x="228600" y="2057400"/>
            <a:ext cx="43529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6"/>
          <p:cNvSpPr txBox="1">
            <a:spLocks noChangeArrowheads="1"/>
          </p:cNvSpPr>
          <p:nvPr/>
        </p:nvSpPr>
        <p:spPr bwMode="auto">
          <a:xfrm>
            <a:off x="685800" y="5486400"/>
            <a:ext cx="807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3366FF"/>
                </a:solidFill>
              </a:rPr>
              <a:t>So the slab must melt, with substantial element transport,</a:t>
            </a:r>
          </a:p>
          <a:p>
            <a:r>
              <a:rPr lang="en-US">
                <a:solidFill>
                  <a:srgbClr val="3366FF"/>
                </a:solidFill>
              </a:rPr>
              <a:t>and the basaltic portion of the slab becomes depleted. Using the Sr constraint, all elements can be calculated.</a:t>
            </a:r>
          </a:p>
        </p:txBody>
      </p:sp>
      <p:pic>
        <p:nvPicPr>
          <p:cNvPr id="2560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" t="13187" r="14285" b="6044"/>
          <a:stretch>
            <a:fillRect/>
          </a:stretch>
        </p:blipFill>
        <p:spPr bwMode="auto">
          <a:xfrm>
            <a:off x="4648200" y="2057400"/>
            <a:ext cx="40386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151805" y="348258"/>
            <a:ext cx="8840391" cy="1187648"/>
          </a:xfrm>
        </p:spPr>
        <p:txBody>
          <a:bodyPr/>
          <a:lstStyle/>
          <a:p>
            <a:pPr eaLnBrk="1" hangingPunct="1">
              <a:defRPr/>
            </a:pPr>
            <a:r>
              <a:rPr lang="en-US" sz="3500" dirty="0"/>
              <a:t>Evidence for </a:t>
            </a:r>
            <a:r>
              <a:rPr lang="en-US" sz="3500" u="sng" dirty="0"/>
              <a:t>mantle T </a:t>
            </a:r>
            <a:r>
              <a:rPr lang="en-US" sz="3500" dirty="0"/>
              <a:t>as </a:t>
            </a:r>
            <a:r>
              <a:rPr lang="en-US" sz="3500" dirty="0" smtClean="0"/>
              <a:t>a dominant </a:t>
            </a:r>
            <a:r>
              <a:rPr lang="en-US" sz="3500" dirty="0"/>
              <a:t>influence </a:t>
            </a:r>
            <a:r>
              <a:rPr lang="en-US" sz="3500" dirty="0" smtClean="0"/>
              <a:t>on </a:t>
            </a:r>
            <a:r>
              <a:rPr lang="en-US" sz="3500" dirty="0"/>
              <a:t>ridges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71500" y="1785938"/>
            <a:ext cx="8001000" cy="2768203"/>
          </a:xfrm>
        </p:spPr>
        <p:txBody>
          <a:bodyPr anchor="t"/>
          <a:lstStyle/>
          <a:p>
            <a:pPr marL="636218" lvl="1" eaLnBrk="1" hangingPunct="1">
              <a:defRPr/>
            </a:pPr>
            <a:r>
              <a:rPr lang="en-US" dirty="0" smtClean="0"/>
              <a:t>Fractionation-corrected </a:t>
            </a:r>
            <a:r>
              <a:rPr lang="en-US" dirty="0" smtClean="0">
                <a:solidFill>
                  <a:srgbClr val="FFFF33"/>
                </a:solidFill>
              </a:rPr>
              <a:t>major element variations</a:t>
            </a:r>
            <a:endParaRPr lang="en-US" dirty="0" smtClean="0"/>
          </a:p>
          <a:p>
            <a:pPr marL="636218" lvl="1" eaLnBrk="1" hangingPunct="1">
              <a:defRPr/>
            </a:pPr>
            <a:r>
              <a:rPr lang="en-US" dirty="0" smtClean="0"/>
              <a:t>Fractionation-corrected </a:t>
            </a:r>
            <a:r>
              <a:rPr lang="en-US" dirty="0" smtClean="0">
                <a:solidFill>
                  <a:srgbClr val="FFFF33"/>
                </a:solidFill>
              </a:rPr>
              <a:t>moderately-incompatible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33"/>
                </a:solidFill>
              </a:rPr>
              <a:t>trace element variations</a:t>
            </a:r>
            <a:endParaRPr lang="en-US" dirty="0" smtClean="0"/>
          </a:p>
          <a:p>
            <a:pPr marL="636218" lvl="1" eaLnBrk="1" hangingPunct="1">
              <a:defRPr/>
            </a:pPr>
            <a:r>
              <a:rPr lang="en-US" dirty="0" smtClean="0">
                <a:solidFill>
                  <a:srgbClr val="FFF959"/>
                </a:solidFill>
              </a:rPr>
              <a:t>Seismic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959"/>
                </a:solidFill>
              </a:rPr>
              <a:t>velocities</a:t>
            </a:r>
          </a:p>
          <a:p>
            <a:pPr marL="636218" lvl="1" eaLnBrk="1" hangingPunct="1">
              <a:defRPr/>
            </a:pPr>
            <a:r>
              <a:rPr lang="en-US" dirty="0" smtClean="0">
                <a:solidFill>
                  <a:srgbClr val="FFF959"/>
                </a:solidFill>
              </a:rPr>
              <a:t>Crustal thickness</a:t>
            </a:r>
          </a:p>
        </p:txBody>
      </p:sp>
      <p:sp>
        <p:nvSpPr>
          <p:cNvPr id="17411" name="Rectangle 3"/>
          <p:cNvSpPr>
            <a:spLocks/>
          </p:cNvSpPr>
          <p:nvPr/>
        </p:nvSpPr>
        <p:spPr bwMode="auto">
          <a:xfrm>
            <a:off x="1062633" y="4991695"/>
            <a:ext cx="7009805" cy="156269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marL="0" lvl="1">
              <a:spcBef>
                <a:spcPts val="2109"/>
              </a:spcBef>
            </a:pPr>
            <a:r>
              <a:rPr lang="en-US" sz="2000">
                <a:solidFill>
                  <a:schemeClr val="tx1"/>
                </a:solidFill>
                <a:latin typeface="Constantia" charset="0"/>
                <a:sym typeface="Constantia" charset="0"/>
              </a:rPr>
              <a:t>*Recent papers: </a:t>
            </a:r>
          </a:p>
          <a:p>
            <a:pPr marL="0" lvl="1">
              <a:spcBef>
                <a:spcPts val="2109"/>
              </a:spcBef>
            </a:pPr>
            <a:r>
              <a:rPr lang="en-US" sz="2000">
                <a:solidFill>
                  <a:schemeClr val="tx1"/>
                </a:solidFill>
                <a:latin typeface="Constantia" charset="0"/>
                <a:sym typeface="Constantia" charset="0"/>
              </a:rPr>
              <a:t>- </a:t>
            </a:r>
            <a:r>
              <a:rPr lang="en-US" sz="2000">
                <a:solidFill>
                  <a:schemeClr val="tx1"/>
                </a:solidFill>
                <a:latin typeface="Constantia Italic" charset="0"/>
                <a:sym typeface="Constantia Italic" charset="0"/>
              </a:rPr>
              <a:t>Dalton et al. Science 344 (6179), 80-83. April 2014.</a:t>
            </a:r>
          </a:p>
          <a:p>
            <a:pPr marL="0" lvl="1">
              <a:spcBef>
                <a:spcPts val="2109"/>
              </a:spcBef>
            </a:pPr>
            <a:r>
              <a:rPr lang="en-US" sz="2000">
                <a:solidFill>
                  <a:schemeClr val="tx1"/>
                </a:solidFill>
                <a:latin typeface="Constantia Italic" charset="0"/>
                <a:sym typeface="Constantia Italic" charset="0"/>
              </a:rPr>
              <a:t>- Gale et al. Journal of Petrology 55 (6), 1051-1082. June 2014.</a:t>
            </a:r>
          </a:p>
        </p:txBody>
      </p:sp>
    </p:spTree>
    <p:extLst>
      <p:ext uri="{BB962C8B-B14F-4D97-AF65-F5344CB8AC3E}">
        <p14:creationId xmlns:p14="http://schemas.microsoft.com/office/powerpoint/2010/main" val="79274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1"/>
          <p:cNvSpPr txBox="1">
            <a:spLocks noChangeArrowheads="1"/>
          </p:cNvSpPr>
          <p:nvPr/>
        </p:nvSpPr>
        <p:spPr bwMode="auto">
          <a:xfrm>
            <a:off x="1752600" y="838200"/>
            <a:ext cx="6248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La/Sm drops</a:t>
            </a:r>
          </a:p>
          <a:p>
            <a:r>
              <a:rPr lang="en-US"/>
              <a:t>Rb is essentially quantitatively extracted</a:t>
            </a:r>
          </a:p>
          <a:p>
            <a:r>
              <a:rPr lang="en-US"/>
              <a:t>Sr/Nd becomes low</a:t>
            </a:r>
          </a:p>
          <a:p>
            <a:r>
              <a:rPr lang="en-US"/>
              <a:t>Ce/Pb and Nb/U become high</a:t>
            </a:r>
          </a:p>
          <a:p>
            <a:endParaRPr lang="en-US"/>
          </a:p>
          <a:p>
            <a:r>
              <a:rPr lang="en-US"/>
              <a:t>If you try to solve it with sediments, then Ce/Pb and Nb/U become sediment dominated, and Pb and Sr isotopes obtain unacceptable values</a:t>
            </a:r>
          </a:p>
          <a:p>
            <a:endParaRPr lang="en-US"/>
          </a:p>
          <a:p>
            <a:r>
              <a:rPr lang="en-US"/>
              <a:t>Recycled eclogite retains some carbon, and is fertile in major elements, but depleted in trace elements.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14400"/>
            <a:ext cx="395446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304800" y="4419600"/>
            <a:ext cx="88392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Solidus of carbonated eclogite is 100-200km deeper than carbonated peridotite</a:t>
            </a:r>
          </a:p>
          <a:p>
            <a:endParaRPr lang="en-US" sz="2000"/>
          </a:p>
          <a:p>
            <a:r>
              <a:rPr lang="en-US" sz="2200"/>
              <a:t>And the eclogite becomes an extremely depleted reservoir in trace elements and isotopes.</a:t>
            </a:r>
          </a:p>
          <a:p>
            <a:endParaRPr lang="en-US"/>
          </a:p>
        </p:txBody>
      </p:sp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533400" y="457200"/>
            <a:ext cx="8485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Carbonated eclogite then melts again during mantle convection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6477000" y="3276600"/>
            <a:ext cx="2438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/>
              <a:t>Dasgupta et al. EPSL 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003366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FFF560"/>
                </a:solidFill>
                <a:cs typeface="+mj-cs"/>
              </a:rPr>
              <a:t>Advantages of Eclogite for Depleted Sources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2971800"/>
          </a:xfrm>
          <a:extLst>
            <a:ext uri="{909E8E84-426E-40DD-AFC4-6F175D3DCCD1}">
              <a14:hiddenFill xmlns:a14="http://schemas.microsoft.com/office/drawing/2010/main">
                <a:solidFill>
                  <a:srgbClr val="515151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solidFill>
                  <a:srgbClr val="FDBC1B"/>
                </a:solidFill>
                <a:cs typeface="+mn-cs"/>
              </a:rPr>
              <a:t>Peridotite lithosphere is not fertile enough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rgbClr val="FDBC1B"/>
                </a:solidFill>
                <a:cs typeface="+mn-cs"/>
              </a:rPr>
              <a:t>Peridotite lithosphere is too depleted in incompatibles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rgbClr val="FDBC1B"/>
                </a:solidFill>
                <a:cs typeface="+mn-cs"/>
              </a:rPr>
              <a:t>Eclogite remains fertile in major elements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rgbClr val="FDBC1B"/>
                </a:solidFill>
                <a:cs typeface="+mn-cs"/>
              </a:rPr>
              <a:t>Low F melt REMOVAL with FERTILE major elements  is in fact the characteristic signature of  N-MORB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rgbClr val="FDBC1B"/>
                </a:solidFill>
                <a:cs typeface="+mn-cs"/>
              </a:rPr>
              <a:t>There is lots of recycled eclogite, so the proportions of enriched and depleted sources become sensible</a:t>
            </a:r>
          </a:p>
          <a:p>
            <a:pPr eaLnBrk="1" hangingPunct="1">
              <a:defRPr/>
            </a:pPr>
            <a:endParaRPr lang="en-US" sz="2000" dirty="0" smtClean="0">
              <a:solidFill>
                <a:schemeClr val="bg1"/>
              </a:solidFill>
              <a:cs typeface="+mn-cs"/>
            </a:endParaRPr>
          </a:p>
        </p:txBody>
      </p:sp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325438" y="4953000"/>
            <a:ext cx="8818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If recycled crust is the depleted source, what is the FOZO source?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/>
              <a:t>Only very low extents of melting can fractionate </a:t>
            </a:r>
            <a:r>
              <a:rPr lang="en-US" sz="2800" dirty="0" err="1" smtClean="0"/>
              <a:t>Th</a:t>
            </a:r>
            <a:r>
              <a:rPr lang="en-US" sz="2800" dirty="0" smtClean="0"/>
              <a:t> from La, but major elements require similar extents of melting</a:t>
            </a:r>
            <a:endParaRPr lang="en-US" sz="2800" dirty="0"/>
          </a:p>
        </p:txBody>
      </p:sp>
      <p:pic>
        <p:nvPicPr>
          <p:cNvPr id="3072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4" r="35486" b="8218"/>
          <a:stretch>
            <a:fillRect/>
          </a:stretch>
        </p:blipFill>
        <p:spPr bwMode="auto">
          <a:xfrm>
            <a:off x="304800" y="2362200"/>
            <a:ext cx="3352800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609600" y="5638800"/>
            <a:ext cx="3449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Global segment averages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8600" y="2209800"/>
            <a:ext cx="43942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726" name="TextBox 6"/>
          <p:cNvSpPr txBox="1">
            <a:spLocks noChangeArrowheads="1"/>
          </p:cNvSpPr>
          <p:nvPr/>
        </p:nvSpPr>
        <p:spPr bwMode="auto">
          <a:xfrm>
            <a:off x="5105400" y="5638800"/>
            <a:ext cx="2378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A single segment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8" r="21875"/>
          <a:stretch>
            <a:fillRect/>
          </a:stretch>
        </p:blipFill>
        <p:spPr bwMode="auto">
          <a:xfrm>
            <a:off x="1676400" y="1784350"/>
            <a:ext cx="563880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2057400" y="838200"/>
            <a:ext cx="5686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VERY low extents of melting are required</a:t>
            </a:r>
          </a:p>
        </p:txBody>
      </p:sp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3546475" y="6172200"/>
            <a:ext cx="5597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Mallik, Salters and Langmuir, in revision</a:t>
            </a:r>
          </a:p>
        </p:txBody>
      </p:sp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6248400" y="1676400"/>
            <a:ext cx="974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tx1"/>
                </a:solidFill>
              </a:rPr>
              <a:t>Rb/Th=8</a:t>
            </a:r>
          </a:p>
        </p:txBody>
      </p:sp>
      <p:sp>
        <p:nvSpPr>
          <p:cNvPr id="31750" name="TextBox 5"/>
          <p:cNvSpPr txBox="1">
            <a:spLocks noChangeArrowheads="1"/>
          </p:cNvSpPr>
          <p:nvPr/>
        </p:nvSpPr>
        <p:spPr bwMode="auto">
          <a:xfrm>
            <a:off x="3962400" y="1752600"/>
            <a:ext cx="974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tx1"/>
                </a:solidFill>
              </a:rPr>
              <a:t>Rb/Th=3</a:t>
            </a:r>
          </a:p>
        </p:txBody>
      </p:sp>
      <p:sp>
        <p:nvSpPr>
          <p:cNvPr id="31751" name="TextBox 7"/>
          <p:cNvSpPr txBox="1">
            <a:spLocks noChangeArrowheads="1"/>
          </p:cNvSpPr>
          <p:nvPr/>
        </p:nvSpPr>
        <p:spPr bwMode="auto">
          <a:xfrm>
            <a:off x="609600" y="2286000"/>
            <a:ext cx="17875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tx1"/>
                </a:solidFill>
              </a:rPr>
              <a:t>D-Rb ~  .0001</a:t>
            </a:r>
          </a:p>
          <a:p>
            <a:endParaRPr lang="en-US" sz="1600">
              <a:solidFill>
                <a:schemeClr val="tx1"/>
              </a:solidFill>
            </a:endParaRPr>
          </a:p>
          <a:p>
            <a:r>
              <a:rPr lang="en-US" sz="1600">
                <a:solidFill>
                  <a:schemeClr val="tx1"/>
                </a:solidFill>
              </a:rPr>
              <a:t>D-Th ~ .002</a:t>
            </a:r>
          </a:p>
          <a:p>
            <a:endParaRPr lang="en-US" sz="1600">
              <a:solidFill>
                <a:schemeClr val="tx1"/>
              </a:solidFill>
            </a:endParaRPr>
          </a:p>
          <a:p>
            <a:r>
              <a:rPr lang="en-US" sz="1600">
                <a:solidFill>
                  <a:schemeClr val="tx1"/>
                </a:solidFill>
              </a:rPr>
              <a:t>Implies F &lt; 1% !!!</a:t>
            </a: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6781800" y="2438400"/>
            <a:ext cx="2895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EPR Harvard Solution ICP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950" y="463550"/>
            <a:ext cx="8674100" cy="593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775" y="458788"/>
            <a:ext cx="8674100" cy="593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0" y="609600"/>
            <a:ext cx="3814763" cy="7381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What about the isotopes?</a:t>
            </a:r>
          </a:p>
          <a:p>
            <a:pPr algn="ctr">
              <a:defRPr/>
            </a:pPr>
            <a:r>
              <a:rPr lang="en-US" sz="1800" dirty="0">
                <a:solidFill>
                  <a:srgbClr val="000090"/>
                </a:solidFill>
              </a:rPr>
              <a:t>MORB segment averages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8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658" b="5675"/>
          <a:stretch/>
        </p:blipFill>
        <p:spPr bwMode="auto">
          <a:xfrm>
            <a:off x="234950" y="2222500"/>
            <a:ext cx="8674100" cy="3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19" name="TextBox 1"/>
          <p:cNvSpPr txBox="1">
            <a:spLocks noChangeArrowheads="1"/>
          </p:cNvSpPr>
          <p:nvPr/>
        </p:nvSpPr>
        <p:spPr bwMode="auto">
          <a:xfrm>
            <a:off x="2971800" y="1905000"/>
            <a:ext cx="1511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tx1"/>
                </a:solidFill>
              </a:rPr>
              <a:t>Extent of melting</a:t>
            </a:r>
          </a:p>
        </p:txBody>
      </p:sp>
      <p:sp>
        <p:nvSpPr>
          <p:cNvPr id="34820" name="TextBox 2"/>
          <p:cNvSpPr txBox="1">
            <a:spLocks noChangeArrowheads="1"/>
          </p:cNvSpPr>
          <p:nvPr/>
        </p:nvSpPr>
        <p:spPr bwMode="auto">
          <a:xfrm>
            <a:off x="0" y="457200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</a:rPr>
              <a:t>The slopes of DMM- FOZO isotope arrays require fractionation by low degree melts– true of Nd, Hf, Sr, and Pb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19200"/>
            <a:ext cx="37465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Box 2"/>
          <p:cNvSpPr txBox="1">
            <a:spLocks noChangeArrowheads="1"/>
          </p:cNvSpPr>
          <p:nvPr/>
        </p:nvSpPr>
        <p:spPr bwMode="auto">
          <a:xfrm>
            <a:off x="304800" y="4419600"/>
            <a:ext cx="88392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/>
              <a:t>“Small volume, highly mobile carbonatitic melts released from eclogite at depths near 300–400 km could be an effective metasomatic agent for surrounding peridotite. “</a:t>
            </a:r>
          </a:p>
          <a:p>
            <a:endParaRPr lang="en-US" sz="2000"/>
          </a:p>
          <a:p>
            <a:r>
              <a:rPr lang="en-US"/>
              <a:t>The large scale equilibration with large amounts of mantle could create the remarkably homogeneous enriched component.  And it explains why enriched alkali basalts occur everywhere.</a:t>
            </a:r>
          </a:p>
        </p:txBody>
      </p:sp>
      <p:sp>
        <p:nvSpPr>
          <p:cNvPr id="35843" name="TextBox 3"/>
          <p:cNvSpPr txBox="1">
            <a:spLocks noChangeArrowheads="1"/>
          </p:cNvSpPr>
          <p:nvPr/>
        </p:nvSpPr>
        <p:spPr bwMode="auto">
          <a:xfrm>
            <a:off x="304800" y="25400"/>
            <a:ext cx="807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The upper mantle is pervasively metasomatized, and equilibrated with infinitesimal melts.  Enriched zones can be broadly distributed in the upper mantle.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6477000" y="3276600"/>
            <a:ext cx="2438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/>
              <a:t>Dasgupta et al. EPSL 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ounded Rectangle 2"/>
          <p:cNvSpPr>
            <a:spLocks noChangeArrowheads="1"/>
          </p:cNvSpPr>
          <p:nvPr/>
        </p:nvSpPr>
        <p:spPr bwMode="auto">
          <a:xfrm>
            <a:off x="5181600" y="4800600"/>
            <a:ext cx="533400" cy="3810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600">
              <a:solidFill>
                <a:srgbClr val="000000"/>
              </a:solidFill>
            </a:endParaRPr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" t="25873" r="30225" b="6850"/>
          <a:stretch>
            <a:fillRect/>
          </a:stretch>
        </p:blipFill>
        <p:spPr bwMode="auto">
          <a:xfrm>
            <a:off x="1447800" y="2019300"/>
            <a:ext cx="5080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5000" y="4191000"/>
            <a:ext cx="2590800" cy="8302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1"/>
                </a:solidFill>
              </a:rPr>
              <a:t>Recycled Ocean Crust</a:t>
            </a:r>
          </a:p>
          <a:p>
            <a:pPr>
              <a:defRPr/>
            </a:pPr>
            <a:r>
              <a:rPr lang="en-US" sz="1600" dirty="0">
                <a:solidFill>
                  <a:schemeClr val="tx1"/>
                </a:solidFill>
              </a:rPr>
              <a:t>(ROC) and depleted peridotite</a:t>
            </a:r>
          </a:p>
        </p:txBody>
      </p:sp>
      <p:sp>
        <p:nvSpPr>
          <p:cNvPr id="6" name="Hexagon 5"/>
          <p:cNvSpPr/>
          <p:nvPr/>
        </p:nvSpPr>
        <p:spPr bwMode="auto">
          <a:xfrm>
            <a:off x="2971800" y="2133600"/>
            <a:ext cx="609600" cy="457200"/>
          </a:xfrm>
          <a:prstGeom prst="hexag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60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3800" y="1905000"/>
            <a:ext cx="2590800" cy="58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1"/>
                </a:solidFill>
              </a:rPr>
              <a:t>Pervasively </a:t>
            </a:r>
            <a:r>
              <a:rPr lang="en-US" sz="1600" dirty="0" err="1">
                <a:solidFill>
                  <a:schemeClr val="tx1"/>
                </a:solidFill>
              </a:rPr>
              <a:t>metasomatized</a:t>
            </a:r>
            <a:r>
              <a:rPr lang="en-US" sz="1600" dirty="0">
                <a:solidFill>
                  <a:schemeClr val="tx1"/>
                </a:solidFill>
              </a:rPr>
              <a:t> upper mantle (FOZO)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MORB provide global coverage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7480915" cy="514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106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Box 1"/>
          <p:cNvSpPr txBox="1">
            <a:spLocks noChangeArrowheads="1"/>
          </p:cNvSpPr>
          <p:nvPr/>
        </p:nvSpPr>
        <p:spPr bwMode="auto">
          <a:xfrm>
            <a:off x="304800" y="228600"/>
            <a:ext cx="8458200" cy="606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56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                                        </a:t>
            </a:r>
            <a:r>
              <a:rPr lang="en-US" sz="2800"/>
              <a:t> Conclusions</a:t>
            </a:r>
          </a:p>
          <a:p>
            <a:endParaRPr lang="en-US"/>
          </a:p>
          <a:p>
            <a:r>
              <a:rPr lang="en-US"/>
              <a:t>Non-Dupal MORB form the DMM to FOZO baseline for all of mantle heterogneity.  It is global and not related to hot spots.</a:t>
            </a:r>
          </a:p>
          <a:p>
            <a:endParaRPr lang="en-US"/>
          </a:p>
          <a:p>
            <a:r>
              <a:rPr lang="en-US"/>
              <a:t>Subducted crust must melt at subduction zones and becomes depleted.  A secondary deep carbonated melting depletes it even more. It retains fertile major element mineralogy.</a:t>
            </a:r>
          </a:p>
          <a:p>
            <a:endParaRPr lang="en-US"/>
          </a:p>
          <a:p>
            <a:r>
              <a:rPr lang="en-US"/>
              <a:t>The FOZO source is generated by infinitesimal melts.  Large degree melts of this peridotitic source create enriched basalts, at ridges and elsewhere</a:t>
            </a:r>
          </a:p>
          <a:p>
            <a:endParaRPr lang="en-US"/>
          </a:p>
          <a:p>
            <a:r>
              <a:rPr lang="en-US"/>
              <a:t>Mixing between </a:t>
            </a:r>
            <a:r>
              <a:rPr lang="en-US">
                <a:solidFill>
                  <a:srgbClr val="FF0000"/>
                </a:solidFill>
              </a:rPr>
              <a:t>depleted recycled ocean crust </a:t>
            </a:r>
            <a:r>
              <a:rPr lang="en-US"/>
              <a:t>and </a:t>
            </a:r>
            <a:r>
              <a:rPr lang="en-US">
                <a:solidFill>
                  <a:srgbClr val="FF0000"/>
                </a:solidFill>
              </a:rPr>
              <a:t>metasomatized peridotite </a:t>
            </a:r>
            <a:r>
              <a:rPr lang="en-US"/>
              <a:t>creates the pervasive upper mantle reservoir.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3111" y="166966"/>
            <a:ext cx="81373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What about Abyssal </a:t>
            </a:r>
            <a:r>
              <a:rPr lang="en-US" sz="3200" dirty="0" err="1" smtClean="0">
                <a:solidFill>
                  <a:schemeClr val="bg1"/>
                </a:solidFill>
              </a:rPr>
              <a:t>Peridotites</a:t>
            </a:r>
            <a:r>
              <a:rPr lang="en-US" sz="3200" dirty="0" smtClean="0">
                <a:solidFill>
                  <a:schemeClr val="bg1"/>
                </a:solidFill>
              </a:rPr>
              <a:t>?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85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29" y="1219200"/>
            <a:ext cx="4796544" cy="327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304800"/>
            <a:ext cx="58891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ABYSSAL PERIDOTITES vs. BASALTS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02200" y="6096000"/>
            <a:ext cx="4005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Regelous</a:t>
            </a:r>
            <a:r>
              <a:rPr lang="en-US" sz="2800" dirty="0" smtClean="0">
                <a:solidFill>
                  <a:schemeClr val="bg1"/>
                </a:solidFill>
              </a:rPr>
              <a:t> et al.(2016) EPSL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497" y="1219200"/>
            <a:ext cx="3640302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0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00" y="865088"/>
            <a:ext cx="5321300" cy="51194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0700" y="189468"/>
            <a:ext cx="5904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Osmium Isotopes in Abyssal </a:t>
            </a:r>
            <a:r>
              <a:rPr lang="en-US" sz="2800" dirty="0" err="1" smtClean="0">
                <a:solidFill>
                  <a:schemeClr val="bg1"/>
                </a:solidFill>
              </a:rPr>
              <a:t>Peridotites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2600" y="6144567"/>
            <a:ext cx="3416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Lassiter et al (2014)   EPSL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4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CFC443"/>
                </a:solidFill>
                <a:latin typeface="Arial" charset="0"/>
                <a:ea typeface="ＭＳ Ｐゴシック" charset="0"/>
                <a:cs typeface="ＭＳ Ｐゴシック" charset="0"/>
              </a:rPr>
              <a:t>Abyssal Peridotite Questions</a:t>
            </a:r>
            <a:endParaRPr lang="en-US" dirty="0">
              <a:solidFill>
                <a:srgbClr val="CFC443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4" name="TextBox 6"/>
          <p:cNvSpPr txBox="1">
            <a:spLocks noChangeArrowheads="1"/>
          </p:cNvSpPr>
          <p:nvPr/>
        </p:nvSpPr>
        <p:spPr bwMode="auto">
          <a:xfrm>
            <a:off x="762000" y="2276231"/>
            <a:ext cx="806938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Wingdings" charset="0"/>
              <a:buChar char="u"/>
            </a:pPr>
            <a:r>
              <a:rPr lang="en-US" dirty="0" smtClean="0">
                <a:solidFill>
                  <a:srgbClr val="FFEA18"/>
                </a:solidFill>
              </a:rPr>
              <a:t>Are abyssal </a:t>
            </a:r>
            <a:r>
              <a:rPr lang="en-US" dirty="0" err="1" smtClean="0">
                <a:solidFill>
                  <a:srgbClr val="FFEA18"/>
                </a:solidFill>
              </a:rPr>
              <a:t>peridotites</a:t>
            </a:r>
            <a:r>
              <a:rPr lang="en-US" dirty="0" smtClean="0">
                <a:solidFill>
                  <a:srgbClr val="FFEA18"/>
                </a:solidFill>
              </a:rPr>
              <a:t> the simple residues of MORB melting or not?</a:t>
            </a:r>
            <a:endParaRPr lang="en-US" dirty="0">
              <a:solidFill>
                <a:srgbClr val="FFEA18"/>
              </a:solidFill>
            </a:endParaRPr>
          </a:p>
          <a:p>
            <a:pPr>
              <a:buFont typeface="Wingdings" charset="0"/>
              <a:buChar char="u"/>
            </a:pPr>
            <a:endParaRPr lang="en-US" dirty="0">
              <a:solidFill>
                <a:srgbClr val="FFEA18"/>
              </a:solidFill>
            </a:endParaRPr>
          </a:p>
          <a:p>
            <a:pPr>
              <a:buFont typeface="Wingdings" charset="0"/>
              <a:buChar char="u"/>
            </a:pPr>
            <a:r>
              <a:rPr lang="en-US" dirty="0" smtClean="0">
                <a:solidFill>
                  <a:srgbClr val="FFEA18"/>
                </a:solidFill>
              </a:rPr>
              <a:t>If they are not, what are the implications for the DMM composition of Workman and Hart?</a:t>
            </a:r>
            <a:endParaRPr lang="en-US" dirty="0">
              <a:solidFill>
                <a:srgbClr val="FFEA18"/>
              </a:solidFill>
            </a:endParaRPr>
          </a:p>
          <a:p>
            <a:pPr>
              <a:buFont typeface="Wingdings" charset="0"/>
              <a:buChar char="u"/>
            </a:pPr>
            <a:endParaRPr lang="en-US" dirty="0">
              <a:solidFill>
                <a:srgbClr val="FFEA18"/>
              </a:solidFill>
            </a:endParaRPr>
          </a:p>
          <a:p>
            <a:pPr>
              <a:buFont typeface="Wingdings" charset="0"/>
              <a:buChar char="u"/>
            </a:pPr>
            <a:r>
              <a:rPr lang="en-US" dirty="0" smtClean="0">
                <a:solidFill>
                  <a:srgbClr val="FFEA18"/>
                </a:solidFill>
              </a:rPr>
              <a:t>How can we reconcile major element, trace element and isotope relationships between AP and MORB?  </a:t>
            </a:r>
            <a:endParaRPr lang="en-US" dirty="0">
              <a:solidFill>
                <a:srgbClr val="FFEA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72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CFC443"/>
                </a:solidFill>
                <a:latin typeface="Arial" charset="0"/>
                <a:ea typeface="ＭＳ Ｐゴシック" charset="0"/>
                <a:cs typeface="ＭＳ Ｐゴシック" charset="0"/>
              </a:rPr>
              <a:t>Abyssal Peridotite Compositions</a:t>
            </a:r>
            <a:endParaRPr lang="en-US" dirty="0">
              <a:solidFill>
                <a:srgbClr val="CFC443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4" name="TextBox 6"/>
          <p:cNvSpPr txBox="1">
            <a:spLocks noChangeArrowheads="1"/>
          </p:cNvSpPr>
          <p:nvPr/>
        </p:nvSpPr>
        <p:spPr bwMode="auto">
          <a:xfrm>
            <a:off x="762000" y="2276231"/>
            <a:ext cx="806938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Wingdings" charset="0"/>
              <a:buChar char="u"/>
            </a:pPr>
            <a:r>
              <a:rPr lang="en-US" dirty="0" smtClean="0">
                <a:solidFill>
                  <a:srgbClr val="FFEA18"/>
                </a:solidFill>
              </a:rPr>
              <a:t>Workman and Hart  (2005) reconstructed whole rock compositions</a:t>
            </a:r>
            <a:endParaRPr lang="en-US" dirty="0">
              <a:solidFill>
                <a:srgbClr val="FFEA18"/>
              </a:solidFill>
            </a:endParaRPr>
          </a:p>
          <a:p>
            <a:pPr>
              <a:buFont typeface="Wingdings" charset="0"/>
              <a:buChar char="u"/>
            </a:pPr>
            <a:endParaRPr lang="en-US" dirty="0" smtClean="0">
              <a:solidFill>
                <a:srgbClr val="FFEA18"/>
              </a:solidFill>
            </a:endParaRPr>
          </a:p>
          <a:p>
            <a:pPr>
              <a:buFont typeface="Wingdings" charset="0"/>
              <a:buChar char="u"/>
            </a:pPr>
            <a:r>
              <a:rPr lang="en-US" dirty="0" smtClean="0">
                <a:solidFill>
                  <a:srgbClr val="FFEA18"/>
                </a:solidFill>
              </a:rPr>
              <a:t>They forced regressions through primitive upper mantle (PUM)</a:t>
            </a:r>
          </a:p>
          <a:p>
            <a:pPr>
              <a:buFont typeface="Wingdings" charset="0"/>
              <a:buChar char="u"/>
            </a:pPr>
            <a:endParaRPr lang="en-US" dirty="0">
              <a:solidFill>
                <a:srgbClr val="FFEA18"/>
              </a:solidFill>
            </a:endParaRPr>
          </a:p>
          <a:p>
            <a:pPr>
              <a:buFont typeface="Wingdings" charset="0"/>
              <a:buChar char="u"/>
            </a:pPr>
            <a:r>
              <a:rPr lang="en-US" dirty="0" smtClean="0">
                <a:solidFill>
                  <a:srgbClr val="FFEA18"/>
                </a:solidFill>
              </a:rPr>
              <a:t>This then asserts DMM source was derived from PUM  by the same processes as MORB melting</a:t>
            </a:r>
            <a:endParaRPr lang="en-US" dirty="0">
              <a:solidFill>
                <a:srgbClr val="FFEA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09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087" y="0"/>
            <a:ext cx="677891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447800"/>
            <a:ext cx="2184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Workman and Hart determination of depleted mantle composition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75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1435100"/>
            <a:ext cx="4813300" cy="41407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04800"/>
            <a:ext cx="74965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THE WORKMAN AND HART DMM PROBLEM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8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CFC443"/>
                </a:solidFill>
                <a:latin typeface="Arial" charset="0"/>
                <a:ea typeface="ＭＳ Ｐゴシック" charset="0"/>
                <a:cs typeface="ＭＳ Ｐゴシック" charset="0"/>
              </a:rPr>
              <a:t>Abyssal Peridotite Data</a:t>
            </a:r>
            <a:endParaRPr lang="en-US" dirty="0">
              <a:solidFill>
                <a:srgbClr val="CFC443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4" name="TextBox 6"/>
          <p:cNvSpPr txBox="1">
            <a:spLocks noChangeArrowheads="1"/>
          </p:cNvSpPr>
          <p:nvPr/>
        </p:nvSpPr>
        <p:spPr bwMode="auto">
          <a:xfrm>
            <a:off x="609600" y="1971431"/>
            <a:ext cx="806938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Wingdings" charset="0"/>
              <a:buChar char="u"/>
            </a:pPr>
            <a:r>
              <a:rPr lang="en-US" dirty="0" smtClean="0">
                <a:solidFill>
                  <a:srgbClr val="FFEA18"/>
                </a:solidFill>
              </a:rPr>
              <a:t>Workman and Hart  (2005) reconstructed whole rock compositions.  This relies on the lifetime of work by Henry Dick.</a:t>
            </a:r>
            <a:endParaRPr lang="en-US" dirty="0">
              <a:solidFill>
                <a:srgbClr val="FFEA18"/>
              </a:solidFill>
            </a:endParaRPr>
          </a:p>
          <a:p>
            <a:pPr>
              <a:buFont typeface="Wingdings" charset="0"/>
              <a:buChar char="u"/>
            </a:pPr>
            <a:endParaRPr lang="en-US" dirty="0" smtClean="0">
              <a:solidFill>
                <a:srgbClr val="FFEA18"/>
              </a:solidFill>
            </a:endParaRPr>
          </a:p>
          <a:p>
            <a:pPr>
              <a:buFont typeface="Wingdings" charset="0"/>
              <a:buChar char="u"/>
            </a:pPr>
            <a:r>
              <a:rPr lang="en-US" dirty="0" smtClean="0">
                <a:solidFill>
                  <a:srgbClr val="FFEA18"/>
                </a:solidFill>
              </a:rPr>
              <a:t>The new compilation by Warren  (</a:t>
            </a:r>
            <a:r>
              <a:rPr lang="en-US" dirty="0" err="1" smtClean="0">
                <a:solidFill>
                  <a:srgbClr val="FFEA18"/>
                </a:solidFill>
              </a:rPr>
              <a:t>Lithos</a:t>
            </a:r>
            <a:r>
              <a:rPr lang="en-US" dirty="0" smtClean="0">
                <a:solidFill>
                  <a:srgbClr val="FFEA18"/>
                </a:solidFill>
              </a:rPr>
              <a:t>, 2016) can be used also to reconstruct a larger data set of whole rock compositions</a:t>
            </a:r>
          </a:p>
          <a:p>
            <a:pPr>
              <a:buFont typeface="Wingdings" charset="0"/>
              <a:buChar char="u"/>
            </a:pPr>
            <a:endParaRPr lang="en-US" dirty="0">
              <a:solidFill>
                <a:srgbClr val="FFEA18"/>
              </a:solidFill>
            </a:endParaRPr>
          </a:p>
          <a:p>
            <a:pPr>
              <a:buFont typeface="Wingdings" charset="0"/>
              <a:buChar char="u"/>
            </a:pPr>
            <a:r>
              <a:rPr lang="en-US" dirty="0" err="1" smtClean="0">
                <a:solidFill>
                  <a:srgbClr val="FFEA18"/>
                </a:solidFill>
              </a:rPr>
              <a:t>Niu</a:t>
            </a:r>
            <a:r>
              <a:rPr lang="en-US" dirty="0">
                <a:solidFill>
                  <a:srgbClr val="FFEA18"/>
                </a:solidFill>
              </a:rPr>
              <a:t> </a:t>
            </a:r>
            <a:r>
              <a:rPr lang="en-US" dirty="0" smtClean="0">
                <a:solidFill>
                  <a:srgbClr val="FFEA18"/>
                </a:solidFill>
              </a:rPr>
              <a:t>(2004)  measured </a:t>
            </a:r>
            <a:r>
              <a:rPr lang="en-US" dirty="0" err="1" smtClean="0">
                <a:solidFill>
                  <a:srgbClr val="FFEA18"/>
                </a:solidFill>
              </a:rPr>
              <a:t>serpentized</a:t>
            </a:r>
            <a:r>
              <a:rPr lang="en-US" dirty="0" smtClean="0">
                <a:solidFill>
                  <a:srgbClr val="FFEA18"/>
                </a:solidFill>
              </a:rPr>
              <a:t> whole rocks for trace elements</a:t>
            </a:r>
            <a:endParaRPr lang="en-US" dirty="0">
              <a:solidFill>
                <a:srgbClr val="FFEA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19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700" y="177800"/>
            <a:ext cx="5461000" cy="6489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31934"/>
            <a:ext cx="3339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Niu</a:t>
            </a:r>
            <a:r>
              <a:rPr lang="en-US" sz="2800" dirty="0" smtClean="0">
                <a:solidFill>
                  <a:schemeClr val="bg1"/>
                </a:solidFill>
              </a:rPr>
              <a:t>, 2004 J. Petrology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800" y="194270"/>
            <a:ext cx="3161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WHOLE ROCK ABYSSAL PERIDOTITE DATA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19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196453" y="8930"/>
            <a:ext cx="8768953" cy="937617"/>
          </a:xfrm>
        </p:spPr>
        <p:txBody>
          <a:bodyPr/>
          <a:lstStyle/>
          <a:p>
            <a:pPr eaLnBrk="1" hangingPunct="1">
              <a:defRPr/>
            </a:pPr>
            <a:r>
              <a:rPr lang="en-US" sz="4200" dirty="0">
                <a:solidFill>
                  <a:schemeClr val="bg1"/>
                </a:solidFill>
              </a:rPr>
              <a:t>Global Fractionation Correction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4649" y="3964781"/>
            <a:ext cx="9045773" cy="2893219"/>
          </a:xfrm>
        </p:spPr>
        <p:txBody>
          <a:bodyPr anchor="t"/>
          <a:lstStyle/>
          <a:p>
            <a:pPr marL="420797" eaLnBrk="1" hangingPunct="1">
              <a:defRPr/>
            </a:pPr>
            <a:r>
              <a:rPr lang="en-US" sz="2300" dirty="0">
                <a:solidFill>
                  <a:schemeClr val="bg1"/>
                </a:solidFill>
              </a:rPr>
              <a:t>Previous studies used </a:t>
            </a:r>
            <a:r>
              <a:rPr lang="ja-JP" altLang="en-US" sz="2300" dirty="0">
                <a:solidFill>
                  <a:schemeClr val="bg1"/>
                </a:solidFill>
                <a:latin typeface="Arial"/>
              </a:rPr>
              <a:t>“</a:t>
            </a:r>
            <a:r>
              <a:rPr lang="en-US" sz="2300" dirty="0">
                <a:solidFill>
                  <a:schemeClr val="bg1"/>
                </a:solidFill>
              </a:rPr>
              <a:t>constant-slope</a:t>
            </a:r>
            <a:r>
              <a:rPr lang="ja-JP" altLang="en-US" sz="2300" dirty="0">
                <a:solidFill>
                  <a:schemeClr val="bg1"/>
                </a:solidFill>
                <a:latin typeface="Arial"/>
              </a:rPr>
              <a:t>”</a:t>
            </a:r>
            <a:r>
              <a:rPr lang="en-US" sz="2300" dirty="0">
                <a:solidFill>
                  <a:schemeClr val="bg1"/>
                </a:solidFill>
              </a:rPr>
              <a:t> or complex polynomials for major element correction</a:t>
            </a:r>
          </a:p>
          <a:p>
            <a:pPr marL="420797" eaLnBrk="1" hangingPunct="1">
              <a:spcBef>
                <a:spcPts val="2250"/>
              </a:spcBef>
              <a:defRPr/>
            </a:pPr>
            <a:r>
              <a:rPr lang="en-US" sz="2300" dirty="0">
                <a:solidFill>
                  <a:schemeClr val="bg1"/>
                </a:solidFill>
              </a:rPr>
              <a:t>We individually corrected 241 segments for </a:t>
            </a:r>
            <a:r>
              <a:rPr lang="ja-JP" altLang="en-US" sz="2300" dirty="0">
                <a:solidFill>
                  <a:schemeClr val="bg1"/>
                </a:solidFill>
                <a:latin typeface="Arial"/>
              </a:rPr>
              <a:t>“</a:t>
            </a:r>
            <a:r>
              <a:rPr lang="en-US" sz="2300" dirty="0">
                <a:solidFill>
                  <a:schemeClr val="bg1"/>
                </a:solidFill>
              </a:rPr>
              <a:t>8</a:t>
            </a:r>
            <a:r>
              <a:rPr lang="ja-JP" altLang="en-US" sz="2300" dirty="0">
                <a:solidFill>
                  <a:schemeClr val="bg1"/>
                </a:solidFill>
                <a:latin typeface="Arial"/>
              </a:rPr>
              <a:t>”</a:t>
            </a:r>
            <a:r>
              <a:rPr lang="en-US" sz="2300" dirty="0">
                <a:solidFill>
                  <a:schemeClr val="bg1"/>
                </a:solidFill>
              </a:rPr>
              <a:t> &amp; </a:t>
            </a:r>
            <a:r>
              <a:rPr lang="ja-JP" altLang="en-US" sz="2300" dirty="0">
                <a:solidFill>
                  <a:schemeClr val="bg1"/>
                </a:solidFill>
                <a:latin typeface="Arial"/>
              </a:rPr>
              <a:t>“</a:t>
            </a:r>
            <a:r>
              <a:rPr lang="en-US" sz="2300" dirty="0">
                <a:solidFill>
                  <a:schemeClr val="bg1"/>
                </a:solidFill>
              </a:rPr>
              <a:t>90</a:t>
            </a:r>
            <a:r>
              <a:rPr lang="ja-JP" altLang="en-US" sz="2300" dirty="0">
                <a:solidFill>
                  <a:schemeClr val="bg1"/>
                </a:solidFill>
                <a:latin typeface="Arial"/>
              </a:rPr>
              <a:t>”</a:t>
            </a:r>
            <a:r>
              <a:rPr lang="en-US" sz="2300" dirty="0">
                <a:solidFill>
                  <a:schemeClr val="bg1"/>
                </a:solidFill>
              </a:rPr>
              <a:t> values using slopes consistent with data</a:t>
            </a:r>
          </a:p>
          <a:p>
            <a:pPr marL="420797" eaLnBrk="1" hangingPunct="1">
              <a:spcBef>
                <a:spcPts val="2250"/>
              </a:spcBef>
              <a:defRPr/>
            </a:pPr>
            <a:r>
              <a:rPr lang="en-US" sz="2300" dirty="0">
                <a:solidFill>
                  <a:schemeClr val="bg1"/>
                </a:solidFill>
              </a:rPr>
              <a:t>26 incompatible trace elements corrected using constant-slope adjusted for bulk D during crystallization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" b="47392"/>
          <a:stretch>
            <a:fillRect/>
          </a:stretch>
        </p:blipFill>
        <p:spPr bwMode="auto">
          <a:xfrm>
            <a:off x="158502" y="1017985"/>
            <a:ext cx="8833693" cy="2875359"/>
          </a:xfrm>
          <a:prstGeom prst="rect">
            <a:avLst/>
          </a:prstGeom>
          <a:noFill/>
          <a:ln w="25400">
            <a:solidFill>
              <a:srgbClr val="66B13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84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A6FF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97" t="14641" r="15401" b="8563"/>
          <a:stretch/>
        </p:blipFill>
        <p:spPr>
          <a:xfrm>
            <a:off x="1135926" y="795754"/>
            <a:ext cx="7039272" cy="5232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6981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NIU’S WHOLE ROCK ABYSSAL PERIDOTITE DATA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8000" y="6273800"/>
            <a:ext cx="2890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Niu</a:t>
            </a:r>
            <a:r>
              <a:rPr lang="en-US" sz="2400" dirty="0" smtClean="0">
                <a:solidFill>
                  <a:schemeClr val="bg1"/>
                </a:solidFill>
              </a:rPr>
              <a:t>, J. Petrology 2004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38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6000" y="1447800"/>
            <a:ext cx="533400" cy="16002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Late Stage Fertilization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22079" y="1524000"/>
            <a:ext cx="2008683" cy="15696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WR</a:t>
            </a:r>
          </a:p>
          <a:p>
            <a:r>
              <a:rPr lang="en-US" sz="3200" dirty="0" smtClean="0"/>
              <a:t>WARREN</a:t>
            </a:r>
          </a:p>
          <a:p>
            <a:r>
              <a:rPr lang="en-US" sz="3200" dirty="0" smtClean="0"/>
              <a:t>WH</a:t>
            </a:r>
            <a:endParaRPr lang="en-US" sz="3200" dirty="0"/>
          </a:p>
        </p:txBody>
      </p:sp>
      <p:sp>
        <p:nvSpPr>
          <p:cNvPr id="4" name="Diamond 3"/>
          <p:cNvSpPr/>
          <p:nvPr/>
        </p:nvSpPr>
        <p:spPr>
          <a:xfrm>
            <a:off x="6297146" y="1574800"/>
            <a:ext cx="256054" cy="279400"/>
          </a:xfrm>
          <a:prstGeom prst="diamond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5" t="10221" r="21341" b="8564"/>
          <a:stretch/>
        </p:blipFill>
        <p:spPr>
          <a:xfrm>
            <a:off x="0" y="1066800"/>
            <a:ext cx="6043146" cy="525898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/>
          <p:nvPr/>
        </p:nvSpPr>
        <p:spPr>
          <a:xfrm>
            <a:off x="6297146" y="2196068"/>
            <a:ext cx="256054" cy="242332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297146" y="2717800"/>
            <a:ext cx="256054" cy="228600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8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96" t="12983" r="18776" b="5802"/>
          <a:stretch/>
        </p:blipFill>
        <p:spPr>
          <a:xfrm>
            <a:off x="787400" y="482600"/>
            <a:ext cx="6773506" cy="5562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5920793" y="483176"/>
            <a:ext cx="11208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PUM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88000" y="1320800"/>
            <a:ext cx="246888" cy="2468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834888" y="1093352"/>
            <a:ext cx="12556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DMM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07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699" y="1270000"/>
            <a:ext cx="7370561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1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67"/>
          <a:stretch/>
        </p:blipFill>
        <p:spPr>
          <a:xfrm>
            <a:off x="800100" y="1066799"/>
            <a:ext cx="7370560" cy="4241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347990"/>
            <a:ext cx="4871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New Results Compared to DMM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099" y="5308600"/>
            <a:ext cx="7370561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9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199" y="1612900"/>
            <a:ext cx="3633871" cy="2108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800" y="184150"/>
            <a:ext cx="8229600" cy="95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CHARACTERISTICS OF ADDED COMPONENT NEEDED TO MAKE THE AVERAGE N-MORB SOURCE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0800" y="4267200"/>
            <a:ext cx="5918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THIS IS NOT RECYCLED CRUST.  IT HAS THE CHARACTERISTICS OF A VERY LOW DEGREE MANTLE MELT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92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4111493" cy="6111461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Do we see evidence for such a component not just in looking at the average MORB but in the systematics among depleted MORB?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i="1" dirty="0" smtClean="0">
                <a:solidFill>
                  <a:schemeClr val="bg1"/>
                </a:solidFill>
              </a:rPr>
              <a:t>Kane to Atlantis region is entirely depleted MORB distant from any hot spots.</a:t>
            </a:r>
            <a:endParaRPr lang="en-US" sz="3200" i="1" dirty="0">
              <a:solidFill>
                <a:schemeClr val="bg1"/>
              </a:solidFill>
            </a:endParaRPr>
          </a:p>
        </p:txBody>
      </p:sp>
      <p:pic>
        <p:nvPicPr>
          <p:cNvPr id="5" name="Picture 4" descr="Kapow map low r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154" y="0"/>
            <a:ext cx="4379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3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45" t="12877" r="17759" b="8768"/>
          <a:stretch/>
        </p:blipFill>
        <p:spPr>
          <a:xfrm>
            <a:off x="1092200" y="1016000"/>
            <a:ext cx="6776294" cy="5537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762000" y="152400"/>
            <a:ext cx="6307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KANE TO ATLANTIS REGION ALL DEPLETED MORB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2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1200" y="117901"/>
            <a:ext cx="7101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WHAT NEEDS TO BE ADDED TO THE TRUE WH SOURCE?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30" t="11972" r="20296" b="21361"/>
          <a:stretch/>
        </p:blipFill>
        <p:spPr>
          <a:xfrm>
            <a:off x="711200" y="810399"/>
            <a:ext cx="6967836" cy="568639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2243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89" t="11202" r="27156" b="8469"/>
          <a:stretch/>
        </p:blipFill>
        <p:spPr>
          <a:xfrm>
            <a:off x="1320800" y="838200"/>
            <a:ext cx="6220408" cy="5080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4" name="Straight Connector 3"/>
          <p:cNvCxnSpPr/>
          <p:nvPr/>
        </p:nvCxnSpPr>
        <p:spPr>
          <a:xfrm flipV="1">
            <a:off x="3276600" y="3784600"/>
            <a:ext cx="25400" cy="134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235200" y="3784600"/>
            <a:ext cx="1041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17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392906" y="160734"/>
            <a:ext cx="8349258" cy="1098352"/>
          </a:xfrm>
        </p:spPr>
        <p:txBody>
          <a:bodyPr/>
          <a:lstStyle/>
          <a:p>
            <a:pPr eaLnBrk="1" hangingPunct="1">
              <a:defRPr/>
            </a:pPr>
            <a:r>
              <a:rPr lang="en-US" sz="4200" dirty="0">
                <a:solidFill>
                  <a:schemeClr val="bg1"/>
                </a:solidFill>
              </a:rPr>
              <a:t>Issues with polynomial correction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0367" y="1562695"/>
            <a:ext cx="3259336" cy="4420195"/>
          </a:xfrm>
        </p:spPr>
        <p:txBody>
          <a:bodyPr/>
          <a:lstStyle/>
          <a:p>
            <a:pPr marL="608314"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Polynomials calibrated in limited compositional range</a:t>
            </a:r>
          </a:p>
          <a:p>
            <a:pPr marL="608314"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Translated outside of range, slopes no longer applicable</a:t>
            </a:r>
          </a:p>
          <a:p>
            <a:pPr marL="608314" eaLnBrk="1" hangingPunct="1">
              <a:defRPr/>
            </a:pPr>
            <a:r>
              <a:rPr lang="en-US" u="sng" dirty="0" smtClean="0"/>
              <a:t>Collapses global range of variation</a:t>
            </a:r>
          </a:p>
        </p:txBody>
      </p:sp>
      <p:grpSp>
        <p:nvGrpSpPr>
          <p:cNvPr id="21507" name="Group 5"/>
          <p:cNvGrpSpPr>
            <a:grpSpLocks/>
          </p:cNvGrpSpPr>
          <p:nvPr/>
        </p:nvGrpSpPr>
        <p:grpSpPr bwMode="auto">
          <a:xfrm>
            <a:off x="3437929" y="1534791"/>
            <a:ext cx="5527477" cy="4473773"/>
            <a:chOff x="0" y="0"/>
            <a:chExt cx="4952" cy="4008"/>
          </a:xfrm>
        </p:grpSpPr>
        <p:pic>
          <p:nvPicPr>
            <p:cNvPr id="2150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24"/>
              <a:ext cx="4904" cy="3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952" cy="4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10" name="Rectangle 6"/>
          <p:cNvSpPr>
            <a:spLocks/>
          </p:cNvSpPr>
          <p:nvPr/>
        </p:nvSpPr>
        <p:spPr bwMode="auto">
          <a:xfrm>
            <a:off x="7142634" y="6005215"/>
            <a:ext cx="1812727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1700">
                <a:solidFill>
                  <a:srgbClr val="FCBD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charset="0"/>
                <a:cs typeface="Constantia" charset="0"/>
                <a:sym typeface="Constantia" charset="0"/>
              </a:rPr>
              <a:t>Gale et al., J. Pet, June 2014</a:t>
            </a:r>
          </a:p>
        </p:txBody>
      </p:sp>
    </p:spTree>
    <p:extLst>
      <p:ext uri="{BB962C8B-B14F-4D97-AF65-F5344CB8AC3E}">
        <p14:creationId xmlns:p14="http://schemas.microsoft.com/office/powerpoint/2010/main" val="250929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77" t="12329" r="16490" b="9864"/>
          <a:stretch/>
        </p:blipFill>
        <p:spPr>
          <a:xfrm>
            <a:off x="1193800" y="1270000"/>
            <a:ext cx="6680200" cy="52408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584201" y="62468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HIGHLY INCOMPATIBLE ELEMENT VARIATIONS IN THE NORMAL MORB SOURCE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6800" y="1267023"/>
            <a:ext cx="1746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Rb/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= 4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77019" y="1205468"/>
            <a:ext cx="1746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Rb/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= 8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47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199" y="897870"/>
            <a:ext cx="3633871" cy="2108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800" y="18415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AP Data only give slightly incompatible 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959697"/>
            <a:ext cx="840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 pervasive low degree melt component appears to be a dominant agent of mantle heterogeneity.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1200" y="3232150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But MORB themselves show fractionation of </a:t>
            </a:r>
            <a:r>
              <a:rPr lang="en-US" sz="2800" dirty="0" err="1" smtClean="0">
                <a:solidFill>
                  <a:schemeClr val="bg1"/>
                </a:solidFill>
              </a:rPr>
              <a:t>Th</a:t>
            </a:r>
            <a:r>
              <a:rPr lang="en-US" sz="2800" dirty="0" smtClean="0">
                <a:solidFill>
                  <a:schemeClr val="bg1"/>
                </a:solidFill>
              </a:rPr>
              <a:t> from Rb among depleted MORB.  This ONLY happens from very low degree melting.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39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ChangeArrowheads="1"/>
          </p:cNvSpPr>
          <p:nvPr/>
        </p:nvSpPr>
        <p:spPr bwMode="auto">
          <a:xfrm>
            <a:off x="762000" y="609600"/>
            <a:ext cx="2057400" cy="457200"/>
          </a:xfrm>
          <a:prstGeom prst="rect">
            <a:avLst/>
          </a:prstGeom>
          <a:solidFill>
            <a:srgbClr val="FDBC1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charset="0"/>
                <a:cs typeface="ＭＳ Ｐゴシック" charset="0"/>
              </a:rPr>
              <a:t>Continents</a:t>
            </a:r>
          </a:p>
        </p:txBody>
      </p:sp>
      <p:sp>
        <p:nvSpPr>
          <p:cNvPr id="315395" name="Rectangle 3"/>
          <p:cNvSpPr>
            <a:spLocks noChangeArrowheads="1"/>
          </p:cNvSpPr>
          <p:nvPr/>
        </p:nvSpPr>
        <p:spPr bwMode="auto">
          <a:xfrm>
            <a:off x="685800" y="1447800"/>
            <a:ext cx="2133600" cy="44196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charset="0"/>
                <a:cs typeface="ＭＳ Ｐゴシック" charset="0"/>
              </a:rPr>
              <a:t>Interactive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Arial" charset="0"/>
                <a:cs typeface="ＭＳ Ｐゴシック" charset="0"/>
              </a:rPr>
              <a:t>Mantle</a:t>
            </a:r>
          </a:p>
        </p:txBody>
      </p:sp>
      <p:sp>
        <p:nvSpPr>
          <p:cNvPr id="315396" name="Line 4"/>
          <p:cNvSpPr>
            <a:spLocks noChangeShapeType="1"/>
          </p:cNvSpPr>
          <p:nvPr/>
        </p:nvSpPr>
        <p:spPr bwMode="auto">
          <a:xfrm flipV="1">
            <a:off x="2590800" y="1905000"/>
            <a:ext cx="1524000" cy="762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397" name="Rectangle 5"/>
          <p:cNvSpPr>
            <a:spLocks noChangeArrowheads="1"/>
          </p:cNvSpPr>
          <p:nvPr/>
        </p:nvSpPr>
        <p:spPr bwMode="auto">
          <a:xfrm>
            <a:off x="4191000" y="1295400"/>
            <a:ext cx="4572000" cy="1143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charset="0"/>
                <a:cs typeface="ＭＳ Ｐゴシック" charset="0"/>
              </a:rPr>
              <a:t>Enriched Reservoirs by extraction 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  <a:latin typeface="Arial" charset="0"/>
                <a:cs typeface="ＭＳ Ｐゴシック" charset="0"/>
              </a:rPr>
              <a:t>of low F melts from peridotite 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  <a:latin typeface="Arial" charset="0"/>
                <a:cs typeface="ＭＳ Ｐゴシック" charset="0"/>
              </a:rPr>
              <a:t>and recycled eclogite</a:t>
            </a:r>
          </a:p>
        </p:txBody>
      </p:sp>
      <p:sp>
        <p:nvSpPr>
          <p:cNvPr id="315398" name="Rectangle 6"/>
          <p:cNvSpPr>
            <a:spLocks noChangeArrowheads="1"/>
          </p:cNvSpPr>
          <p:nvPr/>
        </p:nvSpPr>
        <p:spPr bwMode="auto">
          <a:xfrm>
            <a:off x="4191000" y="2667000"/>
            <a:ext cx="4572000" cy="14478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charset="0"/>
                <a:cs typeface="ＭＳ Ｐゴシック" charset="0"/>
              </a:rPr>
              <a:t>Depleted Reservoir is the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Arial" charset="0"/>
                <a:cs typeface="ＭＳ Ｐゴシック" charset="0"/>
              </a:rPr>
              <a:t>complement to low F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Arial" charset="0"/>
                <a:cs typeface="ＭＳ Ｐゴシック" charset="0"/>
              </a:rPr>
              <a:t>melt extraction</a:t>
            </a:r>
          </a:p>
        </p:txBody>
      </p:sp>
      <p:sp>
        <p:nvSpPr>
          <p:cNvPr id="315399" name="Line 7"/>
          <p:cNvSpPr>
            <a:spLocks noChangeShapeType="1"/>
          </p:cNvSpPr>
          <p:nvPr/>
        </p:nvSpPr>
        <p:spPr bwMode="auto">
          <a:xfrm>
            <a:off x="2590800" y="2667000"/>
            <a:ext cx="1600200" cy="609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00" name="Line 8"/>
          <p:cNvSpPr>
            <a:spLocks noChangeShapeType="1"/>
          </p:cNvSpPr>
          <p:nvPr/>
        </p:nvSpPr>
        <p:spPr bwMode="auto">
          <a:xfrm>
            <a:off x="2133600" y="5029200"/>
            <a:ext cx="20574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01" name="Rectangle 9"/>
          <p:cNvSpPr>
            <a:spLocks noChangeArrowheads="1"/>
          </p:cNvSpPr>
          <p:nvPr/>
        </p:nvSpPr>
        <p:spPr bwMode="auto">
          <a:xfrm>
            <a:off x="4191000" y="4343400"/>
            <a:ext cx="4572000" cy="1676400"/>
          </a:xfrm>
          <a:prstGeom prst="rect">
            <a:avLst/>
          </a:prstGeom>
          <a:solidFill>
            <a:srgbClr val="FFF56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charset="0"/>
                <a:cs typeface="ＭＳ Ｐゴシック" charset="0"/>
              </a:rPr>
              <a:t>Flood Basalt provinces and 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Arial" charset="0"/>
                <a:cs typeface="ＭＳ Ｐゴシック" charset="0"/>
              </a:rPr>
              <a:t>oceanic plateaus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Arial" charset="0"/>
                <a:cs typeface="ＭＳ Ｐゴシック" charset="0"/>
              </a:rPr>
              <a:t>sample well-mixed IM</a:t>
            </a:r>
          </a:p>
        </p:txBody>
      </p:sp>
      <p:sp>
        <p:nvSpPr>
          <p:cNvPr id="315402" name="Line 10"/>
          <p:cNvSpPr>
            <a:spLocks noChangeShapeType="1"/>
          </p:cNvSpPr>
          <p:nvPr/>
        </p:nvSpPr>
        <p:spPr bwMode="auto">
          <a:xfrm flipV="1">
            <a:off x="1828800" y="990600"/>
            <a:ext cx="0" cy="1600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7" name="Picture 3" descr="solidearthgeochem                                              00057890                               BB59F49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t="28011" r="7846" b="9337"/>
          <a:stretch>
            <a:fillRect/>
          </a:stretch>
        </p:blipFill>
        <p:spPr bwMode="auto">
          <a:xfrm>
            <a:off x="0" y="0"/>
            <a:ext cx="10896600" cy="680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88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112"/>
            <a:ext cx="8229600" cy="155114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4980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Abyssal peridotite trace elements show that the recovered samples reflect a far more depleted source than what can give rise to MORB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This may help to resolve some of the isotopic discrepancies between MORB and AP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To make normal MORB, a highly enriched component needs to be added.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This component is not </a:t>
            </a:r>
            <a:r>
              <a:rPr lang="en-US" dirty="0" err="1" smtClean="0">
                <a:solidFill>
                  <a:schemeClr val="bg1"/>
                </a:solidFill>
              </a:rPr>
              <a:t>consitent</a:t>
            </a:r>
            <a:r>
              <a:rPr lang="en-US" dirty="0" smtClean="0">
                <a:solidFill>
                  <a:schemeClr val="bg1"/>
                </a:solidFill>
              </a:rPr>
              <a:t> with “recycled ocean crust”  or “</a:t>
            </a:r>
            <a:r>
              <a:rPr lang="en-US" dirty="0" err="1" smtClean="0">
                <a:solidFill>
                  <a:schemeClr val="bg1"/>
                </a:solidFill>
              </a:rPr>
              <a:t>pyroxenite</a:t>
            </a:r>
            <a:r>
              <a:rPr lang="en-US" dirty="0" smtClean="0">
                <a:solidFill>
                  <a:schemeClr val="bg1"/>
                </a:solidFill>
              </a:rPr>
              <a:t> veins” and is consistent with a very low degree melt component. 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Such a component also explains FOZO, and is a relatively uniform global process</a:t>
            </a:r>
          </a:p>
        </p:txBody>
      </p:sp>
    </p:spTree>
    <p:extLst>
      <p:ext uri="{BB962C8B-B14F-4D97-AF65-F5344CB8AC3E}">
        <p14:creationId xmlns:p14="http://schemas.microsoft.com/office/powerpoint/2010/main" val="152485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112"/>
            <a:ext cx="8229600" cy="155114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498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Continental Extraction creates the mean mantle reservoir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Depletion of eclogite at subduction zones creates the fertile depleted reservoir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Movement of low degree melts is the predominant origin of enriched reservoirs.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Such movement is a natural process of a </a:t>
            </a:r>
            <a:r>
              <a:rPr lang="en-US" dirty="0" err="1" smtClean="0">
                <a:solidFill>
                  <a:schemeClr val="bg1"/>
                </a:solidFill>
              </a:rPr>
              <a:t>convecting</a:t>
            </a:r>
            <a:r>
              <a:rPr lang="en-US" dirty="0" smtClean="0">
                <a:solidFill>
                  <a:schemeClr val="bg1"/>
                </a:solidFill>
              </a:rPr>
              <a:t> mantle with volatiles</a:t>
            </a:r>
          </a:p>
        </p:txBody>
      </p:sp>
    </p:spTree>
    <p:extLst>
      <p:ext uri="{BB962C8B-B14F-4D97-AF65-F5344CB8AC3E}">
        <p14:creationId xmlns:p14="http://schemas.microsoft.com/office/powerpoint/2010/main" val="375445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223242"/>
            <a:ext cx="7358063" cy="910828"/>
          </a:xfrm>
        </p:spPr>
        <p:txBody>
          <a:bodyPr/>
          <a:lstStyle/>
          <a:p>
            <a:pPr eaLnBrk="1" hangingPunct="1">
              <a:defRPr/>
            </a:pPr>
            <a:r>
              <a:rPr lang="en-US" sz="4200" dirty="0">
                <a:solidFill>
                  <a:schemeClr val="bg1"/>
                </a:solidFill>
              </a:rPr>
              <a:t>Segment Coverage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031" y="5643563"/>
            <a:ext cx="8635008" cy="1053703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smtClean="0"/>
              <a:t>241 segments with 8- &amp; 90-values cover full range of spreading rates &amp; depths in global ridge system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7" y="1285875"/>
            <a:ext cx="4411266" cy="4275088"/>
          </a:xfrm>
          <a:prstGeom prst="rect">
            <a:avLst/>
          </a:prstGeom>
          <a:noFill/>
          <a:ln w="38100">
            <a:solidFill>
              <a:srgbClr val="FDA5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Rectangle 4"/>
          <p:cNvSpPr>
            <a:spLocks/>
          </p:cNvSpPr>
          <p:nvPr/>
        </p:nvSpPr>
        <p:spPr bwMode="auto">
          <a:xfrm>
            <a:off x="6812235" y="4951512"/>
            <a:ext cx="1812727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1700">
                <a:solidFill>
                  <a:srgbClr val="FCBD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charset="0"/>
                <a:cs typeface="Constantia" charset="0"/>
                <a:sym typeface="Constantia" charset="0"/>
              </a:rPr>
              <a:t>Gale et al., J. Pet, June 2014</a:t>
            </a:r>
          </a:p>
        </p:txBody>
      </p:sp>
    </p:spTree>
    <p:extLst>
      <p:ext uri="{BB962C8B-B14F-4D97-AF65-F5344CB8AC3E}">
        <p14:creationId xmlns:p14="http://schemas.microsoft.com/office/powerpoint/2010/main" val="153076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Correcting to </a:t>
            </a:r>
            <a:r>
              <a:rPr lang="en-US" dirty="0" err="1" smtClean="0">
                <a:solidFill>
                  <a:schemeClr val="bg1"/>
                </a:solidFill>
              </a:rPr>
              <a:t>MgO</a:t>
            </a:r>
            <a:r>
              <a:rPr lang="en-US" dirty="0" smtClean="0">
                <a:solidFill>
                  <a:schemeClr val="bg1"/>
                </a:solidFill>
              </a:rPr>
              <a:t>=8 or Fo90 makes no difference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828800"/>
            <a:ext cx="4853728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4114800"/>
            <a:ext cx="4876800" cy="229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1985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 Presentation">
    <a:majorFont>
      <a:latin typeface="Times"/>
      <a:ea typeface="ＭＳ Ｐゴシック"/>
      <a:cs typeface=""/>
    </a:majorFont>
    <a:minorFont>
      <a:latin typeface="Times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 Presentation">
    <a:majorFont>
      <a:latin typeface="Times"/>
      <a:ea typeface="ＭＳ Ｐゴシック"/>
      <a:cs typeface=""/>
    </a:majorFont>
    <a:minorFont>
      <a:latin typeface="Times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6705</TotalTime>
  <Words>2312</Words>
  <Application>Microsoft Office PowerPoint</Application>
  <PresentationFormat>On-screen Show (4:3)</PresentationFormat>
  <Paragraphs>277</Paragraphs>
  <Slides>75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Blank Presentation</vt:lpstr>
      <vt:lpstr>MORB- What controls their major and trace element compositions, and what does that tell us about the mantle?</vt:lpstr>
      <vt:lpstr>PowerPoint Presentation</vt:lpstr>
      <vt:lpstr>MAJOR ELEMENTS</vt:lpstr>
      <vt:lpstr>Evidence for mantle T as a dominant influence on ridges</vt:lpstr>
      <vt:lpstr>MORB provide global coverage</vt:lpstr>
      <vt:lpstr>Global Fractionation Correction</vt:lpstr>
      <vt:lpstr>Issues with polynomial correction</vt:lpstr>
      <vt:lpstr>Segment Coverage</vt:lpstr>
      <vt:lpstr>Correcting to MgO=8 or Fo90 makes no difference</vt:lpstr>
      <vt:lpstr>Major element ‘90-value’ variations</vt:lpstr>
      <vt:lpstr>Global major element variations show primary influence of mantle T </vt:lpstr>
      <vt:lpstr>PowerPoint Presentation</vt:lpstr>
      <vt:lpstr>Large variation remains even when hotspots are excluded</vt:lpstr>
      <vt:lpstr>Is it “Melt-rock reaction?”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Super-slow spreading ridges are offset</vt:lpstr>
      <vt:lpstr>Dry melting produces too small a range of variation  in moderately compatible  trace elements</vt:lpstr>
      <vt:lpstr>Key role of volatiles</vt:lpstr>
      <vt:lpstr>PowerPoint Presentation</vt:lpstr>
      <vt:lpstr>Seismology also consistent w/ mantle T effect</vt:lpstr>
      <vt:lpstr>PowerPoint Presentation</vt:lpstr>
      <vt:lpstr>PowerPoint Presentation</vt:lpstr>
      <vt:lpstr>PowerPoint Presentation</vt:lpstr>
      <vt:lpstr>Majors and some traces</vt:lpstr>
      <vt:lpstr>PowerPoint Presentation</vt:lpstr>
      <vt:lpstr>How are depleted MORB and enriched sources created?</vt:lpstr>
      <vt:lpstr>PowerPoint Presentation</vt:lpstr>
      <vt:lpstr>PowerPoint Presentation</vt:lpstr>
      <vt:lpstr>Beautiful isotope systematics point to FOZO</vt:lpstr>
      <vt:lpstr>Data encompass all spreading rates and most depths</vt:lpstr>
      <vt:lpstr>Trace elements are systematic; isotopes and trace element correlate</vt:lpstr>
      <vt:lpstr>PowerPoint Presentation</vt:lpstr>
      <vt:lpstr>PowerPoint Presentation</vt:lpstr>
      <vt:lpstr>Global Arc Averages Sr must be mobilized at all arcs, and Zr is controlled by the same process.  </vt:lpstr>
      <vt:lpstr>PowerPoint Presentation</vt:lpstr>
      <vt:lpstr>PowerPoint Presentation</vt:lpstr>
      <vt:lpstr>PowerPoint Presentation</vt:lpstr>
      <vt:lpstr>Advantages of Eclogite for Depleted Sources</vt:lpstr>
      <vt:lpstr>Only very low extents of melting can fractionate Th from La, but major elements require similar extents of melting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Abyssal Peridotite Questions</vt:lpstr>
      <vt:lpstr>Abyssal Peridotite Compositions</vt:lpstr>
      <vt:lpstr>PowerPoint Presentation</vt:lpstr>
      <vt:lpstr>PowerPoint Presentation</vt:lpstr>
      <vt:lpstr>Abyssal Peridotite Data</vt:lpstr>
      <vt:lpstr>PowerPoint Presentation</vt:lpstr>
      <vt:lpstr>PowerPoint Presentation</vt:lpstr>
      <vt:lpstr>Late Stage Fertilization</vt:lpstr>
      <vt:lpstr>PowerPoint Presentation</vt:lpstr>
      <vt:lpstr>PowerPoint Presentation</vt:lpstr>
      <vt:lpstr>PowerPoint Presentation</vt:lpstr>
      <vt:lpstr>PowerPoint Presentation</vt:lpstr>
      <vt:lpstr>Do we see evidence for such a component not just in looking at the average MORB but in the systematics among depleted MORB?   Kane to Atlantis region is entirely depleted MORB distant from any hot spots.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Conclusions</vt:lpstr>
    </vt:vector>
  </TitlesOfParts>
  <Company>LDEO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sea floor topography</dc:title>
  <dc:creator>Charles Langmuir</dc:creator>
  <cp:lastModifiedBy>Daly</cp:lastModifiedBy>
  <cp:revision>151</cp:revision>
  <dcterms:created xsi:type="dcterms:W3CDTF">2003-04-06T08:43:55Z</dcterms:created>
  <dcterms:modified xsi:type="dcterms:W3CDTF">2017-03-01T20:22:48Z</dcterms:modified>
</cp:coreProperties>
</file>