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37" r:id="rId3"/>
    <p:sldId id="339" r:id="rId4"/>
    <p:sldId id="340" r:id="rId5"/>
    <p:sldId id="277" r:id="rId6"/>
    <p:sldId id="353" r:id="rId7"/>
    <p:sldId id="351" r:id="rId8"/>
    <p:sldId id="280" r:id="rId9"/>
    <p:sldId id="330" r:id="rId10"/>
    <p:sldId id="300" r:id="rId11"/>
    <p:sldId id="309" r:id="rId12"/>
    <p:sldId id="306" r:id="rId13"/>
    <p:sldId id="354" r:id="rId14"/>
    <p:sldId id="347" r:id="rId15"/>
    <p:sldId id="352" r:id="rId16"/>
    <p:sldId id="281" r:id="rId17"/>
    <p:sldId id="275" r:id="rId18"/>
    <p:sldId id="278" r:id="rId19"/>
    <p:sldId id="284" r:id="rId20"/>
    <p:sldId id="342" r:id="rId21"/>
    <p:sldId id="376" r:id="rId22"/>
    <p:sldId id="259" r:id="rId23"/>
    <p:sldId id="358" r:id="rId24"/>
    <p:sldId id="270" r:id="rId25"/>
    <p:sldId id="386" r:id="rId26"/>
    <p:sldId id="369" r:id="rId27"/>
    <p:sldId id="310" r:id="rId28"/>
    <p:sldId id="370" r:id="rId29"/>
    <p:sldId id="385" r:id="rId30"/>
    <p:sldId id="387" r:id="rId31"/>
    <p:sldId id="383" r:id="rId32"/>
    <p:sldId id="261" r:id="rId33"/>
    <p:sldId id="258" r:id="rId34"/>
    <p:sldId id="361" r:id="rId35"/>
    <p:sldId id="374" r:id="rId36"/>
    <p:sldId id="262" r:id="rId37"/>
    <p:sldId id="263" r:id="rId38"/>
    <p:sldId id="388" r:id="rId39"/>
    <p:sldId id="348" r:id="rId40"/>
    <p:sldId id="292" r:id="rId41"/>
    <p:sldId id="293" r:id="rId42"/>
    <p:sldId id="294" r:id="rId43"/>
    <p:sldId id="350" r:id="rId44"/>
    <p:sldId id="338" r:id="rId45"/>
    <p:sldId id="29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707"/>
    <a:srgbClr val="FFCE21"/>
    <a:srgbClr val="7608CD"/>
    <a:srgbClr val="DDB077"/>
    <a:srgbClr val="B29167"/>
    <a:srgbClr val="070704"/>
    <a:srgbClr val="3A37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3" d="100"/>
          <a:sy n="103" d="100"/>
        </p:scale>
        <p:origin x="-1218" y="-17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A0C628-28E3-C64F-A7C6-A62A6896EA25}" type="datetimeFigureOut">
              <a:rPr lang="en-US" smtClean="0"/>
              <a:t>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1FE99A-0AF7-FE47-9841-55E2ADE3EAEB}" type="slidenum">
              <a:rPr lang="en-US" smtClean="0"/>
              <a:t>‹#›</a:t>
            </a:fld>
            <a:endParaRPr lang="en-US"/>
          </a:p>
        </p:txBody>
      </p:sp>
    </p:spTree>
    <p:extLst>
      <p:ext uri="{BB962C8B-B14F-4D97-AF65-F5344CB8AC3E}">
        <p14:creationId xmlns:p14="http://schemas.microsoft.com/office/powerpoint/2010/main" val="30884184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caldera-forming eruption ~750kA.</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5</a:t>
            </a:fld>
            <a:endParaRPr lang="en-US"/>
          </a:p>
        </p:txBody>
      </p:sp>
    </p:spTree>
    <p:extLst>
      <p:ext uri="{BB962C8B-B14F-4D97-AF65-F5344CB8AC3E}">
        <p14:creationId xmlns:p14="http://schemas.microsoft.com/office/powerpoint/2010/main" val="336568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1980-2010, uses leveling and </a:t>
            </a:r>
            <a:r>
              <a:rPr lang="en-US" dirty="0" err="1" smtClean="0"/>
              <a:t>insar</a:t>
            </a:r>
            <a:r>
              <a:rPr lang="en-US" dirty="0" smtClean="0"/>
              <a:t> data</a:t>
            </a:r>
          </a:p>
          <a:p>
            <a:r>
              <a:rPr lang="en-US" dirty="0" smtClean="0"/>
              <a:t>Rates of uplift are complementary</a:t>
            </a:r>
            <a:r>
              <a:rPr lang="en-US" baseline="0" dirty="0" smtClean="0"/>
              <a:t> between sour creek dome and north-rim source</a:t>
            </a:r>
          </a:p>
          <a:p>
            <a:r>
              <a:rPr lang="en-US" baseline="0" dirty="0" smtClean="0"/>
              <a:t>Not indicated here, reversals from uplift to subsidence seem to coincide with earthquake swarms</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23</a:t>
            </a:fld>
            <a:endParaRPr lang="en-US"/>
          </a:p>
        </p:txBody>
      </p:sp>
    </p:spTree>
    <p:extLst>
      <p:ext uri="{BB962C8B-B14F-4D97-AF65-F5344CB8AC3E}">
        <p14:creationId xmlns:p14="http://schemas.microsoft.com/office/powerpoint/2010/main" val="33774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Swarm began abruptly on Jan 17</a:t>
            </a:r>
          </a:p>
          <a:p>
            <a:r>
              <a:rPr lang="en-US" dirty="0" smtClean="0"/>
              <a:t>Largest events on 21 Jan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swarm expands outward over time from an initial source at ~10 km depth, forming a ~55° dipping structure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B207             $long        -110.8485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B207             $</a:t>
            </a:r>
            <a:r>
              <a:rPr lang="en-US" dirty="0" err="1" smtClean="0"/>
              <a:t>lat</a:t>
            </a:r>
            <a:r>
              <a:rPr lang="en-US" dirty="0" smtClean="0"/>
              <a:t>         44.619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B207, B208 installed </a:t>
            </a:r>
            <a:r>
              <a:rPr lang="en-US" dirty="0" err="1" smtClean="0"/>
              <a:t>october</a:t>
            </a:r>
            <a:r>
              <a:rPr lang="en-US" dirty="0" smtClean="0"/>
              <a:t> 2007.  205, 206 June, July 2008,</a:t>
            </a:r>
          </a:p>
          <a:p>
            <a:r>
              <a:rPr lang="en-US" dirty="0" smtClean="0"/>
              <a:t>B944,945 Aug, </a:t>
            </a:r>
            <a:r>
              <a:rPr lang="en-US" dirty="0" err="1" smtClean="0"/>
              <a:t>sept</a:t>
            </a:r>
            <a:r>
              <a:rPr lang="en-US" dirty="0" smtClean="0"/>
              <a:t> 2008</a:t>
            </a:r>
          </a:p>
          <a:p>
            <a:r>
              <a:rPr lang="en-US" dirty="0" smtClean="0"/>
              <a:t>B950 this winter.</a:t>
            </a:r>
          </a:p>
          <a:p>
            <a:endParaRPr lang="en-US" dirty="0"/>
          </a:p>
        </p:txBody>
      </p:sp>
      <p:sp>
        <p:nvSpPr>
          <p:cNvPr id="4" name="Slide Number Placeholder 3"/>
          <p:cNvSpPr>
            <a:spLocks noGrp="1"/>
          </p:cNvSpPr>
          <p:nvPr>
            <p:ph type="sldNum" sz="quarter" idx="10"/>
          </p:nvPr>
        </p:nvSpPr>
        <p:spPr/>
        <p:txBody>
          <a:bodyPr/>
          <a:lstStyle/>
          <a:p>
            <a:fld id="{14ADAA04-92C2-B745-8E50-47F60C13895A}" type="slidenum">
              <a:rPr lang="en-US" smtClean="0"/>
              <a:t>24</a:t>
            </a:fld>
            <a:endParaRPr lang="en-US"/>
          </a:p>
        </p:txBody>
      </p:sp>
    </p:spTree>
    <p:extLst>
      <p:ext uri="{BB962C8B-B14F-4D97-AF65-F5344CB8AC3E}">
        <p14:creationId xmlns:p14="http://schemas.microsoft.com/office/powerpoint/2010/main" val="3238694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look at 4 </a:t>
            </a:r>
            <a:r>
              <a:rPr lang="en-US" dirty="0" err="1" smtClean="0"/>
              <a:t>feb</a:t>
            </a:r>
            <a:r>
              <a:rPr lang="en-US" dirty="0" smtClean="0"/>
              <a:t> (fig 5l)</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26</a:t>
            </a:fld>
            <a:endParaRPr lang="en-US"/>
          </a:p>
        </p:txBody>
      </p:sp>
    </p:spTree>
    <p:extLst>
      <p:ext uri="{BB962C8B-B14F-4D97-AF65-F5344CB8AC3E}">
        <p14:creationId xmlns:p14="http://schemas.microsoft.com/office/powerpoint/2010/main" val="3483599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we seeing “3d” diffusion through</a:t>
            </a:r>
            <a:r>
              <a:rPr lang="en-US" baseline="0" dirty="0" smtClean="0"/>
              <a:t> a porous medium or instead are certain earthquakes causing abrupt increases in the spatial extent?</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28</a:t>
            </a:fld>
            <a:endParaRPr lang="en-US"/>
          </a:p>
        </p:txBody>
      </p:sp>
    </p:spTree>
    <p:extLst>
      <p:ext uri="{BB962C8B-B14F-4D97-AF65-F5344CB8AC3E}">
        <p14:creationId xmlns:p14="http://schemas.microsoft.com/office/powerpoint/2010/main" val="191621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Swarm began abruptly on Jan 17</a:t>
            </a:r>
          </a:p>
          <a:p>
            <a:r>
              <a:rPr lang="en-US" dirty="0" smtClean="0"/>
              <a:t>Largest events on 21 Jan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swarm expands outward over time from an initial source at ~10 km depth, forming a ~55° dipping structure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B207             $long        -110.8485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B207             $</a:t>
            </a:r>
            <a:r>
              <a:rPr lang="en-US" dirty="0" err="1" smtClean="0"/>
              <a:t>lat</a:t>
            </a:r>
            <a:r>
              <a:rPr lang="en-US" dirty="0" smtClean="0"/>
              <a:t>         44.619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B207, B208 installed </a:t>
            </a:r>
            <a:r>
              <a:rPr lang="en-US" dirty="0" err="1" smtClean="0"/>
              <a:t>october</a:t>
            </a:r>
            <a:r>
              <a:rPr lang="en-US" dirty="0" smtClean="0"/>
              <a:t> 2007.  205, 206 June, July 2008,</a:t>
            </a:r>
          </a:p>
          <a:p>
            <a:r>
              <a:rPr lang="en-US" dirty="0" smtClean="0"/>
              <a:t>B944,945 Aug, </a:t>
            </a:r>
            <a:r>
              <a:rPr lang="en-US" dirty="0" err="1" smtClean="0"/>
              <a:t>sept</a:t>
            </a:r>
            <a:r>
              <a:rPr lang="en-US" dirty="0" smtClean="0"/>
              <a:t> 2008</a:t>
            </a:r>
          </a:p>
          <a:p>
            <a:r>
              <a:rPr lang="en-US" dirty="0" smtClean="0"/>
              <a:t>B950 this winter.</a:t>
            </a:r>
          </a:p>
          <a:p>
            <a:endParaRPr lang="en-US" dirty="0"/>
          </a:p>
        </p:txBody>
      </p:sp>
      <p:sp>
        <p:nvSpPr>
          <p:cNvPr id="4" name="Slide Number Placeholder 3"/>
          <p:cNvSpPr>
            <a:spLocks noGrp="1"/>
          </p:cNvSpPr>
          <p:nvPr>
            <p:ph type="sldNum" sz="quarter" idx="10"/>
          </p:nvPr>
        </p:nvSpPr>
        <p:spPr/>
        <p:txBody>
          <a:bodyPr/>
          <a:lstStyle/>
          <a:p>
            <a:fld id="{14ADAA04-92C2-B745-8E50-47F60C13895A}" type="slidenum">
              <a:rPr lang="en-US" smtClean="0"/>
              <a:t>31</a:t>
            </a:fld>
            <a:endParaRPr lang="en-US"/>
          </a:p>
        </p:txBody>
      </p:sp>
    </p:spTree>
    <p:extLst>
      <p:ext uri="{BB962C8B-B14F-4D97-AF65-F5344CB8AC3E}">
        <p14:creationId xmlns:p14="http://schemas.microsoft.com/office/powerpoint/2010/main" val="323869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32</a:t>
            </a:fld>
            <a:endParaRPr lang="en-US"/>
          </a:p>
        </p:txBody>
      </p:sp>
    </p:spTree>
    <p:extLst>
      <p:ext uri="{BB962C8B-B14F-4D97-AF65-F5344CB8AC3E}">
        <p14:creationId xmlns:p14="http://schemas.microsoft.com/office/powerpoint/2010/main" val="411462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90BD08-267D-844F-AF65-C2ED3FC31EAF}" type="slidenum">
              <a:rPr lang="en-US" smtClean="0"/>
              <a:pPr/>
              <a:t>35</a:t>
            </a:fld>
            <a:endParaRPr lang="en-US"/>
          </a:p>
        </p:txBody>
      </p:sp>
    </p:spTree>
    <p:extLst>
      <p:ext uri="{BB962C8B-B14F-4D97-AF65-F5344CB8AC3E}">
        <p14:creationId xmlns:p14="http://schemas.microsoft.com/office/powerpoint/2010/main" val="260993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18. </a:t>
            </a:r>
            <a:r>
              <a:rPr lang="en-US" sz="1200" kern="1200" dirty="0" smtClean="0">
                <a:solidFill>
                  <a:schemeClr val="tx1"/>
                </a:solidFill>
                <a:effectLst/>
                <a:latin typeface="+mn-lt"/>
                <a:ea typeface="+mn-ea"/>
                <a:cs typeface="+mn-cs"/>
              </a:rPr>
              <a:t>Map of structural, thermal and volcanic features in and around the Yellowstone caldera, Yellowstone National Park. Red circles mark locations of known volcanic vents that erupted after the caldera-forming event at 0.64 Ma (Christiansen, 2001). Areas of known past or present thermal activity are colored yellow. The part of the caldera bounded by ring-fractures is shown green, and the slumped zone between the ring-fracture zone and the best estimate of the caldera rim is shown in salmon. The National Park boundary is the dashed black line. Faults active in the Quaternary are marked with black lines. The labeled features are Norris Geyser basin (NGB), Mammoth </a:t>
            </a:r>
            <a:endParaRPr lang="en-US" dirty="0" smtClean="0"/>
          </a:p>
          <a:p>
            <a:r>
              <a:rPr lang="en-US" sz="1200" kern="1200" dirty="0" smtClean="0">
                <a:solidFill>
                  <a:schemeClr val="tx1"/>
                </a:solidFill>
                <a:effectLst/>
                <a:latin typeface="+mn-lt"/>
                <a:ea typeface="+mn-ea"/>
                <a:cs typeface="+mn-cs"/>
              </a:rPr>
              <a:t>Hot Springs (M), Sour Creek resurgent dome (SC), Mallard Lake resurgent dome (ML), </a:t>
            </a:r>
            <a:r>
              <a:rPr lang="en-US" sz="1200" kern="1200" dirty="0" err="1" smtClean="0">
                <a:solidFill>
                  <a:schemeClr val="tx1"/>
                </a:solidFill>
                <a:effectLst/>
                <a:latin typeface="+mn-lt"/>
                <a:ea typeface="+mn-ea"/>
                <a:cs typeface="+mn-cs"/>
              </a:rPr>
              <a:t>Hebgen</a:t>
            </a:r>
            <a:r>
              <a:rPr lang="en-US" sz="1200" kern="1200" dirty="0" smtClean="0">
                <a:solidFill>
                  <a:schemeClr val="tx1"/>
                </a:solidFill>
                <a:effectLst/>
                <a:latin typeface="+mn-lt"/>
                <a:ea typeface="+mn-ea"/>
                <a:cs typeface="+mn-cs"/>
              </a:rPr>
              <a:t> Lake (HL) and Yellowstone Lake (YL). White arrows show interpreted magma migration paths. Red square in the inset map (bottom right) shows the location of the study area. Compare to figure 17, which is based on an independent study by Vasco and others (2007). Figure from Wicks and others (2006). </a:t>
            </a:r>
            <a:endParaRPr lang="en-US" dirty="0" smtClean="0"/>
          </a:p>
          <a:p>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36</a:t>
            </a:fld>
            <a:endParaRPr lang="en-US"/>
          </a:p>
        </p:txBody>
      </p:sp>
    </p:spTree>
    <p:extLst>
      <p:ext uri="{BB962C8B-B14F-4D97-AF65-F5344CB8AC3E}">
        <p14:creationId xmlns:p14="http://schemas.microsoft.com/office/powerpoint/2010/main" val="3794342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2DEE4-1F55-FF4E-A85D-65BF9D537552}" type="slidenum">
              <a:rPr lang="en-US"/>
              <a:pPr/>
              <a:t>45</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32A778-02E6-7641-A35A-B7FB54EC30A8}" type="slidenum">
              <a:rPr lang="en-US"/>
              <a:pPr/>
              <a:t>8</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p:txBody>
          <a:bodyPr/>
          <a:lstStyle/>
          <a:p>
            <a:r>
              <a:rPr lang="en-US" sz="1300">
                <a:solidFill>
                  <a:srgbClr val="000000"/>
                </a:solidFill>
                <a:latin typeface="Courier New" charset="0"/>
              </a:rPr>
              <a:t>The target earthquakes are actually three</a:t>
            </a:r>
          </a:p>
          <a:p>
            <a:r>
              <a:rPr lang="en-US" sz="1300">
                <a:solidFill>
                  <a:srgbClr val="000000"/>
                </a:solidFill>
                <a:latin typeface="Courier New" charset="0"/>
              </a:rPr>
              <a:t>distinct sites where magnitude ~2 earthquakes recur approximately every 2-3</a:t>
            </a:r>
          </a:p>
          <a:p>
            <a:r>
              <a:rPr lang="en-US" sz="1300">
                <a:solidFill>
                  <a:srgbClr val="000000"/>
                </a:solidFill>
                <a:latin typeface="Courier New" charset="0"/>
              </a:rPr>
              <a:t>years. The relative locations of the ~100m "patches" of the fault producing</a:t>
            </a:r>
          </a:p>
          <a:p>
            <a:r>
              <a:rPr lang="en-US" sz="1300">
                <a:solidFill>
                  <a:srgbClr val="000000"/>
                </a:solidFill>
                <a:latin typeface="Courier New" charset="0"/>
              </a:rPr>
              <a:t>these sets of earthquakes is extremely precise (on the order of 10's of</a:t>
            </a:r>
          </a:p>
          <a:p>
            <a:r>
              <a:rPr lang="en-US" sz="1300">
                <a:solidFill>
                  <a:srgbClr val="000000"/>
                </a:solidFill>
                <a:latin typeface="Courier New" charset="0"/>
              </a:rPr>
              <a:t>meters) and uncertainty in their absolute location has decreased</a:t>
            </a:r>
          </a:p>
          <a:p>
            <a:r>
              <a:rPr lang="en-US" sz="1300">
                <a:solidFill>
                  <a:srgbClr val="000000"/>
                </a:solidFill>
                <a:latin typeface="Courier New" charset="0"/>
              </a:rPr>
              <a:t>substantially, especially because of the significant amount of new seismic</a:t>
            </a:r>
          </a:p>
          <a:p>
            <a:r>
              <a:rPr lang="en-US" sz="1300">
                <a:solidFill>
                  <a:srgbClr val="000000"/>
                </a:solidFill>
                <a:latin typeface="Courier New" charset="0"/>
              </a:rPr>
              <a:t>data obtained during an international active-source seismic experiment</a:t>
            </a:r>
          </a:p>
          <a:p>
            <a:r>
              <a:rPr lang="en-US" sz="1300">
                <a:solidFill>
                  <a:srgbClr val="000000"/>
                </a:solidFill>
                <a:latin typeface="Courier New" charset="0"/>
              </a:rPr>
              <a:t>conducted through the SAFOD site and accross the San Andreas Fault in</a:t>
            </a:r>
          </a:p>
          <a:p>
            <a:r>
              <a:rPr lang="en-US" sz="1300">
                <a:solidFill>
                  <a:srgbClr val="000000"/>
                </a:solidFill>
                <a:latin typeface="Courier New" charset="0"/>
              </a:rPr>
              <a:t>October and November, 2003. all estimates of the depth of</a:t>
            </a:r>
          </a:p>
          <a:p>
            <a:r>
              <a:rPr lang="en-US" sz="1300">
                <a:solidFill>
                  <a:srgbClr val="000000"/>
                </a:solidFill>
                <a:latin typeface="Courier New" charset="0"/>
              </a:rPr>
              <a:t>target earthquakes now place them at ~3 km depth below ground surface at the</a:t>
            </a:r>
          </a:p>
          <a:p>
            <a:r>
              <a:rPr lang="en-US" sz="1300">
                <a:solidFill>
                  <a:srgbClr val="000000"/>
                </a:solidFill>
                <a:latin typeface="Courier New" charset="0"/>
              </a:rPr>
              <a:t>wellhead. While the exact location of these events will be further refined</a:t>
            </a:r>
          </a:p>
          <a:p>
            <a:r>
              <a:rPr lang="en-US" sz="1300">
                <a:solidFill>
                  <a:srgbClr val="000000"/>
                </a:solidFill>
                <a:latin typeface="Courier New" charset="0"/>
              </a:rPr>
              <a:t>as more data become available during and after Phase 1 SAFOD drilling, the</a:t>
            </a:r>
          </a:p>
          <a:p>
            <a:r>
              <a:rPr lang="en-US" sz="1300">
                <a:solidFill>
                  <a:srgbClr val="000000"/>
                </a:solidFill>
                <a:latin typeface="Courier New" charset="0"/>
              </a:rPr>
              <a:t>~3km depth is based on velocity models derived from the recent seismic work,</a:t>
            </a:r>
          </a:p>
          <a:p>
            <a:r>
              <a:rPr lang="en-US" sz="1300">
                <a:solidFill>
                  <a:srgbClr val="000000"/>
                </a:solidFill>
                <a:latin typeface="Courier New" charset="0"/>
              </a:rPr>
              <a:t>velocity measurements in the pilot hole, and the recurrence of the SAFOD</a:t>
            </a:r>
          </a:p>
          <a:p>
            <a:r>
              <a:rPr lang="en-US" sz="1300">
                <a:solidFill>
                  <a:srgbClr val="000000"/>
                </a:solidFill>
                <a:latin typeface="Courier New" charset="0"/>
              </a:rPr>
              <a:t>target earthquake on Oct. 20, 2003.  Fortunately, this recurrence was</a:t>
            </a:r>
          </a:p>
          <a:p>
            <a:r>
              <a:rPr lang="en-US" sz="1300">
                <a:solidFill>
                  <a:srgbClr val="000000"/>
                </a:solidFill>
                <a:latin typeface="Courier New" charset="0"/>
              </a:rPr>
              <a:t>recorded by a number of permanent and temporary seismic arrays, including</a:t>
            </a:r>
          </a:p>
          <a:p>
            <a:r>
              <a:rPr lang="en-US" sz="1300">
                <a:solidFill>
                  <a:srgbClr val="000000"/>
                </a:solidFill>
                <a:latin typeface="Courier New" charset="0"/>
              </a:rPr>
              <a:t>the pilot hole array.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might groundwater levels indicate strain?</a:t>
            </a:r>
          </a:p>
          <a:p>
            <a:endParaRPr lang="en-US" baseline="0" dirty="0" smtClean="0"/>
          </a:p>
          <a:p>
            <a:r>
              <a:rPr lang="en-US" baseline="0" dirty="0" smtClean="0"/>
              <a:t>The figure on the left illustrates that the water level in an open well, which all of these are, simply reflects the fluid pressure in the formation to which the borehole is open. </a:t>
            </a:r>
          </a:p>
          <a:p>
            <a:r>
              <a:rPr lang="en-US" baseline="0" dirty="0" smtClean="0"/>
              <a:t>It does require fluid to raise and lower the water level in the well, so if the pressure changes too quickly, then the water level may lag formation pressure.</a:t>
            </a:r>
          </a:p>
          <a:p>
            <a:endParaRPr lang="en-US" baseline="0" dirty="0" smtClean="0"/>
          </a:p>
          <a:p>
            <a:r>
              <a:rPr lang="en-US" baseline="0" dirty="0" smtClean="0"/>
              <a:t>The diagram on the right illustrates that contraction of the aquifer is expected to cause water level in the well to rise, and the coefficient is rather large.  Based on analyzing the earth tide response of several of the Virginia wells that responded to this earthquake, the coefficients were between 0.6 and 1.8 m per 10-6 strain.</a:t>
            </a:r>
          </a:p>
          <a:p>
            <a:endParaRPr lang="en-US" baseline="0" dirty="0" smtClean="0"/>
          </a:p>
          <a:p>
            <a:r>
              <a:rPr lang="en-US" baseline="0" dirty="0" smtClean="0"/>
              <a:t>Generally for a porous aquifer, the response is to areal, or volumetric, strain, rather than shear strain.</a:t>
            </a:r>
          </a:p>
          <a:p>
            <a:endParaRPr lang="en-US" dirty="0"/>
          </a:p>
        </p:txBody>
      </p:sp>
      <p:sp>
        <p:nvSpPr>
          <p:cNvPr id="4" name="Slide Number Placeholder 3"/>
          <p:cNvSpPr>
            <a:spLocks noGrp="1"/>
          </p:cNvSpPr>
          <p:nvPr>
            <p:ph type="sldNum" sz="quarter" idx="10"/>
          </p:nvPr>
        </p:nvSpPr>
        <p:spPr/>
        <p:txBody>
          <a:bodyPr/>
          <a:lstStyle/>
          <a:p>
            <a:fld id="{5CD1A5E1-249A-6E40-BB6A-56770121837B}" type="slidenum">
              <a:rPr lang="en-US" smtClean="0"/>
              <a:t>9</a:t>
            </a:fld>
            <a:endParaRPr lang="en-US"/>
          </a:p>
        </p:txBody>
      </p:sp>
    </p:spTree>
    <p:extLst>
      <p:ext uri="{BB962C8B-B14F-4D97-AF65-F5344CB8AC3E}">
        <p14:creationId xmlns:p14="http://schemas.microsoft.com/office/powerpoint/2010/main" val="4268471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 only particular events in the swarm</a:t>
            </a:r>
            <a:r>
              <a:rPr lang="en-US" baseline="0" dirty="0" smtClean="0"/>
              <a:t> initiate the </a:t>
            </a:r>
            <a:r>
              <a:rPr lang="en-US" baseline="0" dirty="0" err="1" smtClean="0"/>
              <a:t>deformationn</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14</a:t>
            </a:fld>
            <a:endParaRPr lang="en-US"/>
          </a:p>
        </p:txBody>
      </p:sp>
    </p:spTree>
    <p:extLst>
      <p:ext uri="{BB962C8B-B14F-4D97-AF65-F5344CB8AC3E}">
        <p14:creationId xmlns:p14="http://schemas.microsoft.com/office/powerpoint/2010/main" val="157737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responses differ in size, they have the same time histories.  The landers response is basically the same as the responses to other earthquakes.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 time histories are the same, can compare just the amplitudes</a:t>
            </a:r>
          </a:p>
          <a:p>
            <a:r>
              <a:rPr lang="en-US" dirty="0" smtClean="0"/>
              <a:t>Slides with amplitude comparisons are in </a:t>
            </a:r>
            <a:r>
              <a:rPr lang="en-US" sz="1200" kern="1200" dirty="0" smtClean="0">
                <a:solidFill>
                  <a:schemeClr val="tx1"/>
                </a:solidFill>
                <a:latin typeface="+mn-lt"/>
                <a:ea typeface="+mn-ea"/>
                <a:cs typeface="+mn-cs"/>
              </a:rPr>
              <a:t>/Users/</a:t>
            </a:r>
            <a:r>
              <a:rPr lang="en-US" sz="1200" kern="1200" dirty="0" err="1" smtClean="0">
                <a:solidFill>
                  <a:schemeClr val="tx1"/>
                </a:solidFill>
                <a:latin typeface="+mn-lt"/>
                <a:ea typeface="+mn-ea"/>
                <a:cs typeface="+mn-cs"/>
              </a:rPr>
              <a:t>evelynr</a:t>
            </a:r>
            <a:r>
              <a:rPr lang="en-US" sz="1200" kern="1200" dirty="0" smtClean="0">
                <a:solidFill>
                  <a:schemeClr val="tx1"/>
                </a:solidFill>
                <a:latin typeface="+mn-lt"/>
                <a:ea typeface="+mn-ea"/>
                <a:cs typeface="+mn-cs"/>
              </a:rPr>
              <a:t>/Work/Graphics/</a:t>
            </a:r>
            <a:r>
              <a:rPr lang="en-US" sz="1200" kern="1200" dirty="0" err="1" smtClean="0">
                <a:solidFill>
                  <a:schemeClr val="tx1"/>
                </a:solidFill>
                <a:latin typeface="+mn-lt"/>
                <a:ea typeface="+mn-ea"/>
                <a:cs typeface="+mn-cs"/>
              </a:rPr>
              <a:t>distant_eqs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/Users/</a:t>
            </a:r>
            <a:r>
              <a:rPr lang="en-US" sz="1200" kern="1200" dirty="0" err="1" smtClean="0">
                <a:solidFill>
                  <a:schemeClr val="tx1"/>
                </a:solidFill>
                <a:latin typeface="+mn-lt"/>
                <a:ea typeface="+mn-ea"/>
                <a:cs typeface="+mn-cs"/>
              </a:rPr>
              <a:t>evelynr</a:t>
            </a:r>
            <a:r>
              <a:rPr lang="en-US" sz="1200" kern="1200" dirty="0" smtClean="0">
                <a:solidFill>
                  <a:schemeClr val="tx1"/>
                </a:solidFill>
                <a:latin typeface="+mn-lt"/>
                <a:ea typeface="+mn-ea"/>
                <a:cs typeface="+mn-cs"/>
              </a:rPr>
              <a:t>/Work/</a:t>
            </a:r>
            <a:r>
              <a:rPr lang="en-US" sz="1200" kern="1200" dirty="0" err="1" smtClean="0">
                <a:solidFill>
                  <a:schemeClr val="tx1"/>
                </a:solidFill>
                <a:latin typeface="+mn-lt"/>
                <a:ea typeface="+mn-ea"/>
                <a:cs typeface="+mn-cs"/>
              </a:rPr>
              <a:t>Research_topics</a:t>
            </a:r>
            <a:r>
              <a:rPr lang="en-US" sz="1200" kern="1200" dirty="0" smtClean="0">
                <a:solidFill>
                  <a:schemeClr val="tx1"/>
                </a:solidFill>
                <a:latin typeface="+mn-lt"/>
                <a:ea typeface="+mn-ea"/>
                <a:cs typeface="+mn-cs"/>
              </a:rPr>
              <a:t>/Long\ Valley/</a:t>
            </a:r>
            <a:r>
              <a:rPr lang="en-US" sz="1200" kern="1200" dirty="0" err="1" smtClean="0">
                <a:solidFill>
                  <a:schemeClr val="tx1"/>
                </a:solidFill>
                <a:latin typeface="+mn-lt"/>
                <a:ea typeface="+mn-ea"/>
                <a:cs typeface="+mn-cs"/>
              </a:rPr>
              <a:t>lvc_graphics</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15</a:t>
            </a:fld>
            <a:endParaRPr lang="en-US"/>
          </a:p>
        </p:txBody>
      </p:sp>
    </p:spTree>
    <p:extLst>
      <p:ext uri="{BB962C8B-B14F-4D97-AF65-F5344CB8AC3E}">
        <p14:creationId xmlns:p14="http://schemas.microsoft.com/office/powerpoint/2010/main" val="289974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smtClean="0">
                <a:solidFill>
                  <a:srgbClr val="FFFFFF"/>
                </a:solidFill>
                <a:latin typeface="Helvetica Neue Light" charset="0"/>
              </a:rPr>
              <a:t>Insulating substrate reduces leakage currents and capacitance</a:t>
            </a:r>
          </a:p>
          <a:p>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17</a:t>
            </a:fld>
            <a:endParaRPr lang="en-US"/>
          </a:p>
        </p:txBody>
      </p:sp>
    </p:spTree>
    <p:extLst>
      <p:ext uri="{BB962C8B-B14F-4D97-AF65-F5344CB8AC3E}">
        <p14:creationId xmlns:p14="http://schemas.microsoft.com/office/powerpoint/2010/main" val="36610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lr>
                <a:schemeClr val="tx2"/>
              </a:buClr>
              <a:buSzPct val="50000"/>
              <a:buFont typeface="Monotype Sorts" charset="0"/>
              <a:buChar char="u"/>
            </a:pPr>
            <a:r>
              <a:rPr lang="en-US" sz="1200" dirty="0" smtClean="0">
                <a:solidFill>
                  <a:srgbClr val="FFFFFF"/>
                </a:solidFill>
                <a:latin typeface="Helvetica Neue Light" charset="0"/>
              </a:rPr>
              <a:t>Pressure fluctuates in response to solid earth tidal strain</a:t>
            </a:r>
          </a:p>
          <a:p>
            <a:pPr marL="342900" indent="-342900">
              <a:spcBef>
                <a:spcPct val="20000"/>
              </a:spcBef>
              <a:buClr>
                <a:schemeClr val="tx2"/>
              </a:buClr>
              <a:buSzPct val="50000"/>
              <a:buFont typeface="Monotype Sorts" charset="0"/>
              <a:buChar char="u"/>
            </a:pPr>
            <a:r>
              <a:rPr lang="en-US" sz="1200" dirty="0" smtClean="0">
                <a:solidFill>
                  <a:srgbClr val="FFFFFF"/>
                </a:solidFill>
                <a:latin typeface="Helvetica Neue Light" charset="0"/>
              </a:rPr>
              <a:t>Temperature does not have a tidal variation</a:t>
            </a:r>
          </a:p>
          <a:p>
            <a:pPr marL="342900" indent="-342900">
              <a:spcBef>
                <a:spcPct val="20000"/>
              </a:spcBef>
              <a:buClr>
                <a:schemeClr val="tx2"/>
              </a:buClr>
              <a:buSzPct val="50000"/>
              <a:buFont typeface="Monotype Sorts" charset="0"/>
              <a:buChar char="u"/>
            </a:pPr>
            <a:r>
              <a:rPr lang="en-US" sz="1200" dirty="0" smtClean="0">
                <a:solidFill>
                  <a:srgbClr val="FFFFFF"/>
                </a:solidFill>
                <a:latin typeface="Helvetica Neue Light" charset="0"/>
              </a:rPr>
              <a:t>Resolution of </a:t>
            </a:r>
            <a:r>
              <a:rPr lang="en-US" sz="1200" dirty="0" err="1" smtClean="0">
                <a:solidFill>
                  <a:srgbClr val="FFFFFF"/>
                </a:solidFill>
                <a:latin typeface="Helvetica Neue Light" charset="0"/>
              </a:rPr>
              <a:t>downhole</a:t>
            </a:r>
            <a:r>
              <a:rPr lang="en-US" sz="1200" dirty="0" smtClean="0">
                <a:solidFill>
                  <a:srgbClr val="FFFFFF"/>
                </a:solidFill>
                <a:latin typeface="Helvetica Neue Light" charset="0"/>
              </a:rPr>
              <a:t> tool is better than 0.01 psi and 0.001 ºC with 2.5-s samples</a:t>
            </a:r>
          </a:p>
          <a:p>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18</a:t>
            </a:fld>
            <a:endParaRPr lang="en-US"/>
          </a:p>
        </p:txBody>
      </p:sp>
    </p:spTree>
    <p:extLst>
      <p:ext uri="{BB962C8B-B14F-4D97-AF65-F5344CB8AC3E}">
        <p14:creationId xmlns:p14="http://schemas.microsoft.com/office/powerpoint/2010/main" val="131267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Wikipedia commons photo</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21</a:t>
            </a:fld>
            <a:endParaRPr lang="en-US"/>
          </a:p>
        </p:txBody>
      </p:sp>
    </p:spTree>
    <p:extLst>
      <p:ext uri="{BB962C8B-B14F-4D97-AF65-F5344CB8AC3E}">
        <p14:creationId xmlns:p14="http://schemas.microsoft.com/office/powerpoint/2010/main" val="80525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Map of Yellowstone National Park, including volcanic features, the Yellowstone caldera and high-quality earthquake </a:t>
            </a:r>
            <a:r>
              <a:rPr lang="en-US" sz="1200" kern="1200" dirty="0" err="1" smtClean="0">
                <a:solidFill>
                  <a:schemeClr val="tx1"/>
                </a:solidFill>
                <a:latin typeface="+mn-lt"/>
                <a:ea typeface="+mn-ea"/>
                <a:cs typeface="+mn-cs"/>
              </a:rPr>
              <a:t>epicentres</a:t>
            </a:r>
            <a:r>
              <a:rPr lang="en-US" sz="1200" kern="1200" dirty="0" smtClean="0">
                <a:solidFill>
                  <a:schemeClr val="tx1"/>
                </a:solidFill>
                <a:latin typeface="+mn-lt"/>
                <a:ea typeface="+mn-ea"/>
                <a:cs typeface="+mn-cs"/>
              </a:rPr>
              <a:t> from the period 1973 to 2002. Map features are from </a:t>
            </a:r>
            <a:r>
              <a:rPr lang="en-US" sz="1200" b="1" kern="1200" dirty="0" smtClean="0">
                <a:solidFill>
                  <a:schemeClr val="tx1"/>
                </a:solidFill>
                <a:latin typeface="+mn-lt"/>
                <a:ea typeface="+mn-ea"/>
                <a:cs typeface="+mn-cs"/>
              </a:rPr>
              <a:t>Christiansen (2001)</a:t>
            </a:r>
            <a:r>
              <a:rPr lang="en-US" sz="1200" b="0" kern="1200" dirty="0" smtClean="0">
                <a:solidFill>
                  <a:schemeClr val="tx1"/>
                </a:solidFill>
                <a:latin typeface="+mn-lt"/>
                <a:ea typeface="+mn-ea"/>
                <a:cs typeface="+mn-cs"/>
              </a:rPr>
              <a:t> and </a:t>
            </a:r>
            <a:r>
              <a:rPr lang="en-US" sz="1200" b="1" kern="1200" dirty="0" err="1" smtClean="0">
                <a:solidFill>
                  <a:schemeClr val="tx1"/>
                </a:solidFill>
                <a:latin typeface="+mn-lt"/>
                <a:ea typeface="+mn-ea"/>
                <a:cs typeface="+mn-cs"/>
              </a:rPr>
              <a:t>Husen</a:t>
            </a:r>
            <a:r>
              <a:rPr lang="en-US" sz="1200" b="1" kern="1200" dirty="0" smtClean="0">
                <a:solidFill>
                  <a:schemeClr val="tx1"/>
                </a:solidFill>
                <a:latin typeface="+mn-lt"/>
                <a:ea typeface="+mn-ea"/>
                <a:cs typeface="+mn-cs"/>
              </a:rPr>
              <a:t> &amp; Smith (2004)</a:t>
            </a:r>
            <a:r>
              <a:rPr lang="en-US" sz="1200" b="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D1FE99A-0AF7-FE47-9841-55E2ADE3EAEB}" type="slidenum">
              <a:rPr lang="en-US" smtClean="0"/>
              <a:t>22</a:t>
            </a:fld>
            <a:endParaRPr lang="en-US"/>
          </a:p>
        </p:txBody>
      </p:sp>
    </p:spTree>
    <p:extLst>
      <p:ext uri="{BB962C8B-B14F-4D97-AF65-F5344CB8AC3E}">
        <p14:creationId xmlns:p14="http://schemas.microsoft.com/office/powerpoint/2010/main" val="259672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6CEAF1-AC92-314F-B6BD-0BE72CFF4D6C}"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408355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CEAF1-AC92-314F-B6BD-0BE72CFF4D6C}"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371010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CEAF1-AC92-314F-B6BD-0BE72CFF4D6C}"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11428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CEAF1-AC92-314F-B6BD-0BE72CFF4D6C}"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281136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6CEAF1-AC92-314F-B6BD-0BE72CFF4D6C}"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202427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6CEAF1-AC92-314F-B6BD-0BE72CFF4D6C}"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8640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6CEAF1-AC92-314F-B6BD-0BE72CFF4D6C}" type="datetimeFigureOut">
              <a:rPr lang="en-US" smtClean="0"/>
              <a:t>2/19/2015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51754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6CEAF1-AC92-314F-B6BD-0BE72CFF4D6C}" type="datetimeFigureOut">
              <a:rPr lang="en-US" smtClean="0"/>
              <a:t>2/19/2015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357146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CEAF1-AC92-314F-B6BD-0BE72CFF4D6C}" type="datetimeFigureOut">
              <a:rPr lang="en-US" smtClean="0"/>
              <a:t>2/19/2015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22111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CEAF1-AC92-314F-B6BD-0BE72CFF4D6C}"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111731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CEAF1-AC92-314F-B6BD-0BE72CFF4D6C}"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46D60-656F-B949-B6F3-0AA9B832B9E5}" type="slidenum">
              <a:rPr lang="en-US" smtClean="0"/>
              <a:t>‹#›</a:t>
            </a:fld>
            <a:endParaRPr lang="en-US"/>
          </a:p>
        </p:txBody>
      </p:sp>
    </p:spTree>
    <p:extLst>
      <p:ext uri="{BB962C8B-B14F-4D97-AF65-F5344CB8AC3E}">
        <p14:creationId xmlns:p14="http://schemas.microsoft.com/office/powerpoint/2010/main" val="413305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Screen Shot 2015-02-03 at 2.36.20 PM.png"/>
          <p:cNvPicPr>
            <a:picLocks noChangeAspect="1"/>
          </p:cNvPicPr>
          <p:nvPr userDrawn="1"/>
        </p:nvPicPr>
        <p:blipFill rotWithShape="1">
          <a:blip r:embed="rId13">
            <a:extLst>
              <a:ext uri="{28A0092B-C50C-407E-A947-70E740481C1C}">
                <a14:useLocalDpi xmlns:a14="http://schemas.microsoft.com/office/drawing/2010/main" val="0"/>
              </a:ext>
            </a:extLst>
          </a:blip>
          <a:srcRect t="50930" r="42710"/>
          <a:stretch/>
        </p:blipFill>
        <p:spPr>
          <a:xfrm flipV="1">
            <a:off x="-5" y="-7"/>
            <a:ext cx="9144005" cy="6275594"/>
          </a:xfrm>
          <a:prstGeom prst="rect">
            <a:avLst/>
          </a:prstGeom>
        </p:spPr>
      </p:pic>
      <p:sp>
        <p:nvSpPr>
          <p:cNvPr id="2" name="Title Placeholder 1"/>
          <p:cNvSpPr>
            <a:spLocks noGrp="1"/>
          </p:cNvSpPr>
          <p:nvPr>
            <p:ph type="title"/>
          </p:nvPr>
        </p:nvSpPr>
        <p:spPr>
          <a:xfrm>
            <a:off x="457200" y="100312"/>
            <a:ext cx="8229600" cy="77133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30225"/>
            <a:ext cx="8229600" cy="453396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CEAF1-AC92-314F-B6BD-0BE72CFF4D6C}" type="datetimeFigureOut">
              <a:rPr lang="en-US" smtClean="0"/>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46D60-656F-B949-B6F3-0AA9B832B9E5}" type="slidenum">
              <a:rPr lang="en-US" smtClean="0"/>
              <a:t>‹#›</a:t>
            </a:fld>
            <a:endParaRPr lang="en-US"/>
          </a:p>
        </p:txBody>
      </p:sp>
      <p:sp>
        <p:nvSpPr>
          <p:cNvPr id="8" name="Rectangle 7"/>
          <p:cNvSpPr/>
          <p:nvPr userDrawn="1"/>
        </p:nvSpPr>
        <p:spPr>
          <a:xfrm>
            <a:off x="-4" y="6126162"/>
            <a:ext cx="9143999" cy="731837"/>
          </a:xfrm>
          <a:prstGeom prst="rect">
            <a:avLst/>
          </a:prstGeom>
          <a:solidFill>
            <a:srgbClr val="0707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USGSid_bw_nomotto.pdf"/>
          <p:cNvPicPr>
            <a:picLocks noChangeAspect="1"/>
          </p:cNvPicPr>
          <p:nvPr userDrawn="1"/>
        </p:nvPicPr>
        <p:blipFill rotWithShape="1">
          <a:blip r:embed="rId14">
            <a:extLst>
              <a:ext uri="{28A0092B-C50C-407E-A947-70E740481C1C}">
                <a14:useLocalDpi xmlns:a14="http://schemas.microsoft.com/office/drawing/2010/main" val="0"/>
              </a:ext>
            </a:extLst>
          </a:blip>
          <a:srcRect l="14564" t="38856" r="15418" b="45711"/>
          <a:stretch/>
        </p:blipFill>
        <p:spPr>
          <a:xfrm>
            <a:off x="62251" y="6275587"/>
            <a:ext cx="1602784" cy="457200"/>
          </a:xfrm>
          <a:prstGeom prst="rect">
            <a:avLst/>
          </a:prstGeom>
        </p:spPr>
      </p:pic>
    </p:spTree>
    <p:extLst>
      <p:ext uri="{BB962C8B-B14F-4D97-AF65-F5344CB8AC3E}">
        <p14:creationId xmlns:p14="http://schemas.microsoft.com/office/powerpoint/2010/main" val="3570600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accent5">
              <a:lumMod val="20000"/>
              <a:lumOff val="8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accent5">
              <a:lumMod val="20000"/>
              <a:lumOff val="80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accent5">
              <a:lumMod val="40000"/>
              <a:lumOff val="6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8051" y="1395412"/>
            <a:ext cx="8523707" cy="1470025"/>
          </a:xfrm>
        </p:spPr>
        <p:txBody>
          <a:bodyPr>
            <a:normAutofit fontScale="90000"/>
          </a:bodyPr>
          <a:lstStyle/>
          <a:p>
            <a:r>
              <a:rPr lang="en-US" dirty="0"/>
              <a:t>Interactions between earthquakes and fluids: </a:t>
            </a:r>
            <a:r>
              <a:rPr lang="en-US" dirty="0" smtClean="0"/>
              <a:t/>
            </a:r>
            <a:br>
              <a:rPr lang="en-US" dirty="0" smtClean="0"/>
            </a:br>
            <a:r>
              <a:rPr lang="en-US" dirty="0" smtClean="0"/>
              <a:t>An </a:t>
            </a:r>
            <a:r>
              <a:rPr lang="en-US" dirty="0"/>
              <a:t>overview of non-seismological observations</a:t>
            </a:r>
          </a:p>
        </p:txBody>
      </p:sp>
      <p:sp>
        <p:nvSpPr>
          <p:cNvPr id="3" name="Subtitle 2"/>
          <p:cNvSpPr>
            <a:spLocks noGrp="1"/>
          </p:cNvSpPr>
          <p:nvPr>
            <p:ph type="subTitle" idx="1"/>
          </p:nvPr>
        </p:nvSpPr>
        <p:spPr/>
        <p:txBody>
          <a:bodyPr>
            <a:normAutofit/>
          </a:bodyPr>
          <a:lstStyle/>
          <a:p>
            <a:r>
              <a:rPr lang="en-US" sz="2400" dirty="0" smtClean="0">
                <a:solidFill>
                  <a:schemeClr val="tx2">
                    <a:lumMod val="20000"/>
                    <a:lumOff val="80000"/>
                  </a:schemeClr>
                </a:solidFill>
              </a:rPr>
              <a:t>Evelyn </a:t>
            </a:r>
            <a:r>
              <a:rPr lang="en-US" sz="2400" dirty="0" err="1" smtClean="0">
                <a:solidFill>
                  <a:schemeClr val="tx2">
                    <a:lumMod val="20000"/>
                    <a:lumOff val="80000"/>
                  </a:schemeClr>
                </a:solidFill>
              </a:rPr>
              <a:t>Roeloffs</a:t>
            </a:r>
            <a:endParaRPr lang="en-US" sz="2400" dirty="0" smtClean="0">
              <a:solidFill>
                <a:schemeClr val="tx2">
                  <a:lumMod val="20000"/>
                  <a:lumOff val="80000"/>
                </a:schemeClr>
              </a:solidFill>
            </a:endParaRPr>
          </a:p>
          <a:p>
            <a:r>
              <a:rPr lang="en-US" sz="2000" i="1" dirty="0" smtClean="0">
                <a:solidFill>
                  <a:schemeClr val="tx2">
                    <a:lumMod val="20000"/>
                    <a:lumOff val="80000"/>
                  </a:schemeClr>
                </a:solidFill>
              </a:rPr>
              <a:t>USGS Earthquake Science Center, Vancouver, WA</a:t>
            </a:r>
          </a:p>
          <a:p>
            <a:r>
              <a:rPr lang="en-US" sz="2000" i="1" dirty="0" smtClean="0">
                <a:solidFill>
                  <a:schemeClr val="tx2">
                    <a:lumMod val="20000"/>
                    <a:lumOff val="80000"/>
                  </a:schemeClr>
                </a:solidFill>
              </a:rPr>
              <a:t>12 Feb 2015</a:t>
            </a:r>
            <a:endParaRPr lang="en-US" sz="2000" i="1" dirty="0">
              <a:solidFill>
                <a:schemeClr val="tx2">
                  <a:lumMod val="20000"/>
                  <a:lumOff val="80000"/>
                </a:schemeClr>
              </a:solidFill>
            </a:endParaRPr>
          </a:p>
        </p:txBody>
      </p:sp>
    </p:spTree>
    <p:extLst>
      <p:ext uri="{BB962C8B-B14F-4D97-AF65-F5344CB8AC3E}">
        <p14:creationId xmlns:p14="http://schemas.microsoft.com/office/powerpoint/2010/main" val="3735001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38200" y="152400"/>
            <a:ext cx="7772400" cy="1143000"/>
          </a:xfrm>
        </p:spPr>
        <p:txBody>
          <a:bodyPr>
            <a:normAutofit fontScale="90000"/>
          </a:bodyPr>
          <a:lstStyle/>
          <a:p>
            <a:pPr eaLnBrk="1" hangingPunct="1">
              <a:defRPr/>
            </a:pPr>
            <a:r>
              <a:rPr lang="en-US" smtClean="0">
                <a:cs typeface="+mj-cs"/>
              </a:rPr>
              <a:t>Transient Strain Following 1992 M7.3 Landers Earthquake</a:t>
            </a:r>
          </a:p>
        </p:txBody>
      </p:sp>
      <p:sp>
        <p:nvSpPr>
          <p:cNvPr id="3075" name="Rectangle 3"/>
          <p:cNvSpPr>
            <a:spLocks noGrp="1" noChangeArrowheads="1"/>
          </p:cNvSpPr>
          <p:nvPr>
            <p:ph type="body" idx="1"/>
          </p:nvPr>
        </p:nvSpPr>
        <p:spPr>
          <a:xfrm>
            <a:off x="5943600" y="1828800"/>
            <a:ext cx="2514600" cy="4267200"/>
          </a:xfrm>
        </p:spPr>
        <p:txBody>
          <a:bodyPr/>
          <a:lstStyle/>
          <a:p>
            <a:pPr eaLnBrk="1" hangingPunct="1">
              <a:defRPr/>
            </a:pPr>
            <a:r>
              <a:rPr lang="en-US" smtClean="0">
                <a:cs typeface="+mn-cs"/>
              </a:rPr>
              <a:t>No other deformation detected, although seismicity was triggered</a:t>
            </a:r>
          </a:p>
        </p:txBody>
      </p:sp>
      <p:pic>
        <p:nvPicPr>
          <p:cNvPr id="16387" name="Picture 4" descr="landers_color.pdf                                              00044681Macintosh HD                   BCFB23ED:"/>
          <p:cNvPicPr>
            <a:picLocks noChangeAspect="1" noChangeArrowheads="1"/>
          </p:cNvPicPr>
          <p:nvPr/>
        </p:nvPicPr>
        <p:blipFill>
          <a:blip r:embed="rId2">
            <a:extLst>
              <a:ext uri="{28A0092B-C50C-407E-A947-70E740481C1C}">
                <a14:useLocalDpi xmlns:a14="http://schemas.microsoft.com/office/drawing/2010/main" val="0"/>
              </a:ext>
            </a:extLst>
          </a:blip>
          <a:srcRect l="17647" t="53787" r="13725"/>
          <a:stretch>
            <a:fillRect/>
          </a:stretch>
        </p:blipFill>
        <p:spPr bwMode="auto">
          <a:xfrm>
            <a:off x="457200" y="1447800"/>
            <a:ext cx="533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498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rrowheads="1"/>
          </p:cNvPicPr>
          <p:nvPr/>
        </p:nvPicPr>
        <p:blipFill rotWithShape="1">
          <a:blip r:embed="rId2">
            <a:extLst>
              <a:ext uri="{28A0092B-C50C-407E-A947-70E740481C1C}">
                <a14:useLocalDpi xmlns:a14="http://schemas.microsoft.com/office/drawing/2010/main" val="0"/>
              </a:ext>
            </a:extLst>
          </a:blip>
          <a:srcRect l="8030" t="9111" r="8159" b="9184"/>
          <a:stretch/>
        </p:blipFill>
        <p:spPr bwMode="auto">
          <a:xfrm>
            <a:off x="685359" y="342648"/>
            <a:ext cx="7438162" cy="5603304"/>
          </a:xfrm>
          <a:prstGeom prst="rect">
            <a:avLst/>
          </a:prstGeom>
          <a:noFill/>
          <a:ln w="28575" cap="flat" cmpd="sng">
            <a:solidFill>
              <a:srgbClr val="4BACC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41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rrowheads="1"/>
          </p:cNvPicPr>
          <p:nvPr/>
        </p:nvPicPr>
        <p:blipFill rotWithShape="1">
          <a:blip r:embed="rId2">
            <a:extLst>
              <a:ext uri="{28A0092B-C50C-407E-A947-70E740481C1C}">
                <a14:useLocalDpi xmlns:a14="http://schemas.microsoft.com/office/drawing/2010/main" val="0"/>
              </a:ext>
            </a:extLst>
          </a:blip>
          <a:srcRect l="8484" t="9699" r="8160" b="16826"/>
          <a:stretch/>
        </p:blipFill>
        <p:spPr bwMode="auto">
          <a:xfrm>
            <a:off x="886935" y="665140"/>
            <a:ext cx="7397846" cy="5038942"/>
          </a:xfrm>
          <a:prstGeom prst="rect">
            <a:avLst/>
          </a:prstGeom>
          <a:noFill/>
          <a:ln w="28575" cap="flat"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2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12"/>
            <a:ext cx="3473450" cy="2944808"/>
          </a:xfrm>
        </p:spPr>
        <p:txBody>
          <a:bodyPr/>
          <a:lstStyle/>
          <a:p>
            <a:r>
              <a:rPr lang="en-US" dirty="0" smtClean="0"/>
              <a:t>1997 South Moat Swarm</a:t>
            </a:r>
            <a:endParaRPr lang="en-US" dirty="0"/>
          </a:p>
        </p:txBody>
      </p:sp>
      <p:pic>
        <p:nvPicPr>
          <p:cNvPr id="3" name="Picture 1030" descr="F 7c 971113 color for talk tiff                                00017647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041" y="55563"/>
            <a:ext cx="4572000" cy="4516437"/>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4" name="Picture 1031" descr="F 7c 971113 strain tiff                                        00017647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613275"/>
            <a:ext cx="4648200" cy="2168525"/>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5" name="Picture 1032" descr="nov 22-25 simple color map tiff                                00017647Macintosh HD                   ABA78158:"/>
          <p:cNvPicPr>
            <a:picLocks noChangeAspect="1" noChangeArrowheads="1"/>
          </p:cNvPicPr>
          <p:nvPr/>
        </p:nvPicPr>
        <p:blipFill rotWithShape="1">
          <a:blip r:embed="rId4">
            <a:extLst>
              <a:ext uri="{28A0092B-C50C-407E-A947-70E740481C1C}">
                <a14:useLocalDpi xmlns:a14="http://schemas.microsoft.com/office/drawing/2010/main" val="0"/>
              </a:ext>
            </a:extLst>
          </a:blip>
          <a:srcRect t="2877" r="2673" b="3204"/>
          <a:stretch/>
        </p:blipFill>
        <p:spPr bwMode="auto">
          <a:xfrm>
            <a:off x="381000" y="2863709"/>
            <a:ext cx="3454782" cy="3019205"/>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10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41300" y="424596"/>
            <a:ext cx="3949700" cy="1143000"/>
          </a:xfrm>
        </p:spPr>
        <p:txBody>
          <a:bodyPr>
            <a:normAutofit fontScale="90000"/>
          </a:bodyPr>
          <a:lstStyle/>
          <a:p>
            <a:r>
              <a:rPr lang="en-US" dirty="0"/>
              <a:t>November 22, 1997:  </a:t>
            </a:r>
            <a:r>
              <a:rPr lang="en-US" dirty="0" smtClean="0"/>
              <a:t>Upward Migration of Hypocenters</a:t>
            </a:r>
            <a:endParaRPr lang="en-US" dirty="0"/>
          </a:p>
        </p:txBody>
      </p:sp>
      <p:pic>
        <p:nvPicPr>
          <p:cNvPr id="76803" name="Picture 3" descr="F 9 nov21-25 tiff                                              00017647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r="8153"/>
          <a:stretch>
            <a:fillRect/>
          </a:stretch>
        </p:blipFill>
        <p:spPr bwMode="auto">
          <a:xfrm>
            <a:off x="4191000" y="192142"/>
            <a:ext cx="4749246" cy="612648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76804" name="Rectangle 4"/>
          <p:cNvSpPr>
            <a:spLocks noGrp="1" noChangeArrowheads="1"/>
          </p:cNvSpPr>
          <p:nvPr>
            <p:ph type="body" idx="4294967295"/>
          </p:nvPr>
        </p:nvSpPr>
        <p:spPr>
          <a:xfrm>
            <a:off x="76200" y="1993900"/>
            <a:ext cx="4114800" cy="3441700"/>
          </a:xfrm>
        </p:spPr>
        <p:txBody>
          <a:bodyPr>
            <a:normAutofit/>
          </a:bodyPr>
          <a:lstStyle/>
          <a:p>
            <a:pPr>
              <a:lnSpc>
                <a:spcPct val="90000"/>
              </a:lnSpc>
            </a:pPr>
            <a:r>
              <a:rPr lang="en-US" sz="2400" dirty="0"/>
              <a:t>M&gt;4 earthquakes with </a:t>
            </a:r>
            <a:r>
              <a:rPr lang="en-US" sz="2400" dirty="0" err="1"/>
              <a:t>dilational</a:t>
            </a:r>
            <a:r>
              <a:rPr lang="en-US" sz="2400" dirty="0"/>
              <a:t> components and long-duration P-waveforms (</a:t>
            </a:r>
            <a:r>
              <a:rPr lang="en-US" sz="2400" dirty="0" err="1"/>
              <a:t>Dreger</a:t>
            </a:r>
            <a:r>
              <a:rPr lang="en-US" sz="2400" dirty="0"/>
              <a:t> et al., 2000)</a:t>
            </a:r>
          </a:p>
          <a:p>
            <a:pPr>
              <a:lnSpc>
                <a:spcPct val="90000"/>
              </a:lnSpc>
            </a:pPr>
            <a:r>
              <a:rPr lang="en-US" sz="2400" dirty="0"/>
              <a:t>Upward-propagating swarm including spasmodic bursts (Prejean et al., 2002)</a:t>
            </a:r>
          </a:p>
        </p:txBody>
      </p:sp>
    </p:spTree>
    <p:extLst>
      <p:ext uri="{BB962C8B-B14F-4D97-AF65-F5344CB8AC3E}">
        <p14:creationId xmlns:p14="http://schemas.microsoft.com/office/powerpoint/2010/main" val="310777189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47"/>
            <a:ext cx="4091312" cy="2620250"/>
          </a:xfrm>
        </p:spPr>
        <p:txBody>
          <a:bodyPr/>
          <a:lstStyle/>
          <a:p>
            <a:r>
              <a:rPr lang="en-US" dirty="0" smtClean="0"/>
              <a:t>Normalized water-level and strain changes</a:t>
            </a:r>
            <a:endParaRPr lang="en-US" dirty="0"/>
          </a:p>
        </p:txBody>
      </p:sp>
      <p:pic>
        <p:nvPicPr>
          <p:cNvPr id="4" name="Picture 4" descr="F10 abc overlays tiff                                          00017647Macintosh HD                   ABA78158:"/>
          <p:cNvPicPr>
            <a:picLocks noChangeAspect="1" noChangeArrowheads="1"/>
          </p:cNvPicPr>
          <p:nvPr/>
        </p:nvPicPr>
        <p:blipFill rotWithShape="1">
          <a:blip r:embed="rId3">
            <a:extLst>
              <a:ext uri="{28A0092B-C50C-407E-A947-70E740481C1C}">
                <a14:useLocalDpi xmlns:a14="http://schemas.microsoft.com/office/drawing/2010/main" val="0"/>
              </a:ext>
            </a:extLst>
          </a:blip>
          <a:srcRect b="2361"/>
          <a:stretch/>
        </p:blipFill>
        <p:spPr bwMode="auto">
          <a:xfrm>
            <a:off x="4788677" y="100311"/>
            <a:ext cx="4101253" cy="6249689"/>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5" name="Picture 5" descr="F10 d strain overlay tiff                                      00017647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62" y="3714334"/>
            <a:ext cx="4375150" cy="2405062"/>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362" y="1934955"/>
            <a:ext cx="4375150" cy="1323439"/>
          </a:xfrm>
          <a:prstGeom prst="rect">
            <a:avLst/>
          </a:prstGeom>
          <a:noFill/>
        </p:spPr>
        <p:txBody>
          <a:bodyPr wrap="square" rtlCol="0">
            <a:spAutoFit/>
          </a:bodyPr>
          <a:lstStyle/>
          <a:p>
            <a:r>
              <a:rPr lang="en-US" sz="2000" dirty="0">
                <a:solidFill>
                  <a:schemeClr val="accent5">
                    <a:lumMod val="20000"/>
                    <a:lumOff val="80000"/>
                  </a:schemeClr>
                </a:solidFill>
              </a:rPr>
              <a:t>S</a:t>
            </a:r>
            <a:r>
              <a:rPr lang="en-US" sz="2000" dirty="0" smtClean="0">
                <a:solidFill>
                  <a:schemeClr val="accent5">
                    <a:lumMod val="20000"/>
                    <a:lumOff val="80000"/>
                  </a:schemeClr>
                </a:solidFill>
              </a:rPr>
              <a:t>eismic </a:t>
            </a:r>
            <a:r>
              <a:rPr lang="en-US" sz="2000" dirty="0">
                <a:solidFill>
                  <a:schemeClr val="accent5">
                    <a:lumMod val="20000"/>
                    <a:lumOff val="80000"/>
                  </a:schemeClr>
                </a:solidFill>
              </a:rPr>
              <a:t>waves </a:t>
            </a:r>
            <a:r>
              <a:rPr lang="en-US" sz="2000" dirty="0" smtClean="0">
                <a:solidFill>
                  <a:schemeClr val="accent5">
                    <a:lumMod val="20000"/>
                    <a:lumOff val="80000"/>
                  </a:schemeClr>
                </a:solidFill>
              </a:rPr>
              <a:t>produced </a:t>
            </a:r>
            <a:r>
              <a:rPr lang="en-US" sz="2000" dirty="0">
                <a:solidFill>
                  <a:schemeClr val="accent5">
                    <a:lumMod val="20000"/>
                    <a:lumOff val="80000"/>
                  </a:schemeClr>
                </a:solidFill>
              </a:rPr>
              <a:t>fluid-pressure and </a:t>
            </a:r>
            <a:r>
              <a:rPr lang="en-US" sz="2000" dirty="0" smtClean="0">
                <a:solidFill>
                  <a:schemeClr val="accent5">
                    <a:lumMod val="20000"/>
                    <a:lumOff val="80000"/>
                  </a:schemeClr>
                </a:solidFill>
              </a:rPr>
              <a:t>strain </a:t>
            </a:r>
            <a:r>
              <a:rPr lang="en-US" sz="2000" dirty="0">
                <a:solidFill>
                  <a:schemeClr val="accent5">
                    <a:lumMod val="20000"/>
                    <a:lumOff val="80000"/>
                  </a:schemeClr>
                </a:solidFill>
              </a:rPr>
              <a:t>responses </a:t>
            </a:r>
            <a:r>
              <a:rPr lang="en-US" sz="2000" dirty="0" smtClean="0">
                <a:solidFill>
                  <a:schemeClr val="accent5">
                    <a:lumMod val="20000"/>
                    <a:lumOff val="80000"/>
                  </a:schemeClr>
                </a:solidFill>
              </a:rPr>
              <a:t>with </a:t>
            </a:r>
            <a:r>
              <a:rPr lang="en-US" sz="2000" dirty="0">
                <a:solidFill>
                  <a:schemeClr val="accent5">
                    <a:lumMod val="20000"/>
                    <a:lumOff val="80000"/>
                  </a:schemeClr>
                </a:solidFill>
              </a:rPr>
              <a:t>same time </a:t>
            </a:r>
            <a:r>
              <a:rPr lang="en-US" sz="2000" dirty="0" smtClean="0">
                <a:solidFill>
                  <a:schemeClr val="accent5">
                    <a:lumMod val="20000"/>
                    <a:lumOff val="80000"/>
                  </a:schemeClr>
                </a:solidFill>
              </a:rPr>
              <a:t>histories </a:t>
            </a:r>
            <a:r>
              <a:rPr lang="en-US" sz="2000" dirty="0">
                <a:solidFill>
                  <a:schemeClr val="accent5">
                    <a:lumMod val="20000"/>
                    <a:lumOff val="80000"/>
                  </a:schemeClr>
                </a:solidFill>
              </a:rPr>
              <a:t>as the local </a:t>
            </a:r>
            <a:r>
              <a:rPr lang="en-US" sz="2000" dirty="0" smtClean="0">
                <a:solidFill>
                  <a:schemeClr val="accent5">
                    <a:lumMod val="20000"/>
                    <a:lumOff val="80000"/>
                  </a:schemeClr>
                </a:solidFill>
              </a:rPr>
              <a:t>M4.6 and M4.9 earthquakes</a:t>
            </a:r>
            <a:endParaRPr lang="en-US" sz="2000" dirty="0">
              <a:solidFill>
                <a:schemeClr val="accent5">
                  <a:lumMod val="20000"/>
                  <a:lumOff val="80000"/>
                </a:schemeClr>
              </a:solidFill>
            </a:endParaRPr>
          </a:p>
        </p:txBody>
      </p:sp>
    </p:spTree>
    <p:extLst>
      <p:ext uri="{BB962C8B-B14F-4D97-AF65-F5344CB8AC3E}">
        <p14:creationId xmlns:p14="http://schemas.microsoft.com/office/powerpoint/2010/main" val="386147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9900" y="889001"/>
            <a:ext cx="4533900" cy="5239511"/>
          </a:xfrm>
          <a:prstGeom prst="rect">
            <a:avLst/>
          </a:prstGeom>
          <a:solidFill>
            <a:srgbClr val="FFFFFF"/>
          </a:solidFill>
          <a:ln w="28575" cmpd="sng">
            <a:solidFill>
              <a:srgbClr val="4BACC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328456" y="3716337"/>
            <a:ext cx="3458093" cy="2506663"/>
          </a:xfrm>
          <a:prstGeom prst="rect">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298" name="Rectangle 2"/>
          <p:cNvSpPr>
            <a:spLocks noGrp="1" noChangeArrowheads="1"/>
          </p:cNvSpPr>
          <p:nvPr>
            <p:ph type="title"/>
          </p:nvPr>
        </p:nvSpPr>
        <p:spPr>
          <a:xfrm>
            <a:off x="0" y="-203200"/>
            <a:ext cx="9144000" cy="965200"/>
          </a:xfrm>
        </p:spPr>
        <p:txBody>
          <a:bodyPr>
            <a:normAutofit/>
          </a:bodyPr>
          <a:lstStyle/>
          <a:p>
            <a:r>
              <a:rPr lang="en-US" sz="3200" dirty="0" smtClean="0"/>
              <a:t>Hector Mine EQ response at 2.6 km depth in LVEW</a:t>
            </a:r>
            <a:endParaRPr lang="en-US" sz="3200" dirty="0"/>
          </a:p>
        </p:txBody>
      </p:sp>
      <p:pic>
        <p:nvPicPr>
          <p:cNvPr id="2" name="Picture 1" descr="hector_osc_color.pdf"/>
          <p:cNvPicPr>
            <a:picLocks noChangeAspect="1"/>
          </p:cNvPicPr>
          <p:nvPr/>
        </p:nvPicPr>
        <p:blipFill rotWithShape="1">
          <a:blip r:embed="rId2">
            <a:extLst>
              <a:ext uri="{28A0092B-C50C-407E-A947-70E740481C1C}">
                <a14:useLocalDpi xmlns:a14="http://schemas.microsoft.com/office/drawing/2010/main" val="0"/>
              </a:ext>
            </a:extLst>
          </a:blip>
          <a:srcRect l="28279" t="39259" r="21873" b="32222"/>
          <a:stretch/>
        </p:blipFill>
        <p:spPr>
          <a:xfrm>
            <a:off x="5328455" y="3716337"/>
            <a:ext cx="3458094" cy="2506663"/>
          </a:xfrm>
          <a:prstGeom prst="rect">
            <a:avLst/>
          </a:prstGeom>
        </p:spPr>
      </p:pic>
      <p:pic>
        <p:nvPicPr>
          <p:cNvPr id="4" name="Picture 3" descr="lvew_temp_profile_col.pdf"/>
          <p:cNvPicPr>
            <a:picLocks noChangeAspect="1"/>
          </p:cNvPicPr>
          <p:nvPr/>
        </p:nvPicPr>
        <p:blipFill rotWithShape="1">
          <a:blip r:embed="rId3">
            <a:extLst>
              <a:ext uri="{28A0092B-C50C-407E-A947-70E740481C1C}">
                <a14:useLocalDpi xmlns:a14="http://schemas.microsoft.com/office/drawing/2010/main" val="0"/>
              </a:ext>
            </a:extLst>
          </a:blip>
          <a:srcRect l="3116" t="9259" r="4859" b="6667"/>
          <a:stretch/>
        </p:blipFill>
        <p:spPr>
          <a:xfrm>
            <a:off x="457201" y="876301"/>
            <a:ext cx="4431658" cy="5239511"/>
          </a:xfrm>
          <a:prstGeom prst="rect">
            <a:avLst/>
          </a:prstGeom>
        </p:spPr>
      </p:pic>
      <p:pic>
        <p:nvPicPr>
          <p:cNvPr id="6" name="Picture 5" descr="hector_lvew_col.pdf"/>
          <p:cNvPicPr>
            <a:picLocks noChangeAspect="1"/>
          </p:cNvPicPr>
          <p:nvPr/>
        </p:nvPicPr>
        <p:blipFill rotWithShape="1">
          <a:blip r:embed="rId4">
            <a:extLst>
              <a:ext uri="{28A0092B-C50C-407E-A947-70E740481C1C}">
                <a14:useLocalDpi xmlns:a14="http://schemas.microsoft.com/office/drawing/2010/main" val="0"/>
              </a:ext>
            </a:extLst>
          </a:blip>
          <a:srcRect l="23007" t="29815" r="30741" b="39630"/>
          <a:stretch/>
        </p:blipFill>
        <p:spPr>
          <a:xfrm>
            <a:off x="5429415" y="762000"/>
            <a:ext cx="3208713" cy="2743200"/>
          </a:xfrm>
          <a:prstGeom prst="rect">
            <a:avLst/>
          </a:prstGeom>
          <a:ln w="28575" cmpd="sng">
            <a:solidFill>
              <a:srgbClr val="4BACC6"/>
            </a:solidFill>
          </a:ln>
        </p:spPr>
      </p:pic>
    </p:spTree>
    <p:extLst>
      <p:ext uri="{BB962C8B-B14F-4D97-AF65-F5344CB8AC3E}">
        <p14:creationId xmlns:p14="http://schemas.microsoft.com/office/powerpoint/2010/main" val="3772075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609600" y="-203200"/>
            <a:ext cx="7772400" cy="1143000"/>
          </a:xfrm>
        </p:spPr>
        <p:txBody>
          <a:bodyPr>
            <a:normAutofit fontScale="90000"/>
          </a:bodyPr>
          <a:lstStyle/>
          <a:p>
            <a:r>
              <a:rPr lang="en-US" dirty="0" smtClean="0"/>
              <a:t>High-temperature </a:t>
            </a:r>
            <a:r>
              <a:rPr lang="en-US" dirty="0" err="1" smtClean="0"/>
              <a:t>downhole</a:t>
            </a:r>
            <a:r>
              <a:rPr lang="en-US" dirty="0" smtClean="0"/>
              <a:t> tool for LVEW</a:t>
            </a:r>
            <a:endParaRPr lang="en-US" dirty="0"/>
          </a:p>
        </p:txBody>
      </p:sp>
      <p:pic>
        <p:nvPicPr>
          <p:cNvPr id="245763" name="Picture 3" descr=" toola.jpg                                                      00044D69Macintosh HD                   BCFB23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1006" y="838200"/>
            <a:ext cx="8314679" cy="1066292"/>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245764" name="Picture 4" descr="tool top 2a.jpg                                                00044D69Macintosh HD                   BCFB23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1006" y="4792663"/>
            <a:ext cx="7421396" cy="1346009"/>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245765" name="Picture 5" descr="toolinnards.JPG                                                00044D69Macintosh HD                   BCFB23ED:"/>
          <p:cNvPicPr>
            <a:picLocks noChangeAspect="1" noChangeArrowheads="1"/>
          </p:cNvPicPr>
          <p:nvPr/>
        </p:nvPicPr>
        <p:blipFill rotWithShape="1">
          <a:blip r:embed="rId5">
            <a:extLst>
              <a:ext uri="{28A0092B-C50C-407E-A947-70E740481C1C}">
                <a14:useLocalDpi xmlns:a14="http://schemas.microsoft.com/office/drawing/2010/main" val="0"/>
              </a:ext>
            </a:extLst>
          </a:blip>
          <a:srcRect t="15857"/>
          <a:stretch/>
        </p:blipFill>
        <p:spPr bwMode="auto">
          <a:xfrm>
            <a:off x="381000" y="1981200"/>
            <a:ext cx="4271963" cy="2695575"/>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52963" y="1990872"/>
            <a:ext cx="4572000" cy="2585323"/>
          </a:xfrm>
          <a:prstGeom prst="rect">
            <a:avLst/>
          </a:prstGeom>
        </p:spPr>
        <p:txBody>
          <a:bodyPr>
            <a:spAutoFit/>
          </a:bodyPr>
          <a:lstStyle/>
          <a:p>
            <a:pPr marL="342900" indent="-342900">
              <a:spcBef>
                <a:spcPct val="20000"/>
              </a:spcBef>
              <a:buClr>
                <a:schemeClr val="tx2"/>
              </a:buClr>
              <a:buSzPct val="50000"/>
              <a:buFont typeface="Monotype Sorts" charset="0"/>
              <a:buChar char="u"/>
            </a:pPr>
            <a:r>
              <a:rPr lang="en-US" b="1" i="1" dirty="0" smtClean="0">
                <a:solidFill>
                  <a:srgbClr val="FFFFFF"/>
                </a:solidFill>
                <a:latin typeface="Helvetica Neue Light" charset="0"/>
              </a:rPr>
              <a:t>Silicon-on-insulator chips (Honeywell)</a:t>
            </a:r>
          </a:p>
          <a:p>
            <a:pPr marL="342900" indent="-342900">
              <a:spcBef>
                <a:spcPct val="20000"/>
              </a:spcBef>
              <a:buClr>
                <a:schemeClr val="tx2"/>
              </a:buClr>
              <a:buSzPct val="50000"/>
              <a:buFont typeface="Monotype Sorts" charset="0"/>
              <a:buChar char="u"/>
            </a:pPr>
            <a:r>
              <a:rPr lang="en-US" b="1" i="1" dirty="0" smtClean="0">
                <a:solidFill>
                  <a:srgbClr val="FFFFFF"/>
                </a:solidFill>
                <a:latin typeface="Helvetica Neue Light" charset="0"/>
              </a:rPr>
              <a:t>Resistors</a:t>
            </a:r>
            <a:r>
              <a:rPr lang="en-US" b="1" i="1" dirty="0">
                <a:solidFill>
                  <a:srgbClr val="FFFFFF"/>
                </a:solidFill>
                <a:latin typeface="Helvetica Neue Light" charset="0"/>
              </a:rPr>
              <a:t>, capacitors, etc., tested and selected for high temperature life</a:t>
            </a:r>
          </a:p>
          <a:p>
            <a:pPr marL="342900" indent="-342900">
              <a:spcBef>
                <a:spcPct val="20000"/>
              </a:spcBef>
              <a:buClr>
                <a:schemeClr val="tx2"/>
              </a:buClr>
              <a:buSzPct val="50000"/>
              <a:buFont typeface="Monotype Sorts" charset="0"/>
              <a:buChar char="u"/>
            </a:pPr>
            <a:r>
              <a:rPr lang="en-US" b="1" i="1" dirty="0">
                <a:solidFill>
                  <a:srgbClr val="FFFFFF"/>
                </a:solidFill>
                <a:latin typeface="Helvetica Neue Light" charset="0"/>
              </a:rPr>
              <a:t>O-ring and metal-to-metal seals</a:t>
            </a:r>
          </a:p>
          <a:p>
            <a:pPr marL="342900" indent="-342900">
              <a:spcBef>
                <a:spcPct val="20000"/>
              </a:spcBef>
              <a:buClr>
                <a:schemeClr val="tx2"/>
              </a:buClr>
              <a:buSzPct val="50000"/>
              <a:buFont typeface="Monotype Sorts" charset="0"/>
              <a:buChar char="u"/>
            </a:pPr>
            <a:r>
              <a:rPr lang="en-US" b="1" i="1" dirty="0" smtClean="0">
                <a:solidFill>
                  <a:srgbClr val="FFFFFF"/>
                </a:solidFill>
                <a:latin typeface="Helvetica Neue Light" charset="0"/>
              </a:rPr>
              <a:t>Inert gas filled</a:t>
            </a:r>
          </a:p>
          <a:p>
            <a:pPr marL="342900" indent="-342900">
              <a:spcBef>
                <a:spcPct val="20000"/>
              </a:spcBef>
              <a:buClr>
                <a:schemeClr val="tx2"/>
              </a:buClr>
              <a:buSzPct val="50000"/>
              <a:buFont typeface="Monotype Sorts" charset="0"/>
              <a:buChar char="u"/>
            </a:pPr>
            <a:r>
              <a:rPr lang="en-US" b="1" i="1" dirty="0" smtClean="0">
                <a:solidFill>
                  <a:srgbClr val="FFFFFF"/>
                </a:solidFill>
                <a:latin typeface="Helvetica Neue Light" charset="0"/>
              </a:rPr>
              <a:t>Designed and built at Sandia by J.A. </a:t>
            </a:r>
            <a:r>
              <a:rPr lang="en-US" b="1" i="1" dirty="0" err="1" smtClean="0">
                <a:solidFill>
                  <a:srgbClr val="FFFFFF"/>
                </a:solidFill>
                <a:latin typeface="Helvetica Neue Light" charset="0"/>
              </a:rPr>
              <a:t>Henfling</a:t>
            </a:r>
            <a:endParaRPr lang="en-US" b="1" i="1" dirty="0" smtClean="0">
              <a:solidFill>
                <a:srgbClr val="FFFFFF"/>
              </a:solidFill>
              <a:latin typeface="Helvetica Neue Light" charset="0"/>
            </a:endParaRPr>
          </a:p>
          <a:p>
            <a:pPr marL="342900" indent="-342900">
              <a:spcBef>
                <a:spcPct val="20000"/>
              </a:spcBef>
              <a:buClr>
                <a:schemeClr val="tx2"/>
              </a:buClr>
              <a:buSzPct val="50000"/>
              <a:buFont typeface="Monotype Sorts" charset="0"/>
              <a:buChar char="u"/>
            </a:pPr>
            <a:endParaRPr lang="en-US" b="1" i="1" dirty="0">
              <a:solidFill>
                <a:srgbClr val="FFFFFF"/>
              </a:solidFill>
              <a:latin typeface="Helvetica Neue Light" charset="0"/>
            </a:endParaRPr>
          </a:p>
        </p:txBody>
      </p:sp>
    </p:spTree>
    <p:extLst>
      <p:ext uri="{BB962C8B-B14F-4D97-AF65-F5344CB8AC3E}">
        <p14:creationId xmlns:p14="http://schemas.microsoft.com/office/powerpoint/2010/main" val="1416753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0800" y="0"/>
            <a:ext cx="9194800" cy="874713"/>
          </a:xfrm>
        </p:spPr>
        <p:txBody>
          <a:bodyPr>
            <a:normAutofit/>
          </a:bodyPr>
          <a:lstStyle/>
          <a:p>
            <a:pPr>
              <a:lnSpc>
                <a:spcPct val="80000"/>
              </a:lnSpc>
            </a:pPr>
            <a:r>
              <a:rPr lang="en-US" sz="2800" dirty="0" smtClean="0"/>
              <a:t>2002 HT tool test in LV exploration well</a:t>
            </a:r>
            <a:endParaRPr lang="en-US" sz="2800" dirty="0"/>
          </a:p>
        </p:txBody>
      </p:sp>
      <p:pic>
        <p:nvPicPr>
          <p:cNvPr id="189450" name="Picture 10" descr="toolphotobig.jpg                                               0002C60EMacintosh HD                   B7464D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2" y="874713"/>
            <a:ext cx="3868738" cy="5157787"/>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5" name="Picture 4" descr="htparo_2002_tb.pdf                                             0002C591Macintosh HD                   B7464D7A:"/>
          <p:cNvPicPr>
            <a:picLocks noChangeAspect="1" noChangeArrowheads="1"/>
          </p:cNvPicPr>
          <p:nvPr/>
        </p:nvPicPr>
        <p:blipFill>
          <a:blip r:embed="rId4">
            <a:extLst>
              <a:ext uri="{28A0092B-C50C-407E-A947-70E740481C1C}">
                <a14:useLocalDpi xmlns:a14="http://schemas.microsoft.com/office/drawing/2010/main" val="0"/>
              </a:ext>
            </a:extLst>
          </a:blip>
          <a:srcRect l="8824" t="13638" r="8824" b="13638"/>
          <a:stretch>
            <a:fillRect/>
          </a:stretch>
        </p:blipFill>
        <p:spPr>
          <a:xfrm>
            <a:off x="4381500" y="887414"/>
            <a:ext cx="4496560" cy="5138926"/>
          </a:xfrm>
          <a:prstGeom prst="rect">
            <a:avLst/>
          </a:prstGeom>
          <a:noFill/>
          <a:ln w="12700" cmpd="sng">
            <a:solidFill>
              <a:srgbClr val="4BACC6"/>
            </a:solidFill>
            <a:miter lim="800000"/>
            <a:headEnd/>
            <a:tailEnd/>
          </a:ln>
        </p:spPr>
      </p:pic>
    </p:spTree>
    <p:extLst>
      <p:ext uri="{BB962C8B-B14F-4D97-AF65-F5344CB8AC3E}">
        <p14:creationId xmlns:p14="http://schemas.microsoft.com/office/powerpoint/2010/main" val="2434581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304800" y="0"/>
            <a:ext cx="8610600" cy="1143000"/>
          </a:xfrm>
        </p:spPr>
        <p:txBody>
          <a:bodyPr>
            <a:normAutofit fontScale="90000"/>
          </a:bodyPr>
          <a:lstStyle/>
          <a:p>
            <a:r>
              <a:rPr lang="en-US"/>
              <a:t>Sandia Downhole Test at Coso Geothermal Field</a:t>
            </a:r>
          </a:p>
        </p:txBody>
      </p:sp>
      <p:pic>
        <p:nvPicPr>
          <p:cNvPr id="238595" name="Picture 3" descr="&#10;coso_temp.gif                                                  00023329Macintosh HD                   B7464D7A:"/>
          <p:cNvPicPr>
            <a:picLocks noChangeAspect="1" noChangeArrowheads="1"/>
          </p:cNvPicPr>
          <p:nvPr/>
        </p:nvPicPr>
        <p:blipFill rotWithShape="1">
          <a:blip r:embed="rId2">
            <a:extLst>
              <a:ext uri="{28A0092B-C50C-407E-A947-70E740481C1C}">
                <a14:useLocalDpi xmlns:a14="http://schemas.microsoft.com/office/drawing/2010/main" val="0"/>
              </a:ext>
            </a:extLst>
          </a:blip>
          <a:srcRect l="1537" t="2687" r="2570" b="3696"/>
          <a:stretch/>
        </p:blipFill>
        <p:spPr bwMode="auto">
          <a:xfrm>
            <a:off x="173860" y="1143000"/>
            <a:ext cx="4311192" cy="2920320"/>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pic>
        <p:nvPicPr>
          <p:cNvPr id="238596" name="Picture 4" descr="coso_pressure.gif                                              00023329Macintosh HD                   B7464D7A:"/>
          <p:cNvPicPr>
            <a:picLocks noChangeAspect="1" noChangeArrowheads="1"/>
          </p:cNvPicPr>
          <p:nvPr/>
        </p:nvPicPr>
        <p:blipFill rotWithShape="1">
          <a:blip r:embed="rId3">
            <a:extLst>
              <a:ext uri="{28A0092B-C50C-407E-A947-70E740481C1C}">
                <a14:useLocalDpi xmlns:a14="http://schemas.microsoft.com/office/drawing/2010/main" val="0"/>
              </a:ext>
            </a:extLst>
          </a:blip>
          <a:srcRect l="1784" t="3812" r="2143" b="3653"/>
          <a:stretch/>
        </p:blipFill>
        <p:spPr bwMode="auto">
          <a:xfrm>
            <a:off x="4693981" y="1810519"/>
            <a:ext cx="4406227" cy="2920320"/>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sp>
        <p:nvSpPr>
          <p:cNvPr id="238598" name="Rectangle 6"/>
          <p:cNvSpPr>
            <a:spLocks noChangeArrowheads="1"/>
          </p:cNvSpPr>
          <p:nvPr/>
        </p:nvSpPr>
        <p:spPr bwMode="auto">
          <a:xfrm>
            <a:off x="228600" y="4926815"/>
            <a:ext cx="8686800" cy="76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buClr>
                <a:schemeClr val="tx2"/>
              </a:buClr>
              <a:buSzPct val="50000"/>
            </a:pPr>
            <a:r>
              <a:rPr lang="en-US" sz="2000" b="1" i="1" dirty="0">
                <a:solidFill>
                  <a:srgbClr val="FFFFFF"/>
                </a:solidFill>
                <a:latin typeface="Helvetica Neue Light" charset="0"/>
              </a:rPr>
              <a:t>Tool </a:t>
            </a:r>
            <a:r>
              <a:rPr lang="en-US" sz="2000" b="1" i="1" dirty="0" smtClean="0">
                <a:solidFill>
                  <a:srgbClr val="FFFFFF"/>
                </a:solidFill>
                <a:latin typeface="Helvetica Neue Light" charset="0"/>
              </a:rPr>
              <a:t>pulled </a:t>
            </a:r>
            <a:r>
              <a:rPr lang="en-US" sz="2000" b="1" i="1" dirty="0">
                <a:solidFill>
                  <a:srgbClr val="FFFFFF"/>
                </a:solidFill>
                <a:latin typeface="Helvetica Neue Light" charset="0"/>
              </a:rPr>
              <a:t>for inspection </a:t>
            </a:r>
            <a:r>
              <a:rPr lang="en-US" sz="2000" b="1" i="1" dirty="0" smtClean="0">
                <a:solidFill>
                  <a:srgbClr val="FFFFFF"/>
                </a:solidFill>
                <a:latin typeface="Helvetica Neue Light" charset="0"/>
              </a:rPr>
              <a:t>after </a:t>
            </a:r>
            <a:r>
              <a:rPr lang="en-US" sz="2000" b="1" i="1" dirty="0">
                <a:solidFill>
                  <a:srgbClr val="FFFFFF"/>
                </a:solidFill>
                <a:latin typeface="Helvetica Neue Light" charset="0"/>
              </a:rPr>
              <a:t>8 months of successful operation, </a:t>
            </a:r>
            <a:r>
              <a:rPr lang="en-US" sz="2000" b="1" i="1" dirty="0" smtClean="0">
                <a:solidFill>
                  <a:srgbClr val="FFFFFF"/>
                </a:solidFill>
                <a:latin typeface="Helvetica Neue Light" charset="0"/>
              </a:rPr>
              <a:t>to troubleshoot increased </a:t>
            </a:r>
            <a:r>
              <a:rPr lang="en-US" sz="2000" b="1" i="1" dirty="0">
                <a:solidFill>
                  <a:srgbClr val="FFFFFF"/>
                </a:solidFill>
                <a:latin typeface="Helvetica Neue Light" charset="0"/>
              </a:rPr>
              <a:t>operating current</a:t>
            </a:r>
          </a:p>
          <a:p>
            <a:pPr marL="342900" indent="-342900">
              <a:spcBef>
                <a:spcPct val="20000"/>
              </a:spcBef>
              <a:buClr>
                <a:schemeClr val="tx2"/>
              </a:buClr>
              <a:buSzPct val="50000"/>
              <a:buFont typeface="Monotype Sorts" charset="0"/>
              <a:buNone/>
            </a:pPr>
            <a:endParaRPr lang="en-US" sz="2800" b="1" i="1" dirty="0">
              <a:solidFill>
                <a:srgbClr val="FFFFFF"/>
              </a:solidFill>
              <a:latin typeface="Helvetica Neue Light" charset="0"/>
            </a:endParaRPr>
          </a:p>
        </p:txBody>
      </p:sp>
      <p:sp>
        <p:nvSpPr>
          <p:cNvPr id="238599" name="Text Box 7"/>
          <p:cNvSpPr txBox="1">
            <a:spLocks noChangeArrowheads="1"/>
          </p:cNvSpPr>
          <p:nvPr/>
        </p:nvSpPr>
        <p:spPr bwMode="auto">
          <a:xfrm>
            <a:off x="5470525" y="5692775"/>
            <a:ext cx="298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238600" name="Text Box 8"/>
          <p:cNvSpPr txBox="1">
            <a:spLocks noChangeArrowheads="1"/>
          </p:cNvSpPr>
          <p:nvPr/>
        </p:nvSpPr>
        <p:spPr bwMode="auto">
          <a:xfrm>
            <a:off x="5052860" y="5696735"/>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a:solidFill>
                  <a:srgbClr val="FFFFFF"/>
                </a:solidFill>
                <a:latin typeface="Adobe Garamond Pro"/>
                <a:cs typeface="Adobe Garamond Pro"/>
              </a:rPr>
              <a:t>Figures </a:t>
            </a:r>
            <a:r>
              <a:rPr lang="en-US" sz="1600" i="1" dirty="0" smtClean="0">
                <a:solidFill>
                  <a:srgbClr val="FFFFFF"/>
                </a:solidFill>
                <a:latin typeface="Adobe Garamond Pro"/>
                <a:cs typeface="Adobe Garamond Pro"/>
              </a:rPr>
              <a:t>courtesy of  </a:t>
            </a:r>
            <a:r>
              <a:rPr lang="en-US" sz="1600" i="1" dirty="0">
                <a:solidFill>
                  <a:srgbClr val="FFFFFF"/>
                </a:solidFill>
                <a:latin typeface="Adobe Garamond Pro"/>
                <a:cs typeface="Adobe Garamond Pro"/>
              </a:rPr>
              <a:t>J. </a:t>
            </a:r>
            <a:r>
              <a:rPr lang="en-US" sz="1600" i="1" dirty="0" err="1">
                <a:solidFill>
                  <a:srgbClr val="FFFFFF"/>
                </a:solidFill>
                <a:latin typeface="Adobe Garamond Pro"/>
                <a:cs typeface="Adobe Garamond Pro"/>
              </a:rPr>
              <a:t>Henfling</a:t>
            </a:r>
            <a:r>
              <a:rPr lang="en-US" sz="1600" i="1" dirty="0">
                <a:solidFill>
                  <a:srgbClr val="FFFFFF"/>
                </a:solidFill>
                <a:latin typeface="Adobe Garamond Pro"/>
                <a:cs typeface="Adobe Garamond Pro"/>
              </a:rPr>
              <a:t>, Sandia Labs</a:t>
            </a:r>
          </a:p>
        </p:txBody>
      </p:sp>
    </p:spTree>
    <p:extLst>
      <p:ext uri="{BB962C8B-B14F-4D97-AF65-F5344CB8AC3E}">
        <p14:creationId xmlns:p14="http://schemas.microsoft.com/office/powerpoint/2010/main" val="138656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points</a:t>
            </a:r>
            <a:endParaRPr lang="en-US" dirty="0"/>
          </a:p>
        </p:txBody>
      </p:sp>
      <p:sp>
        <p:nvSpPr>
          <p:cNvPr id="3" name="Content Placeholder 2"/>
          <p:cNvSpPr>
            <a:spLocks noGrp="1"/>
          </p:cNvSpPr>
          <p:nvPr>
            <p:ph idx="1"/>
          </p:nvPr>
        </p:nvSpPr>
        <p:spPr/>
        <p:txBody>
          <a:bodyPr/>
          <a:lstStyle/>
          <a:p>
            <a:r>
              <a:rPr lang="en-US" dirty="0" smtClean="0"/>
              <a:t>Few direct observations of fluids caught in the act of nucleating earthquakes, etc.</a:t>
            </a:r>
          </a:p>
          <a:p>
            <a:r>
              <a:rPr lang="en-US" dirty="0" smtClean="0"/>
              <a:t>More plentiful observations of how earthquakes affect fluids near the earth’s surface</a:t>
            </a:r>
          </a:p>
          <a:p>
            <a:r>
              <a:rPr lang="en-US" dirty="0" smtClean="0"/>
              <a:t>Seismic waves affect fluids over large distances</a:t>
            </a:r>
          </a:p>
          <a:p>
            <a:r>
              <a:rPr lang="en-US" dirty="0" smtClean="0"/>
              <a:t>Those effects could be related to remote triggering</a:t>
            </a:r>
          </a:p>
          <a:p>
            <a:r>
              <a:rPr lang="en-US" dirty="0" smtClean="0"/>
              <a:t>Fluid pressure and strain have recorded record changes</a:t>
            </a:r>
            <a:r>
              <a:rPr lang="en-US" dirty="0"/>
              <a:t> </a:t>
            </a:r>
            <a:r>
              <a:rPr lang="en-US" dirty="0" smtClean="0"/>
              <a:t>below resolution of GPS</a:t>
            </a:r>
          </a:p>
        </p:txBody>
      </p:sp>
    </p:spTree>
    <p:extLst>
      <p:ext uri="{BB962C8B-B14F-4D97-AF65-F5344CB8AC3E}">
        <p14:creationId xmlns:p14="http://schemas.microsoft.com/office/powerpoint/2010/main" val="1473741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152400"/>
            <a:ext cx="9144000" cy="914400"/>
          </a:xfrm>
        </p:spPr>
        <p:txBody>
          <a:bodyPr/>
          <a:lstStyle/>
          <a:p>
            <a:r>
              <a:rPr lang="en-US" sz="3600" dirty="0" smtClean="0"/>
              <a:t>Long Valley Observations</a:t>
            </a:r>
            <a:endParaRPr lang="en-US" sz="3600" dirty="0"/>
          </a:p>
        </p:txBody>
      </p:sp>
      <p:sp>
        <p:nvSpPr>
          <p:cNvPr id="73731" name="Rectangle 3"/>
          <p:cNvSpPr>
            <a:spLocks noGrp="1" noChangeArrowheads="1"/>
          </p:cNvSpPr>
          <p:nvPr>
            <p:ph type="body" idx="4294967295"/>
          </p:nvPr>
        </p:nvSpPr>
        <p:spPr>
          <a:xfrm>
            <a:off x="402218" y="1460814"/>
            <a:ext cx="8153400" cy="1752600"/>
          </a:xfrm>
        </p:spPr>
        <p:txBody>
          <a:bodyPr>
            <a:noAutofit/>
          </a:bodyPr>
          <a:lstStyle/>
          <a:p>
            <a:pPr>
              <a:lnSpc>
                <a:spcPct val="80000"/>
              </a:lnSpc>
            </a:pPr>
            <a:r>
              <a:rPr lang="en-US" sz="2000" dirty="0"/>
              <a:t>Seismic waves produced fluid-pressure and strain responses with same time histories as the local M4.6 and M4.9 </a:t>
            </a:r>
            <a:r>
              <a:rPr lang="en-US" sz="2000" dirty="0" smtClean="0"/>
              <a:t>earthquakes</a:t>
            </a:r>
          </a:p>
          <a:p>
            <a:pPr>
              <a:lnSpc>
                <a:spcPct val="80000"/>
              </a:lnSpc>
            </a:pPr>
            <a:endParaRPr lang="en-US" sz="2000" dirty="0"/>
          </a:p>
          <a:p>
            <a:pPr>
              <a:lnSpc>
                <a:spcPct val="80000"/>
              </a:lnSpc>
            </a:pPr>
            <a:r>
              <a:rPr lang="en-US" sz="2000" dirty="0" smtClean="0"/>
              <a:t>The fluid-pressure and strain responses might be related to remotely-triggered seismicity</a:t>
            </a:r>
          </a:p>
          <a:p>
            <a:pPr>
              <a:lnSpc>
                <a:spcPct val="80000"/>
              </a:lnSpc>
            </a:pPr>
            <a:endParaRPr lang="en-US" sz="2000" dirty="0"/>
          </a:p>
          <a:p>
            <a:pPr>
              <a:lnSpc>
                <a:spcPct val="80000"/>
              </a:lnSpc>
            </a:pPr>
            <a:r>
              <a:rPr lang="en-US" sz="2000" dirty="0" smtClean="0"/>
              <a:t>Pressure dropped </a:t>
            </a:r>
            <a:r>
              <a:rPr lang="en-US" sz="2000" dirty="0"/>
              <a:t>in non-thermal </a:t>
            </a:r>
            <a:r>
              <a:rPr lang="en-US" sz="2000" dirty="0" smtClean="0"/>
              <a:t>wells, increased in moat hydrothermal system</a:t>
            </a:r>
          </a:p>
          <a:p>
            <a:pPr>
              <a:lnSpc>
                <a:spcPct val="80000"/>
              </a:lnSpc>
            </a:pPr>
            <a:endParaRPr lang="en-US" sz="2000" dirty="0"/>
          </a:p>
          <a:p>
            <a:pPr>
              <a:lnSpc>
                <a:spcPct val="80000"/>
              </a:lnSpc>
            </a:pPr>
            <a:r>
              <a:rPr lang="en-US" sz="2000" dirty="0" smtClean="0"/>
              <a:t>Fluid-pressure drop in 2.6 km-deep Long Valley Exploration Well=&gt; not just a near-surface phenomenon</a:t>
            </a:r>
          </a:p>
          <a:p>
            <a:pPr>
              <a:lnSpc>
                <a:spcPct val="80000"/>
              </a:lnSpc>
            </a:pPr>
            <a:endParaRPr lang="en-US" sz="2000" dirty="0"/>
          </a:p>
          <a:p>
            <a:pPr>
              <a:lnSpc>
                <a:spcPct val="80000"/>
              </a:lnSpc>
            </a:pPr>
            <a:r>
              <a:rPr lang="en-US" sz="2000" dirty="0" smtClean="0"/>
              <a:t>Instruments: water-level sensors; dilatometers; 2-color EDM; high-temperature water-pressure/temperature tool; deep borehole; borehole seismometers</a:t>
            </a:r>
            <a:endParaRPr lang="en-US" sz="2000" dirty="0"/>
          </a:p>
          <a:p>
            <a:pPr>
              <a:lnSpc>
                <a:spcPct val="80000"/>
              </a:lnSpc>
              <a:buFontTx/>
              <a:buNone/>
            </a:pPr>
            <a:endParaRPr lang="en-US" sz="2000" dirty="0"/>
          </a:p>
          <a:p>
            <a:pPr>
              <a:lnSpc>
                <a:spcPct val="80000"/>
              </a:lnSpc>
              <a:buFontTx/>
              <a:buNone/>
            </a:pPr>
            <a:endParaRPr lang="en-US" sz="2000" dirty="0"/>
          </a:p>
        </p:txBody>
      </p:sp>
    </p:spTree>
    <p:extLst>
      <p:ext uri="{BB962C8B-B14F-4D97-AF65-F5344CB8AC3E}">
        <p14:creationId xmlns:p14="http://schemas.microsoft.com/office/powerpoint/2010/main" val="91817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son_near_a_hot_spring_in_Yellow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264" y="1020722"/>
            <a:ext cx="7178615" cy="4845565"/>
          </a:xfrm>
          <a:prstGeom prst="rect">
            <a:avLst/>
          </a:prstGeom>
          <a:ln w="28575" cmpd="sng">
            <a:solidFill>
              <a:srgbClr val="4BACC6"/>
            </a:solidFill>
          </a:ln>
        </p:spPr>
      </p:pic>
      <p:sp>
        <p:nvSpPr>
          <p:cNvPr id="5" name="Title 1"/>
          <p:cNvSpPr txBox="1">
            <a:spLocks/>
          </p:cNvSpPr>
          <p:nvPr/>
        </p:nvSpPr>
        <p:spPr>
          <a:xfrm>
            <a:off x="369891" y="222697"/>
            <a:ext cx="5236271" cy="970630"/>
          </a:xfrm>
          <a:prstGeom prst="rect">
            <a:avLst/>
          </a:prstGeom>
        </p:spPr>
        <p:txBody>
          <a:bodyPr/>
          <a:lstStyle>
            <a:lvl1pPr algn="ctr" defTabSz="457200" rtl="0" eaLnBrk="1" latinLnBrk="0" hangingPunct="1">
              <a:spcBef>
                <a:spcPct val="0"/>
              </a:spcBef>
              <a:buNone/>
              <a:defRPr sz="3600" kern="1200">
                <a:solidFill>
                  <a:schemeClr val="accent5">
                    <a:lumMod val="20000"/>
                    <a:lumOff val="80000"/>
                  </a:schemeClr>
                </a:solidFill>
                <a:latin typeface="+mj-lt"/>
                <a:ea typeface="+mj-ea"/>
                <a:cs typeface="+mj-cs"/>
              </a:defRPr>
            </a:lvl1pPr>
          </a:lstStyle>
          <a:p>
            <a:r>
              <a:rPr lang="en-US" dirty="0" smtClean="0"/>
              <a:t>Yellowstone Caldera</a:t>
            </a:r>
            <a:br>
              <a:rPr lang="en-US" dirty="0" smtClean="0"/>
            </a:br>
            <a:endParaRPr lang="en-US" dirty="0"/>
          </a:p>
        </p:txBody>
      </p:sp>
    </p:spTree>
    <p:extLst>
      <p:ext uri="{BB962C8B-B14F-4D97-AF65-F5344CB8AC3E}">
        <p14:creationId xmlns:p14="http://schemas.microsoft.com/office/powerpoint/2010/main" val="1246546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78" y="100312"/>
            <a:ext cx="2784430" cy="4189466"/>
          </a:xfrm>
        </p:spPr>
        <p:txBody>
          <a:bodyPr/>
          <a:lstStyle/>
          <a:p>
            <a:r>
              <a:rPr lang="en-US" dirty="0" smtClean="0"/>
              <a:t>Yellowstone Caldera:</a:t>
            </a:r>
            <a:br>
              <a:rPr lang="en-US" dirty="0" smtClean="0"/>
            </a:br>
            <a:r>
              <a:rPr lang="en-US" dirty="0" smtClean="0"/>
              <a:t>Resurgent domes, earthquake swarms</a:t>
            </a:r>
            <a:endParaRPr lang="en-US" dirty="0"/>
          </a:p>
        </p:txBody>
      </p:sp>
      <p:pic>
        <p:nvPicPr>
          <p:cNvPr id="3" name="Picture 2" descr="F1.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64" y="100312"/>
            <a:ext cx="5676592" cy="5943600"/>
          </a:xfrm>
          <a:prstGeom prst="rect">
            <a:avLst/>
          </a:prstGeom>
        </p:spPr>
      </p:pic>
      <p:sp>
        <p:nvSpPr>
          <p:cNvPr id="4" name="Text Box 8"/>
          <p:cNvSpPr txBox="1">
            <a:spLocks noChangeArrowheads="1"/>
          </p:cNvSpPr>
          <p:nvPr/>
        </p:nvSpPr>
        <p:spPr bwMode="auto">
          <a:xfrm>
            <a:off x="5692539" y="6137522"/>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a:t>
            </a:r>
            <a:r>
              <a:rPr lang="en-US" sz="1600" i="1" dirty="0" err="1" smtClean="0">
                <a:solidFill>
                  <a:srgbClr val="FFFFFF"/>
                </a:solidFill>
                <a:latin typeface="Adobe Garamond Pro"/>
                <a:cs typeface="Adobe Garamond Pro"/>
              </a:rPr>
              <a:t>Lowenstern</a:t>
            </a:r>
            <a:r>
              <a:rPr lang="en-US" sz="1600" i="1" dirty="0" smtClean="0">
                <a:solidFill>
                  <a:srgbClr val="FFFFFF"/>
                </a:solidFill>
                <a:latin typeface="Adobe Garamond Pro"/>
                <a:cs typeface="Adobe Garamond Pro"/>
              </a:rPr>
              <a:t> et al., 2006</a:t>
            </a:r>
            <a:endParaRPr lang="en-US" sz="1600" i="1" dirty="0">
              <a:solidFill>
                <a:srgbClr val="FFFFFF"/>
              </a:solidFill>
              <a:latin typeface="Adobe Garamond Pro"/>
              <a:cs typeface="Adobe Garamond Pro"/>
            </a:endParaRPr>
          </a:p>
        </p:txBody>
      </p:sp>
    </p:spTree>
    <p:extLst>
      <p:ext uri="{BB962C8B-B14F-4D97-AF65-F5344CB8AC3E}">
        <p14:creationId xmlns:p14="http://schemas.microsoft.com/office/powerpoint/2010/main" val="232370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Yellowstone uplift/subsidence rates</a:t>
            </a:r>
            <a:endParaRPr lang="en-US" dirty="0"/>
          </a:p>
        </p:txBody>
      </p:sp>
      <p:pic>
        <p:nvPicPr>
          <p:cNvPr id="3" name="Picture 2" descr="Screen Shot 2015-02-11 at 10.35.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11" y="984538"/>
            <a:ext cx="7772400" cy="4913984"/>
          </a:xfrm>
          <a:prstGeom prst="rect">
            <a:avLst/>
          </a:prstGeom>
          <a:ln w="28575" cmpd="sng">
            <a:solidFill>
              <a:srgbClr val="4BACC6"/>
            </a:solidFill>
          </a:ln>
        </p:spPr>
      </p:pic>
      <p:sp>
        <p:nvSpPr>
          <p:cNvPr id="4" name="Text Box 8"/>
          <p:cNvSpPr txBox="1">
            <a:spLocks noChangeArrowheads="1"/>
          </p:cNvSpPr>
          <p:nvPr/>
        </p:nvSpPr>
        <p:spPr bwMode="auto">
          <a:xfrm>
            <a:off x="5692539" y="6137522"/>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a:t>
            </a:r>
            <a:r>
              <a:rPr lang="en-US" sz="1600" i="1" dirty="0" err="1" smtClean="0">
                <a:solidFill>
                  <a:srgbClr val="FFFFFF"/>
                </a:solidFill>
                <a:latin typeface="Adobe Garamond Pro"/>
                <a:cs typeface="Adobe Garamond Pro"/>
              </a:rPr>
              <a:t>Dzurisin</a:t>
            </a:r>
            <a:r>
              <a:rPr lang="en-US" sz="1600" i="1" dirty="0" smtClean="0">
                <a:solidFill>
                  <a:srgbClr val="FFFFFF"/>
                </a:solidFill>
                <a:latin typeface="Adobe Garamond Pro"/>
                <a:cs typeface="Adobe Garamond Pro"/>
              </a:rPr>
              <a:t> et al., 2012</a:t>
            </a:r>
            <a:endParaRPr lang="en-US" sz="1600" i="1" dirty="0">
              <a:solidFill>
                <a:srgbClr val="FFFFFF"/>
              </a:solidFill>
              <a:latin typeface="Adobe Garamond Pro"/>
              <a:cs typeface="Adobe Garamond Pro"/>
            </a:endParaRPr>
          </a:p>
        </p:txBody>
      </p:sp>
    </p:spTree>
    <p:extLst>
      <p:ext uri="{BB962C8B-B14F-4D97-AF65-F5344CB8AC3E}">
        <p14:creationId xmlns:p14="http://schemas.microsoft.com/office/powerpoint/2010/main" val="1951973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5232"/>
            <a:ext cx="2870200" cy="3086101"/>
          </a:xfrm>
        </p:spPr>
        <p:txBody>
          <a:bodyPr>
            <a:normAutofit/>
          </a:bodyPr>
          <a:lstStyle/>
          <a:p>
            <a:pPr>
              <a:lnSpc>
                <a:spcPct val="80000"/>
              </a:lnSpc>
            </a:pPr>
            <a:r>
              <a:rPr lang="en-US" dirty="0" smtClean="0"/>
              <a:t>January-February 2010 Yellowstone earthquake swarm</a:t>
            </a:r>
            <a:endParaRPr lang="en-US" sz="2700" dirty="0"/>
          </a:p>
        </p:txBody>
      </p:sp>
      <p:pic>
        <p:nvPicPr>
          <p:cNvPr id="3" name="Picture 2" descr="Screen shot 2014-01-14 at 6.32.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421" y="286266"/>
            <a:ext cx="5726130" cy="5486400"/>
          </a:xfrm>
          <a:prstGeom prst="rect">
            <a:avLst/>
          </a:prstGeom>
          <a:ln w="28575" cmpd="sng">
            <a:solidFill>
              <a:srgbClr val="4BACC6"/>
            </a:solidFill>
          </a:ln>
        </p:spPr>
      </p:pic>
      <p:sp>
        <p:nvSpPr>
          <p:cNvPr id="4" name="TextBox 3"/>
          <p:cNvSpPr txBox="1"/>
          <p:nvPr/>
        </p:nvSpPr>
        <p:spPr>
          <a:xfrm>
            <a:off x="6210300" y="5772666"/>
            <a:ext cx="2806700" cy="369332"/>
          </a:xfrm>
          <a:prstGeom prst="rect">
            <a:avLst/>
          </a:prstGeom>
          <a:noFill/>
        </p:spPr>
        <p:txBody>
          <a:bodyPr wrap="square" rtlCol="0">
            <a:spAutoFit/>
          </a:bodyPr>
          <a:lstStyle/>
          <a:p>
            <a:r>
              <a:rPr lang="en-US" dirty="0" smtClean="0"/>
              <a:t>Figure:  Shelly et al., 2013</a:t>
            </a:r>
            <a:endParaRPr lang="en-US" dirty="0"/>
          </a:p>
        </p:txBody>
      </p:sp>
      <p:sp>
        <p:nvSpPr>
          <p:cNvPr id="5" name="Text Box 8"/>
          <p:cNvSpPr txBox="1">
            <a:spLocks noChangeArrowheads="1"/>
          </p:cNvSpPr>
          <p:nvPr/>
        </p:nvSpPr>
        <p:spPr bwMode="auto">
          <a:xfrm>
            <a:off x="5800743" y="5809623"/>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Shelly et al., JGR, 2013</a:t>
            </a:r>
            <a:endParaRPr lang="en-US" sz="1600" i="1" dirty="0">
              <a:solidFill>
                <a:srgbClr val="FFFFFF"/>
              </a:solidFill>
              <a:latin typeface="Adobe Garamond Pro"/>
              <a:cs typeface="Adobe Garamond Pro"/>
            </a:endParaRPr>
          </a:p>
        </p:txBody>
      </p:sp>
      <p:sp>
        <p:nvSpPr>
          <p:cNvPr id="6" name="Rectangle 5"/>
          <p:cNvSpPr/>
          <p:nvPr/>
        </p:nvSpPr>
        <p:spPr>
          <a:xfrm>
            <a:off x="4882444" y="2836333"/>
            <a:ext cx="437444" cy="437444"/>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0330" y="3870274"/>
            <a:ext cx="1989246" cy="830997"/>
          </a:xfrm>
          <a:prstGeom prst="rect">
            <a:avLst/>
          </a:prstGeom>
          <a:noFill/>
        </p:spPr>
        <p:txBody>
          <a:bodyPr wrap="none" rtlCol="0">
            <a:spAutoFit/>
          </a:bodyPr>
          <a:lstStyle/>
          <a:p>
            <a:r>
              <a:rPr lang="en-US" sz="2400" dirty="0" smtClean="0">
                <a:solidFill>
                  <a:schemeClr val="accent5">
                    <a:lumMod val="20000"/>
                    <a:lumOff val="80000"/>
                  </a:schemeClr>
                </a:solidFill>
              </a:rPr>
              <a:t>-</a:t>
            </a:r>
            <a:r>
              <a:rPr lang="en-US" sz="2400" dirty="0" err="1" smtClean="0">
                <a:solidFill>
                  <a:schemeClr val="accent5">
                    <a:lumMod val="20000"/>
                    <a:lumOff val="80000"/>
                  </a:schemeClr>
                </a:solidFill>
              </a:rPr>
              <a:t>M</a:t>
            </a:r>
            <a:r>
              <a:rPr lang="en-US" sz="2400" baseline="-25000" dirty="0" err="1" smtClean="0">
                <a:solidFill>
                  <a:schemeClr val="accent5">
                    <a:lumMod val="20000"/>
                    <a:lumOff val="80000"/>
                  </a:schemeClr>
                </a:solidFill>
              </a:rPr>
              <a:t>max</a:t>
            </a:r>
            <a:r>
              <a:rPr lang="en-US" sz="2400" dirty="0" smtClean="0">
                <a:solidFill>
                  <a:schemeClr val="accent5">
                    <a:lumMod val="20000"/>
                    <a:lumOff val="80000"/>
                  </a:schemeClr>
                </a:solidFill>
              </a:rPr>
              <a:t> </a:t>
            </a:r>
            <a:r>
              <a:rPr lang="en-US" sz="2400" dirty="0">
                <a:solidFill>
                  <a:schemeClr val="accent5">
                    <a:lumMod val="20000"/>
                    <a:lumOff val="80000"/>
                  </a:schemeClr>
                </a:solidFill>
              </a:rPr>
              <a:t>3.9</a:t>
            </a:r>
            <a:br>
              <a:rPr lang="en-US" sz="2400" dirty="0">
                <a:solidFill>
                  <a:schemeClr val="accent5">
                    <a:lumMod val="20000"/>
                    <a:lumOff val="80000"/>
                  </a:schemeClr>
                </a:solidFill>
              </a:rPr>
            </a:br>
            <a:r>
              <a:rPr lang="en-US" sz="2400" dirty="0" smtClean="0">
                <a:solidFill>
                  <a:schemeClr val="accent5">
                    <a:lumMod val="20000"/>
                    <a:lumOff val="80000"/>
                  </a:schemeClr>
                </a:solidFill>
              </a:rPr>
              <a:t>-No </a:t>
            </a:r>
            <a:r>
              <a:rPr lang="en-US" sz="2400" dirty="0">
                <a:solidFill>
                  <a:schemeClr val="accent5">
                    <a:lumMod val="20000"/>
                    <a:lumOff val="80000"/>
                  </a:schemeClr>
                </a:solidFill>
              </a:rPr>
              <a:t>GPS signal</a:t>
            </a:r>
          </a:p>
        </p:txBody>
      </p:sp>
    </p:spTree>
    <p:extLst>
      <p:ext uri="{BB962C8B-B14F-4D97-AF65-F5344CB8AC3E}">
        <p14:creationId xmlns:p14="http://schemas.microsoft.com/office/powerpoint/2010/main" val="2970952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Precise relocations reveal time-space patterns</a:t>
            </a:r>
            <a:endParaRPr lang="en-US" dirty="0"/>
          </a:p>
        </p:txBody>
      </p:sp>
      <p:pic>
        <p:nvPicPr>
          <p:cNvPr id="3" name="Picture 2" descr="Screen Shot 2015-02-12 at 12.54.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79" y="871648"/>
            <a:ext cx="8029421" cy="5212080"/>
          </a:xfrm>
          <a:prstGeom prst="rect">
            <a:avLst/>
          </a:prstGeom>
          <a:ln w="28575" cmpd="sng">
            <a:solidFill>
              <a:srgbClr val="4BACC6"/>
            </a:solidFill>
          </a:ln>
        </p:spPr>
      </p:pic>
      <p:sp>
        <p:nvSpPr>
          <p:cNvPr id="4" name="Text Box 8"/>
          <p:cNvSpPr txBox="1">
            <a:spLocks noChangeArrowheads="1"/>
          </p:cNvSpPr>
          <p:nvPr/>
        </p:nvSpPr>
        <p:spPr bwMode="auto">
          <a:xfrm>
            <a:off x="5800743" y="6173500"/>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Shelly et al., JGR, 2013</a:t>
            </a:r>
            <a:endParaRPr lang="en-US" sz="1600" i="1" dirty="0">
              <a:solidFill>
                <a:srgbClr val="FFFFFF"/>
              </a:solidFill>
              <a:latin typeface="Adobe Garamond Pro"/>
              <a:cs typeface="Adobe Garamond Pro"/>
            </a:endParaRPr>
          </a:p>
        </p:txBody>
      </p:sp>
    </p:spTree>
    <p:extLst>
      <p:ext uri="{BB962C8B-B14F-4D97-AF65-F5344CB8AC3E}">
        <p14:creationId xmlns:p14="http://schemas.microsoft.com/office/powerpoint/2010/main" val="2135780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8118" y="1086556"/>
            <a:ext cx="4981215" cy="502073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Strain offsets, but no longer transients</a:t>
            </a:r>
            <a:endParaRPr lang="en-US" dirty="0"/>
          </a:p>
        </p:txBody>
      </p:sp>
      <p:pic>
        <p:nvPicPr>
          <p:cNvPr id="4" name="Picture 3" descr="Screen Shot 2015-02-11 at 10.11.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010" y="1114779"/>
            <a:ext cx="3026166" cy="5029200"/>
          </a:xfrm>
          <a:prstGeom prst="rect">
            <a:avLst/>
          </a:prstGeom>
        </p:spPr>
      </p:pic>
      <p:pic>
        <p:nvPicPr>
          <p:cNvPr id="5" name="Picture 4" descr="B207_2010021_0545_0645_ekk.pdf"/>
          <p:cNvPicPr>
            <a:picLocks noChangeAspect="1"/>
          </p:cNvPicPr>
          <p:nvPr/>
        </p:nvPicPr>
        <p:blipFill rotWithShape="1">
          <a:blip r:embed="rId4">
            <a:alphaModFix/>
            <a:extLst>
              <a:ext uri="{28A0092B-C50C-407E-A947-70E740481C1C}">
                <a14:useLocalDpi xmlns:a14="http://schemas.microsoft.com/office/drawing/2010/main" val="0"/>
              </a:ext>
            </a:extLst>
          </a:blip>
          <a:srcRect l="10176" t="9053" r="17958" b="5761"/>
          <a:stretch/>
        </p:blipFill>
        <p:spPr>
          <a:xfrm>
            <a:off x="-126998" y="620888"/>
            <a:ext cx="5989981" cy="5486400"/>
          </a:xfrm>
          <a:prstGeom prst="rect">
            <a:avLst/>
          </a:prstGeom>
        </p:spPr>
      </p:pic>
      <p:sp>
        <p:nvSpPr>
          <p:cNvPr id="7" name="Text Box 8"/>
          <p:cNvSpPr txBox="1">
            <a:spLocks noChangeArrowheads="1"/>
          </p:cNvSpPr>
          <p:nvPr/>
        </p:nvSpPr>
        <p:spPr bwMode="auto">
          <a:xfrm>
            <a:off x="5603184" y="6137522"/>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Shelly et al., JGR, 2013</a:t>
            </a:r>
            <a:endParaRPr lang="en-US" sz="1600" i="1" dirty="0">
              <a:solidFill>
                <a:srgbClr val="FFFFFF"/>
              </a:solidFill>
              <a:latin typeface="Adobe Garamond Pro"/>
              <a:cs typeface="Adobe Garamond Pro"/>
            </a:endParaRPr>
          </a:p>
        </p:txBody>
      </p:sp>
    </p:spTree>
    <p:extLst>
      <p:ext uri="{BB962C8B-B14F-4D97-AF65-F5344CB8AC3E}">
        <p14:creationId xmlns:p14="http://schemas.microsoft.com/office/powerpoint/2010/main" val="2428373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5" y="0"/>
            <a:ext cx="88749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60084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evolution of swarm: Diffusion?</a:t>
            </a:r>
            <a:endParaRPr lang="en-US" dirty="0"/>
          </a:p>
        </p:txBody>
      </p:sp>
      <p:pic>
        <p:nvPicPr>
          <p:cNvPr id="3" name="Picture 2" descr="Screen Shot 2015-02-11 at 10.49.32 AM.png"/>
          <p:cNvPicPr>
            <a:picLocks noChangeAspect="1"/>
          </p:cNvPicPr>
          <p:nvPr/>
        </p:nvPicPr>
        <p:blipFill rotWithShape="1">
          <a:blip r:embed="rId3">
            <a:extLst>
              <a:ext uri="{28A0092B-C50C-407E-A947-70E740481C1C}">
                <a14:useLocalDpi xmlns:a14="http://schemas.microsoft.com/office/drawing/2010/main" val="0"/>
              </a:ext>
            </a:extLst>
          </a:blip>
          <a:srcRect t="1462"/>
          <a:stretch/>
        </p:blipFill>
        <p:spPr>
          <a:xfrm>
            <a:off x="1315156" y="876424"/>
            <a:ext cx="6646879" cy="5029200"/>
          </a:xfrm>
          <a:prstGeom prst="rect">
            <a:avLst/>
          </a:prstGeom>
        </p:spPr>
      </p:pic>
      <p:sp>
        <p:nvSpPr>
          <p:cNvPr id="4" name="Text Box 8"/>
          <p:cNvSpPr txBox="1">
            <a:spLocks noChangeArrowheads="1"/>
          </p:cNvSpPr>
          <p:nvPr/>
        </p:nvSpPr>
        <p:spPr bwMode="auto">
          <a:xfrm>
            <a:off x="5109299" y="5996412"/>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Shelly et al., JGR, 2013</a:t>
            </a:r>
            <a:endParaRPr lang="en-US" sz="1600" i="1" dirty="0">
              <a:solidFill>
                <a:srgbClr val="FFFFFF"/>
              </a:solidFill>
              <a:latin typeface="Adobe Garamond Pro"/>
              <a:cs typeface="Adobe Garamond Pro"/>
            </a:endParaRPr>
          </a:p>
        </p:txBody>
      </p:sp>
    </p:spTree>
    <p:extLst>
      <p:ext uri="{BB962C8B-B14F-4D97-AF65-F5344CB8AC3E}">
        <p14:creationId xmlns:p14="http://schemas.microsoft.com/office/powerpoint/2010/main" val="1750015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2-12 at 12.04.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361" y="544206"/>
            <a:ext cx="6891927" cy="5486400"/>
          </a:xfrm>
          <a:prstGeom prst="rect">
            <a:avLst/>
          </a:prstGeom>
          <a:ln w="28575" cmpd="sng">
            <a:solidFill>
              <a:srgbClr val="4BACC6"/>
            </a:solidFill>
          </a:ln>
        </p:spPr>
      </p:pic>
    </p:spTree>
    <p:extLst>
      <p:ext uri="{BB962C8B-B14F-4D97-AF65-F5344CB8AC3E}">
        <p14:creationId xmlns:p14="http://schemas.microsoft.com/office/powerpoint/2010/main" val="3975148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10287000" cy="1143000"/>
          </a:xfrm>
        </p:spPr>
        <p:txBody>
          <a:bodyPr/>
          <a:lstStyle/>
          <a:p>
            <a:r>
              <a:rPr lang="en-US" sz="3200"/>
              <a:t>Long Valley Caldera, Eastern California: </a:t>
            </a:r>
            <a:br>
              <a:rPr lang="en-US" sz="3200"/>
            </a:br>
            <a:r>
              <a:rPr lang="en-US" sz="3200"/>
              <a:t>A Seismically &amp; Volcanically Active Area</a:t>
            </a:r>
          </a:p>
        </p:txBody>
      </p:sp>
      <p:pic>
        <p:nvPicPr>
          <p:cNvPr id="67587" name="Picture 3" descr="&#10;lvpanorama.ai                                                  00071E0C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l="12878" t="41176" r="9091" b="9804"/>
          <a:stretch>
            <a:fillRect/>
          </a:stretch>
        </p:blipFill>
        <p:spPr bwMode="auto">
          <a:xfrm>
            <a:off x="228600" y="1612900"/>
            <a:ext cx="87630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0298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152400"/>
            <a:ext cx="9144000" cy="914400"/>
          </a:xfrm>
        </p:spPr>
        <p:txBody>
          <a:bodyPr/>
          <a:lstStyle/>
          <a:p>
            <a:r>
              <a:rPr lang="en-US" sz="3600" dirty="0" smtClean="0"/>
              <a:t>2010 Yellowstone Swarm</a:t>
            </a:r>
            <a:endParaRPr lang="en-US" sz="3600" dirty="0"/>
          </a:p>
        </p:txBody>
      </p:sp>
      <p:sp>
        <p:nvSpPr>
          <p:cNvPr id="73731" name="Rectangle 3"/>
          <p:cNvSpPr>
            <a:spLocks noGrp="1" noChangeArrowheads="1"/>
          </p:cNvSpPr>
          <p:nvPr>
            <p:ph type="body" idx="4294967295"/>
          </p:nvPr>
        </p:nvSpPr>
        <p:spPr>
          <a:xfrm>
            <a:off x="402218" y="1097451"/>
            <a:ext cx="8153400" cy="4037916"/>
          </a:xfrm>
        </p:spPr>
        <p:txBody>
          <a:bodyPr>
            <a:noAutofit/>
          </a:bodyPr>
          <a:lstStyle/>
          <a:p>
            <a:pPr>
              <a:lnSpc>
                <a:spcPct val="80000"/>
              </a:lnSpc>
            </a:pPr>
            <a:r>
              <a:rPr lang="en-US" sz="2000" dirty="0" smtClean="0"/>
              <a:t>Largest events (M3.6, M3.9) seen to be associated with vertical migration of hypocenters (based on precise relocations)</a:t>
            </a:r>
          </a:p>
          <a:p>
            <a:pPr>
              <a:lnSpc>
                <a:spcPct val="80000"/>
              </a:lnSpc>
            </a:pPr>
            <a:endParaRPr lang="en-US" sz="2000" dirty="0"/>
          </a:p>
          <a:p>
            <a:pPr>
              <a:lnSpc>
                <a:spcPct val="80000"/>
              </a:lnSpc>
            </a:pPr>
            <a:r>
              <a:rPr lang="en-US" sz="2000" dirty="0" smtClean="0"/>
              <a:t>Nearest </a:t>
            </a:r>
            <a:r>
              <a:rPr lang="en-US" sz="2000" dirty="0" err="1" smtClean="0"/>
              <a:t>strainmeter</a:t>
            </a:r>
            <a:r>
              <a:rPr lang="en-US" sz="2000" dirty="0" smtClean="0"/>
              <a:t> records only </a:t>
            </a:r>
            <a:r>
              <a:rPr lang="en-US" sz="2000" dirty="0" err="1" smtClean="0"/>
              <a:t>coseismic</a:t>
            </a:r>
            <a:r>
              <a:rPr lang="en-US" sz="2000" dirty="0" smtClean="0"/>
              <a:t> “steps”; no persisting transients</a:t>
            </a:r>
          </a:p>
          <a:p>
            <a:pPr>
              <a:lnSpc>
                <a:spcPct val="80000"/>
              </a:lnSpc>
            </a:pPr>
            <a:endParaRPr lang="en-US" sz="2000" dirty="0"/>
          </a:p>
          <a:p>
            <a:pPr>
              <a:lnSpc>
                <a:spcPct val="80000"/>
              </a:lnSpc>
            </a:pPr>
            <a:r>
              <a:rPr lang="en-US" sz="2000" dirty="0" smtClean="0"/>
              <a:t>No fluid-pressure data</a:t>
            </a:r>
          </a:p>
          <a:p>
            <a:pPr>
              <a:lnSpc>
                <a:spcPct val="80000"/>
              </a:lnSpc>
            </a:pPr>
            <a:endParaRPr lang="en-US" sz="2000" dirty="0"/>
          </a:p>
          <a:p>
            <a:pPr>
              <a:lnSpc>
                <a:spcPct val="80000"/>
              </a:lnSpc>
            </a:pPr>
            <a:r>
              <a:rPr lang="en-US" sz="2000" dirty="0" smtClean="0"/>
              <a:t>No GPS-detected deformation</a:t>
            </a:r>
          </a:p>
          <a:p>
            <a:pPr marL="0" indent="0">
              <a:lnSpc>
                <a:spcPct val="80000"/>
              </a:lnSpc>
              <a:buNone/>
            </a:pPr>
            <a:endParaRPr lang="en-US" sz="2000" dirty="0"/>
          </a:p>
          <a:p>
            <a:pPr>
              <a:lnSpc>
                <a:spcPct val="80000"/>
              </a:lnSpc>
            </a:pPr>
            <a:r>
              <a:rPr lang="en-US" sz="2000" dirty="0" smtClean="0"/>
              <a:t>No deep borehole</a:t>
            </a:r>
          </a:p>
          <a:p>
            <a:pPr>
              <a:lnSpc>
                <a:spcPct val="80000"/>
              </a:lnSpc>
            </a:pPr>
            <a:endParaRPr lang="en-US" sz="2000" dirty="0"/>
          </a:p>
          <a:p>
            <a:pPr>
              <a:lnSpc>
                <a:spcPct val="80000"/>
              </a:lnSpc>
            </a:pPr>
            <a:r>
              <a:rPr lang="en-US" sz="2000" dirty="0" smtClean="0"/>
              <a:t>Is spread of seismicity due to fluid diffusion? Or does it proceed in bursts following the larger earthquakes in the swarm?</a:t>
            </a:r>
          </a:p>
          <a:p>
            <a:pPr>
              <a:lnSpc>
                <a:spcPct val="80000"/>
              </a:lnSpc>
            </a:pPr>
            <a:endParaRPr lang="en-US" sz="2000" dirty="0"/>
          </a:p>
          <a:p>
            <a:pPr>
              <a:lnSpc>
                <a:spcPct val="80000"/>
              </a:lnSpc>
            </a:pPr>
            <a:r>
              <a:rPr lang="en-US" sz="2000" dirty="0" smtClean="0"/>
              <a:t>Did hydrothermal seals rupture during this swarm?</a:t>
            </a:r>
            <a:endParaRPr lang="en-US" sz="2000" dirty="0"/>
          </a:p>
          <a:p>
            <a:pPr>
              <a:lnSpc>
                <a:spcPct val="80000"/>
              </a:lnSpc>
              <a:buFontTx/>
              <a:buNone/>
            </a:pPr>
            <a:endParaRPr lang="en-US" sz="2000" dirty="0"/>
          </a:p>
          <a:p>
            <a:pPr>
              <a:lnSpc>
                <a:spcPct val="80000"/>
              </a:lnSpc>
              <a:buFontTx/>
              <a:buNone/>
            </a:pPr>
            <a:endParaRPr lang="en-US" sz="2000" dirty="0"/>
          </a:p>
        </p:txBody>
      </p:sp>
    </p:spTree>
    <p:extLst>
      <p:ext uri="{BB962C8B-B14F-4D97-AF65-F5344CB8AC3E}">
        <p14:creationId xmlns:p14="http://schemas.microsoft.com/office/powerpoint/2010/main" val="3491737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4" y="-297920"/>
            <a:ext cx="2870200" cy="3086101"/>
          </a:xfrm>
        </p:spPr>
        <p:txBody>
          <a:bodyPr>
            <a:normAutofit/>
          </a:bodyPr>
          <a:lstStyle/>
          <a:p>
            <a:pPr>
              <a:lnSpc>
                <a:spcPct val="80000"/>
              </a:lnSpc>
            </a:pPr>
            <a:r>
              <a:rPr lang="en-US" dirty="0" smtClean="0"/>
              <a:t>March 31, 2014 Yellowstone M4.8 earthquake</a:t>
            </a:r>
            <a:endParaRPr lang="en-US" sz="2700" dirty="0"/>
          </a:p>
        </p:txBody>
      </p:sp>
      <p:sp>
        <p:nvSpPr>
          <p:cNvPr id="4" name="TextBox 3"/>
          <p:cNvSpPr txBox="1"/>
          <p:nvPr/>
        </p:nvSpPr>
        <p:spPr>
          <a:xfrm>
            <a:off x="6210300" y="5772666"/>
            <a:ext cx="2806700" cy="369332"/>
          </a:xfrm>
          <a:prstGeom prst="rect">
            <a:avLst/>
          </a:prstGeom>
          <a:noFill/>
        </p:spPr>
        <p:txBody>
          <a:bodyPr wrap="square" rtlCol="0">
            <a:spAutoFit/>
          </a:bodyPr>
          <a:lstStyle/>
          <a:p>
            <a:r>
              <a:rPr lang="en-US" dirty="0" smtClean="0"/>
              <a:t>Figure:  Shelly et al., 2013</a:t>
            </a:r>
            <a:endParaRPr lang="en-US" dirty="0"/>
          </a:p>
        </p:txBody>
      </p:sp>
      <p:sp>
        <p:nvSpPr>
          <p:cNvPr id="5" name="Text Box 8"/>
          <p:cNvSpPr txBox="1">
            <a:spLocks noChangeArrowheads="1"/>
          </p:cNvSpPr>
          <p:nvPr/>
        </p:nvSpPr>
        <p:spPr bwMode="auto">
          <a:xfrm>
            <a:off x="5800743" y="5888023"/>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P. </a:t>
            </a:r>
            <a:r>
              <a:rPr lang="en-US" sz="1600" i="1" dirty="0" err="1" smtClean="0">
                <a:solidFill>
                  <a:srgbClr val="FFFFFF"/>
                </a:solidFill>
                <a:latin typeface="Adobe Garamond Pro"/>
                <a:cs typeface="Adobe Garamond Pro"/>
              </a:rPr>
              <a:t>Cervelli</a:t>
            </a:r>
            <a:r>
              <a:rPr lang="en-US" sz="1600" i="1" dirty="0" smtClean="0">
                <a:solidFill>
                  <a:srgbClr val="FFFFFF"/>
                </a:solidFill>
                <a:latin typeface="Adobe Garamond Pro"/>
                <a:cs typeface="Adobe Garamond Pro"/>
              </a:rPr>
              <a:t>, USGS</a:t>
            </a:r>
            <a:endParaRPr lang="en-US" sz="1600" i="1" dirty="0">
              <a:solidFill>
                <a:srgbClr val="FFFFFF"/>
              </a:solidFill>
              <a:latin typeface="Adobe Garamond Pro"/>
              <a:cs typeface="Adobe Garamond Pro"/>
            </a:endParaRPr>
          </a:p>
        </p:txBody>
      </p:sp>
      <p:sp>
        <p:nvSpPr>
          <p:cNvPr id="7" name="TextBox 6"/>
          <p:cNvSpPr txBox="1"/>
          <p:nvPr/>
        </p:nvSpPr>
        <p:spPr>
          <a:xfrm>
            <a:off x="423426" y="2518944"/>
            <a:ext cx="3104054" cy="3416320"/>
          </a:xfrm>
          <a:prstGeom prst="rect">
            <a:avLst/>
          </a:prstGeom>
          <a:noFill/>
        </p:spPr>
        <p:txBody>
          <a:bodyPr wrap="square" rtlCol="0">
            <a:spAutoFit/>
          </a:bodyPr>
          <a:lstStyle/>
          <a:p>
            <a:r>
              <a:rPr lang="en-US" sz="2400" dirty="0" smtClean="0">
                <a:solidFill>
                  <a:schemeClr val="accent5">
                    <a:lumMod val="20000"/>
                    <a:lumOff val="80000"/>
                  </a:schemeClr>
                </a:solidFill>
              </a:rPr>
              <a:t>-GPS detected uplift centered on area starting fall 2013</a:t>
            </a:r>
          </a:p>
          <a:p>
            <a:endParaRPr lang="en-US" sz="2400" dirty="0" smtClean="0">
              <a:solidFill>
                <a:schemeClr val="accent5">
                  <a:lumMod val="20000"/>
                  <a:lumOff val="80000"/>
                </a:schemeClr>
              </a:solidFill>
            </a:endParaRPr>
          </a:p>
          <a:p>
            <a:r>
              <a:rPr lang="en-US" sz="2400" dirty="0" smtClean="0">
                <a:solidFill>
                  <a:schemeClr val="accent5">
                    <a:lumMod val="20000"/>
                    <a:lumOff val="80000"/>
                  </a:schemeClr>
                </a:solidFill>
              </a:rPr>
              <a:t>-Uplift reversed with earthquake</a:t>
            </a:r>
          </a:p>
          <a:p>
            <a:endParaRPr lang="en-US" sz="2400" dirty="0">
              <a:solidFill>
                <a:schemeClr val="accent5">
                  <a:lumMod val="20000"/>
                  <a:lumOff val="80000"/>
                </a:schemeClr>
              </a:solidFill>
            </a:endParaRPr>
          </a:p>
          <a:p>
            <a:r>
              <a:rPr lang="en-US" sz="2400" dirty="0" smtClean="0">
                <a:solidFill>
                  <a:schemeClr val="accent5">
                    <a:lumMod val="20000"/>
                    <a:lumOff val="80000"/>
                  </a:schemeClr>
                </a:solidFill>
              </a:rPr>
              <a:t>-</a:t>
            </a:r>
            <a:r>
              <a:rPr lang="en-US" sz="2400" dirty="0" err="1" smtClean="0">
                <a:solidFill>
                  <a:schemeClr val="accent5">
                    <a:lumMod val="20000"/>
                    <a:lumOff val="80000"/>
                  </a:schemeClr>
                </a:solidFill>
              </a:rPr>
              <a:t>Strainmeter</a:t>
            </a:r>
            <a:r>
              <a:rPr lang="en-US" sz="2400" dirty="0" smtClean="0">
                <a:solidFill>
                  <a:schemeClr val="accent5">
                    <a:lumMod val="20000"/>
                    <a:lumOff val="80000"/>
                  </a:schemeClr>
                </a:solidFill>
              </a:rPr>
              <a:t> transient follows earthquake</a:t>
            </a:r>
            <a:endParaRPr lang="en-US" sz="2400" dirty="0">
              <a:solidFill>
                <a:schemeClr val="accent5">
                  <a:lumMod val="20000"/>
                  <a:lumOff val="80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554" t="8340" r="9127" b="20374"/>
          <a:stretch/>
        </p:blipFill>
        <p:spPr>
          <a:xfrm>
            <a:off x="3888062" y="235199"/>
            <a:ext cx="5001176" cy="5537467"/>
          </a:xfrm>
          <a:prstGeom prst="rect">
            <a:avLst/>
          </a:prstGeom>
        </p:spPr>
      </p:pic>
      <p:sp>
        <p:nvSpPr>
          <p:cNvPr id="9" name="5-Point Star 8"/>
          <p:cNvSpPr/>
          <p:nvPr/>
        </p:nvSpPr>
        <p:spPr>
          <a:xfrm>
            <a:off x="5572143" y="2159448"/>
            <a:ext cx="228600" cy="2286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3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087" y="2353739"/>
            <a:ext cx="3297382" cy="3657600"/>
          </a:xfrm>
          <a:prstGeom prst="rect">
            <a:avLst/>
          </a:prstGeom>
          <a:ln w="28575" cmpd="sng">
            <a:solidFill>
              <a:schemeClr val="accent5"/>
            </a:solidFill>
          </a:ln>
        </p:spPr>
      </p:pic>
      <p:sp>
        <p:nvSpPr>
          <p:cNvPr id="7" name="Oval 6"/>
          <p:cNvSpPr/>
          <p:nvPr/>
        </p:nvSpPr>
        <p:spPr>
          <a:xfrm>
            <a:off x="7220450" y="4041427"/>
            <a:ext cx="141112" cy="141112"/>
          </a:xfrm>
          <a:prstGeom prst="ellipse">
            <a:avLst/>
          </a:prstGeom>
          <a:solidFill>
            <a:srgbClr val="7608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550830" y="4612303"/>
            <a:ext cx="141112" cy="141112"/>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570967" y="4182539"/>
            <a:ext cx="141112" cy="141112"/>
          </a:xfrm>
          <a:prstGeom prst="ellipse">
            <a:avLst/>
          </a:prstGeom>
          <a:solidFill>
            <a:srgbClr val="FFCE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856008" y="3970871"/>
            <a:ext cx="141112" cy="141112"/>
          </a:xfrm>
          <a:prstGeom prst="ellipse">
            <a:avLst/>
          </a:prstGeom>
          <a:solidFill>
            <a:srgbClr val="3997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64291" y="3683005"/>
            <a:ext cx="141112" cy="141112"/>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3" y="226680"/>
            <a:ext cx="6400800" cy="3955859"/>
          </a:xfrm>
          <a:prstGeom prst="rect">
            <a:avLst/>
          </a:prstGeom>
          <a:ln w="28575" cmpd="sng">
            <a:solidFill>
              <a:srgbClr val="4BACC6"/>
            </a:solidFill>
          </a:ln>
        </p:spPr>
      </p:pic>
      <p:sp>
        <p:nvSpPr>
          <p:cNvPr id="3" name="Text Box 8"/>
          <p:cNvSpPr txBox="1">
            <a:spLocks noChangeArrowheads="1"/>
          </p:cNvSpPr>
          <p:nvPr/>
        </p:nvSpPr>
        <p:spPr bwMode="auto">
          <a:xfrm>
            <a:off x="5603184" y="6137522"/>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courtesy of Peter </a:t>
            </a:r>
            <a:r>
              <a:rPr lang="en-US" sz="1600" i="1" dirty="0" err="1" smtClean="0">
                <a:solidFill>
                  <a:srgbClr val="FFFFFF"/>
                </a:solidFill>
                <a:latin typeface="Adobe Garamond Pro"/>
                <a:cs typeface="Adobe Garamond Pro"/>
              </a:rPr>
              <a:t>Cervelli</a:t>
            </a:r>
            <a:r>
              <a:rPr lang="en-US" sz="1600" i="1" dirty="0" smtClean="0">
                <a:solidFill>
                  <a:srgbClr val="FFFFFF"/>
                </a:solidFill>
                <a:latin typeface="Adobe Garamond Pro"/>
                <a:cs typeface="Adobe Garamond Pro"/>
              </a:rPr>
              <a:t>, USGS</a:t>
            </a:r>
            <a:endParaRPr lang="en-US" sz="1600" i="1" dirty="0">
              <a:solidFill>
                <a:srgbClr val="FFFFFF"/>
              </a:solidFill>
              <a:latin typeface="Adobe Garamond Pro"/>
              <a:cs typeface="Adobe Garamond Pro"/>
            </a:endParaRPr>
          </a:p>
        </p:txBody>
      </p:sp>
    </p:spTree>
    <p:extLst>
      <p:ext uri="{BB962C8B-B14F-4D97-AF65-F5344CB8AC3E}">
        <p14:creationId xmlns:p14="http://schemas.microsoft.com/office/powerpoint/2010/main" val="3005250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950_relM4.8_nrwy_wOrient.pdf"/>
          <p:cNvPicPr>
            <a:picLocks noChangeAspect="1"/>
          </p:cNvPicPr>
          <p:nvPr/>
        </p:nvPicPr>
        <p:blipFill rotWithShape="1">
          <a:blip r:embed="rId2">
            <a:extLst>
              <a:ext uri="{28A0092B-C50C-407E-A947-70E740481C1C}">
                <a14:useLocalDpi xmlns:a14="http://schemas.microsoft.com/office/drawing/2010/main" val="0"/>
              </a:ext>
            </a:extLst>
          </a:blip>
          <a:srcRect l="12651" t="3232" r="4675" b="12123"/>
          <a:stretch/>
        </p:blipFill>
        <p:spPr>
          <a:xfrm>
            <a:off x="826463" y="241871"/>
            <a:ext cx="7337374" cy="5804862"/>
          </a:xfrm>
          <a:prstGeom prst="rect">
            <a:avLst/>
          </a:prstGeom>
          <a:ln w="28575" cmpd="sng">
            <a:solidFill>
              <a:srgbClr val="4BACC6"/>
            </a:solidFill>
          </a:ln>
        </p:spPr>
      </p:pic>
    </p:spTree>
    <p:extLst>
      <p:ext uri="{BB962C8B-B14F-4D97-AF65-F5344CB8AC3E}">
        <p14:creationId xmlns:p14="http://schemas.microsoft.com/office/powerpoint/2010/main" val="816797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2668" y="871648"/>
            <a:ext cx="5898444" cy="4941565"/>
          </a:xfrm>
          <a:prstGeom prst="rect">
            <a:avLst/>
          </a:prstGeom>
          <a:solidFill>
            <a:srgbClr val="FFFFFF"/>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B950 </a:t>
            </a:r>
            <a:r>
              <a:rPr lang="en-US" dirty="0" err="1" smtClean="0"/>
              <a:t>coseismic</a:t>
            </a:r>
            <a:r>
              <a:rPr lang="en-US" dirty="0" smtClean="0"/>
              <a:t> strain offsets (20sps)</a:t>
            </a:r>
            <a:endParaRPr lang="en-US" dirty="0"/>
          </a:p>
        </p:txBody>
      </p:sp>
      <p:pic>
        <p:nvPicPr>
          <p:cNvPr id="3" name="Picture 2" descr="B950_2014089_1030_chans.pdf"/>
          <p:cNvPicPr>
            <a:picLocks noChangeAspect="1"/>
          </p:cNvPicPr>
          <p:nvPr/>
        </p:nvPicPr>
        <p:blipFill rotWithShape="1">
          <a:blip r:embed="rId2">
            <a:extLst>
              <a:ext uri="{28A0092B-C50C-407E-A947-70E740481C1C}">
                <a14:useLocalDpi xmlns:a14="http://schemas.microsoft.com/office/drawing/2010/main" val="0"/>
              </a:ext>
            </a:extLst>
          </a:blip>
          <a:srcRect l="10017" t="9053" r="10803" b="6260"/>
          <a:stretch/>
        </p:blipFill>
        <p:spPr>
          <a:xfrm>
            <a:off x="1862667" y="1058333"/>
            <a:ext cx="5753232" cy="4754880"/>
          </a:xfrm>
          <a:prstGeom prst="rect">
            <a:avLst/>
          </a:prstGeom>
        </p:spPr>
      </p:pic>
    </p:spTree>
    <p:extLst>
      <p:ext uri="{BB962C8B-B14F-4D97-AF65-F5344CB8AC3E}">
        <p14:creationId xmlns:p14="http://schemas.microsoft.com/office/powerpoint/2010/main" val="650217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200" dirty="0" smtClean="0"/>
              <a:t>B950 strains (30 minute samples, uncorrected)</a:t>
            </a:r>
            <a:endParaRPr lang="en-US" sz="3200" dirty="0"/>
          </a:p>
        </p:txBody>
      </p:sp>
      <p:sp>
        <p:nvSpPr>
          <p:cNvPr id="4" name="Rectangle 3"/>
          <p:cNvSpPr/>
          <p:nvPr/>
        </p:nvSpPr>
        <p:spPr bwMode="auto">
          <a:xfrm>
            <a:off x="3628363" y="762000"/>
            <a:ext cx="4898303" cy="5105400"/>
          </a:xfrm>
          <a:prstGeom prst="rect">
            <a:avLst/>
          </a:prstGeom>
          <a:solidFill>
            <a:srgbClr val="FFFFFF"/>
          </a:solidFill>
          <a:ln w="28575" cap="flat" cmpd="sng" algn="ctr">
            <a:solidFill>
              <a:srgbClr val="4BAC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descr="B950_eol_tsl_d1a.pdf"/>
          <p:cNvPicPr>
            <a:picLocks noChangeAspect="1"/>
          </p:cNvPicPr>
          <p:nvPr/>
        </p:nvPicPr>
        <p:blipFill rotWithShape="1">
          <a:blip r:embed="rId3">
            <a:extLst>
              <a:ext uri="{28A0092B-C50C-407E-A947-70E740481C1C}">
                <a14:useLocalDpi xmlns:a14="http://schemas.microsoft.com/office/drawing/2010/main" val="0"/>
              </a:ext>
            </a:extLst>
          </a:blip>
          <a:srcRect l="21055" t="21161" r="23754" b="14445"/>
          <a:stretch/>
        </p:blipFill>
        <p:spPr>
          <a:xfrm>
            <a:off x="3648528" y="1115958"/>
            <a:ext cx="4898303" cy="4416186"/>
          </a:xfrm>
          <a:prstGeom prst="rect">
            <a:avLst/>
          </a:prstGeom>
        </p:spPr>
      </p:pic>
      <p:sp>
        <p:nvSpPr>
          <p:cNvPr id="7" name="TextBox 6"/>
          <p:cNvSpPr txBox="1"/>
          <p:nvPr/>
        </p:nvSpPr>
        <p:spPr>
          <a:xfrm>
            <a:off x="282323" y="934029"/>
            <a:ext cx="3104054" cy="1569660"/>
          </a:xfrm>
          <a:prstGeom prst="rect">
            <a:avLst/>
          </a:prstGeom>
          <a:noFill/>
        </p:spPr>
        <p:txBody>
          <a:bodyPr wrap="square" rtlCol="0">
            <a:spAutoFit/>
          </a:bodyPr>
          <a:lstStyle/>
          <a:p>
            <a:r>
              <a:rPr lang="en-US" sz="2400" dirty="0" smtClean="0">
                <a:solidFill>
                  <a:schemeClr val="accent5">
                    <a:lumMod val="20000"/>
                    <a:lumOff val="80000"/>
                  </a:schemeClr>
                </a:solidFill>
              </a:rPr>
              <a:t>-Post-earthquake transient hard to quantify against long-term trends</a:t>
            </a:r>
            <a:endParaRPr lang="en-US" sz="2400" dirty="0">
              <a:solidFill>
                <a:schemeClr val="accent5">
                  <a:lumMod val="20000"/>
                  <a:lumOff val="80000"/>
                </a:schemeClr>
              </a:solidFill>
            </a:endParaRPr>
          </a:p>
        </p:txBody>
      </p:sp>
    </p:spTree>
    <p:extLst>
      <p:ext uri="{BB962C8B-B14F-4D97-AF65-F5344CB8AC3E}">
        <p14:creationId xmlns:p14="http://schemas.microsoft.com/office/powerpoint/2010/main" val="2972532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79805" y="6101383"/>
            <a:ext cx="2133600" cy="400110"/>
          </a:xfrm>
          <a:prstGeom prst="rect">
            <a:avLst/>
          </a:prstGeom>
          <a:noFill/>
        </p:spPr>
        <p:txBody>
          <a:bodyPr wrap="square" rtlCol="0">
            <a:spAutoFit/>
          </a:bodyPr>
          <a:lstStyle/>
          <a:p>
            <a:r>
              <a:rPr lang="en-US" sz="2000" b="1" i="1" dirty="0" smtClean="0">
                <a:solidFill>
                  <a:srgbClr val="FFFFFF"/>
                </a:solidFill>
                <a:latin typeface="Times"/>
                <a:cs typeface="Times"/>
              </a:rPr>
              <a:t>Wicks et al., 2006</a:t>
            </a:r>
            <a:endParaRPr lang="en-US" sz="2000" b="1" i="1" dirty="0">
              <a:solidFill>
                <a:srgbClr val="FFFFFF"/>
              </a:solidFill>
              <a:latin typeface="Times"/>
              <a:cs typeface="Times"/>
            </a:endParaRPr>
          </a:p>
        </p:txBody>
      </p:sp>
      <p:pic>
        <p:nvPicPr>
          <p:cNvPr id="2" name="Picture 1" descr="Screen Shot 2015-02-12 at 12.13.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410" y="157783"/>
            <a:ext cx="5622547" cy="5943600"/>
          </a:xfrm>
          <a:prstGeom prst="rect">
            <a:avLst/>
          </a:prstGeom>
        </p:spPr>
      </p:pic>
      <p:sp>
        <p:nvSpPr>
          <p:cNvPr id="5" name="Title 1"/>
          <p:cNvSpPr>
            <a:spLocks noGrp="1"/>
          </p:cNvSpPr>
          <p:nvPr>
            <p:ph type="title"/>
          </p:nvPr>
        </p:nvSpPr>
        <p:spPr>
          <a:xfrm>
            <a:off x="63210" y="0"/>
            <a:ext cx="2870200" cy="3086101"/>
          </a:xfrm>
        </p:spPr>
        <p:txBody>
          <a:bodyPr>
            <a:normAutofit/>
          </a:bodyPr>
          <a:lstStyle/>
          <a:p>
            <a:pPr>
              <a:lnSpc>
                <a:spcPct val="80000"/>
              </a:lnSpc>
            </a:pPr>
            <a:r>
              <a:rPr lang="en-US" dirty="0" smtClean="0"/>
              <a:t>Yellowstone inferred magma migration paths</a:t>
            </a:r>
            <a:endParaRPr lang="en-US" sz="2700" dirty="0"/>
          </a:p>
        </p:txBody>
      </p:sp>
    </p:spTree>
    <p:extLst>
      <p:ext uri="{BB962C8B-B14F-4D97-AF65-F5344CB8AC3E}">
        <p14:creationId xmlns:p14="http://schemas.microsoft.com/office/powerpoint/2010/main" val="3153690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079" y="524050"/>
            <a:ext cx="6792528" cy="5486400"/>
          </a:xfrm>
          <a:prstGeom prst="rect">
            <a:avLst/>
          </a:prstGeom>
          <a:ln w="28575" cmpd="sng">
            <a:solidFill>
              <a:srgbClr val="4BACC6"/>
            </a:solidFill>
          </a:ln>
        </p:spPr>
      </p:pic>
      <p:sp>
        <p:nvSpPr>
          <p:cNvPr id="5" name="TextBox 4"/>
          <p:cNvSpPr txBox="1"/>
          <p:nvPr/>
        </p:nvSpPr>
        <p:spPr>
          <a:xfrm>
            <a:off x="5140193" y="6032508"/>
            <a:ext cx="3769475" cy="400110"/>
          </a:xfrm>
          <a:prstGeom prst="rect">
            <a:avLst/>
          </a:prstGeom>
          <a:noFill/>
        </p:spPr>
        <p:txBody>
          <a:bodyPr wrap="square" rtlCol="0">
            <a:spAutoFit/>
          </a:bodyPr>
          <a:lstStyle/>
          <a:p>
            <a:r>
              <a:rPr lang="en-US" sz="2000" i="1" dirty="0" smtClean="0">
                <a:solidFill>
                  <a:schemeClr val="bg1"/>
                </a:solidFill>
              </a:rPr>
              <a:t>Figure from Farrell et al., 2014</a:t>
            </a:r>
            <a:endParaRPr lang="en-US" sz="2000" i="1" dirty="0">
              <a:solidFill>
                <a:schemeClr val="bg1"/>
              </a:solidFill>
            </a:endParaRPr>
          </a:p>
        </p:txBody>
      </p:sp>
    </p:spTree>
    <p:extLst>
      <p:ext uri="{BB962C8B-B14F-4D97-AF65-F5344CB8AC3E}">
        <p14:creationId xmlns:p14="http://schemas.microsoft.com/office/powerpoint/2010/main" val="4128776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152400"/>
            <a:ext cx="9144000" cy="914400"/>
          </a:xfrm>
        </p:spPr>
        <p:txBody>
          <a:bodyPr/>
          <a:lstStyle/>
          <a:p>
            <a:r>
              <a:rPr lang="en-US" sz="3600" dirty="0" smtClean="0"/>
              <a:t>2014 Yellowstone M4.8 earthquake</a:t>
            </a:r>
            <a:endParaRPr lang="en-US" sz="3600" dirty="0"/>
          </a:p>
        </p:txBody>
      </p:sp>
      <p:sp>
        <p:nvSpPr>
          <p:cNvPr id="73731" name="Rectangle 3"/>
          <p:cNvSpPr>
            <a:spLocks noGrp="1" noChangeArrowheads="1"/>
          </p:cNvSpPr>
          <p:nvPr>
            <p:ph type="body" idx="4294967295"/>
          </p:nvPr>
        </p:nvSpPr>
        <p:spPr>
          <a:xfrm>
            <a:off x="402218" y="1097451"/>
            <a:ext cx="8153400" cy="4037916"/>
          </a:xfrm>
        </p:spPr>
        <p:txBody>
          <a:bodyPr>
            <a:noAutofit/>
          </a:bodyPr>
          <a:lstStyle/>
          <a:p>
            <a:pPr>
              <a:lnSpc>
                <a:spcPct val="80000"/>
              </a:lnSpc>
            </a:pPr>
            <a:r>
              <a:rPr lang="en-US" sz="2000" dirty="0" smtClean="0"/>
              <a:t>No precise relocations yet, so time-space pattern of sequence not yet revealed</a:t>
            </a:r>
          </a:p>
          <a:p>
            <a:pPr>
              <a:lnSpc>
                <a:spcPct val="80000"/>
              </a:lnSpc>
            </a:pPr>
            <a:endParaRPr lang="en-US" sz="2000" dirty="0"/>
          </a:p>
          <a:p>
            <a:pPr>
              <a:lnSpc>
                <a:spcPct val="80000"/>
              </a:lnSpc>
            </a:pPr>
            <a:r>
              <a:rPr lang="en-US" sz="2000" dirty="0" smtClean="0"/>
              <a:t>All operating </a:t>
            </a:r>
            <a:r>
              <a:rPr lang="en-US" sz="2000" dirty="0" err="1" smtClean="0"/>
              <a:t>strainmeters</a:t>
            </a:r>
            <a:r>
              <a:rPr lang="en-US" sz="2000" dirty="0" smtClean="0"/>
              <a:t> record strain seismograms; B950 exhibits post-earthquake transient</a:t>
            </a:r>
          </a:p>
          <a:p>
            <a:pPr marL="0" indent="0">
              <a:lnSpc>
                <a:spcPct val="80000"/>
              </a:lnSpc>
              <a:buNone/>
            </a:pPr>
            <a:endParaRPr lang="en-US" sz="2000" dirty="0"/>
          </a:p>
          <a:p>
            <a:pPr>
              <a:lnSpc>
                <a:spcPct val="80000"/>
              </a:lnSpc>
            </a:pPr>
            <a:r>
              <a:rPr lang="en-US" sz="2000" dirty="0" smtClean="0"/>
              <a:t>Near-field GPS station records &gt;5 cm uplift in months before M4.8; uplift reverses with M4.8</a:t>
            </a:r>
          </a:p>
          <a:p>
            <a:pPr>
              <a:lnSpc>
                <a:spcPct val="80000"/>
              </a:lnSpc>
            </a:pPr>
            <a:endParaRPr lang="en-US" sz="2000" dirty="0"/>
          </a:p>
          <a:p>
            <a:pPr>
              <a:lnSpc>
                <a:spcPct val="80000"/>
              </a:lnSpc>
            </a:pPr>
            <a:r>
              <a:rPr lang="en-US" sz="2000" dirty="0" err="1" smtClean="0"/>
              <a:t>InSAR</a:t>
            </a:r>
            <a:r>
              <a:rPr lang="en-US" sz="2000" dirty="0" smtClean="0"/>
              <a:t> acquisition problematic owing to winter</a:t>
            </a:r>
          </a:p>
          <a:p>
            <a:pPr marL="0" indent="0">
              <a:lnSpc>
                <a:spcPct val="80000"/>
              </a:lnSpc>
              <a:buNone/>
            </a:pPr>
            <a:endParaRPr lang="en-US" sz="2000" dirty="0"/>
          </a:p>
          <a:p>
            <a:pPr>
              <a:lnSpc>
                <a:spcPct val="80000"/>
              </a:lnSpc>
            </a:pPr>
            <a:r>
              <a:rPr lang="en-US" sz="2000" dirty="0" smtClean="0"/>
              <a:t>No deep borehole</a:t>
            </a:r>
          </a:p>
          <a:p>
            <a:pPr>
              <a:lnSpc>
                <a:spcPct val="80000"/>
              </a:lnSpc>
            </a:pPr>
            <a:endParaRPr lang="en-US" sz="2000" dirty="0"/>
          </a:p>
          <a:p>
            <a:pPr>
              <a:lnSpc>
                <a:spcPct val="80000"/>
              </a:lnSpc>
            </a:pPr>
            <a:r>
              <a:rPr lang="en-US" sz="2000" dirty="0" smtClean="0"/>
              <a:t>Did M4.8 earthquake breach hydrothermal seals?</a:t>
            </a:r>
          </a:p>
          <a:p>
            <a:pPr marL="0" indent="0">
              <a:lnSpc>
                <a:spcPct val="80000"/>
              </a:lnSpc>
              <a:buNone/>
            </a:pPr>
            <a:endParaRPr lang="en-US" sz="2000" dirty="0"/>
          </a:p>
          <a:p>
            <a:pPr>
              <a:lnSpc>
                <a:spcPct val="80000"/>
              </a:lnSpc>
              <a:buFontTx/>
              <a:buNone/>
            </a:pPr>
            <a:endParaRPr lang="en-US" sz="2000" dirty="0"/>
          </a:p>
          <a:p>
            <a:pPr>
              <a:lnSpc>
                <a:spcPct val="80000"/>
              </a:lnSpc>
              <a:buFontTx/>
              <a:buNone/>
            </a:pPr>
            <a:endParaRPr lang="en-US" sz="2000" dirty="0"/>
          </a:p>
        </p:txBody>
      </p:sp>
    </p:spTree>
    <p:extLst>
      <p:ext uri="{BB962C8B-B14F-4D97-AF65-F5344CB8AC3E}">
        <p14:creationId xmlns:p14="http://schemas.microsoft.com/office/powerpoint/2010/main" val="3842883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6987" y="-217385"/>
            <a:ext cx="9144000" cy="914400"/>
          </a:xfrm>
        </p:spPr>
        <p:txBody>
          <a:bodyPr>
            <a:normAutofit fontScale="90000"/>
          </a:bodyPr>
          <a:lstStyle/>
          <a:p>
            <a:r>
              <a:rPr lang="en-US" dirty="0" smtClean="0"/>
              <a:t>How might earthquakes breach hydrothermal seals?</a:t>
            </a:r>
            <a:endParaRPr lang="en-US" dirty="0"/>
          </a:p>
        </p:txBody>
      </p:sp>
      <p:pic>
        <p:nvPicPr>
          <p:cNvPr id="83971" name="Picture 3" descr="TF_genericvolcano.pdf                                          000F0C44Macintosh HD                   BCFB23ED:"/>
          <p:cNvPicPr>
            <a:picLocks noChangeAspect="1" noChangeArrowheads="1"/>
          </p:cNvPicPr>
          <p:nvPr/>
        </p:nvPicPr>
        <p:blipFill>
          <a:blip r:embed="rId2">
            <a:extLst>
              <a:ext uri="{28A0092B-C50C-407E-A947-70E740481C1C}">
                <a14:useLocalDpi xmlns:a14="http://schemas.microsoft.com/office/drawing/2010/main" val="0"/>
              </a:ext>
            </a:extLst>
          </a:blip>
          <a:srcRect l="22728" t="15686" r="4546" b="13727"/>
          <a:stretch>
            <a:fillRect/>
          </a:stretch>
        </p:blipFill>
        <p:spPr bwMode="auto">
          <a:xfrm>
            <a:off x="1303288" y="990600"/>
            <a:ext cx="6096000" cy="4572000"/>
          </a:xfrm>
          <a:prstGeom prst="rect">
            <a:avLst/>
          </a:prstGeom>
          <a:noFill/>
          <a:ln>
            <a:solidFill>
              <a:srgbClr val="4BACC6"/>
            </a:solidFill>
          </a:ln>
          <a:extLst>
            <a:ext uri="{909E8E84-426E-40DD-AFC4-6F175D3DCCD1}">
              <a14:hiddenFill xmlns:a14="http://schemas.microsoft.com/office/drawing/2010/main">
                <a:solidFill>
                  <a:srgbClr val="FFFFFF"/>
                </a:solidFill>
              </a14:hiddenFill>
            </a:ext>
          </a:extLst>
        </p:spPr>
      </p:pic>
      <p:sp>
        <p:nvSpPr>
          <p:cNvPr id="83973" name="Line 5"/>
          <p:cNvSpPr>
            <a:spLocks noChangeShapeType="1"/>
          </p:cNvSpPr>
          <p:nvPr/>
        </p:nvSpPr>
        <p:spPr bwMode="auto">
          <a:xfrm flipV="1">
            <a:off x="6172200" y="32766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974" name="Line 6"/>
          <p:cNvSpPr>
            <a:spLocks noChangeShapeType="1"/>
          </p:cNvSpPr>
          <p:nvPr/>
        </p:nvSpPr>
        <p:spPr bwMode="auto">
          <a:xfrm>
            <a:off x="6096000" y="5029200"/>
            <a:ext cx="9906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3"/>
          <p:cNvSpPr txBox="1">
            <a:spLocks noChangeArrowheads="1"/>
          </p:cNvSpPr>
          <p:nvPr/>
        </p:nvSpPr>
        <p:spPr>
          <a:xfrm>
            <a:off x="402218" y="561480"/>
            <a:ext cx="8153400" cy="4683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accent5">
                    <a:lumMod val="20000"/>
                    <a:lumOff val="80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accent5">
                    <a:lumMod val="40000"/>
                    <a:lumOff val="6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sz="2000" dirty="0" smtClean="0"/>
              <a:t>Can seismic waves from large earthquakes breach hydrothermal seals?</a:t>
            </a:r>
          </a:p>
          <a:p>
            <a:pPr marL="0" indent="0">
              <a:lnSpc>
                <a:spcPct val="80000"/>
              </a:lnSpc>
              <a:buFont typeface="Arial"/>
              <a:buNone/>
            </a:pPr>
            <a:endParaRPr lang="en-US" sz="2000" dirty="0" smtClean="0"/>
          </a:p>
          <a:p>
            <a:pPr>
              <a:lnSpc>
                <a:spcPct val="80000"/>
              </a:lnSpc>
              <a:buFontTx/>
              <a:buNone/>
            </a:pPr>
            <a:endParaRPr lang="en-US" sz="2000" dirty="0" smtClean="0"/>
          </a:p>
          <a:p>
            <a:pPr>
              <a:lnSpc>
                <a:spcPct val="80000"/>
              </a:lnSpc>
              <a:buFontTx/>
              <a:buNone/>
            </a:pPr>
            <a:endParaRPr lang="en-US" sz="2000" dirty="0"/>
          </a:p>
        </p:txBody>
      </p:sp>
    </p:spTree>
    <p:extLst>
      <p:ext uri="{BB962C8B-B14F-4D97-AF65-F5344CB8AC3E}">
        <p14:creationId xmlns:p14="http://schemas.microsoft.com/office/powerpoint/2010/main" val="3682645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152400"/>
            <a:ext cx="8839200" cy="914400"/>
          </a:xfrm>
        </p:spPr>
        <p:txBody>
          <a:bodyPr/>
          <a:lstStyle/>
          <a:p>
            <a:r>
              <a:rPr lang="en-US" sz="3600"/>
              <a:t>Long Valley Borehole Monitoring Sites</a:t>
            </a:r>
          </a:p>
        </p:txBody>
      </p:sp>
      <p:pic>
        <p:nvPicPr>
          <p:cNvPr id="71685" name="Picture 5" descr="&#10;TF_lvcmap.pdf                                                  000F0C44Macintosh HD                   BCFB23ED:"/>
          <p:cNvPicPr>
            <a:picLocks noChangeAspect="1" noChangeArrowheads="1"/>
          </p:cNvPicPr>
          <p:nvPr/>
        </p:nvPicPr>
        <p:blipFill>
          <a:blip r:embed="rId2">
            <a:extLst>
              <a:ext uri="{28A0092B-C50C-407E-A947-70E740481C1C}">
                <a14:useLocalDpi xmlns:a14="http://schemas.microsoft.com/office/drawing/2010/main" val="0"/>
              </a:ext>
            </a:extLst>
          </a:blip>
          <a:srcRect l="9091" t="9804" r="8333" b="14706"/>
          <a:stretch>
            <a:fillRect/>
          </a:stretch>
        </p:blipFill>
        <p:spPr bwMode="auto">
          <a:xfrm>
            <a:off x="575353" y="1597378"/>
            <a:ext cx="5825447" cy="4114800"/>
          </a:xfrm>
          <a:prstGeom prst="rect">
            <a:avLst/>
          </a:prstGeom>
          <a:noFill/>
          <a:extLst>
            <a:ext uri="{909E8E84-426E-40DD-AFC4-6F175D3DCCD1}">
              <a14:hiddenFill xmlns:a14="http://schemas.microsoft.com/office/drawing/2010/main">
                <a:solidFill>
                  <a:srgbClr val="FFFFFF"/>
                </a:solidFill>
              </a14:hiddenFill>
            </a:ext>
          </a:extLst>
        </p:spPr>
      </p:pic>
      <p:sp>
        <p:nvSpPr>
          <p:cNvPr id="71686" name="Rectangle 6"/>
          <p:cNvSpPr>
            <a:spLocks noGrp="1" noChangeArrowheads="1"/>
          </p:cNvSpPr>
          <p:nvPr>
            <p:ph type="body" idx="4294967295"/>
          </p:nvPr>
        </p:nvSpPr>
        <p:spPr>
          <a:xfrm>
            <a:off x="6400800" y="1447800"/>
            <a:ext cx="2743200" cy="4419600"/>
          </a:xfrm>
        </p:spPr>
        <p:txBody>
          <a:bodyPr>
            <a:noAutofit/>
          </a:bodyPr>
          <a:lstStyle/>
          <a:p>
            <a:r>
              <a:rPr lang="en-US" sz="2400" dirty="0"/>
              <a:t>LVEW (3 km)</a:t>
            </a:r>
          </a:p>
          <a:p>
            <a:pPr lvl="1"/>
            <a:r>
              <a:rPr lang="en-US" dirty="0"/>
              <a:t>3-comp seismometers (Duke </a:t>
            </a:r>
            <a:r>
              <a:rPr lang="en-US" dirty="0" err="1"/>
              <a:t>Univ</a:t>
            </a:r>
            <a:r>
              <a:rPr lang="en-US" dirty="0"/>
              <a:t>)</a:t>
            </a:r>
          </a:p>
          <a:p>
            <a:r>
              <a:rPr lang="en-US" sz="2400" dirty="0" smtClean="0"/>
              <a:t>Borehole instruments </a:t>
            </a:r>
            <a:r>
              <a:rPr lang="en-US" sz="2400" dirty="0"/>
              <a:t>&lt; </a:t>
            </a:r>
            <a:r>
              <a:rPr lang="en-US" sz="2400" dirty="0" smtClean="0"/>
              <a:t>300 m deep</a:t>
            </a:r>
            <a:endParaRPr lang="en-US" sz="2400" dirty="0"/>
          </a:p>
          <a:p>
            <a:pPr lvl="1"/>
            <a:r>
              <a:rPr lang="en-US" dirty="0"/>
              <a:t>Volumetric strain</a:t>
            </a:r>
          </a:p>
          <a:p>
            <a:pPr lvl="1"/>
            <a:r>
              <a:rPr lang="en-US" dirty="0"/>
              <a:t>Fluid pressure</a:t>
            </a:r>
          </a:p>
          <a:p>
            <a:pPr lvl="1"/>
            <a:r>
              <a:rPr lang="en-US" dirty="0"/>
              <a:t>Temperature</a:t>
            </a:r>
          </a:p>
          <a:p>
            <a:pPr lvl="1">
              <a:buFontTx/>
              <a:buNone/>
            </a:pPr>
            <a:endParaRPr lang="en-US" dirty="0"/>
          </a:p>
        </p:txBody>
      </p:sp>
    </p:spTree>
    <p:extLst>
      <p:ext uri="{BB962C8B-B14F-4D97-AF65-F5344CB8AC3E}">
        <p14:creationId xmlns:p14="http://schemas.microsoft.com/office/powerpoint/2010/main" val="3823358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0"/>
            <a:ext cx="5410200" cy="2133600"/>
          </a:xfrm>
        </p:spPr>
        <p:txBody>
          <a:bodyPr/>
          <a:lstStyle/>
          <a:p>
            <a:r>
              <a:rPr lang="en-US"/>
              <a:t>Seismic Waves Could Help Clear Eruptive Pathways</a:t>
            </a:r>
          </a:p>
        </p:txBody>
      </p:sp>
      <p:pic>
        <p:nvPicPr>
          <p:cNvPr id="105478" name="Picture 6" descr="reaming.ai9                                                    00027BC2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l="24510" t="63637" r="21568" b="1515"/>
          <a:stretch>
            <a:fillRect/>
          </a:stretch>
        </p:blipFill>
        <p:spPr bwMode="auto">
          <a:xfrm>
            <a:off x="5791200" y="304800"/>
            <a:ext cx="3124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5480" name="Picture 8" descr="reaming.ai9                                                    00027BC2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l="24510" t="34848" r="21568" b="35606"/>
          <a:stretch>
            <a:fillRect/>
          </a:stretch>
        </p:blipFill>
        <p:spPr bwMode="auto">
          <a:xfrm>
            <a:off x="3200400" y="2133600"/>
            <a:ext cx="322421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5481" name="Picture 9" descr="reaming.ai9                                                    00027BC2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l="24509" t="6819" r="21568" b="63637"/>
          <a:stretch>
            <a:fillRect/>
          </a:stretch>
        </p:blipFill>
        <p:spPr bwMode="auto">
          <a:xfrm>
            <a:off x="142290" y="3200400"/>
            <a:ext cx="3224213" cy="2286000"/>
          </a:xfrm>
          <a:prstGeom prst="rect">
            <a:avLst/>
          </a:prstGeom>
          <a:noFill/>
          <a:extLst>
            <a:ext uri="{909E8E84-426E-40DD-AFC4-6F175D3DCCD1}">
              <a14:hiddenFill xmlns:a14="http://schemas.microsoft.com/office/drawing/2010/main">
                <a:solidFill>
                  <a:srgbClr val="FFFFFF"/>
                </a:solidFill>
              </a14:hiddenFill>
            </a:ext>
          </a:extLst>
        </p:spPr>
      </p:pic>
      <p:sp>
        <p:nvSpPr>
          <p:cNvPr id="105482" name="Text Box 10"/>
          <p:cNvSpPr txBox="1">
            <a:spLocks noChangeArrowheads="1"/>
          </p:cNvSpPr>
          <p:nvPr/>
        </p:nvSpPr>
        <p:spPr bwMode="auto">
          <a:xfrm>
            <a:off x="142290" y="5498729"/>
            <a:ext cx="3124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solidFill>
                  <a:srgbClr val="FFFFFF"/>
                </a:solidFill>
              </a:rPr>
              <a:t>Rising magma must breach hydrothermal </a:t>
            </a:r>
            <a:r>
              <a:rPr lang="en-US" sz="2000" dirty="0" smtClean="0">
                <a:solidFill>
                  <a:srgbClr val="FFFFFF"/>
                </a:solidFill>
              </a:rPr>
              <a:t>seals to erupt</a:t>
            </a:r>
            <a:endParaRPr lang="en-US" sz="2000" dirty="0">
              <a:solidFill>
                <a:srgbClr val="FFFFFF"/>
              </a:solidFill>
            </a:endParaRPr>
          </a:p>
        </p:txBody>
      </p:sp>
      <p:sp>
        <p:nvSpPr>
          <p:cNvPr id="105483" name="Text Box 11"/>
          <p:cNvSpPr txBox="1">
            <a:spLocks noChangeArrowheads="1"/>
          </p:cNvSpPr>
          <p:nvPr/>
        </p:nvSpPr>
        <p:spPr bwMode="auto">
          <a:xfrm>
            <a:off x="3482762" y="4419600"/>
            <a:ext cx="3124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solidFill>
                  <a:srgbClr val="FFFFFF"/>
                </a:solidFill>
              </a:rPr>
              <a:t>Seismic waves could open fractures and allow hot magmatic volatiles to rise, pressurizing and heating groundwater.  </a:t>
            </a:r>
            <a:r>
              <a:rPr lang="en-US" sz="2000" dirty="0" err="1">
                <a:solidFill>
                  <a:srgbClr val="FFFFFF"/>
                </a:solidFill>
              </a:rPr>
              <a:t>Microseismicity</a:t>
            </a:r>
            <a:r>
              <a:rPr lang="en-US" sz="2000" dirty="0">
                <a:solidFill>
                  <a:srgbClr val="FFFFFF"/>
                </a:solidFill>
              </a:rPr>
              <a:t> could occur.</a:t>
            </a:r>
          </a:p>
        </p:txBody>
      </p:sp>
      <p:sp>
        <p:nvSpPr>
          <p:cNvPr id="105484" name="Text Box 12"/>
          <p:cNvSpPr txBox="1">
            <a:spLocks noChangeArrowheads="1"/>
          </p:cNvSpPr>
          <p:nvPr/>
        </p:nvSpPr>
        <p:spPr bwMode="auto">
          <a:xfrm>
            <a:off x="6477000" y="3124200"/>
            <a:ext cx="2667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solidFill>
                  <a:srgbClr val="FFFFFF"/>
                </a:solidFill>
              </a:rPr>
              <a:t>Increased pressure in the shallow hydrothermal system helps open fractures and further increase permeability. Phreatic explosions occur as magma rises into the newly opened fractures.</a:t>
            </a:r>
          </a:p>
        </p:txBody>
      </p:sp>
    </p:spTree>
    <p:extLst>
      <p:ext uri="{BB962C8B-B14F-4D97-AF65-F5344CB8AC3E}">
        <p14:creationId xmlns:p14="http://schemas.microsoft.com/office/powerpoint/2010/main" val="2791340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dirty="0" err="1"/>
              <a:t>Guagua</a:t>
            </a:r>
            <a:r>
              <a:rPr lang="en-US" dirty="0"/>
              <a:t> Pichincha, Ecuador</a:t>
            </a:r>
          </a:p>
        </p:txBody>
      </p:sp>
      <p:sp>
        <p:nvSpPr>
          <p:cNvPr id="114691" name="Rectangle 3"/>
          <p:cNvSpPr>
            <a:spLocks noGrp="1" noChangeArrowheads="1"/>
          </p:cNvSpPr>
          <p:nvPr>
            <p:ph type="body" idx="1"/>
          </p:nvPr>
        </p:nvSpPr>
        <p:spPr/>
        <p:txBody>
          <a:bodyPr/>
          <a:lstStyle/>
          <a:p>
            <a:pPr>
              <a:lnSpc>
                <a:spcPct val="90000"/>
              </a:lnSpc>
            </a:pPr>
            <a:r>
              <a:rPr lang="en-US"/>
              <a:t>June, 1998: unrest indicated by tectonic earthquake swarm on the Quito fault.  </a:t>
            </a:r>
          </a:p>
          <a:p>
            <a:pPr>
              <a:lnSpc>
                <a:spcPct val="90000"/>
              </a:lnSpc>
            </a:pPr>
            <a:r>
              <a:rPr lang="en-US"/>
              <a:t>Aug. 4, 1998: a M7.3 earthquake at Bahia de Caraquez, 205 km W of Guagua Pichincha.  </a:t>
            </a:r>
          </a:p>
          <a:p>
            <a:pPr>
              <a:lnSpc>
                <a:spcPct val="90000"/>
              </a:lnSpc>
            </a:pPr>
            <a:r>
              <a:rPr lang="en-US"/>
              <a:t>Aug. 7, 1998: Phreatic explosions at the volcano after which activity built to magmatic eruptions in September, 1998.</a:t>
            </a:r>
          </a:p>
          <a:p>
            <a:pPr>
              <a:lnSpc>
                <a:spcPct val="90000"/>
              </a:lnSpc>
            </a:pPr>
            <a:endParaRPr lang="en-US"/>
          </a:p>
        </p:txBody>
      </p:sp>
    </p:spTree>
    <p:extLst>
      <p:ext uri="{BB962C8B-B14F-4D97-AF65-F5344CB8AC3E}">
        <p14:creationId xmlns:p14="http://schemas.microsoft.com/office/powerpoint/2010/main" val="169356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Mount Pinatubo, Phillipines</a:t>
            </a:r>
          </a:p>
        </p:txBody>
      </p:sp>
      <p:sp>
        <p:nvSpPr>
          <p:cNvPr id="115715" name="Rectangle 3"/>
          <p:cNvSpPr>
            <a:spLocks noGrp="1" noChangeArrowheads="1"/>
          </p:cNvSpPr>
          <p:nvPr>
            <p:ph type="body" idx="1"/>
          </p:nvPr>
        </p:nvSpPr>
        <p:spPr>
          <a:xfrm>
            <a:off x="685800" y="1068855"/>
            <a:ext cx="7772400" cy="4191000"/>
          </a:xfrm>
        </p:spPr>
        <p:txBody>
          <a:bodyPr/>
          <a:lstStyle/>
          <a:p>
            <a:r>
              <a:rPr lang="en-US" sz="2400" dirty="0"/>
              <a:t>Quiescent for many years </a:t>
            </a:r>
          </a:p>
          <a:p>
            <a:r>
              <a:rPr lang="en-US" sz="2400" dirty="0"/>
              <a:t>July 16, 1990: M7.8 Luzon earthquake, 100 km away  </a:t>
            </a:r>
          </a:p>
          <a:p>
            <a:r>
              <a:rPr lang="en-US" sz="2400" dirty="0"/>
              <a:t>Late July, 1990: aftershocks of the Luzon earthquake occurred within days near Mt. Pinatubo (Bautista et al., 1996)</a:t>
            </a:r>
          </a:p>
          <a:p>
            <a:r>
              <a:rPr lang="en-US" sz="2400" dirty="0"/>
              <a:t>August, 1990: Steam emission at Pinatubo</a:t>
            </a:r>
          </a:p>
          <a:p>
            <a:r>
              <a:rPr lang="en-US" sz="2400" dirty="0"/>
              <a:t>April, 1991: continuous pre-eruptive unrest begins</a:t>
            </a:r>
          </a:p>
        </p:txBody>
      </p:sp>
    </p:spTree>
    <p:extLst>
      <p:ext uri="{BB962C8B-B14F-4D97-AF65-F5344CB8AC3E}">
        <p14:creationId xmlns:p14="http://schemas.microsoft.com/office/powerpoint/2010/main" val="341978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52400"/>
            <a:ext cx="9239792" cy="914400"/>
          </a:xfrm>
        </p:spPr>
        <p:txBody>
          <a:bodyPr>
            <a:normAutofit fontScale="90000"/>
          </a:bodyPr>
          <a:lstStyle/>
          <a:p>
            <a:r>
              <a:rPr lang="en-US" dirty="0"/>
              <a:t>Phenomena Possibly Triggered by Large </a:t>
            </a:r>
            <a:r>
              <a:rPr lang="en-US" dirty="0" smtClean="0"/>
              <a:t>Earthquakes at hydrothermal/magmatic locations</a:t>
            </a:r>
            <a:endParaRPr lang="en-US" dirty="0"/>
          </a:p>
        </p:txBody>
      </p:sp>
      <p:pic>
        <p:nvPicPr>
          <p:cNvPr id="3076" name="Picture 4" descr="inst-micro-macro .pdf                                          0004454DMacintosh HD                   BCFB23ED:"/>
          <p:cNvPicPr>
            <a:picLocks noChangeAspect="1" noChangeArrowheads="1"/>
          </p:cNvPicPr>
          <p:nvPr/>
        </p:nvPicPr>
        <p:blipFill>
          <a:blip r:embed="rId2">
            <a:extLst>
              <a:ext uri="{28A0092B-C50C-407E-A947-70E740481C1C}">
                <a14:useLocalDpi xmlns:a14="http://schemas.microsoft.com/office/drawing/2010/main" val="0"/>
              </a:ext>
            </a:extLst>
          </a:blip>
          <a:srcRect l="12708" t="6819" r="10825" b="36368"/>
          <a:stretch>
            <a:fillRect/>
          </a:stretch>
        </p:blipFill>
        <p:spPr bwMode="auto">
          <a:xfrm>
            <a:off x="762000" y="1447800"/>
            <a:ext cx="4645025" cy="4465638"/>
          </a:xfrm>
          <a:prstGeom prst="rect">
            <a:avLst/>
          </a:prstGeom>
          <a:noFill/>
          <a:ln w="28575" cmpd="sng">
            <a:solidFill>
              <a:srgbClr val="4BACC6"/>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5" descr="inst-micro-macro .pdf                                          0004454DMacintosh HD                   BCFB23ED:"/>
          <p:cNvPicPr>
            <a:picLocks noChangeAspect="1" noChangeArrowheads="1"/>
          </p:cNvPicPr>
          <p:nvPr/>
        </p:nvPicPr>
        <p:blipFill>
          <a:blip r:embed="rId2">
            <a:extLst>
              <a:ext uri="{28A0092B-C50C-407E-A947-70E740481C1C}">
                <a14:useLocalDpi xmlns:a14="http://schemas.microsoft.com/office/drawing/2010/main" val="0"/>
              </a:ext>
            </a:extLst>
          </a:blip>
          <a:srcRect l="3883" t="65190" r="20590" b="20457"/>
          <a:stretch>
            <a:fillRect/>
          </a:stretch>
        </p:blipFill>
        <p:spPr bwMode="auto">
          <a:xfrm>
            <a:off x="3581400" y="3894076"/>
            <a:ext cx="5337175" cy="1312863"/>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60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Earthquake-induced volcano deformation</a:t>
            </a:r>
            <a:endParaRPr lang="en-US" dirty="0"/>
          </a:p>
        </p:txBody>
      </p:sp>
      <p:pic>
        <p:nvPicPr>
          <p:cNvPr id="4" name="Picture 3" descr="Screen Shot 2015-02-09 at 9.05.33 PM.png"/>
          <p:cNvPicPr>
            <a:picLocks noChangeAspect="1"/>
          </p:cNvPicPr>
          <p:nvPr/>
        </p:nvPicPr>
        <p:blipFill rotWithShape="1">
          <a:blip r:embed="rId2">
            <a:extLst>
              <a:ext uri="{28A0092B-C50C-407E-A947-70E740481C1C}">
                <a14:useLocalDpi xmlns:a14="http://schemas.microsoft.com/office/drawing/2010/main" val="0"/>
              </a:ext>
            </a:extLst>
          </a:blip>
          <a:srcRect l="5405" t="3542" r="6844"/>
          <a:stretch/>
        </p:blipFill>
        <p:spPr>
          <a:xfrm>
            <a:off x="51831" y="932971"/>
            <a:ext cx="4825738" cy="4389120"/>
          </a:xfrm>
          <a:prstGeom prst="rect">
            <a:avLst/>
          </a:prstGeom>
          <a:ln w="12700" cmpd="sng">
            <a:solidFill>
              <a:schemeClr val="accent5">
                <a:lumMod val="75000"/>
              </a:schemeClr>
            </a:solidFill>
          </a:ln>
        </p:spPr>
      </p:pic>
      <p:pic>
        <p:nvPicPr>
          <p:cNvPr id="5" name="Picture 4" descr="Screen Shot 2015-02-09 at 9.06.07 PM.png"/>
          <p:cNvPicPr>
            <a:picLocks noChangeAspect="1"/>
          </p:cNvPicPr>
          <p:nvPr/>
        </p:nvPicPr>
        <p:blipFill rotWithShape="1">
          <a:blip r:embed="rId3">
            <a:extLst>
              <a:ext uri="{28A0092B-C50C-407E-A947-70E740481C1C}">
                <a14:useLocalDpi xmlns:a14="http://schemas.microsoft.com/office/drawing/2010/main" val="0"/>
              </a:ext>
            </a:extLst>
          </a:blip>
          <a:srcRect l="14997" r="12987" b="4204"/>
          <a:stretch/>
        </p:blipFill>
        <p:spPr>
          <a:xfrm>
            <a:off x="4972475" y="932971"/>
            <a:ext cx="4017104" cy="4389120"/>
          </a:xfrm>
          <a:prstGeom prst="rect">
            <a:avLst/>
          </a:prstGeom>
          <a:ln>
            <a:solidFill>
              <a:srgbClr val="31859C"/>
            </a:solidFill>
          </a:ln>
        </p:spPr>
      </p:pic>
      <p:sp>
        <p:nvSpPr>
          <p:cNvPr id="6" name="TextBox 5"/>
          <p:cNvSpPr txBox="1"/>
          <p:nvPr/>
        </p:nvSpPr>
        <p:spPr>
          <a:xfrm>
            <a:off x="457200" y="5475426"/>
            <a:ext cx="8328272" cy="646331"/>
          </a:xfrm>
          <a:prstGeom prst="rect">
            <a:avLst/>
          </a:prstGeom>
          <a:noFill/>
        </p:spPr>
        <p:txBody>
          <a:bodyPr wrap="none" rtlCol="0">
            <a:spAutoFit/>
          </a:bodyPr>
          <a:lstStyle/>
          <a:p>
            <a:r>
              <a:rPr lang="en-US" i="1" dirty="0">
                <a:solidFill>
                  <a:srgbClr val="FFFFFF"/>
                </a:solidFill>
              </a:rPr>
              <a:t>Subsidence at southern Andes volcanoes induced by the 2010 Maule, Chile earthquake</a:t>
            </a:r>
          </a:p>
          <a:p>
            <a:r>
              <a:rPr lang="en-US" i="1" dirty="0">
                <a:solidFill>
                  <a:srgbClr val="FFFFFF"/>
                </a:solidFill>
              </a:rPr>
              <a:t>Pritchard, Jay, </a:t>
            </a:r>
            <a:r>
              <a:rPr lang="en-US" i="1" dirty="0" err="1">
                <a:solidFill>
                  <a:srgbClr val="FFFFFF"/>
                </a:solidFill>
              </a:rPr>
              <a:t>Aron</a:t>
            </a:r>
            <a:r>
              <a:rPr lang="en-US" i="1" dirty="0">
                <a:solidFill>
                  <a:srgbClr val="FFFFFF"/>
                </a:solidFill>
              </a:rPr>
              <a:t>, Henderson, and Lara, Nature Geoscience 2013</a:t>
            </a:r>
          </a:p>
        </p:txBody>
      </p:sp>
    </p:spTree>
    <p:extLst>
      <p:ext uri="{BB962C8B-B14F-4D97-AF65-F5344CB8AC3E}">
        <p14:creationId xmlns:p14="http://schemas.microsoft.com/office/powerpoint/2010/main" val="1722893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762000" y="-228600"/>
            <a:ext cx="7772400" cy="1143000"/>
          </a:xfrm>
        </p:spPr>
        <p:txBody>
          <a:bodyPr/>
          <a:lstStyle/>
          <a:p>
            <a:r>
              <a:rPr lang="en-US"/>
              <a:t>Seismic Wave Effects on Faults?</a:t>
            </a:r>
          </a:p>
        </p:txBody>
      </p:sp>
      <p:sp>
        <p:nvSpPr>
          <p:cNvPr id="104451" name="Rectangle 3"/>
          <p:cNvSpPr>
            <a:spLocks noGrp="1" noChangeArrowheads="1"/>
          </p:cNvSpPr>
          <p:nvPr>
            <p:ph type="body" idx="1"/>
          </p:nvPr>
        </p:nvSpPr>
        <p:spPr>
          <a:xfrm>
            <a:off x="369890" y="4876800"/>
            <a:ext cx="9144000" cy="1371600"/>
          </a:xfrm>
        </p:spPr>
        <p:txBody>
          <a:bodyPr>
            <a:normAutofit/>
          </a:bodyPr>
          <a:lstStyle/>
          <a:p>
            <a:pPr marL="0" indent="0">
              <a:lnSpc>
                <a:spcPct val="90000"/>
              </a:lnSpc>
              <a:buNone/>
            </a:pPr>
            <a:r>
              <a:rPr lang="en-US" sz="2400" dirty="0"/>
              <a:t>At the base of the </a:t>
            </a:r>
            <a:r>
              <a:rPr lang="en-US" sz="2400" dirty="0" err="1"/>
              <a:t>seismogenic</a:t>
            </a:r>
            <a:r>
              <a:rPr lang="en-US" sz="2400" dirty="0"/>
              <a:t> zone for crustal earthquakes, temperatures and effective pressures are likely similar to those in shallow hydrothermal systems</a:t>
            </a:r>
            <a:r>
              <a:rPr lang="en-US" sz="2400" dirty="0" smtClean="0"/>
              <a:t>.</a:t>
            </a:r>
            <a:endParaRPr lang="en-US" sz="2400" dirty="0"/>
          </a:p>
        </p:txBody>
      </p:sp>
      <p:pic>
        <p:nvPicPr>
          <p:cNvPr id="104452" name="Picture 4" descr="vert fault p-t-k ai9                                           00027BC2Macintosh HD                   B7464D7A:"/>
          <p:cNvPicPr>
            <a:picLocks noChangeAspect="1" noChangeArrowheads="1"/>
          </p:cNvPicPr>
          <p:nvPr/>
        </p:nvPicPr>
        <p:blipFill>
          <a:blip r:embed="rId3">
            <a:extLst>
              <a:ext uri="{28A0092B-C50C-407E-A947-70E740481C1C}">
                <a14:useLocalDpi xmlns:a14="http://schemas.microsoft.com/office/drawing/2010/main" val="0"/>
              </a:ext>
            </a:extLst>
          </a:blip>
          <a:srcRect l="3398" t="13208" r="3398" b="4716"/>
          <a:stretch>
            <a:fillRect/>
          </a:stretch>
        </p:blipFill>
        <p:spPr bwMode="auto">
          <a:xfrm>
            <a:off x="1524000" y="685800"/>
            <a:ext cx="6019800" cy="409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9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113043"/>
            <a:ext cx="9144000" cy="1143000"/>
          </a:xfrm>
        </p:spPr>
        <p:txBody>
          <a:bodyPr>
            <a:normAutofit/>
          </a:bodyPr>
          <a:lstStyle/>
          <a:p>
            <a:r>
              <a:rPr lang="en-US" dirty="0" smtClean="0"/>
              <a:t>Resurgent dome uplift  from 2-color EDM data</a:t>
            </a:r>
            <a:endParaRPr lang="en-US" dirty="0"/>
          </a:p>
        </p:txBody>
      </p:sp>
      <p:pic>
        <p:nvPicPr>
          <p:cNvPr id="208902" name="Picture 6" descr="small map tiff                                                 0003BB26Macintosh HD                   ABA78158:"/>
          <p:cNvPicPr>
            <a:picLocks noChangeAspect="1" noChangeArrowheads="1"/>
          </p:cNvPicPr>
          <p:nvPr/>
        </p:nvPicPr>
        <p:blipFill rotWithShape="1">
          <a:blip r:embed="rId3">
            <a:extLst>
              <a:ext uri="{28A0092B-C50C-407E-A947-70E740481C1C}">
                <a14:useLocalDpi xmlns:a14="http://schemas.microsoft.com/office/drawing/2010/main" val="0"/>
              </a:ext>
            </a:extLst>
          </a:blip>
          <a:srcRect l="6824" t="10100" r="33313" b="38280"/>
          <a:stretch/>
        </p:blipFill>
        <p:spPr bwMode="auto">
          <a:xfrm>
            <a:off x="167686" y="1371421"/>
            <a:ext cx="5059565" cy="3142539"/>
          </a:xfrm>
          <a:prstGeom prst="rect">
            <a:avLst/>
          </a:prstGeom>
          <a:noFill/>
          <a:ln w="28575">
            <a:solidFill>
              <a:srgbClr val="31859C"/>
            </a:solidFill>
            <a:miter lim="800000"/>
            <a:headEnd/>
            <a:tailEnd/>
          </a:ln>
          <a:extLst>
            <a:ext uri="{909E8E84-426E-40DD-AFC4-6F175D3DCCD1}">
              <a14:hiddenFill xmlns:a14="http://schemas.microsoft.com/office/drawing/2010/main">
                <a:solidFill>
                  <a:srgbClr val="FFFFFF"/>
                </a:solidFill>
              </a14:hiddenFill>
            </a:ext>
          </a:extLst>
        </p:spPr>
      </p:pic>
      <p:pic>
        <p:nvPicPr>
          <p:cNvPr id="208903" name="Picture 7" descr="small map tiff                                                 0003BB26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l="68628" t="16336" b="76857"/>
          <a:stretch>
            <a:fillRect/>
          </a:stretch>
        </p:blipFill>
        <p:spPr bwMode="auto">
          <a:xfrm>
            <a:off x="3424816" y="3542705"/>
            <a:ext cx="1752600" cy="2746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8904" name="Picture 8" descr="long 2-color tiff                                              0003BB26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l="15742" t="30394" r="15742" b="15198"/>
          <a:stretch>
            <a:fillRect/>
          </a:stretch>
        </p:blipFill>
        <p:spPr bwMode="auto">
          <a:xfrm>
            <a:off x="5393032" y="1371421"/>
            <a:ext cx="3598438" cy="3697224"/>
          </a:xfrm>
          <a:prstGeom prst="rect">
            <a:avLst/>
          </a:prstGeom>
          <a:noFill/>
          <a:ln w="28575">
            <a:solidFill>
              <a:srgbClr val="31859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1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Remotely triggered seismicity</a:t>
            </a:r>
            <a:endParaRPr lang="en-US" dirty="0"/>
          </a:p>
        </p:txBody>
      </p:sp>
      <p:pic>
        <p:nvPicPr>
          <p:cNvPr id="3" name="Picture 2" descr="Screen Shot 2015-02-11 at 3.12.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56" y="1367365"/>
            <a:ext cx="8686800" cy="4307831"/>
          </a:xfrm>
          <a:prstGeom prst="rect">
            <a:avLst/>
          </a:prstGeom>
          <a:ln>
            <a:solidFill>
              <a:srgbClr val="4BACC6"/>
            </a:solidFill>
          </a:ln>
        </p:spPr>
      </p:pic>
      <p:sp>
        <p:nvSpPr>
          <p:cNvPr id="4" name="Text Box 8"/>
          <p:cNvSpPr txBox="1">
            <a:spLocks noChangeArrowheads="1"/>
          </p:cNvSpPr>
          <p:nvPr/>
        </p:nvSpPr>
        <p:spPr bwMode="auto">
          <a:xfrm>
            <a:off x="5052860" y="5908400"/>
            <a:ext cx="415701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i="1" dirty="0" smtClean="0">
                <a:solidFill>
                  <a:srgbClr val="FFFFFF"/>
                </a:solidFill>
                <a:latin typeface="Adobe Garamond Pro"/>
                <a:cs typeface="Adobe Garamond Pro"/>
              </a:rPr>
              <a:t>Figure from </a:t>
            </a:r>
            <a:r>
              <a:rPr lang="en-US" sz="1600" i="1" dirty="0" err="1" smtClean="0">
                <a:solidFill>
                  <a:srgbClr val="FFFFFF"/>
                </a:solidFill>
                <a:latin typeface="Adobe Garamond Pro"/>
                <a:cs typeface="Adobe Garamond Pro"/>
              </a:rPr>
              <a:t>Gomberg</a:t>
            </a:r>
            <a:r>
              <a:rPr lang="en-US" sz="1600" i="1" dirty="0" smtClean="0">
                <a:solidFill>
                  <a:srgbClr val="FFFFFF"/>
                </a:solidFill>
                <a:latin typeface="Adobe Garamond Pro"/>
                <a:cs typeface="Adobe Garamond Pro"/>
              </a:rPr>
              <a:t> et al., Nature, 2001</a:t>
            </a:r>
            <a:endParaRPr lang="en-US" sz="1600" i="1" dirty="0">
              <a:solidFill>
                <a:srgbClr val="FFFFFF"/>
              </a:solidFill>
              <a:latin typeface="Adobe Garamond Pro"/>
              <a:cs typeface="Adobe Garamond Pro"/>
            </a:endParaRPr>
          </a:p>
        </p:txBody>
      </p:sp>
      <p:sp>
        <p:nvSpPr>
          <p:cNvPr id="5" name="Rectangle 4"/>
          <p:cNvSpPr/>
          <p:nvPr/>
        </p:nvSpPr>
        <p:spPr>
          <a:xfrm>
            <a:off x="1025256" y="883923"/>
            <a:ext cx="2669571" cy="400110"/>
          </a:xfrm>
          <a:prstGeom prst="rect">
            <a:avLst/>
          </a:prstGeom>
        </p:spPr>
        <p:txBody>
          <a:bodyPr wrap="none">
            <a:spAutoFit/>
          </a:bodyPr>
          <a:lstStyle/>
          <a:p>
            <a:r>
              <a:rPr lang="en-US" sz="2000" dirty="0" smtClean="0">
                <a:solidFill>
                  <a:schemeClr val="bg2"/>
                </a:solidFill>
              </a:rPr>
              <a:t>1999 M7.1 Hector Mine</a:t>
            </a:r>
            <a:endParaRPr lang="en-US" sz="2000" dirty="0">
              <a:solidFill>
                <a:schemeClr val="bg2"/>
              </a:solidFill>
            </a:endParaRPr>
          </a:p>
        </p:txBody>
      </p:sp>
      <p:sp>
        <p:nvSpPr>
          <p:cNvPr id="6" name="Rectangle 5"/>
          <p:cNvSpPr/>
          <p:nvPr/>
        </p:nvSpPr>
        <p:spPr>
          <a:xfrm>
            <a:off x="5650870" y="883923"/>
            <a:ext cx="2182158" cy="400110"/>
          </a:xfrm>
          <a:prstGeom prst="rect">
            <a:avLst/>
          </a:prstGeom>
        </p:spPr>
        <p:txBody>
          <a:bodyPr wrap="none">
            <a:spAutoFit/>
          </a:bodyPr>
          <a:lstStyle/>
          <a:p>
            <a:r>
              <a:rPr lang="en-US" sz="2000" dirty="0" smtClean="0">
                <a:solidFill>
                  <a:schemeClr val="bg2"/>
                </a:solidFill>
              </a:rPr>
              <a:t>1992 M7.3 Landers</a:t>
            </a:r>
            <a:endParaRPr lang="en-US" sz="2000" dirty="0">
              <a:solidFill>
                <a:schemeClr val="bg2"/>
              </a:solidFill>
            </a:endParaRPr>
          </a:p>
        </p:txBody>
      </p:sp>
    </p:spTree>
    <p:extLst>
      <p:ext uri="{BB962C8B-B14F-4D97-AF65-F5344CB8AC3E}">
        <p14:creationId xmlns:p14="http://schemas.microsoft.com/office/powerpoint/2010/main" val="9337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2699" y="871648"/>
            <a:ext cx="4470760" cy="4522327"/>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872479" y="871648"/>
            <a:ext cx="4140313" cy="48687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Earthquake-induced water-level changes</a:t>
            </a:r>
            <a:endParaRPr lang="en-US" dirty="0"/>
          </a:p>
        </p:txBody>
      </p:sp>
      <p:pic>
        <p:nvPicPr>
          <p:cNvPr id="3" name="Picture 2" descr="F1_bballmap [Converted].ai7.pdf"/>
          <p:cNvPicPr>
            <a:picLocks noChangeAspect="1"/>
          </p:cNvPicPr>
          <p:nvPr/>
        </p:nvPicPr>
        <p:blipFill rotWithShape="1">
          <a:blip r:embed="rId2">
            <a:extLst>
              <a:ext uri="{28A0092B-C50C-407E-A947-70E740481C1C}">
                <a14:useLocalDpi xmlns:a14="http://schemas.microsoft.com/office/drawing/2010/main" val="0"/>
              </a:ext>
            </a:extLst>
          </a:blip>
          <a:srcRect l="7339" t="16249" r="8297" b="17808"/>
          <a:stretch/>
        </p:blipFill>
        <p:spPr>
          <a:xfrm>
            <a:off x="246216" y="871648"/>
            <a:ext cx="4470760" cy="4522327"/>
          </a:xfrm>
          <a:prstGeom prst="rect">
            <a:avLst/>
          </a:prstGeom>
          <a:solidFill>
            <a:srgbClr val="FFFFFF"/>
          </a:solidFill>
        </p:spPr>
      </p:pic>
      <p:pic>
        <p:nvPicPr>
          <p:cNvPr id="5" name="Picture 4" descr="F4_longhydro_bw.pdf"/>
          <p:cNvPicPr>
            <a:picLocks noChangeAspect="1"/>
          </p:cNvPicPr>
          <p:nvPr/>
        </p:nvPicPr>
        <p:blipFill rotWithShape="1">
          <a:blip r:embed="rId3">
            <a:extLst>
              <a:ext uri="{28A0092B-C50C-407E-A947-70E740481C1C}">
                <a14:useLocalDpi xmlns:a14="http://schemas.microsoft.com/office/drawing/2010/main" val="0"/>
              </a:ext>
            </a:extLst>
          </a:blip>
          <a:srcRect l="10270" t="8413" r="14902" b="20594"/>
          <a:stretch/>
        </p:blipFill>
        <p:spPr>
          <a:xfrm>
            <a:off x="4872480" y="871648"/>
            <a:ext cx="3965370" cy="4868728"/>
          </a:xfrm>
          <a:prstGeom prst="rect">
            <a:avLst/>
          </a:prstGeom>
        </p:spPr>
      </p:pic>
    </p:spTree>
    <p:extLst>
      <p:ext uri="{BB962C8B-B14F-4D97-AF65-F5344CB8AC3E}">
        <p14:creationId xmlns:p14="http://schemas.microsoft.com/office/powerpoint/2010/main" val="662106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0" y="76200"/>
            <a:ext cx="5562600" cy="1295400"/>
          </a:xfrm>
        </p:spPr>
        <p:txBody>
          <a:bodyPr/>
          <a:lstStyle/>
          <a:p>
            <a:r>
              <a:rPr lang="en-US" dirty="0"/>
              <a:t>Earthquake-Induced Fluid Pressure Changes</a:t>
            </a:r>
          </a:p>
        </p:txBody>
      </p:sp>
      <p:pic>
        <p:nvPicPr>
          <p:cNvPr id="182276" name="Picture 4" descr="F 1-large beachball map tiff                                   00017647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3200400" cy="3152775"/>
          </a:xfrm>
          <a:prstGeom prst="rect">
            <a:avLst/>
          </a:prstGeom>
          <a:noFill/>
          <a:ln w="38100">
            <a:solidFill>
              <a:srgbClr val="4BACC6"/>
            </a:solidFill>
            <a:miter lim="800000"/>
            <a:headEnd/>
            <a:tailEnd/>
          </a:ln>
          <a:extLst>
            <a:ext uri="{909E8E84-426E-40DD-AFC4-6F175D3DCCD1}">
              <a14:hiddenFill xmlns:a14="http://schemas.microsoft.com/office/drawing/2010/main">
                <a:solidFill>
                  <a:srgbClr val="FFFFFF"/>
                </a:solidFill>
              </a14:hiddenFill>
            </a:ext>
          </a:extLst>
        </p:spPr>
      </p:pic>
      <p:pic>
        <p:nvPicPr>
          <p:cNvPr id="182279" name="Picture 7" descr="small map tiff                                                 0003BB26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l="4364" r="33313" b="37526"/>
          <a:stretch>
            <a:fillRect/>
          </a:stretch>
        </p:blipFill>
        <p:spPr bwMode="auto">
          <a:xfrm>
            <a:off x="153988" y="1524000"/>
            <a:ext cx="3276600" cy="2363788"/>
          </a:xfrm>
          <a:prstGeom prst="rect">
            <a:avLst/>
          </a:prstGeom>
          <a:noFill/>
          <a:ln w="38100">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2281" name="Picture 9" descr="Hector_lkt_cw3.pdf                                             0008533BMacintosh HD                   B7464D7A:"/>
          <p:cNvPicPr>
            <a:picLocks noChangeAspect="1" noChangeArrowheads="1"/>
          </p:cNvPicPr>
          <p:nvPr/>
        </p:nvPicPr>
        <p:blipFill>
          <a:blip r:embed="rId5">
            <a:extLst>
              <a:ext uri="{28A0092B-C50C-407E-A947-70E740481C1C}">
                <a14:useLocalDpi xmlns:a14="http://schemas.microsoft.com/office/drawing/2010/main" val="0"/>
              </a:ext>
            </a:extLst>
          </a:blip>
          <a:srcRect l="24474" t="15910" r="7883" b="32550"/>
          <a:stretch>
            <a:fillRect/>
          </a:stretch>
        </p:blipFill>
        <p:spPr bwMode="auto">
          <a:xfrm>
            <a:off x="3581400" y="2286000"/>
            <a:ext cx="3200400" cy="3155950"/>
          </a:xfrm>
          <a:prstGeom prst="rect">
            <a:avLst/>
          </a:prstGeom>
          <a:noFill/>
          <a:ln w="38100">
            <a:solidFill>
              <a:srgbClr val="4BACC6"/>
            </a:solidFill>
            <a:miter lim="800000"/>
            <a:headEnd/>
            <a:tailEnd/>
          </a:ln>
          <a:extLst>
            <a:ext uri="{909E8E84-426E-40DD-AFC4-6F175D3DCCD1}">
              <a14:hiddenFill xmlns:a14="http://schemas.microsoft.com/office/drawing/2010/main">
                <a:solidFill>
                  <a:srgbClr val="FFFFFF"/>
                </a:solidFill>
              </a14:hiddenFill>
            </a:ext>
          </a:extLst>
        </p:spPr>
      </p:pic>
      <p:sp>
        <p:nvSpPr>
          <p:cNvPr id="182284" name="Rectangle 12"/>
          <p:cNvSpPr>
            <a:spLocks noChangeArrowheads="1"/>
          </p:cNvSpPr>
          <p:nvPr/>
        </p:nvSpPr>
        <p:spPr bwMode="auto">
          <a:xfrm>
            <a:off x="76200" y="4038600"/>
            <a:ext cx="3581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tx2"/>
              </a:buClr>
              <a:buSzPct val="50000"/>
              <a:buFont typeface="Monotype Sorts" charset="0"/>
              <a:buChar char="u"/>
            </a:pPr>
            <a:r>
              <a:rPr lang="en-US" sz="2800" dirty="0">
                <a:solidFill>
                  <a:schemeClr val="bg1"/>
                </a:solidFill>
              </a:rPr>
              <a:t>Pressure drops in non-thermal wells on and around the resurgent dome</a:t>
            </a:r>
          </a:p>
          <a:p>
            <a:pPr marL="342900" indent="-342900">
              <a:spcBef>
                <a:spcPct val="20000"/>
              </a:spcBef>
              <a:buClr>
                <a:schemeClr val="tx2"/>
              </a:buClr>
              <a:buSzPct val="50000"/>
              <a:buFont typeface="Monotype Sorts" charset="0"/>
              <a:buNone/>
            </a:pPr>
            <a:endParaRPr lang="en-US" sz="2800" dirty="0">
              <a:solidFill>
                <a:schemeClr val="bg1"/>
              </a:solidFill>
            </a:endParaRPr>
          </a:p>
        </p:txBody>
      </p:sp>
      <p:sp>
        <p:nvSpPr>
          <p:cNvPr id="182285" name="Rectangle 13"/>
          <p:cNvSpPr>
            <a:spLocks noChangeArrowheads="1"/>
          </p:cNvSpPr>
          <p:nvPr/>
        </p:nvSpPr>
        <p:spPr bwMode="auto">
          <a:xfrm>
            <a:off x="6858000" y="3505200"/>
            <a:ext cx="2133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tx2"/>
              </a:buClr>
              <a:buSzPct val="50000"/>
              <a:buFont typeface="Monotype Sorts" charset="0"/>
              <a:buChar char="u"/>
            </a:pPr>
            <a:r>
              <a:rPr lang="en-US" sz="2800" dirty="0">
                <a:solidFill>
                  <a:srgbClr val="FFFFFF"/>
                </a:solidFill>
              </a:rPr>
              <a:t>Pressure rises in hot wells</a:t>
            </a:r>
          </a:p>
        </p:txBody>
      </p:sp>
      <p:sp>
        <p:nvSpPr>
          <p:cNvPr id="3" name="Oval 2"/>
          <p:cNvSpPr/>
          <p:nvPr/>
        </p:nvSpPr>
        <p:spPr>
          <a:xfrm>
            <a:off x="8591631" y="2656558"/>
            <a:ext cx="362646" cy="362646"/>
          </a:xfrm>
          <a:prstGeom prst="ellipse">
            <a:avLst/>
          </a:prstGeom>
          <a:noFill/>
          <a:ln w="28575"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683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91529" y="1618187"/>
            <a:ext cx="4362824" cy="4457980"/>
          </a:xfrm>
          <a:prstGeom prst="rect">
            <a:avLst/>
          </a:prstGeom>
          <a:ln w="28575" cmpd="sng">
            <a:solidFill>
              <a:srgbClr val="4BACC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134472" y="1600256"/>
            <a:ext cx="4362824" cy="4457980"/>
          </a:xfrm>
          <a:prstGeom prst="rect">
            <a:avLst/>
          </a:prstGeom>
          <a:ln w="28575" cmpd="sng">
            <a:solidFill>
              <a:srgbClr val="4BACC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Groundwater-level response to strain</a:t>
            </a:r>
            <a:endParaRPr lang="en-US" dirty="0"/>
          </a:p>
        </p:txBody>
      </p:sp>
      <p:pic>
        <p:nvPicPr>
          <p:cNvPr id="3" name="Picture 2" descr="wl_confined.pdf"/>
          <p:cNvPicPr>
            <a:picLocks noChangeAspect="1"/>
          </p:cNvPicPr>
          <p:nvPr/>
        </p:nvPicPr>
        <p:blipFill rotWithShape="1">
          <a:blip r:embed="rId3">
            <a:extLst>
              <a:ext uri="{28A0092B-C50C-407E-A947-70E740481C1C}">
                <a14:useLocalDpi xmlns:a14="http://schemas.microsoft.com/office/drawing/2010/main" val="0"/>
              </a:ext>
            </a:extLst>
          </a:blip>
          <a:srcRect l="9174" t="24424" r="18856" b="22417"/>
          <a:stretch/>
        </p:blipFill>
        <p:spPr>
          <a:xfrm>
            <a:off x="2883654" y="2218351"/>
            <a:ext cx="6387353" cy="3645647"/>
          </a:xfrm>
          <a:prstGeom prst="rect">
            <a:avLst/>
          </a:prstGeom>
        </p:spPr>
      </p:pic>
      <p:pic>
        <p:nvPicPr>
          <p:cNvPr id="4" name="Picture 3" descr="fluidp-waterlev_ltbk.pdf"/>
          <p:cNvPicPr>
            <a:picLocks noChangeAspect="1"/>
          </p:cNvPicPr>
          <p:nvPr/>
        </p:nvPicPr>
        <p:blipFill rotWithShape="1">
          <a:blip r:embed="rId4">
            <a:extLst>
              <a:ext uri="{28A0092B-C50C-407E-A947-70E740481C1C}">
                <a14:useLocalDpi xmlns:a14="http://schemas.microsoft.com/office/drawing/2010/main" val="0"/>
              </a:ext>
            </a:extLst>
          </a:blip>
          <a:srcRect l="10051" t="17234" r="40327" b="35294"/>
          <a:stretch/>
        </p:blipFill>
        <p:spPr>
          <a:xfrm>
            <a:off x="657412" y="1600256"/>
            <a:ext cx="3600824" cy="4457980"/>
          </a:xfrm>
          <a:prstGeom prst="rect">
            <a:avLst/>
          </a:prstGeom>
        </p:spPr>
      </p:pic>
      <p:sp>
        <p:nvSpPr>
          <p:cNvPr id="7" name="Rectangle 6"/>
          <p:cNvSpPr/>
          <p:nvPr/>
        </p:nvSpPr>
        <p:spPr>
          <a:xfrm>
            <a:off x="2042976" y="871648"/>
            <a:ext cx="4908640" cy="400110"/>
          </a:xfrm>
          <a:prstGeom prst="rect">
            <a:avLst/>
          </a:prstGeom>
        </p:spPr>
        <p:txBody>
          <a:bodyPr wrap="none">
            <a:spAutoFit/>
          </a:bodyPr>
          <a:lstStyle/>
          <a:p>
            <a:r>
              <a:rPr lang="en-US" sz="2000" dirty="0" smtClean="0">
                <a:solidFill>
                  <a:schemeClr val="bg2"/>
                </a:solidFill>
              </a:rPr>
              <a:t>(volumetric strain,  isotropic porous medium)</a:t>
            </a:r>
            <a:endParaRPr lang="en-US" sz="2000" dirty="0">
              <a:solidFill>
                <a:schemeClr val="bg2"/>
              </a:solidFill>
            </a:endParaRPr>
          </a:p>
        </p:txBody>
      </p:sp>
    </p:spTree>
    <p:extLst>
      <p:ext uri="{BB962C8B-B14F-4D97-AF65-F5344CB8AC3E}">
        <p14:creationId xmlns:p14="http://schemas.microsoft.com/office/powerpoint/2010/main" val="1092256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12607</TotalTime>
  <Words>1943</Words>
  <Application>Microsoft Office PowerPoint</Application>
  <PresentationFormat>On-screen Show (4:3)</PresentationFormat>
  <Paragraphs>223</Paragraphs>
  <Slides>45</Slides>
  <Notes>18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Interactions between earthquakes and fluids:  An overview of non-seismological observations</vt:lpstr>
      <vt:lpstr>Main points</vt:lpstr>
      <vt:lpstr>Long Valley Caldera, Eastern California:  A Seismically &amp; Volcanically Active Area</vt:lpstr>
      <vt:lpstr>Long Valley Borehole Monitoring Sites</vt:lpstr>
      <vt:lpstr>Resurgent dome uplift  from 2-color EDM data</vt:lpstr>
      <vt:lpstr>Remotely triggered seismicity</vt:lpstr>
      <vt:lpstr>Earthquake-induced water-level changes</vt:lpstr>
      <vt:lpstr>Earthquake-Induced Fluid Pressure Changes</vt:lpstr>
      <vt:lpstr>Groundwater-level response to strain</vt:lpstr>
      <vt:lpstr>Transient Strain Following 1992 M7.3 Landers Earthquake</vt:lpstr>
      <vt:lpstr>PowerPoint Presentation</vt:lpstr>
      <vt:lpstr>PowerPoint Presentation</vt:lpstr>
      <vt:lpstr>1997 South Moat Swarm</vt:lpstr>
      <vt:lpstr>November 22, 1997:  Upward Migration of Hypocenters</vt:lpstr>
      <vt:lpstr>Normalized water-level and strain changes</vt:lpstr>
      <vt:lpstr>Hector Mine EQ response at 2.6 km depth in LVEW</vt:lpstr>
      <vt:lpstr>High-temperature downhole tool for LVEW</vt:lpstr>
      <vt:lpstr>2002 HT tool test in LV exploration well</vt:lpstr>
      <vt:lpstr>Sandia Downhole Test at Coso Geothermal Field</vt:lpstr>
      <vt:lpstr>Long Valley Observations</vt:lpstr>
      <vt:lpstr>PowerPoint Presentation</vt:lpstr>
      <vt:lpstr>Yellowstone Caldera: Resurgent domes, earthquake swarms</vt:lpstr>
      <vt:lpstr>Yellowstone uplift/subsidence rates</vt:lpstr>
      <vt:lpstr>January-February 2010 Yellowstone earthquake swarm</vt:lpstr>
      <vt:lpstr>Precise relocations reveal time-space patterns</vt:lpstr>
      <vt:lpstr>Strain offsets, but no longer transients</vt:lpstr>
      <vt:lpstr>PowerPoint Presentation</vt:lpstr>
      <vt:lpstr>Spatial evolution of swarm: Diffusion?</vt:lpstr>
      <vt:lpstr>PowerPoint Presentation</vt:lpstr>
      <vt:lpstr>2010 Yellowstone Swarm</vt:lpstr>
      <vt:lpstr>March 31, 2014 Yellowstone M4.8 earthquake</vt:lpstr>
      <vt:lpstr>PowerPoint Presentation</vt:lpstr>
      <vt:lpstr>PowerPoint Presentation</vt:lpstr>
      <vt:lpstr>B950 coseismic strain offsets (20sps)</vt:lpstr>
      <vt:lpstr>B950 strains (30 minute samples, uncorrected)</vt:lpstr>
      <vt:lpstr>Yellowstone inferred magma migration paths</vt:lpstr>
      <vt:lpstr>PowerPoint Presentation</vt:lpstr>
      <vt:lpstr>2014 Yellowstone M4.8 earthquake</vt:lpstr>
      <vt:lpstr>How might earthquakes breach hydrothermal seals?</vt:lpstr>
      <vt:lpstr>Seismic Waves Could Help Clear Eruptive Pathways</vt:lpstr>
      <vt:lpstr>Guagua Pichincha, Ecuador</vt:lpstr>
      <vt:lpstr>Mount Pinatubo, Phillipines</vt:lpstr>
      <vt:lpstr>Phenomena Possibly Triggered by Large Earthquakes at hydrothermal/magmatic locations</vt:lpstr>
      <vt:lpstr>Earthquake-induced volcano deformation</vt:lpstr>
      <vt:lpstr>Seismic Wave Effects on Faults?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evelyn</dc:creator>
  <cp:lastModifiedBy>Daly</cp:lastModifiedBy>
  <cp:revision>163</cp:revision>
  <dcterms:created xsi:type="dcterms:W3CDTF">2015-01-27T22:26:56Z</dcterms:created>
  <dcterms:modified xsi:type="dcterms:W3CDTF">2015-02-19T21:47:22Z</dcterms:modified>
</cp:coreProperties>
</file>