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54"/>
  </p:notesMasterIdLst>
  <p:sldIdLst>
    <p:sldId id="256" r:id="rId2"/>
    <p:sldId id="341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51" r:id="rId11"/>
    <p:sldId id="350" r:id="rId12"/>
    <p:sldId id="352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259" r:id="rId21"/>
    <p:sldId id="278" r:id="rId22"/>
    <p:sldId id="318" r:id="rId23"/>
    <p:sldId id="264" r:id="rId24"/>
    <p:sldId id="319" r:id="rId25"/>
    <p:sldId id="364" r:id="rId26"/>
    <p:sldId id="365" r:id="rId27"/>
    <p:sldId id="367" r:id="rId28"/>
    <p:sldId id="368" r:id="rId29"/>
    <p:sldId id="369" r:id="rId30"/>
    <p:sldId id="371" r:id="rId31"/>
    <p:sldId id="370" r:id="rId32"/>
    <p:sldId id="372" r:id="rId33"/>
    <p:sldId id="373" r:id="rId34"/>
    <p:sldId id="374" r:id="rId35"/>
    <p:sldId id="375" r:id="rId36"/>
    <p:sldId id="366" r:id="rId37"/>
    <p:sldId id="377" r:id="rId38"/>
    <p:sldId id="290" r:id="rId39"/>
    <p:sldId id="289" r:id="rId40"/>
    <p:sldId id="376" r:id="rId41"/>
    <p:sldId id="378" r:id="rId42"/>
    <p:sldId id="295" r:id="rId43"/>
    <p:sldId id="379" r:id="rId44"/>
    <p:sldId id="380" r:id="rId45"/>
    <p:sldId id="381" r:id="rId46"/>
    <p:sldId id="382" r:id="rId47"/>
    <p:sldId id="383" r:id="rId48"/>
    <p:sldId id="384" r:id="rId49"/>
    <p:sldId id="340" r:id="rId50"/>
    <p:sldId id="267" r:id="rId51"/>
    <p:sldId id="363" r:id="rId52"/>
    <p:sldId id="28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FF00FF"/>
    <a:srgbClr val="CAD2CE"/>
    <a:srgbClr val="CC0920"/>
    <a:srgbClr val="FFD426"/>
    <a:srgbClr val="97AE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0" autoAdjust="0"/>
    <p:restoredTop sz="94688" autoAdjust="0"/>
  </p:normalViewPr>
  <p:slideViewPr>
    <p:cSldViewPr snapToGrid="0" snapToObjects="1">
      <p:cViewPr varScale="1">
        <p:scale>
          <a:sx n="84" d="100"/>
          <a:sy n="84" d="100"/>
        </p:scale>
        <p:origin x="-11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0ECAE-1574-4F4A-96B2-0D0B7BCB7880}" type="datetimeFigureOut">
              <a:rPr lang="en-US" smtClean="0"/>
              <a:t>7/26/2012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00E26-A8C9-144E-BD17-CD8E9C34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9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D67CE1-3650-C540-83C5-552B8D8FFB74}" type="slidenum">
              <a:rPr lang="en-US"/>
              <a:pPr/>
              <a:t>2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2A563-C684-5248-B8F2-11CA2FC54155}" type="slidenum">
              <a:rPr lang="en-US"/>
              <a:pPr/>
              <a:t>10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18844-07EE-9F4E-8A87-B1E998ED7226}" type="slidenum">
              <a:rPr lang="en-US"/>
              <a:pPr/>
              <a:t>22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4819DF-7E19-DB49-B3C1-120138F764D1}" type="slidenum">
              <a:rPr lang="en-US"/>
              <a:pPr/>
              <a:t>24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July 26,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July 26,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12" Type="http://schemas.openxmlformats.org/officeDocument/2006/relationships/image" Target="../media/image62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Relationship Id="rId14" Type="http://schemas.openxmlformats.org/officeDocument/2006/relationships/image" Target="../media/image6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/>
              <a:t>The role of gravitational self-attraction </a:t>
            </a:r>
            <a:r>
              <a:rPr lang="en-US" sz="3600" b="1" dirty="0" smtClean="0"/>
              <a:t>and </a:t>
            </a:r>
            <a:r>
              <a:rPr lang="en-US" sz="3600" b="1" dirty="0"/>
              <a:t>loading on deformation </a:t>
            </a:r>
            <a:r>
              <a:rPr lang="en-US" sz="3600" b="1" dirty="0" smtClean="0"/>
              <a:t>of </a:t>
            </a:r>
            <a:r>
              <a:rPr lang="en-US" sz="3600" b="1" dirty="0"/>
              <a:t>the continents and sea floor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James L Davis</a:t>
            </a:r>
          </a:p>
          <a:p>
            <a:r>
              <a:rPr lang="en-US" dirty="0" smtClean="0"/>
              <a:t>Lamont Research Professor</a:t>
            </a:r>
          </a:p>
          <a:p>
            <a:r>
              <a:rPr lang="en-US" dirty="0" smtClean="0"/>
              <a:t>Lamont-Doherty Earth Observatory</a:t>
            </a:r>
            <a:endParaRPr lang="en-US" dirty="0"/>
          </a:p>
        </p:txBody>
      </p:sp>
      <p:pic>
        <p:nvPicPr>
          <p:cNvPr id="4" name="Picture 3" descr="LamontLogo_vector.eps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025930" y="6311529"/>
            <a:ext cx="290830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Ocean-Ice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2130552"/>
            <a:ext cx="2222500" cy="4243615"/>
          </a:xfrm>
        </p:spPr>
        <p:txBody>
          <a:bodyPr/>
          <a:lstStyle/>
          <a:p>
            <a:r>
              <a:rPr lang="en-US" dirty="0" smtClean="0"/>
              <a:t>The Earth’s ocean-ice system is “special” in following sense:</a:t>
            </a:r>
          </a:p>
          <a:p>
            <a:endParaRPr lang="en-US" dirty="0"/>
          </a:p>
          <a:p>
            <a:r>
              <a:rPr lang="en-US" i="1" dirty="0" smtClean="0"/>
              <a:t>∆M</a:t>
            </a:r>
            <a:r>
              <a:rPr lang="en-US" i="1" baseline="-25000" dirty="0" smtClean="0"/>
              <a:t>I</a:t>
            </a:r>
            <a:r>
              <a:rPr lang="en-US" i="1" dirty="0" smtClean="0"/>
              <a:t>= -∆M</a:t>
            </a:r>
            <a:r>
              <a:rPr lang="en-US" i="1" baseline="-25000" dirty="0" smtClean="0"/>
              <a:t>O</a:t>
            </a:r>
          </a:p>
          <a:p>
            <a:endParaRPr lang="en-US" i="1" baseline="-25000" dirty="0"/>
          </a:p>
          <a:p>
            <a:r>
              <a:rPr lang="en-US" dirty="0"/>
              <a:t>∆</a:t>
            </a:r>
            <a:r>
              <a:rPr lang="en-US" dirty="0" smtClean="0"/>
              <a:t>M</a:t>
            </a:r>
            <a:r>
              <a:rPr lang="en-US" baseline="-25000" dirty="0" smtClean="0"/>
              <a:t>I</a:t>
            </a:r>
            <a:r>
              <a:rPr lang="en-US" dirty="0" smtClean="0"/>
              <a:t> Ice mass change</a:t>
            </a:r>
          </a:p>
          <a:p>
            <a:r>
              <a:rPr lang="en-US" dirty="0" smtClean="0"/>
              <a:t>∆M</a:t>
            </a:r>
            <a:r>
              <a:rPr lang="en-US" baseline="-25000" dirty="0" smtClean="0"/>
              <a:t>O</a:t>
            </a:r>
            <a:r>
              <a:rPr lang="en-US" dirty="0" smtClean="0"/>
              <a:t> </a:t>
            </a:r>
            <a:r>
              <a:rPr lang="en-US" dirty="0"/>
              <a:t>O</a:t>
            </a:r>
            <a:r>
              <a:rPr lang="en-US" dirty="0" smtClean="0"/>
              <a:t>cean mass change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(Both integrated over Earth)</a:t>
            </a:r>
            <a:endParaRPr lang="en-US" dirty="0"/>
          </a:p>
        </p:txBody>
      </p:sp>
      <p:pic>
        <p:nvPicPr>
          <p:cNvPr id="212995" name="Picture 3" descr="Sea Level Eq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51099"/>
            <a:ext cx="5486400" cy="234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Self-attraction and loading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07861" y="2158484"/>
            <a:ext cx="6128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∆</a:t>
            </a:r>
            <a:r>
              <a:rPr lang="en-US" sz="2800" i="1" dirty="0"/>
              <a:t>S(</a:t>
            </a:r>
            <a:r>
              <a:rPr lang="en-US" sz="2800" i="1" dirty="0" err="1"/>
              <a:t>θ,Φ,t</a:t>
            </a:r>
            <a:r>
              <a:rPr lang="en-US" sz="2800" i="1" dirty="0"/>
              <a:t>)</a:t>
            </a:r>
            <a:r>
              <a:rPr lang="en-US" sz="2800" dirty="0"/>
              <a:t> = ∆</a:t>
            </a:r>
            <a:r>
              <a:rPr lang="en-US" sz="2800" i="1" dirty="0"/>
              <a:t>G(</a:t>
            </a:r>
            <a:r>
              <a:rPr lang="en-US" sz="2800" i="1" dirty="0" err="1"/>
              <a:t>θ,Φ,t</a:t>
            </a:r>
            <a:r>
              <a:rPr lang="en-US" sz="2800" i="1" dirty="0"/>
              <a:t>)</a:t>
            </a:r>
            <a:r>
              <a:rPr lang="en-US" sz="2800" dirty="0"/>
              <a:t> - ∆</a:t>
            </a:r>
            <a:r>
              <a:rPr lang="en-US" sz="2800" i="1" dirty="0"/>
              <a:t>R(</a:t>
            </a:r>
            <a:r>
              <a:rPr lang="en-US" sz="2800" i="1" dirty="0" err="1"/>
              <a:t>θ,Φ,t</a:t>
            </a:r>
            <a:r>
              <a:rPr lang="en-US" sz="2800" i="1" dirty="0"/>
              <a:t>)</a:t>
            </a:r>
            <a:r>
              <a:rPr lang="en-US" sz="2800" dirty="0"/>
              <a:t> + </a:t>
            </a:r>
            <a:r>
              <a:rPr lang="en-US" sz="2800" i="1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3250" y="3098800"/>
            <a:ext cx="2749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deformation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Changing ice load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Changing ocean load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9850" y="3651250"/>
            <a:ext cx="3975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Equipotential change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Direct attraction of changing ice load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Direct (self) attraction of changing ocean load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Attraction due to redistribution of Earth mass in response to loading</a:t>
            </a:r>
          </a:p>
        </p:txBody>
      </p:sp>
      <p:cxnSp>
        <p:nvCxnSpPr>
          <p:cNvPr id="9" name="Straight Arrow Connector 8"/>
          <p:cNvCxnSpPr>
            <a:endCxn id="7" idx="0"/>
          </p:cNvCxnSpPr>
          <p:nvPr/>
        </p:nvCxnSpPr>
        <p:spPr>
          <a:xfrm flipH="1">
            <a:off x="3327400" y="2681704"/>
            <a:ext cx="800100" cy="96954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73750" y="2755900"/>
            <a:ext cx="901700" cy="342900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73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Sea-Level Equation (SLE)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Solution for RSL due to redistribution of ice and ocean loads </a:t>
            </a:r>
          </a:p>
          <a:p>
            <a:r>
              <a:rPr lang="en-US" dirty="0" smtClean="0"/>
              <a:t>Accounts for SAL</a:t>
            </a:r>
          </a:p>
          <a:p>
            <a:r>
              <a:rPr lang="en-US" dirty="0" smtClean="0"/>
              <a:t>We’ll develop the SLE for elastic case, ignoring rotational variations, and shoreline migration</a:t>
            </a:r>
            <a:endParaRPr lang="en-US" dirty="0"/>
          </a:p>
          <a:p>
            <a:r>
              <a:rPr lang="en-US" dirty="0" smtClean="0"/>
              <a:t>Assume sea level reflects ocean </a:t>
            </a:r>
            <a:r>
              <a:rPr lang="en-US" i="1" dirty="0" smtClean="0"/>
              <a:t>mass</a:t>
            </a:r>
            <a:r>
              <a:rPr lang="en-US" dirty="0" smtClean="0"/>
              <a:t> changes</a:t>
            </a:r>
          </a:p>
          <a:p>
            <a:r>
              <a:rPr lang="en-US" dirty="0" smtClean="0"/>
              <a:t>Assume mass changes reflect mass exchange between </a:t>
            </a:r>
            <a:r>
              <a:rPr lang="en-US" dirty="0" err="1" smtClean="0"/>
              <a:t>cryosphere</a:t>
            </a:r>
            <a:r>
              <a:rPr lang="en-US" dirty="0" smtClean="0"/>
              <a:t> and ocean only</a:t>
            </a:r>
            <a:endParaRPr lang="en-US" i="1" dirty="0"/>
          </a:p>
          <a:p>
            <a:r>
              <a:rPr lang="en-US" dirty="0"/>
              <a:t>Farrell, W. </a:t>
            </a:r>
            <a:r>
              <a:rPr lang="en-US" dirty="0" smtClean="0"/>
              <a:t>E., and J. T. Clark (1976), On </a:t>
            </a:r>
            <a:r>
              <a:rPr lang="en-US" dirty="0"/>
              <a:t>postglacial sea </a:t>
            </a:r>
            <a:r>
              <a:rPr lang="en-US" dirty="0" smtClean="0"/>
              <a:t>level,</a:t>
            </a:r>
            <a:r>
              <a:rPr lang="en-US" dirty="0"/>
              <a:t> </a:t>
            </a:r>
            <a:r>
              <a:rPr lang="en-US" i="1" dirty="0" err="1" smtClean="0"/>
              <a:t>Geophys</a:t>
            </a:r>
            <a:r>
              <a:rPr lang="en-US" i="1" dirty="0"/>
              <a:t>. J. R. </a:t>
            </a:r>
            <a:r>
              <a:rPr lang="en-US" i="1" dirty="0" err="1"/>
              <a:t>Astr</a:t>
            </a:r>
            <a:r>
              <a:rPr lang="en-US" i="1" dirty="0"/>
              <a:t>. Soc</a:t>
            </a:r>
            <a:r>
              <a:rPr lang="en-US" i="1" dirty="0" smtClean="0"/>
              <a:t>., </a:t>
            </a:r>
            <a:r>
              <a:rPr lang="en-US" i="1" dirty="0"/>
              <a:t>46</a:t>
            </a:r>
            <a:r>
              <a:rPr lang="en-US" dirty="0"/>
              <a:t>, 647-</a:t>
            </a:r>
            <a:r>
              <a:rPr lang="en-US" dirty="0" smtClean="0"/>
              <a:t>667.</a:t>
            </a:r>
          </a:p>
        </p:txBody>
      </p:sp>
    </p:spTree>
    <p:extLst>
      <p:ext uri="{BB962C8B-B14F-4D97-AF65-F5344CB8AC3E}">
        <p14:creationId xmlns:p14="http://schemas.microsoft.com/office/powerpoint/2010/main" val="21502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Sea-surface </a:t>
            </a:r>
            <a:r>
              <a:rPr lang="en-US" dirty="0" smtClean="0"/>
              <a:t>perturbation</a:t>
            </a:r>
            <a:endParaRPr lang="en-US" dirty="0"/>
          </a:p>
        </p:txBody>
      </p:sp>
      <p:pic>
        <p:nvPicPr>
          <p:cNvPr id="7" name="Picture 6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2" y="2820367"/>
            <a:ext cx="5562600" cy="317500"/>
          </a:xfrm>
          <a:prstGeom prst="rect">
            <a:avLst/>
          </a:prstGeom>
        </p:spPr>
      </p:pic>
      <p:pic>
        <p:nvPicPr>
          <p:cNvPr id="8" name="Picture 7" descr="latex-image-1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27794"/>
            <a:ext cx="457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Relative Sea Level (RSL)</a:t>
            </a:r>
            <a:endParaRPr lang="en-US" dirty="0"/>
          </a:p>
        </p:txBody>
      </p:sp>
      <p:pic>
        <p:nvPicPr>
          <p:cNvPr id="8" name="Picture 7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4" y="2831320"/>
            <a:ext cx="8089900" cy="1193800"/>
          </a:xfrm>
          <a:prstGeom prst="rect">
            <a:avLst/>
          </a:prstGeom>
        </p:spPr>
      </p:pic>
      <p:pic>
        <p:nvPicPr>
          <p:cNvPr id="10" name="Picture 9" descr="latex-image-1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2" y="4869917"/>
            <a:ext cx="3784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= Water + Ice</a:t>
            </a:r>
            <a:endParaRPr lang="en-US" dirty="0"/>
          </a:p>
        </p:txBody>
      </p:sp>
      <p:pic>
        <p:nvPicPr>
          <p:cNvPr id="4" name="Picture 3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5" y="1799338"/>
            <a:ext cx="4800600" cy="317500"/>
          </a:xfrm>
          <a:prstGeom prst="rect">
            <a:avLst/>
          </a:prstGeom>
        </p:spPr>
      </p:pic>
      <p:pic>
        <p:nvPicPr>
          <p:cNvPr id="5" name="Picture 4" descr="latex-image-1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4925"/>
            <a:ext cx="4660900" cy="330200"/>
          </a:xfrm>
          <a:prstGeom prst="rect">
            <a:avLst/>
          </a:prstGeom>
        </p:spPr>
      </p:pic>
      <p:pic>
        <p:nvPicPr>
          <p:cNvPr id="8" name="Picture 7" descr="latex-image-1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10906"/>
            <a:ext cx="4965700" cy="330200"/>
          </a:xfrm>
          <a:prstGeom prst="rect">
            <a:avLst/>
          </a:prstGeom>
        </p:spPr>
      </p:pic>
      <p:pic>
        <p:nvPicPr>
          <p:cNvPr id="9" name="Picture 8" descr="latex-image-1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24265"/>
            <a:ext cx="42291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9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</a:t>
            </a:r>
            <a:endParaRPr lang="en-US" dirty="0"/>
          </a:p>
        </p:txBody>
      </p:sp>
      <p:pic>
        <p:nvPicPr>
          <p:cNvPr id="7" name="Picture 6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418092"/>
            <a:ext cx="8559800" cy="1955800"/>
          </a:xfrm>
          <a:prstGeom prst="rect">
            <a:avLst/>
          </a:prstGeom>
        </p:spPr>
      </p:pic>
      <p:pic>
        <p:nvPicPr>
          <p:cNvPr id="10" name="Picture 9" descr="latex-image-1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0906"/>
            <a:ext cx="3098800" cy="685800"/>
          </a:xfrm>
          <a:prstGeom prst="rect">
            <a:avLst/>
          </a:prstGeom>
        </p:spPr>
      </p:pic>
      <p:pic>
        <p:nvPicPr>
          <p:cNvPr id="11" name="Picture 10" descr="latex-image-1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11562"/>
            <a:ext cx="58928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Love numbers</a:t>
            </a:r>
            <a:endParaRPr lang="en-US" dirty="0"/>
          </a:p>
        </p:txBody>
      </p:sp>
      <p:pic>
        <p:nvPicPr>
          <p:cNvPr id="4" name="Picture 3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1626476"/>
            <a:ext cx="3492500" cy="850900"/>
          </a:xfrm>
          <a:prstGeom prst="rect">
            <a:avLst/>
          </a:prstGeom>
        </p:spPr>
      </p:pic>
      <p:pic>
        <p:nvPicPr>
          <p:cNvPr id="5" name="Picture 4" descr="latex-image-1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50" y="2630545"/>
            <a:ext cx="4178300" cy="850900"/>
          </a:xfrm>
          <a:prstGeom prst="rect">
            <a:avLst/>
          </a:prstGeom>
        </p:spPr>
      </p:pic>
      <p:pic>
        <p:nvPicPr>
          <p:cNvPr id="6" name="Picture 5" descr="latex-image-1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3634614"/>
            <a:ext cx="5105400" cy="850900"/>
          </a:xfrm>
          <a:prstGeom prst="rect">
            <a:avLst/>
          </a:prstGeom>
        </p:spPr>
      </p:pic>
      <p:pic>
        <p:nvPicPr>
          <p:cNvPr id="7" name="Picture 6" descr="latex-image-1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83860"/>
            <a:ext cx="1993900" cy="266700"/>
          </a:xfrm>
          <a:prstGeom prst="rect">
            <a:avLst/>
          </a:prstGeom>
        </p:spPr>
      </p:pic>
      <p:pic>
        <p:nvPicPr>
          <p:cNvPr id="8" name="Picture 7" descr="latex-image-1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33209"/>
            <a:ext cx="7607300" cy="3175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33358"/>
            <a:ext cx="5105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Modifications to SLE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Coastline function is time-dependent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Water flooding previously glaciated areas </a:t>
            </a:r>
            <a:r>
              <a:rPr lang="en-US" dirty="0" smtClean="0">
                <a:sym typeface="Wingdings"/>
              </a:rPr>
              <a:t>leads to non-</a:t>
            </a:r>
            <a:r>
              <a:rPr lang="en-US" dirty="0" err="1" smtClean="0">
                <a:sym typeface="Wingdings"/>
              </a:rPr>
              <a:t>perturbative</a:t>
            </a:r>
            <a:r>
              <a:rPr lang="en-US" dirty="0" smtClean="0">
                <a:sym typeface="Wingdings"/>
              </a:rPr>
              <a:t> contribution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181725" y="1466850"/>
            <a:ext cx="2619375" cy="1060450"/>
            <a:chOff x="1654175" y="3390900"/>
            <a:chExt cx="2619375" cy="1060450"/>
          </a:xfrm>
        </p:grpSpPr>
        <p:sp>
          <p:nvSpPr>
            <p:cNvPr id="13" name="Freeform 12"/>
            <p:cNvSpPr/>
            <p:nvPr/>
          </p:nvSpPr>
          <p:spPr>
            <a:xfrm>
              <a:off x="1717675" y="3390900"/>
              <a:ext cx="2555875" cy="1060450"/>
            </a:xfrm>
            <a:custGeom>
              <a:avLst/>
              <a:gdLst>
                <a:gd name="connsiteX0" fmla="*/ 0 w 2555875"/>
                <a:gd name="connsiteY0" fmla="*/ 1060450 h 1060450"/>
                <a:gd name="connsiteX1" fmla="*/ 98425 w 2555875"/>
                <a:gd name="connsiteY1" fmla="*/ 1031875 h 1060450"/>
                <a:gd name="connsiteX2" fmla="*/ 247650 w 2555875"/>
                <a:gd name="connsiteY2" fmla="*/ 930275 h 1060450"/>
                <a:gd name="connsiteX3" fmla="*/ 349250 w 2555875"/>
                <a:gd name="connsiteY3" fmla="*/ 835025 h 1060450"/>
                <a:gd name="connsiteX4" fmla="*/ 454025 w 2555875"/>
                <a:gd name="connsiteY4" fmla="*/ 733425 h 1060450"/>
                <a:gd name="connsiteX5" fmla="*/ 577850 w 2555875"/>
                <a:gd name="connsiteY5" fmla="*/ 628650 h 1060450"/>
                <a:gd name="connsiteX6" fmla="*/ 679450 w 2555875"/>
                <a:gd name="connsiteY6" fmla="*/ 555625 h 1060450"/>
                <a:gd name="connsiteX7" fmla="*/ 809625 w 2555875"/>
                <a:gd name="connsiteY7" fmla="*/ 463550 h 1060450"/>
                <a:gd name="connsiteX8" fmla="*/ 987425 w 2555875"/>
                <a:gd name="connsiteY8" fmla="*/ 355600 h 1060450"/>
                <a:gd name="connsiteX9" fmla="*/ 1143000 w 2555875"/>
                <a:gd name="connsiteY9" fmla="*/ 282575 h 1060450"/>
                <a:gd name="connsiteX10" fmla="*/ 1292225 w 2555875"/>
                <a:gd name="connsiteY10" fmla="*/ 219075 h 1060450"/>
                <a:gd name="connsiteX11" fmla="*/ 1485900 w 2555875"/>
                <a:gd name="connsiteY11" fmla="*/ 168275 h 1060450"/>
                <a:gd name="connsiteX12" fmla="*/ 1616075 w 2555875"/>
                <a:gd name="connsiteY12" fmla="*/ 139700 h 1060450"/>
                <a:gd name="connsiteX13" fmla="*/ 1825625 w 2555875"/>
                <a:gd name="connsiteY13" fmla="*/ 101600 h 1060450"/>
                <a:gd name="connsiteX14" fmla="*/ 2028825 w 2555875"/>
                <a:gd name="connsiteY14" fmla="*/ 66675 h 1060450"/>
                <a:gd name="connsiteX15" fmla="*/ 2263775 w 2555875"/>
                <a:gd name="connsiteY15" fmla="*/ 38100 h 1060450"/>
                <a:gd name="connsiteX16" fmla="*/ 2409825 w 2555875"/>
                <a:gd name="connsiteY16" fmla="*/ 19050 h 1060450"/>
                <a:gd name="connsiteX17" fmla="*/ 2555875 w 2555875"/>
                <a:gd name="connsiteY17" fmla="*/ 0 h 106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55875" h="1060450">
                  <a:moveTo>
                    <a:pt x="0" y="1060450"/>
                  </a:moveTo>
                  <a:cubicBezTo>
                    <a:pt x="28575" y="1057010"/>
                    <a:pt x="57150" y="1053571"/>
                    <a:pt x="98425" y="1031875"/>
                  </a:cubicBezTo>
                  <a:cubicBezTo>
                    <a:pt x="139700" y="1010179"/>
                    <a:pt x="205846" y="963083"/>
                    <a:pt x="247650" y="930275"/>
                  </a:cubicBezTo>
                  <a:cubicBezTo>
                    <a:pt x="289454" y="897467"/>
                    <a:pt x="314854" y="867833"/>
                    <a:pt x="349250" y="835025"/>
                  </a:cubicBezTo>
                  <a:cubicBezTo>
                    <a:pt x="383646" y="802217"/>
                    <a:pt x="415925" y="767821"/>
                    <a:pt x="454025" y="733425"/>
                  </a:cubicBezTo>
                  <a:cubicBezTo>
                    <a:pt x="492125" y="699029"/>
                    <a:pt x="540279" y="658283"/>
                    <a:pt x="577850" y="628650"/>
                  </a:cubicBezTo>
                  <a:cubicBezTo>
                    <a:pt x="615421" y="599017"/>
                    <a:pt x="679450" y="555625"/>
                    <a:pt x="679450" y="555625"/>
                  </a:cubicBezTo>
                  <a:cubicBezTo>
                    <a:pt x="718079" y="528108"/>
                    <a:pt x="758296" y="496888"/>
                    <a:pt x="809625" y="463550"/>
                  </a:cubicBezTo>
                  <a:cubicBezTo>
                    <a:pt x="860954" y="430212"/>
                    <a:pt x="931863" y="385762"/>
                    <a:pt x="987425" y="355600"/>
                  </a:cubicBezTo>
                  <a:cubicBezTo>
                    <a:pt x="1042987" y="325438"/>
                    <a:pt x="1092200" y="305329"/>
                    <a:pt x="1143000" y="282575"/>
                  </a:cubicBezTo>
                  <a:cubicBezTo>
                    <a:pt x="1193800" y="259821"/>
                    <a:pt x="1235075" y="238125"/>
                    <a:pt x="1292225" y="219075"/>
                  </a:cubicBezTo>
                  <a:cubicBezTo>
                    <a:pt x="1349375" y="200025"/>
                    <a:pt x="1431925" y="181504"/>
                    <a:pt x="1485900" y="168275"/>
                  </a:cubicBezTo>
                  <a:cubicBezTo>
                    <a:pt x="1539875" y="155046"/>
                    <a:pt x="1559454" y="150812"/>
                    <a:pt x="1616075" y="139700"/>
                  </a:cubicBezTo>
                  <a:cubicBezTo>
                    <a:pt x="1672696" y="128588"/>
                    <a:pt x="1825625" y="101600"/>
                    <a:pt x="1825625" y="101600"/>
                  </a:cubicBezTo>
                  <a:cubicBezTo>
                    <a:pt x="1894417" y="89429"/>
                    <a:pt x="1955800" y="77258"/>
                    <a:pt x="2028825" y="66675"/>
                  </a:cubicBezTo>
                  <a:cubicBezTo>
                    <a:pt x="2101850" y="56092"/>
                    <a:pt x="2263775" y="38100"/>
                    <a:pt x="2263775" y="38100"/>
                  </a:cubicBezTo>
                  <a:lnTo>
                    <a:pt x="2409825" y="19050"/>
                  </a:lnTo>
                  <a:lnTo>
                    <a:pt x="2555875" y="0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654175" y="3797300"/>
              <a:ext cx="882650" cy="34925"/>
            </a:xfrm>
            <a:custGeom>
              <a:avLst/>
              <a:gdLst>
                <a:gd name="connsiteX0" fmla="*/ 0 w 882650"/>
                <a:gd name="connsiteY0" fmla="*/ 0 h 34925"/>
                <a:gd name="connsiteX1" fmla="*/ 34925 w 882650"/>
                <a:gd name="connsiteY1" fmla="*/ 12700 h 34925"/>
                <a:gd name="connsiteX2" fmla="*/ 44450 w 882650"/>
                <a:gd name="connsiteY2" fmla="*/ 15875 h 34925"/>
                <a:gd name="connsiteX3" fmla="*/ 53975 w 882650"/>
                <a:gd name="connsiteY3" fmla="*/ 19050 h 34925"/>
                <a:gd name="connsiteX4" fmla="*/ 66675 w 882650"/>
                <a:gd name="connsiteY4" fmla="*/ 22225 h 34925"/>
                <a:gd name="connsiteX5" fmla="*/ 76200 w 882650"/>
                <a:gd name="connsiteY5" fmla="*/ 28575 h 34925"/>
                <a:gd name="connsiteX6" fmla="*/ 133350 w 882650"/>
                <a:gd name="connsiteY6" fmla="*/ 28575 h 34925"/>
                <a:gd name="connsiteX7" fmla="*/ 149225 w 882650"/>
                <a:gd name="connsiteY7" fmla="*/ 15875 h 34925"/>
                <a:gd name="connsiteX8" fmla="*/ 168275 w 882650"/>
                <a:gd name="connsiteY8" fmla="*/ 3175 h 34925"/>
                <a:gd name="connsiteX9" fmla="*/ 193675 w 882650"/>
                <a:gd name="connsiteY9" fmla="*/ 9525 h 34925"/>
                <a:gd name="connsiteX10" fmla="*/ 215900 w 882650"/>
                <a:gd name="connsiteY10" fmla="*/ 15875 h 34925"/>
                <a:gd name="connsiteX11" fmla="*/ 238125 w 882650"/>
                <a:gd name="connsiteY11" fmla="*/ 31750 h 34925"/>
                <a:gd name="connsiteX12" fmla="*/ 247650 w 882650"/>
                <a:gd name="connsiteY12" fmla="*/ 34925 h 34925"/>
                <a:gd name="connsiteX13" fmla="*/ 288925 w 882650"/>
                <a:gd name="connsiteY13" fmla="*/ 31750 h 34925"/>
                <a:gd name="connsiteX14" fmla="*/ 298450 w 882650"/>
                <a:gd name="connsiteY14" fmla="*/ 28575 h 34925"/>
                <a:gd name="connsiteX15" fmla="*/ 311150 w 882650"/>
                <a:gd name="connsiteY15" fmla="*/ 9525 h 34925"/>
                <a:gd name="connsiteX16" fmla="*/ 330200 w 882650"/>
                <a:gd name="connsiteY16" fmla="*/ 0 h 34925"/>
                <a:gd name="connsiteX17" fmla="*/ 349250 w 882650"/>
                <a:gd name="connsiteY17" fmla="*/ 9525 h 34925"/>
                <a:gd name="connsiteX18" fmla="*/ 358775 w 882650"/>
                <a:gd name="connsiteY18" fmla="*/ 19050 h 34925"/>
                <a:gd name="connsiteX19" fmla="*/ 377825 w 882650"/>
                <a:gd name="connsiteY19" fmla="*/ 25400 h 34925"/>
                <a:gd name="connsiteX20" fmla="*/ 387350 w 882650"/>
                <a:gd name="connsiteY20" fmla="*/ 28575 h 34925"/>
                <a:gd name="connsiteX21" fmla="*/ 396875 w 882650"/>
                <a:gd name="connsiteY21" fmla="*/ 31750 h 34925"/>
                <a:gd name="connsiteX22" fmla="*/ 466725 w 882650"/>
                <a:gd name="connsiteY22" fmla="*/ 28575 h 34925"/>
                <a:gd name="connsiteX23" fmla="*/ 473075 w 882650"/>
                <a:gd name="connsiteY23" fmla="*/ 19050 h 34925"/>
                <a:gd name="connsiteX24" fmla="*/ 492125 w 882650"/>
                <a:gd name="connsiteY24" fmla="*/ 6350 h 34925"/>
                <a:gd name="connsiteX25" fmla="*/ 508000 w 882650"/>
                <a:gd name="connsiteY25" fmla="*/ 9525 h 34925"/>
                <a:gd name="connsiteX26" fmla="*/ 527050 w 882650"/>
                <a:gd name="connsiteY26" fmla="*/ 15875 h 34925"/>
                <a:gd name="connsiteX27" fmla="*/ 546100 w 882650"/>
                <a:gd name="connsiteY27" fmla="*/ 22225 h 34925"/>
                <a:gd name="connsiteX28" fmla="*/ 555625 w 882650"/>
                <a:gd name="connsiteY28" fmla="*/ 25400 h 34925"/>
                <a:gd name="connsiteX29" fmla="*/ 568325 w 882650"/>
                <a:gd name="connsiteY29" fmla="*/ 28575 h 34925"/>
                <a:gd name="connsiteX30" fmla="*/ 612775 w 882650"/>
                <a:gd name="connsiteY30" fmla="*/ 25400 h 34925"/>
                <a:gd name="connsiteX31" fmla="*/ 650875 w 882650"/>
                <a:gd name="connsiteY31" fmla="*/ 6350 h 34925"/>
                <a:gd name="connsiteX32" fmla="*/ 660400 w 882650"/>
                <a:gd name="connsiteY32" fmla="*/ 3175 h 34925"/>
                <a:gd name="connsiteX33" fmla="*/ 669925 w 882650"/>
                <a:gd name="connsiteY33" fmla="*/ 12700 h 34925"/>
                <a:gd name="connsiteX34" fmla="*/ 688975 w 882650"/>
                <a:gd name="connsiteY34" fmla="*/ 19050 h 34925"/>
                <a:gd name="connsiteX35" fmla="*/ 714375 w 882650"/>
                <a:gd name="connsiteY35" fmla="*/ 25400 h 34925"/>
                <a:gd name="connsiteX36" fmla="*/ 723900 w 882650"/>
                <a:gd name="connsiteY36" fmla="*/ 28575 h 34925"/>
                <a:gd name="connsiteX37" fmla="*/ 736600 w 882650"/>
                <a:gd name="connsiteY37" fmla="*/ 31750 h 34925"/>
                <a:gd name="connsiteX38" fmla="*/ 781050 w 882650"/>
                <a:gd name="connsiteY38" fmla="*/ 22225 h 34925"/>
                <a:gd name="connsiteX39" fmla="*/ 809625 w 882650"/>
                <a:gd name="connsiteY39" fmla="*/ 0 h 34925"/>
                <a:gd name="connsiteX40" fmla="*/ 828675 w 882650"/>
                <a:gd name="connsiteY40" fmla="*/ 6350 h 34925"/>
                <a:gd name="connsiteX41" fmla="*/ 841375 w 882650"/>
                <a:gd name="connsiteY41" fmla="*/ 12700 h 34925"/>
                <a:gd name="connsiteX42" fmla="*/ 850900 w 882650"/>
                <a:gd name="connsiteY42" fmla="*/ 19050 h 34925"/>
                <a:gd name="connsiteX43" fmla="*/ 860425 w 882650"/>
                <a:gd name="connsiteY43" fmla="*/ 22225 h 34925"/>
                <a:gd name="connsiteX44" fmla="*/ 882650 w 882650"/>
                <a:gd name="connsiteY44" fmla="*/ 25400 h 3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2650" h="34925">
                  <a:moveTo>
                    <a:pt x="0" y="0"/>
                  </a:moveTo>
                  <a:cubicBezTo>
                    <a:pt x="22090" y="8836"/>
                    <a:pt x="10468" y="4548"/>
                    <a:pt x="34925" y="12700"/>
                  </a:cubicBezTo>
                  <a:lnTo>
                    <a:pt x="44450" y="15875"/>
                  </a:lnTo>
                  <a:cubicBezTo>
                    <a:pt x="47625" y="16933"/>
                    <a:pt x="50728" y="18238"/>
                    <a:pt x="53975" y="19050"/>
                  </a:cubicBezTo>
                  <a:lnTo>
                    <a:pt x="66675" y="22225"/>
                  </a:lnTo>
                  <a:cubicBezTo>
                    <a:pt x="69850" y="24342"/>
                    <a:pt x="72693" y="27072"/>
                    <a:pt x="76200" y="28575"/>
                  </a:cubicBezTo>
                  <a:cubicBezTo>
                    <a:pt x="93628" y="36044"/>
                    <a:pt x="117508" y="29707"/>
                    <a:pt x="133350" y="28575"/>
                  </a:cubicBezTo>
                  <a:cubicBezTo>
                    <a:pt x="154800" y="21425"/>
                    <a:pt x="131550" y="31341"/>
                    <a:pt x="149225" y="15875"/>
                  </a:cubicBezTo>
                  <a:cubicBezTo>
                    <a:pt x="154968" y="10849"/>
                    <a:pt x="168275" y="3175"/>
                    <a:pt x="168275" y="3175"/>
                  </a:cubicBezTo>
                  <a:lnTo>
                    <a:pt x="193675" y="9525"/>
                  </a:lnTo>
                  <a:cubicBezTo>
                    <a:pt x="197744" y="10542"/>
                    <a:pt x="211345" y="13598"/>
                    <a:pt x="215900" y="15875"/>
                  </a:cubicBezTo>
                  <a:cubicBezTo>
                    <a:pt x="225728" y="20789"/>
                    <a:pt x="228058" y="25997"/>
                    <a:pt x="238125" y="31750"/>
                  </a:cubicBezTo>
                  <a:cubicBezTo>
                    <a:pt x="241031" y="33410"/>
                    <a:pt x="244475" y="33867"/>
                    <a:pt x="247650" y="34925"/>
                  </a:cubicBezTo>
                  <a:cubicBezTo>
                    <a:pt x="261408" y="33867"/>
                    <a:pt x="275233" y="33462"/>
                    <a:pt x="288925" y="31750"/>
                  </a:cubicBezTo>
                  <a:cubicBezTo>
                    <a:pt x="292246" y="31335"/>
                    <a:pt x="296083" y="30942"/>
                    <a:pt x="298450" y="28575"/>
                  </a:cubicBezTo>
                  <a:cubicBezTo>
                    <a:pt x="303846" y="23179"/>
                    <a:pt x="303910" y="11938"/>
                    <a:pt x="311150" y="9525"/>
                  </a:cubicBezTo>
                  <a:cubicBezTo>
                    <a:pt x="324295" y="5143"/>
                    <a:pt x="317890" y="8206"/>
                    <a:pt x="330200" y="0"/>
                  </a:cubicBezTo>
                  <a:cubicBezTo>
                    <a:pt x="339746" y="3182"/>
                    <a:pt x="341044" y="2686"/>
                    <a:pt x="349250" y="9525"/>
                  </a:cubicBezTo>
                  <a:cubicBezTo>
                    <a:pt x="352699" y="12400"/>
                    <a:pt x="354850" y="16869"/>
                    <a:pt x="358775" y="19050"/>
                  </a:cubicBezTo>
                  <a:cubicBezTo>
                    <a:pt x="364626" y="22301"/>
                    <a:pt x="371475" y="23283"/>
                    <a:pt x="377825" y="25400"/>
                  </a:cubicBezTo>
                  <a:lnTo>
                    <a:pt x="387350" y="28575"/>
                  </a:lnTo>
                  <a:lnTo>
                    <a:pt x="396875" y="31750"/>
                  </a:lnTo>
                  <a:cubicBezTo>
                    <a:pt x="420158" y="30692"/>
                    <a:pt x="443735" y="32407"/>
                    <a:pt x="466725" y="28575"/>
                  </a:cubicBezTo>
                  <a:cubicBezTo>
                    <a:pt x="470489" y="27948"/>
                    <a:pt x="470203" y="21563"/>
                    <a:pt x="473075" y="19050"/>
                  </a:cubicBezTo>
                  <a:cubicBezTo>
                    <a:pt x="478818" y="14024"/>
                    <a:pt x="492125" y="6350"/>
                    <a:pt x="492125" y="6350"/>
                  </a:cubicBezTo>
                  <a:cubicBezTo>
                    <a:pt x="497417" y="7408"/>
                    <a:pt x="502794" y="8105"/>
                    <a:pt x="508000" y="9525"/>
                  </a:cubicBezTo>
                  <a:cubicBezTo>
                    <a:pt x="514458" y="11286"/>
                    <a:pt x="520700" y="13758"/>
                    <a:pt x="527050" y="15875"/>
                  </a:cubicBezTo>
                  <a:lnTo>
                    <a:pt x="546100" y="22225"/>
                  </a:lnTo>
                  <a:cubicBezTo>
                    <a:pt x="549275" y="23283"/>
                    <a:pt x="552378" y="24588"/>
                    <a:pt x="555625" y="25400"/>
                  </a:cubicBezTo>
                  <a:lnTo>
                    <a:pt x="568325" y="28575"/>
                  </a:lnTo>
                  <a:cubicBezTo>
                    <a:pt x="583142" y="27517"/>
                    <a:pt x="598085" y="27604"/>
                    <a:pt x="612775" y="25400"/>
                  </a:cubicBezTo>
                  <a:cubicBezTo>
                    <a:pt x="652034" y="19511"/>
                    <a:pt x="611469" y="19485"/>
                    <a:pt x="650875" y="6350"/>
                  </a:cubicBezTo>
                  <a:lnTo>
                    <a:pt x="660400" y="3175"/>
                  </a:lnTo>
                  <a:cubicBezTo>
                    <a:pt x="663575" y="6350"/>
                    <a:pt x="666000" y="10519"/>
                    <a:pt x="669925" y="12700"/>
                  </a:cubicBezTo>
                  <a:cubicBezTo>
                    <a:pt x="675776" y="15951"/>
                    <a:pt x="682625" y="16933"/>
                    <a:pt x="688975" y="19050"/>
                  </a:cubicBezTo>
                  <a:cubicBezTo>
                    <a:pt x="710748" y="26308"/>
                    <a:pt x="683724" y="17737"/>
                    <a:pt x="714375" y="25400"/>
                  </a:cubicBezTo>
                  <a:cubicBezTo>
                    <a:pt x="717622" y="26212"/>
                    <a:pt x="720682" y="27656"/>
                    <a:pt x="723900" y="28575"/>
                  </a:cubicBezTo>
                  <a:cubicBezTo>
                    <a:pt x="728096" y="29774"/>
                    <a:pt x="732367" y="30692"/>
                    <a:pt x="736600" y="31750"/>
                  </a:cubicBezTo>
                  <a:cubicBezTo>
                    <a:pt x="748713" y="30404"/>
                    <a:pt x="769435" y="30672"/>
                    <a:pt x="781050" y="22225"/>
                  </a:cubicBezTo>
                  <a:cubicBezTo>
                    <a:pt x="817293" y="-4134"/>
                    <a:pt x="786055" y="7857"/>
                    <a:pt x="809625" y="0"/>
                  </a:cubicBezTo>
                  <a:cubicBezTo>
                    <a:pt x="815975" y="2117"/>
                    <a:pt x="822688" y="3357"/>
                    <a:pt x="828675" y="6350"/>
                  </a:cubicBezTo>
                  <a:cubicBezTo>
                    <a:pt x="832908" y="8467"/>
                    <a:pt x="837266" y="10352"/>
                    <a:pt x="841375" y="12700"/>
                  </a:cubicBezTo>
                  <a:cubicBezTo>
                    <a:pt x="844688" y="14593"/>
                    <a:pt x="847487" y="17343"/>
                    <a:pt x="850900" y="19050"/>
                  </a:cubicBezTo>
                  <a:cubicBezTo>
                    <a:pt x="853893" y="20547"/>
                    <a:pt x="857207" y="21306"/>
                    <a:pt x="860425" y="22225"/>
                  </a:cubicBezTo>
                  <a:cubicBezTo>
                    <a:pt x="874233" y="26170"/>
                    <a:pt x="870197" y="25400"/>
                    <a:pt x="882650" y="2540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670050" y="3448050"/>
              <a:ext cx="1816100" cy="44450"/>
            </a:xfrm>
            <a:custGeom>
              <a:avLst/>
              <a:gdLst>
                <a:gd name="connsiteX0" fmla="*/ 0 w 1816100"/>
                <a:gd name="connsiteY0" fmla="*/ 19050 h 44450"/>
                <a:gd name="connsiteX1" fmla="*/ 34925 w 1816100"/>
                <a:gd name="connsiteY1" fmla="*/ 28575 h 44450"/>
                <a:gd name="connsiteX2" fmla="*/ 44450 w 1816100"/>
                <a:gd name="connsiteY2" fmla="*/ 31750 h 44450"/>
                <a:gd name="connsiteX3" fmla="*/ 53975 w 1816100"/>
                <a:gd name="connsiteY3" fmla="*/ 34925 h 44450"/>
                <a:gd name="connsiteX4" fmla="*/ 85725 w 1816100"/>
                <a:gd name="connsiteY4" fmla="*/ 38100 h 44450"/>
                <a:gd name="connsiteX5" fmla="*/ 136525 w 1816100"/>
                <a:gd name="connsiteY5" fmla="*/ 34925 h 44450"/>
                <a:gd name="connsiteX6" fmla="*/ 155575 w 1816100"/>
                <a:gd name="connsiteY6" fmla="*/ 22225 h 44450"/>
                <a:gd name="connsiteX7" fmla="*/ 168275 w 1816100"/>
                <a:gd name="connsiteY7" fmla="*/ 15875 h 44450"/>
                <a:gd name="connsiteX8" fmla="*/ 187325 w 1816100"/>
                <a:gd name="connsiteY8" fmla="*/ 19050 h 44450"/>
                <a:gd name="connsiteX9" fmla="*/ 200025 w 1816100"/>
                <a:gd name="connsiteY9" fmla="*/ 28575 h 44450"/>
                <a:gd name="connsiteX10" fmla="*/ 209550 w 1816100"/>
                <a:gd name="connsiteY10" fmla="*/ 34925 h 44450"/>
                <a:gd name="connsiteX11" fmla="*/ 228600 w 1816100"/>
                <a:gd name="connsiteY11" fmla="*/ 41275 h 44450"/>
                <a:gd name="connsiteX12" fmla="*/ 238125 w 1816100"/>
                <a:gd name="connsiteY12" fmla="*/ 44450 h 44450"/>
                <a:gd name="connsiteX13" fmla="*/ 301625 w 1816100"/>
                <a:gd name="connsiteY13" fmla="*/ 41275 h 44450"/>
                <a:gd name="connsiteX14" fmla="*/ 314325 w 1816100"/>
                <a:gd name="connsiteY14" fmla="*/ 22225 h 44450"/>
                <a:gd name="connsiteX15" fmla="*/ 323850 w 1816100"/>
                <a:gd name="connsiteY15" fmla="*/ 15875 h 44450"/>
                <a:gd name="connsiteX16" fmla="*/ 336550 w 1816100"/>
                <a:gd name="connsiteY16" fmla="*/ 19050 h 44450"/>
                <a:gd name="connsiteX17" fmla="*/ 355600 w 1816100"/>
                <a:gd name="connsiteY17" fmla="*/ 28575 h 44450"/>
                <a:gd name="connsiteX18" fmla="*/ 412750 w 1816100"/>
                <a:gd name="connsiteY18" fmla="*/ 38100 h 44450"/>
                <a:gd name="connsiteX19" fmla="*/ 454025 w 1816100"/>
                <a:gd name="connsiteY19" fmla="*/ 38100 h 44450"/>
                <a:gd name="connsiteX20" fmla="*/ 463550 w 1816100"/>
                <a:gd name="connsiteY20" fmla="*/ 28575 h 44450"/>
                <a:gd name="connsiteX21" fmla="*/ 473075 w 1816100"/>
                <a:gd name="connsiteY21" fmla="*/ 25400 h 44450"/>
                <a:gd name="connsiteX22" fmla="*/ 482600 w 1816100"/>
                <a:gd name="connsiteY22" fmla="*/ 19050 h 44450"/>
                <a:gd name="connsiteX23" fmla="*/ 514350 w 1816100"/>
                <a:gd name="connsiteY23" fmla="*/ 25400 h 44450"/>
                <a:gd name="connsiteX24" fmla="*/ 527050 w 1816100"/>
                <a:gd name="connsiteY24" fmla="*/ 31750 h 44450"/>
                <a:gd name="connsiteX25" fmla="*/ 546100 w 1816100"/>
                <a:gd name="connsiteY25" fmla="*/ 38100 h 44450"/>
                <a:gd name="connsiteX26" fmla="*/ 603250 w 1816100"/>
                <a:gd name="connsiteY26" fmla="*/ 34925 h 44450"/>
                <a:gd name="connsiteX27" fmla="*/ 622300 w 1816100"/>
                <a:gd name="connsiteY27" fmla="*/ 28575 h 44450"/>
                <a:gd name="connsiteX28" fmla="*/ 638175 w 1816100"/>
                <a:gd name="connsiteY28" fmla="*/ 9525 h 44450"/>
                <a:gd name="connsiteX29" fmla="*/ 663575 w 1816100"/>
                <a:gd name="connsiteY29" fmla="*/ 12700 h 44450"/>
                <a:gd name="connsiteX30" fmla="*/ 673100 w 1816100"/>
                <a:gd name="connsiteY30" fmla="*/ 19050 h 44450"/>
                <a:gd name="connsiteX31" fmla="*/ 682625 w 1816100"/>
                <a:gd name="connsiteY31" fmla="*/ 22225 h 44450"/>
                <a:gd name="connsiteX32" fmla="*/ 692150 w 1816100"/>
                <a:gd name="connsiteY32" fmla="*/ 31750 h 44450"/>
                <a:gd name="connsiteX33" fmla="*/ 701675 w 1816100"/>
                <a:gd name="connsiteY33" fmla="*/ 34925 h 44450"/>
                <a:gd name="connsiteX34" fmla="*/ 720725 w 1816100"/>
                <a:gd name="connsiteY34" fmla="*/ 44450 h 44450"/>
                <a:gd name="connsiteX35" fmla="*/ 749300 w 1816100"/>
                <a:gd name="connsiteY35" fmla="*/ 38100 h 44450"/>
                <a:gd name="connsiteX36" fmla="*/ 777875 w 1816100"/>
                <a:gd name="connsiteY36" fmla="*/ 25400 h 44450"/>
                <a:gd name="connsiteX37" fmla="*/ 790575 w 1816100"/>
                <a:gd name="connsiteY37" fmla="*/ 22225 h 44450"/>
                <a:gd name="connsiteX38" fmla="*/ 809625 w 1816100"/>
                <a:gd name="connsiteY38" fmla="*/ 15875 h 44450"/>
                <a:gd name="connsiteX39" fmla="*/ 835025 w 1816100"/>
                <a:gd name="connsiteY39" fmla="*/ 22225 h 44450"/>
                <a:gd name="connsiteX40" fmla="*/ 844550 w 1816100"/>
                <a:gd name="connsiteY40" fmla="*/ 28575 h 44450"/>
                <a:gd name="connsiteX41" fmla="*/ 863600 w 1816100"/>
                <a:gd name="connsiteY41" fmla="*/ 38100 h 44450"/>
                <a:gd name="connsiteX42" fmla="*/ 939800 w 1816100"/>
                <a:gd name="connsiteY42" fmla="*/ 34925 h 44450"/>
                <a:gd name="connsiteX43" fmla="*/ 955675 w 1816100"/>
                <a:gd name="connsiteY43" fmla="*/ 19050 h 44450"/>
                <a:gd name="connsiteX44" fmla="*/ 974725 w 1816100"/>
                <a:gd name="connsiteY44" fmla="*/ 12700 h 44450"/>
                <a:gd name="connsiteX45" fmla="*/ 990600 w 1816100"/>
                <a:gd name="connsiteY45" fmla="*/ 15875 h 44450"/>
                <a:gd name="connsiteX46" fmla="*/ 1019175 w 1816100"/>
                <a:gd name="connsiteY46" fmla="*/ 25400 h 44450"/>
                <a:gd name="connsiteX47" fmla="*/ 1028700 w 1816100"/>
                <a:gd name="connsiteY47" fmla="*/ 28575 h 44450"/>
                <a:gd name="connsiteX48" fmla="*/ 1038225 w 1816100"/>
                <a:gd name="connsiteY48" fmla="*/ 31750 h 44450"/>
                <a:gd name="connsiteX49" fmla="*/ 1060450 w 1816100"/>
                <a:gd name="connsiteY49" fmla="*/ 34925 h 44450"/>
                <a:gd name="connsiteX50" fmla="*/ 1095375 w 1816100"/>
                <a:gd name="connsiteY50" fmla="*/ 31750 h 44450"/>
                <a:gd name="connsiteX51" fmla="*/ 1104900 w 1816100"/>
                <a:gd name="connsiteY51" fmla="*/ 28575 h 44450"/>
                <a:gd name="connsiteX52" fmla="*/ 1111250 w 1816100"/>
                <a:gd name="connsiteY52" fmla="*/ 19050 h 44450"/>
                <a:gd name="connsiteX53" fmla="*/ 1130300 w 1816100"/>
                <a:gd name="connsiteY53" fmla="*/ 9525 h 44450"/>
                <a:gd name="connsiteX54" fmla="*/ 1146175 w 1816100"/>
                <a:gd name="connsiteY54" fmla="*/ 22225 h 44450"/>
                <a:gd name="connsiteX55" fmla="*/ 1155700 w 1816100"/>
                <a:gd name="connsiteY55" fmla="*/ 25400 h 44450"/>
                <a:gd name="connsiteX56" fmla="*/ 1165225 w 1816100"/>
                <a:gd name="connsiteY56" fmla="*/ 31750 h 44450"/>
                <a:gd name="connsiteX57" fmla="*/ 1212850 w 1816100"/>
                <a:gd name="connsiteY57" fmla="*/ 34925 h 44450"/>
                <a:gd name="connsiteX58" fmla="*/ 1241425 w 1816100"/>
                <a:gd name="connsiteY58" fmla="*/ 31750 h 44450"/>
                <a:gd name="connsiteX59" fmla="*/ 1250950 w 1816100"/>
                <a:gd name="connsiteY59" fmla="*/ 28575 h 44450"/>
                <a:gd name="connsiteX60" fmla="*/ 1254125 w 1816100"/>
                <a:gd name="connsiteY60" fmla="*/ 19050 h 44450"/>
                <a:gd name="connsiteX61" fmla="*/ 1273175 w 1816100"/>
                <a:gd name="connsiteY61" fmla="*/ 12700 h 44450"/>
                <a:gd name="connsiteX62" fmla="*/ 1282700 w 1816100"/>
                <a:gd name="connsiteY62" fmla="*/ 6350 h 44450"/>
                <a:gd name="connsiteX63" fmla="*/ 1301750 w 1816100"/>
                <a:gd name="connsiteY63" fmla="*/ 9525 h 44450"/>
                <a:gd name="connsiteX64" fmla="*/ 1308100 w 1816100"/>
                <a:gd name="connsiteY64" fmla="*/ 19050 h 44450"/>
                <a:gd name="connsiteX65" fmla="*/ 1327150 w 1816100"/>
                <a:gd name="connsiteY65" fmla="*/ 25400 h 44450"/>
                <a:gd name="connsiteX66" fmla="*/ 1336675 w 1816100"/>
                <a:gd name="connsiteY66" fmla="*/ 31750 h 44450"/>
                <a:gd name="connsiteX67" fmla="*/ 1400175 w 1816100"/>
                <a:gd name="connsiteY67" fmla="*/ 28575 h 44450"/>
                <a:gd name="connsiteX68" fmla="*/ 1412875 w 1816100"/>
                <a:gd name="connsiteY68" fmla="*/ 25400 h 44450"/>
                <a:gd name="connsiteX69" fmla="*/ 1431925 w 1816100"/>
                <a:gd name="connsiteY69" fmla="*/ 12700 h 44450"/>
                <a:gd name="connsiteX70" fmla="*/ 1441450 w 1816100"/>
                <a:gd name="connsiteY70" fmla="*/ 6350 h 44450"/>
                <a:gd name="connsiteX71" fmla="*/ 1457325 w 1816100"/>
                <a:gd name="connsiteY71" fmla="*/ 9525 h 44450"/>
                <a:gd name="connsiteX72" fmla="*/ 1476375 w 1816100"/>
                <a:gd name="connsiteY72" fmla="*/ 12700 h 44450"/>
                <a:gd name="connsiteX73" fmla="*/ 1485900 w 1816100"/>
                <a:gd name="connsiteY73" fmla="*/ 19050 h 44450"/>
                <a:gd name="connsiteX74" fmla="*/ 1489075 w 1816100"/>
                <a:gd name="connsiteY74" fmla="*/ 28575 h 44450"/>
                <a:gd name="connsiteX75" fmla="*/ 1498600 w 1816100"/>
                <a:gd name="connsiteY75" fmla="*/ 31750 h 44450"/>
                <a:gd name="connsiteX76" fmla="*/ 1565275 w 1816100"/>
                <a:gd name="connsiteY76" fmla="*/ 28575 h 44450"/>
                <a:gd name="connsiteX77" fmla="*/ 1574800 w 1816100"/>
                <a:gd name="connsiteY77" fmla="*/ 22225 h 44450"/>
                <a:gd name="connsiteX78" fmla="*/ 1577975 w 1816100"/>
                <a:gd name="connsiteY78" fmla="*/ 12700 h 44450"/>
                <a:gd name="connsiteX79" fmla="*/ 1590675 w 1816100"/>
                <a:gd name="connsiteY79" fmla="*/ 9525 h 44450"/>
                <a:gd name="connsiteX80" fmla="*/ 1600200 w 1816100"/>
                <a:gd name="connsiteY80" fmla="*/ 3175 h 44450"/>
                <a:gd name="connsiteX81" fmla="*/ 1609725 w 1816100"/>
                <a:gd name="connsiteY81" fmla="*/ 0 h 44450"/>
                <a:gd name="connsiteX82" fmla="*/ 1628775 w 1816100"/>
                <a:gd name="connsiteY82" fmla="*/ 9525 h 44450"/>
                <a:gd name="connsiteX83" fmla="*/ 1635125 w 1816100"/>
                <a:gd name="connsiteY83" fmla="*/ 19050 h 44450"/>
                <a:gd name="connsiteX84" fmla="*/ 1654175 w 1816100"/>
                <a:gd name="connsiteY84" fmla="*/ 34925 h 44450"/>
                <a:gd name="connsiteX85" fmla="*/ 1663700 w 1816100"/>
                <a:gd name="connsiteY85" fmla="*/ 38100 h 44450"/>
                <a:gd name="connsiteX86" fmla="*/ 1692275 w 1816100"/>
                <a:gd name="connsiteY86" fmla="*/ 34925 h 44450"/>
                <a:gd name="connsiteX87" fmla="*/ 1701800 w 1816100"/>
                <a:gd name="connsiteY87" fmla="*/ 31750 h 44450"/>
                <a:gd name="connsiteX88" fmla="*/ 1717675 w 1816100"/>
                <a:gd name="connsiteY88" fmla="*/ 19050 h 44450"/>
                <a:gd name="connsiteX89" fmla="*/ 1736725 w 1816100"/>
                <a:gd name="connsiteY89" fmla="*/ 3175 h 44450"/>
                <a:gd name="connsiteX90" fmla="*/ 1762125 w 1816100"/>
                <a:gd name="connsiteY90" fmla="*/ 9525 h 44450"/>
                <a:gd name="connsiteX91" fmla="*/ 1781175 w 1816100"/>
                <a:gd name="connsiteY91" fmla="*/ 22225 h 44450"/>
                <a:gd name="connsiteX92" fmla="*/ 1816100 w 1816100"/>
                <a:gd name="connsiteY92" fmla="*/ 22225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16100" h="44450">
                  <a:moveTo>
                    <a:pt x="0" y="19050"/>
                  </a:moveTo>
                  <a:cubicBezTo>
                    <a:pt x="22439" y="23538"/>
                    <a:pt x="10755" y="20518"/>
                    <a:pt x="34925" y="28575"/>
                  </a:cubicBezTo>
                  <a:lnTo>
                    <a:pt x="44450" y="31750"/>
                  </a:lnTo>
                  <a:cubicBezTo>
                    <a:pt x="47625" y="32808"/>
                    <a:pt x="50645" y="34592"/>
                    <a:pt x="53975" y="34925"/>
                  </a:cubicBezTo>
                  <a:lnTo>
                    <a:pt x="85725" y="38100"/>
                  </a:lnTo>
                  <a:cubicBezTo>
                    <a:pt x="102658" y="37042"/>
                    <a:pt x="119981" y="38685"/>
                    <a:pt x="136525" y="34925"/>
                  </a:cubicBezTo>
                  <a:cubicBezTo>
                    <a:pt x="143967" y="33234"/>
                    <a:pt x="148749" y="25638"/>
                    <a:pt x="155575" y="22225"/>
                  </a:cubicBezTo>
                  <a:lnTo>
                    <a:pt x="168275" y="15875"/>
                  </a:lnTo>
                  <a:cubicBezTo>
                    <a:pt x="174625" y="16933"/>
                    <a:pt x="181348" y="16659"/>
                    <a:pt x="187325" y="19050"/>
                  </a:cubicBezTo>
                  <a:cubicBezTo>
                    <a:pt x="192238" y="21015"/>
                    <a:pt x="195719" y="25499"/>
                    <a:pt x="200025" y="28575"/>
                  </a:cubicBezTo>
                  <a:cubicBezTo>
                    <a:pt x="203130" y="30793"/>
                    <a:pt x="206063" y="33375"/>
                    <a:pt x="209550" y="34925"/>
                  </a:cubicBezTo>
                  <a:cubicBezTo>
                    <a:pt x="215667" y="37643"/>
                    <a:pt x="222250" y="39158"/>
                    <a:pt x="228600" y="41275"/>
                  </a:cubicBezTo>
                  <a:lnTo>
                    <a:pt x="238125" y="44450"/>
                  </a:lnTo>
                  <a:cubicBezTo>
                    <a:pt x="259292" y="43392"/>
                    <a:pt x="280745" y="44906"/>
                    <a:pt x="301625" y="41275"/>
                  </a:cubicBezTo>
                  <a:cubicBezTo>
                    <a:pt x="314413" y="39051"/>
                    <a:pt x="309062" y="28804"/>
                    <a:pt x="314325" y="22225"/>
                  </a:cubicBezTo>
                  <a:cubicBezTo>
                    <a:pt x="316709" y="19245"/>
                    <a:pt x="320675" y="17992"/>
                    <a:pt x="323850" y="15875"/>
                  </a:cubicBezTo>
                  <a:cubicBezTo>
                    <a:pt x="328083" y="16933"/>
                    <a:pt x="332539" y="17331"/>
                    <a:pt x="336550" y="19050"/>
                  </a:cubicBezTo>
                  <a:cubicBezTo>
                    <a:pt x="361838" y="29888"/>
                    <a:pt x="331073" y="21886"/>
                    <a:pt x="355600" y="28575"/>
                  </a:cubicBezTo>
                  <a:cubicBezTo>
                    <a:pt x="386619" y="37035"/>
                    <a:pt x="378044" y="34629"/>
                    <a:pt x="412750" y="38100"/>
                  </a:cubicBezTo>
                  <a:cubicBezTo>
                    <a:pt x="429039" y="42172"/>
                    <a:pt x="433651" y="44891"/>
                    <a:pt x="454025" y="38100"/>
                  </a:cubicBezTo>
                  <a:cubicBezTo>
                    <a:pt x="458285" y="36680"/>
                    <a:pt x="459814" y="31066"/>
                    <a:pt x="463550" y="28575"/>
                  </a:cubicBezTo>
                  <a:cubicBezTo>
                    <a:pt x="466335" y="26719"/>
                    <a:pt x="470082" y="26897"/>
                    <a:pt x="473075" y="25400"/>
                  </a:cubicBezTo>
                  <a:cubicBezTo>
                    <a:pt x="476488" y="23693"/>
                    <a:pt x="479425" y="21167"/>
                    <a:pt x="482600" y="19050"/>
                  </a:cubicBezTo>
                  <a:cubicBezTo>
                    <a:pt x="495747" y="20928"/>
                    <a:pt x="503267" y="20650"/>
                    <a:pt x="514350" y="25400"/>
                  </a:cubicBezTo>
                  <a:cubicBezTo>
                    <a:pt x="518700" y="27264"/>
                    <a:pt x="522656" y="29992"/>
                    <a:pt x="527050" y="31750"/>
                  </a:cubicBezTo>
                  <a:cubicBezTo>
                    <a:pt x="533265" y="34236"/>
                    <a:pt x="546100" y="38100"/>
                    <a:pt x="546100" y="38100"/>
                  </a:cubicBezTo>
                  <a:cubicBezTo>
                    <a:pt x="565150" y="37042"/>
                    <a:pt x="584318" y="37292"/>
                    <a:pt x="603250" y="34925"/>
                  </a:cubicBezTo>
                  <a:cubicBezTo>
                    <a:pt x="609892" y="34095"/>
                    <a:pt x="622300" y="28575"/>
                    <a:pt x="622300" y="28575"/>
                  </a:cubicBezTo>
                  <a:cubicBezTo>
                    <a:pt x="624693" y="24985"/>
                    <a:pt x="633539" y="10368"/>
                    <a:pt x="638175" y="9525"/>
                  </a:cubicBezTo>
                  <a:cubicBezTo>
                    <a:pt x="646570" y="7999"/>
                    <a:pt x="655108" y="11642"/>
                    <a:pt x="663575" y="12700"/>
                  </a:cubicBezTo>
                  <a:cubicBezTo>
                    <a:pt x="666750" y="14817"/>
                    <a:pt x="669687" y="17343"/>
                    <a:pt x="673100" y="19050"/>
                  </a:cubicBezTo>
                  <a:cubicBezTo>
                    <a:pt x="676093" y="20547"/>
                    <a:pt x="679840" y="20369"/>
                    <a:pt x="682625" y="22225"/>
                  </a:cubicBezTo>
                  <a:cubicBezTo>
                    <a:pt x="686361" y="24716"/>
                    <a:pt x="688414" y="29259"/>
                    <a:pt x="692150" y="31750"/>
                  </a:cubicBezTo>
                  <a:cubicBezTo>
                    <a:pt x="694935" y="33606"/>
                    <a:pt x="698682" y="33428"/>
                    <a:pt x="701675" y="34925"/>
                  </a:cubicBezTo>
                  <a:cubicBezTo>
                    <a:pt x="726294" y="47235"/>
                    <a:pt x="696784" y="36470"/>
                    <a:pt x="720725" y="44450"/>
                  </a:cubicBezTo>
                  <a:cubicBezTo>
                    <a:pt x="728042" y="43231"/>
                    <a:pt x="741484" y="42008"/>
                    <a:pt x="749300" y="38100"/>
                  </a:cubicBezTo>
                  <a:cubicBezTo>
                    <a:pt x="770149" y="27675"/>
                    <a:pt x="745110" y="33591"/>
                    <a:pt x="777875" y="25400"/>
                  </a:cubicBezTo>
                  <a:cubicBezTo>
                    <a:pt x="782108" y="24342"/>
                    <a:pt x="786395" y="23479"/>
                    <a:pt x="790575" y="22225"/>
                  </a:cubicBezTo>
                  <a:cubicBezTo>
                    <a:pt x="796986" y="20302"/>
                    <a:pt x="809625" y="15875"/>
                    <a:pt x="809625" y="15875"/>
                  </a:cubicBezTo>
                  <a:cubicBezTo>
                    <a:pt x="815663" y="17083"/>
                    <a:pt x="828516" y="18971"/>
                    <a:pt x="835025" y="22225"/>
                  </a:cubicBezTo>
                  <a:cubicBezTo>
                    <a:pt x="838438" y="23932"/>
                    <a:pt x="841137" y="26868"/>
                    <a:pt x="844550" y="28575"/>
                  </a:cubicBezTo>
                  <a:cubicBezTo>
                    <a:pt x="870840" y="41720"/>
                    <a:pt x="836303" y="19902"/>
                    <a:pt x="863600" y="38100"/>
                  </a:cubicBezTo>
                  <a:cubicBezTo>
                    <a:pt x="889000" y="37042"/>
                    <a:pt x="914533" y="37732"/>
                    <a:pt x="939800" y="34925"/>
                  </a:cubicBezTo>
                  <a:cubicBezTo>
                    <a:pt x="953186" y="33438"/>
                    <a:pt x="946522" y="24771"/>
                    <a:pt x="955675" y="19050"/>
                  </a:cubicBezTo>
                  <a:cubicBezTo>
                    <a:pt x="961351" y="15502"/>
                    <a:pt x="974725" y="12700"/>
                    <a:pt x="974725" y="12700"/>
                  </a:cubicBezTo>
                  <a:cubicBezTo>
                    <a:pt x="980017" y="13758"/>
                    <a:pt x="985394" y="14455"/>
                    <a:pt x="990600" y="15875"/>
                  </a:cubicBezTo>
                  <a:lnTo>
                    <a:pt x="1019175" y="25400"/>
                  </a:lnTo>
                  <a:lnTo>
                    <a:pt x="1028700" y="28575"/>
                  </a:lnTo>
                  <a:cubicBezTo>
                    <a:pt x="1031875" y="29633"/>
                    <a:pt x="1034912" y="31277"/>
                    <a:pt x="1038225" y="31750"/>
                  </a:cubicBezTo>
                  <a:lnTo>
                    <a:pt x="1060450" y="34925"/>
                  </a:lnTo>
                  <a:cubicBezTo>
                    <a:pt x="1072092" y="33867"/>
                    <a:pt x="1083803" y="33403"/>
                    <a:pt x="1095375" y="31750"/>
                  </a:cubicBezTo>
                  <a:cubicBezTo>
                    <a:pt x="1098688" y="31277"/>
                    <a:pt x="1102287" y="30666"/>
                    <a:pt x="1104900" y="28575"/>
                  </a:cubicBezTo>
                  <a:cubicBezTo>
                    <a:pt x="1107880" y="26191"/>
                    <a:pt x="1108552" y="21748"/>
                    <a:pt x="1111250" y="19050"/>
                  </a:cubicBezTo>
                  <a:cubicBezTo>
                    <a:pt x="1117405" y="12895"/>
                    <a:pt x="1122553" y="12107"/>
                    <a:pt x="1130300" y="9525"/>
                  </a:cubicBezTo>
                  <a:cubicBezTo>
                    <a:pt x="1154241" y="17505"/>
                    <a:pt x="1125659" y="5812"/>
                    <a:pt x="1146175" y="22225"/>
                  </a:cubicBezTo>
                  <a:cubicBezTo>
                    <a:pt x="1148788" y="24316"/>
                    <a:pt x="1152707" y="23903"/>
                    <a:pt x="1155700" y="25400"/>
                  </a:cubicBezTo>
                  <a:cubicBezTo>
                    <a:pt x="1159113" y="27107"/>
                    <a:pt x="1161461" y="31123"/>
                    <a:pt x="1165225" y="31750"/>
                  </a:cubicBezTo>
                  <a:cubicBezTo>
                    <a:pt x="1180919" y="34366"/>
                    <a:pt x="1196975" y="33867"/>
                    <a:pt x="1212850" y="34925"/>
                  </a:cubicBezTo>
                  <a:cubicBezTo>
                    <a:pt x="1222375" y="33867"/>
                    <a:pt x="1231972" y="33326"/>
                    <a:pt x="1241425" y="31750"/>
                  </a:cubicBezTo>
                  <a:cubicBezTo>
                    <a:pt x="1244726" y="31200"/>
                    <a:pt x="1248583" y="30942"/>
                    <a:pt x="1250950" y="28575"/>
                  </a:cubicBezTo>
                  <a:cubicBezTo>
                    <a:pt x="1253317" y="26208"/>
                    <a:pt x="1251402" y="20995"/>
                    <a:pt x="1254125" y="19050"/>
                  </a:cubicBezTo>
                  <a:cubicBezTo>
                    <a:pt x="1259572" y="15159"/>
                    <a:pt x="1267606" y="16413"/>
                    <a:pt x="1273175" y="12700"/>
                  </a:cubicBezTo>
                  <a:lnTo>
                    <a:pt x="1282700" y="6350"/>
                  </a:lnTo>
                  <a:cubicBezTo>
                    <a:pt x="1289050" y="7408"/>
                    <a:pt x="1295992" y="6646"/>
                    <a:pt x="1301750" y="9525"/>
                  </a:cubicBezTo>
                  <a:cubicBezTo>
                    <a:pt x="1305163" y="11232"/>
                    <a:pt x="1304864" y="17028"/>
                    <a:pt x="1308100" y="19050"/>
                  </a:cubicBezTo>
                  <a:cubicBezTo>
                    <a:pt x="1313776" y="22598"/>
                    <a:pt x="1320800" y="23283"/>
                    <a:pt x="1327150" y="25400"/>
                  </a:cubicBezTo>
                  <a:cubicBezTo>
                    <a:pt x="1330770" y="26607"/>
                    <a:pt x="1333500" y="29633"/>
                    <a:pt x="1336675" y="31750"/>
                  </a:cubicBezTo>
                  <a:cubicBezTo>
                    <a:pt x="1357842" y="30692"/>
                    <a:pt x="1379055" y="30335"/>
                    <a:pt x="1400175" y="28575"/>
                  </a:cubicBezTo>
                  <a:cubicBezTo>
                    <a:pt x="1404524" y="28213"/>
                    <a:pt x="1408972" y="27351"/>
                    <a:pt x="1412875" y="25400"/>
                  </a:cubicBezTo>
                  <a:cubicBezTo>
                    <a:pt x="1419701" y="21987"/>
                    <a:pt x="1425575" y="16933"/>
                    <a:pt x="1431925" y="12700"/>
                  </a:cubicBezTo>
                  <a:lnTo>
                    <a:pt x="1441450" y="6350"/>
                  </a:lnTo>
                  <a:lnTo>
                    <a:pt x="1457325" y="9525"/>
                  </a:lnTo>
                  <a:cubicBezTo>
                    <a:pt x="1463659" y="10677"/>
                    <a:pt x="1470268" y="10664"/>
                    <a:pt x="1476375" y="12700"/>
                  </a:cubicBezTo>
                  <a:cubicBezTo>
                    <a:pt x="1479995" y="13907"/>
                    <a:pt x="1482725" y="16933"/>
                    <a:pt x="1485900" y="19050"/>
                  </a:cubicBezTo>
                  <a:cubicBezTo>
                    <a:pt x="1486958" y="22225"/>
                    <a:pt x="1486708" y="26208"/>
                    <a:pt x="1489075" y="28575"/>
                  </a:cubicBezTo>
                  <a:cubicBezTo>
                    <a:pt x="1491442" y="30942"/>
                    <a:pt x="1495253" y="31750"/>
                    <a:pt x="1498600" y="31750"/>
                  </a:cubicBezTo>
                  <a:cubicBezTo>
                    <a:pt x="1520850" y="31750"/>
                    <a:pt x="1543050" y="29633"/>
                    <a:pt x="1565275" y="28575"/>
                  </a:cubicBezTo>
                  <a:cubicBezTo>
                    <a:pt x="1568450" y="26458"/>
                    <a:pt x="1572416" y="25205"/>
                    <a:pt x="1574800" y="22225"/>
                  </a:cubicBezTo>
                  <a:cubicBezTo>
                    <a:pt x="1576891" y="19612"/>
                    <a:pt x="1575362" y="14791"/>
                    <a:pt x="1577975" y="12700"/>
                  </a:cubicBezTo>
                  <a:cubicBezTo>
                    <a:pt x="1581382" y="9974"/>
                    <a:pt x="1586442" y="10583"/>
                    <a:pt x="1590675" y="9525"/>
                  </a:cubicBezTo>
                  <a:cubicBezTo>
                    <a:pt x="1593850" y="7408"/>
                    <a:pt x="1596787" y="4882"/>
                    <a:pt x="1600200" y="3175"/>
                  </a:cubicBezTo>
                  <a:cubicBezTo>
                    <a:pt x="1603193" y="1678"/>
                    <a:pt x="1606378" y="0"/>
                    <a:pt x="1609725" y="0"/>
                  </a:cubicBezTo>
                  <a:cubicBezTo>
                    <a:pt x="1616298" y="0"/>
                    <a:pt x="1623959" y="6314"/>
                    <a:pt x="1628775" y="9525"/>
                  </a:cubicBezTo>
                  <a:cubicBezTo>
                    <a:pt x="1630892" y="12700"/>
                    <a:pt x="1632682" y="16119"/>
                    <a:pt x="1635125" y="19050"/>
                  </a:cubicBezTo>
                  <a:cubicBezTo>
                    <a:pt x="1640141" y="25069"/>
                    <a:pt x="1647039" y="31357"/>
                    <a:pt x="1654175" y="34925"/>
                  </a:cubicBezTo>
                  <a:cubicBezTo>
                    <a:pt x="1657168" y="36422"/>
                    <a:pt x="1660525" y="37042"/>
                    <a:pt x="1663700" y="38100"/>
                  </a:cubicBezTo>
                  <a:cubicBezTo>
                    <a:pt x="1673225" y="37042"/>
                    <a:pt x="1682822" y="36501"/>
                    <a:pt x="1692275" y="34925"/>
                  </a:cubicBezTo>
                  <a:cubicBezTo>
                    <a:pt x="1695576" y="34375"/>
                    <a:pt x="1699187" y="33841"/>
                    <a:pt x="1701800" y="31750"/>
                  </a:cubicBezTo>
                  <a:cubicBezTo>
                    <a:pt x="1722316" y="15337"/>
                    <a:pt x="1693734" y="27030"/>
                    <a:pt x="1717675" y="19050"/>
                  </a:cubicBezTo>
                  <a:cubicBezTo>
                    <a:pt x="1720238" y="16487"/>
                    <a:pt x="1731673" y="3806"/>
                    <a:pt x="1736725" y="3175"/>
                  </a:cubicBezTo>
                  <a:cubicBezTo>
                    <a:pt x="1739023" y="2888"/>
                    <a:pt x="1757936" y="7198"/>
                    <a:pt x="1762125" y="9525"/>
                  </a:cubicBezTo>
                  <a:cubicBezTo>
                    <a:pt x="1768796" y="13231"/>
                    <a:pt x="1773543" y="22225"/>
                    <a:pt x="1781175" y="22225"/>
                  </a:cubicBezTo>
                  <a:lnTo>
                    <a:pt x="1816100" y="22225"/>
                  </a:ln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400341" y="3867151"/>
            <a:ext cx="3372979" cy="1920777"/>
            <a:chOff x="2400300" y="3505200"/>
            <a:chExt cx="4673600" cy="2661443"/>
          </a:xfrm>
        </p:grpSpPr>
        <p:sp>
          <p:nvSpPr>
            <p:cNvPr id="18" name="Freeform 17"/>
            <p:cNvSpPr/>
            <p:nvPr/>
          </p:nvSpPr>
          <p:spPr>
            <a:xfrm>
              <a:off x="2444750" y="4138789"/>
              <a:ext cx="4629150" cy="471311"/>
            </a:xfrm>
            <a:custGeom>
              <a:avLst/>
              <a:gdLst>
                <a:gd name="connsiteX0" fmla="*/ 0 w 4629150"/>
                <a:gd name="connsiteY0" fmla="*/ 471311 h 471311"/>
                <a:gd name="connsiteX1" fmla="*/ 222250 w 4629150"/>
                <a:gd name="connsiteY1" fmla="*/ 445911 h 471311"/>
                <a:gd name="connsiteX2" fmla="*/ 425450 w 4629150"/>
                <a:gd name="connsiteY2" fmla="*/ 433211 h 471311"/>
                <a:gd name="connsiteX3" fmla="*/ 704850 w 4629150"/>
                <a:gd name="connsiteY3" fmla="*/ 439561 h 471311"/>
                <a:gd name="connsiteX4" fmla="*/ 977900 w 4629150"/>
                <a:gd name="connsiteY4" fmla="*/ 445911 h 471311"/>
                <a:gd name="connsiteX5" fmla="*/ 1009650 w 4629150"/>
                <a:gd name="connsiteY5" fmla="*/ 452261 h 471311"/>
                <a:gd name="connsiteX6" fmla="*/ 1257300 w 4629150"/>
                <a:gd name="connsiteY6" fmla="*/ 439561 h 471311"/>
                <a:gd name="connsiteX7" fmla="*/ 1504950 w 4629150"/>
                <a:gd name="connsiteY7" fmla="*/ 395111 h 471311"/>
                <a:gd name="connsiteX8" fmla="*/ 1816100 w 4629150"/>
                <a:gd name="connsiteY8" fmla="*/ 331611 h 471311"/>
                <a:gd name="connsiteX9" fmla="*/ 2159000 w 4629150"/>
                <a:gd name="connsiteY9" fmla="*/ 236361 h 471311"/>
                <a:gd name="connsiteX10" fmla="*/ 2457450 w 4629150"/>
                <a:gd name="connsiteY10" fmla="*/ 160161 h 471311"/>
                <a:gd name="connsiteX11" fmla="*/ 2730500 w 4629150"/>
                <a:gd name="connsiteY11" fmla="*/ 96661 h 471311"/>
                <a:gd name="connsiteX12" fmla="*/ 3054350 w 4629150"/>
                <a:gd name="connsiteY12" fmla="*/ 52211 h 471311"/>
                <a:gd name="connsiteX13" fmla="*/ 3302000 w 4629150"/>
                <a:gd name="connsiteY13" fmla="*/ 20461 h 471311"/>
                <a:gd name="connsiteX14" fmla="*/ 3663950 w 4629150"/>
                <a:gd name="connsiteY14" fmla="*/ 1411 h 471311"/>
                <a:gd name="connsiteX15" fmla="*/ 4025900 w 4629150"/>
                <a:gd name="connsiteY15" fmla="*/ 1411 h 471311"/>
                <a:gd name="connsiteX16" fmla="*/ 4406900 w 4629150"/>
                <a:gd name="connsiteY16" fmla="*/ 7761 h 471311"/>
                <a:gd name="connsiteX17" fmla="*/ 4629150 w 4629150"/>
                <a:gd name="connsiteY17" fmla="*/ 7761 h 471311"/>
                <a:gd name="connsiteX18" fmla="*/ 4629150 w 4629150"/>
                <a:gd name="connsiteY18" fmla="*/ 7761 h 47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29150" h="471311">
                  <a:moveTo>
                    <a:pt x="0" y="471311"/>
                  </a:moveTo>
                  <a:cubicBezTo>
                    <a:pt x="75671" y="461786"/>
                    <a:pt x="151342" y="452261"/>
                    <a:pt x="222250" y="445911"/>
                  </a:cubicBezTo>
                  <a:cubicBezTo>
                    <a:pt x="293158" y="439561"/>
                    <a:pt x="425450" y="433211"/>
                    <a:pt x="425450" y="433211"/>
                  </a:cubicBezTo>
                  <a:lnTo>
                    <a:pt x="704850" y="439561"/>
                  </a:lnTo>
                  <a:lnTo>
                    <a:pt x="977900" y="445911"/>
                  </a:lnTo>
                  <a:cubicBezTo>
                    <a:pt x="1028700" y="448028"/>
                    <a:pt x="963083" y="453319"/>
                    <a:pt x="1009650" y="452261"/>
                  </a:cubicBezTo>
                  <a:cubicBezTo>
                    <a:pt x="1056217" y="451203"/>
                    <a:pt x="1174750" y="449086"/>
                    <a:pt x="1257300" y="439561"/>
                  </a:cubicBezTo>
                  <a:cubicBezTo>
                    <a:pt x="1339850" y="430036"/>
                    <a:pt x="1411817" y="413103"/>
                    <a:pt x="1504950" y="395111"/>
                  </a:cubicBezTo>
                  <a:cubicBezTo>
                    <a:pt x="1598083" y="377119"/>
                    <a:pt x="1707092" y="358069"/>
                    <a:pt x="1816100" y="331611"/>
                  </a:cubicBezTo>
                  <a:cubicBezTo>
                    <a:pt x="1925108" y="305153"/>
                    <a:pt x="2052108" y="264936"/>
                    <a:pt x="2159000" y="236361"/>
                  </a:cubicBezTo>
                  <a:cubicBezTo>
                    <a:pt x="2265892" y="207786"/>
                    <a:pt x="2362200" y="183444"/>
                    <a:pt x="2457450" y="160161"/>
                  </a:cubicBezTo>
                  <a:cubicBezTo>
                    <a:pt x="2552700" y="136878"/>
                    <a:pt x="2631017" y="114653"/>
                    <a:pt x="2730500" y="96661"/>
                  </a:cubicBezTo>
                  <a:cubicBezTo>
                    <a:pt x="2829983" y="78669"/>
                    <a:pt x="3054350" y="52211"/>
                    <a:pt x="3054350" y="52211"/>
                  </a:cubicBezTo>
                  <a:cubicBezTo>
                    <a:pt x="3149600" y="39511"/>
                    <a:pt x="3200400" y="28928"/>
                    <a:pt x="3302000" y="20461"/>
                  </a:cubicBezTo>
                  <a:cubicBezTo>
                    <a:pt x="3403600" y="11994"/>
                    <a:pt x="3543300" y="4586"/>
                    <a:pt x="3663950" y="1411"/>
                  </a:cubicBezTo>
                  <a:cubicBezTo>
                    <a:pt x="3784600" y="-1764"/>
                    <a:pt x="4025900" y="1411"/>
                    <a:pt x="4025900" y="1411"/>
                  </a:cubicBezTo>
                  <a:lnTo>
                    <a:pt x="4406900" y="7761"/>
                  </a:lnTo>
                  <a:cubicBezTo>
                    <a:pt x="4507442" y="8819"/>
                    <a:pt x="4629150" y="7761"/>
                    <a:pt x="4629150" y="7761"/>
                  </a:cubicBezTo>
                  <a:lnTo>
                    <a:pt x="4629150" y="7761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438400" y="3505200"/>
              <a:ext cx="2156883" cy="865397"/>
            </a:xfrm>
            <a:custGeom>
              <a:avLst/>
              <a:gdLst>
                <a:gd name="connsiteX0" fmla="*/ 0 w 2156883"/>
                <a:gd name="connsiteY0" fmla="*/ 12700 h 865397"/>
                <a:gd name="connsiteX1" fmla="*/ 355600 w 2156883"/>
                <a:gd name="connsiteY1" fmla="*/ 0 h 865397"/>
                <a:gd name="connsiteX2" fmla="*/ 584200 w 2156883"/>
                <a:gd name="connsiteY2" fmla="*/ 0 h 865397"/>
                <a:gd name="connsiteX3" fmla="*/ 850900 w 2156883"/>
                <a:gd name="connsiteY3" fmla="*/ 12700 h 865397"/>
                <a:gd name="connsiteX4" fmla="*/ 1143000 w 2156883"/>
                <a:gd name="connsiteY4" fmla="*/ 50800 h 865397"/>
                <a:gd name="connsiteX5" fmla="*/ 1447800 w 2156883"/>
                <a:gd name="connsiteY5" fmla="*/ 120650 h 865397"/>
                <a:gd name="connsiteX6" fmla="*/ 1778000 w 2156883"/>
                <a:gd name="connsiteY6" fmla="*/ 279400 h 865397"/>
                <a:gd name="connsiteX7" fmla="*/ 1968500 w 2156883"/>
                <a:gd name="connsiteY7" fmla="*/ 450850 h 865397"/>
                <a:gd name="connsiteX8" fmla="*/ 2095500 w 2156883"/>
                <a:gd name="connsiteY8" fmla="*/ 628650 h 865397"/>
                <a:gd name="connsiteX9" fmla="*/ 2152650 w 2156883"/>
                <a:gd name="connsiteY9" fmla="*/ 850900 h 865397"/>
                <a:gd name="connsiteX10" fmla="*/ 2152650 w 2156883"/>
                <a:gd name="connsiteY10" fmla="*/ 844550 h 86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56883" h="865397">
                  <a:moveTo>
                    <a:pt x="0" y="12700"/>
                  </a:moveTo>
                  <a:lnTo>
                    <a:pt x="355600" y="0"/>
                  </a:lnTo>
                  <a:cubicBezTo>
                    <a:pt x="452967" y="-2117"/>
                    <a:pt x="501650" y="-2117"/>
                    <a:pt x="584200" y="0"/>
                  </a:cubicBezTo>
                  <a:cubicBezTo>
                    <a:pt x="666750" y="2117"/>
                    <a:pt x="757767" y="4233"/>
                    <a:pt x="850900" y="12700"/>
                  </a:cubicBezTo>
                  <a:cubicBezTo>
                    <a:pt x="944033" y="21167"/>
                    <a:pt x="1043517" y="32808"/>
                    <a:pt x="1143000" y="50800"/>
                  </a:cubicBezTo>
                  <a:cubicBezTo>
                    <a:pt x="1242483" y="68792"/>
                    <a:pt x="1341967" y="82550"/>
                    <a:pt x="1447800" y="120650"/>
                  </a:cubicBezTo>
                  <a:cubicBezTo>
                    <a:pt x="1553633" y="158750"/>
                    <a:pt x="1691217" y="224367"/>
                    <a:pt x="1778000" y="279400"/>
                  </a:cubicBezTo>
                  <a:cubicBezTo>
                    <a:pt x="1864783" y="334433"/>
                    <a:pt x="1915583" y="392642"/>
                    <a:pt x="1968500" y="450850"/>
                  </a:cubicBezTo>
                  <a:cubicBezTo>
                    <a:pt x="2021417" y="509058"/>
                    <a:pt x="2064808" y="561975"/>
                    <a:pt x="2095500" y="628650"/>
                  </a:cubicBezTo>
                  <a:cubicBezTo>
                    <a:pt x="2126192" y="695325"/>
                    <a:pt x="2143125" y="814917"/>
                    <a:pt x="2152650" y="850900"/>
                  </a:cubicBezTo>
                  <a:cubicBezTo>
                    <a:pt x="2162175" y="886883"/>
                    <a:pt x="2152650" y="844550"/>
                    <a:pt x="2152650" y="844550"/>
                  </a:cubicBez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175000" y="5772150"/>
              <a:ext cx="1425575" cy="352425"/>
            </a:xfrm>
            <a:custGeom>
              <a:avLst/>
              <a:gdLst>
                <a:gd name="connsiteX0" fmla="*/ 1425575 w 1425575"/>
                <a:gd name="connsiteY0" fmla="*/ 187325 h 352425"/>
                <a:gd name="connsiteX1" fmla="*/ 1225550 w 1425575"/>
                <a:gd name="connsiteY1" fmla="*/ 209550 h 352425"/>
                <a:gd name="connsiteX2" fmla="*/ 958850 w 1425575"/>
                <a:gd name="connsiteY2" fmla="*/ 247650 h 352425"/>
                <a:gd name="connsiteX3" fmla="*/ 647700 w 1425575"/>
                <a:gd name="connsiteY3" fmla="*/ 295275 h 352425"/>
                <a:gd name="connsiteX4" fmla="*/ 441325 w 1425575"/>
                <a:gd name="connsiteY4" fmla="*/ 327025 h 352425"/>
                <a:gd name="connsiteX5" fmla="*/ 285750 w 1425575"/>
                <a:gd name="connsiteY5" fmla="*/ 342900 h 352425"/>
                <a:gd name="connsiteX6" fmla="*/ 209550 w 1425575"/>
                <a:gd name="connsiteY6" fmla="*/ 352425 h 352425"/>
                <a:gd name="connsiteX7" fmla="*/ 174625 w 1425575"/>
                <a:gd name="connsiteY7" fmla="*/ 285750 h 352425"/>
                <a:gd name="connsiteX8" fmla="*/ 130175 w 1425575"/>
                <a:gd name="connsiteY8" fmla="*/ 200025 h 352425"/>
                <a:gd name="connsiteX9" fmla="*/ 63500 w 1425575"/>
                <a:gd name="connsiteY9" fmla="*/ 92075 h 352425"/>
                <a:gd name="connsiteX10" fmla="*/ 15875 w 1425575"/>
                <a:gd name="connsiteY10" fmla="*/ 28575 h 352425"/>
                <a:gd name="connsiteX11" fmla="*/ 0 w 1425575"/>
                <a:gd name="connsiteY11" fmla="*/ 3175 h 352425"/>
                <a:gd name="connsiteX12" fmla="*/ 1416050 w 1425575"/>
                <a:gd name="connsiteY12" fmla="*/ 0 h 352425"/>
                <a:gd name="connsiteX13" fmla="*/ 1425575 w 1425575"/>
                <a:gd name="connsiteY13" fmla="*/ 1873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5575" h="352425">
                  <a:moveTo>
                    <a:pt x="1425575" y="187325"/>
                  </a:moveTo>
                  <a:lnTo>
                    <a:pt x="1225550" y="209550"/>
                  </a:lnTo>
                  <a:lnTo>
                    <a:pt x="958850" y="247650"/>
                  </a:lnTo>
                  <a:lnTo>
                    <a:pt x="647700" y="295275"/>
                  </a:lnTo>
                  <a:lnTo>
                    <a:pt x="441325" y="327025"/>
                  </a:lnTo>
                  <a:lnTo>
                    <a:pt x="285750" y="342900"/>
                  </a:lnTo>
                  <a:lnTo>
                    <a:pt x="209550" y="352425"/>
                  </a:lnTo>
                  <a:lnTo>
                    <a:pt x="174625" y="285750"/>
                  </a:lnTo>
                  <a:lnTo>
                    <a:pt x="130175" y="200025"/>
                  </a:lnTo>
                  <a:lnTo>
                    <a:pt x="63500" y="92075"/>
                  </a:lnTo>
                  <a:lnTo>
                    <a:pt x="15875" y="28575"/>
                  </a:lnTo>
                  <a:lnTo>
                    <a:pt x="0" y="3175"/>
                  </a:lnTo>
                  <a:lnTo>
                    <a:pt x="1416050" y="0"/>
                  </a:lnTo>
                  <a:cubicBezTo>
                    <a:pt x="1417108" y="61383"/>
                    <a:pt x="1418167" y="122767"/>
                    <a:pt x="1425575" y="187325"/>
                  </a:cubicBezTo>
                  <a:close/>
                </a:path>
              </a:pathLst>
            </a:custGeom>
            <a:solidFill>
              <a:srgbClr val="0000FF">
                <a:alpha val="55000"/>
              </a:srgbClr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425700" y="5403850"/>
              <a:ext cx="952500" cy="717550"/>
            </a:xfrm>
            <a:custGeom>
              <a:avLst/>
              <a:gdLst>
                <a:gd name="connsiteX0" fmla="*/ 0 w 952500"/>
                <a:gd name="connsiteY0" fmla="*/ 0 h 717550"/>
                <a:gd name="connsiteX1" fmla="*/ 177800 w 952500"/>
                <a:gd name="connsiteY1" fmla="*/ 6350 h 717550"/>
                <a:gd name="connsiteX2" fmla="*/ 336550 w 952500"/>
                <a:gd name="connsiteY2" fmla="*/ 57150 h 717550"/>
                <a:gd name="connsiteX3" fmla="*/ 501650 w 952500"/>
                <a:gd name="connsiteY3" fmla="*/ 152400 h 717550"/>
                <a:gd name="connsiteX4" fmla="*/ 692150 w 952500"/>
                <a:gd name="connsiteY4" fmla="*/ 311150 h 717550"/>
                <a:gd name="connsiteX5" fmla="*/ 825500 w 952500"/>
                <a:gd name="connsiteY5" fmla="*/ 495300 h 717550"/>
                <a:gd name="connsiteX6" fmla="*/ 952500 w 952500"/>
                <a:gd name="connsiteY6" fmla="*/ 71755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0" h="717550">
                  <a:moveTo>
                    <a:pt x="0" y="0"/>
                  </a:moveTo>
                  <a:lnTo>
                    <a:pt x="177800" y="6350"/>
                  </a:lnTo>
                  <a:cubicBezTo>
                    <a:pt x="233892" y="15875"/>
                    <a:pt x="282575" y="32808"/>
                    <a:pt x="336550" y="57150"/>
                  </a:cubicBezTo>
                  <a:cubicBezTo>
                    <a:pt x="390525" y="81492"/>
                    <a:pt x="442383" y="110067"/>
                    <a:pt x="501650" y="152400"/>
                  </a:cubicBezTo>
                  <a:cubicBezTo>
                    <a:pt x="560917" y="194733"/>
                    <a:pt x="638175" y="254000"/>
                    <a:pt x="692150" y="311150"/>
                  </a:cubicBezTo>
                  <a:cubicBezTo>
                    <a:pt x="746125" y="368300"/>
                    <a:pt x="782108" y="427567"/>
                    <a:pt x="825500" y="495300"/>
                  </a:cubicBezTo>
                  <a:cubicBezTo>
                    <a:pt x="868892" y="563033"/>
                    <a:pt x="952500" y="717550"/>
                    <a:pt x="952500" y="717550"/>
                  </a:cubicBezTo>
                </a:path>
              </a:pathLst>
            </a:custGeom>
            <a:ln>
              <a:solidFill>
                <a:srgbClr val="B3BBC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400300" y="5911850"/>
              <a:ext cx="4667250" cy="254793"/>
            </a:xfrm>
            <a:custGeom>
              <a:avLst/>
              <a:gdLst>
                <a:gd name="connsiteX0" fmla="*/ 0 w 4667250"/>
                <a:gd name="connsiteY0" fmla="*/ 215900 h 254793"/>
                <a:gd name="connsiteX1" fmla="*/ 342900 w 4667250"/>
                <a:gd name="connsiteY1" fmla="*/ 247650 h 254793"/>
                <a:gd name="connsiteX2" fmla="*/ 577850 w 4667250"/>
                <a:gd name="connsiteY2" fmla="*/ 254000 h 254793"/>
                <a:gd name="connsiteX3" fmla="*/ 857250 w 4667250"/>
                <a:gd name="connsiteY3" fmla="*/ 234950 h 254793"/>
                <a:gd name="connsiteX4" fmla="*/ 1219200 w 4667250"/>
                <a:gd name="connsiteY4" fmla="*/ 190500 h 254793"/>
                <a:gd name="connsiteX5" fmla="*/ 1619250 w 4667250"/>
                <a:gd name="connsiteY5" fmla="*/ 133350 h 254793"/>
                <a:gd name="connsiteX6" fmla="*/ 2165350 w 4667250"/>
                <a:gd name="connsiteY6" fmla="*/ 57150 h 254793"/>
                <a:gd name="connsiteX7" fmla="*/ 2616200 w 4667250"/>
                <a:gd name="connsiteY7" fmla="*/ 19050 h 254793"/>
                <a:gd name="connsiteX8" fmla="*/ 3035300 w 4667250"/>
                <a:gd name="connsiteY8" fmla="*/ 6350 h 254793"/>
                <a:gd name="connsiteX9" fmla="*/ 3556000 w 4667250"/>
                <a:gd name="connsiteY9" fmla="*/ 6350 h 254793"/>
                <a:gd name="connsiteX10" fmla="*/ 4000500 w 4667250"/>
                <a:gd name="connsiteY10" fmla="*/ 0 h 254793"/>
                <a:gd name="connsiteX11" fmla="*/ 4667250 w 4667250"/>
                <a:gd name="connsiteY11" fmla="*/ 6350 h 25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67250" h="254793">
                  <a:moveTo>
                    <a:pt x="0" y="215900"/>
                  </a:moveTo>
                  <a:cubicBezTo>
                    <a:pt x="123296" y="228600"/>
                    <a:pt x="246592" y="241300"/>
                    <a:pt x="342900" y="247650"/>
                  </a:cubicBezTo>
                  <a:cubicBezTo>
                    <a:pt x="439208" y="254000"/>
                    <a:pt x="492125" y="256117"/>
                    <a:pt x="577850" y="254000"/>
                  </a:cubicBezTo>
                  <a:cubicBezTo>
                    <a:pt x="663575" y="251883"/>
                    <a:pt x="750358" y="245533"/>
                    <a:pt x="857250" y="234950"/>
                  </a:cubicBezTo>
                  <a:cubicBezTo>
                    <a:pt x="964142" y="224367"/>
                    <a:pt x="1219200" y="190500"/>
                    <a:pt x="1219200" y="190500"/>
                  </a:cubicBezTo>
                  <a:lnTo>
                    <a:pt x="1619250" y="133350"/>
                  </a:lnTo>
                  <a:cubicBezTo>
                    <a:pt x="1776941" y="111125"/>
                    <a:pt x="1999192" y="76200"/>
                    <a:pt x="2165350" y="57150"/>
                  </a:cubicBezTo>
                  <a:cubicBezTo>
                    <a:pt x="2331508" y="38100"/>
                    <a:pt x="2471208" y="27517"/>
                    <a:pt x="2616200" y="19050"/>
                  </a:cubicBezTo>
                  <a:cubicBezTo>
                    <a:pt x="2761192" y="10583"/>
                    <a:pt x="2878667" y="8467"/>
                    <a:pt x="3035300" y="6350"/>
                  </a:cubicBezTo>
                  <a:cubicBezTo>
                    <a:pt x="3191933" y="4233"/>
                    <a:pt x="3556000" y="6350"/>
                    <a:pt x="3556000" y="6350"/>
                  </a:cubicBezTo>
                  <a:lnTo>
                    <a:pt x="4000500" y="0"/>
                  </a:lnTo>
                  <a:lnTo>
                    <a:pt x="4667250" y="6350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197225" y="5746750"/>
              <a:ext cx="1400175" cy="44500"/>
            </a:xfrm>
            <a:custGeom>
              <a:avLst/>
              <a:gdLst>
                <a:gd name="connsiteX0" fmla="*/ 0 w 1400175"/>
                <a:gd name="connsiteY0" fmla="*/ 44450 h 44500"/>
                <a:gd name="connsiteX1" fmla="*/ 15875 w 1400175"/>
                <a:gd name="connsiteY1" fmla="*/ 34925 h 44500"/>
                <a:gd name="connsiteX2" fmla="*/ 25400 w 1400175"/>
                <a:gd name="connsiteY2" fmla="*/ 28575 h 44500"/>
                <a:gd name="connsiteX3" fmla="*/ 28575 w 1400175"/>
                <a:gd name="connsiteY3" fmla="*/ 19050 h 44500"/>
                <a:gd name="connsiteX4" fmla="*/ 38100 w 1400175"/>
                <a:gd name="connsiteY4" fmla="*/ 0 h 44500"/>
                <a:gd name="connsiteX5" fmla="*/ 47625 w 1400175"/>
                <a:gd name="connsiteY5" fmla="*/ 3175 h 44500"/>
                <a:gd name="connsiteX6" fmla="*/ 50800 w 1400175"/>
                <a:gd name="connsiteY6" fmla="*/ 15875 h 44500"/>
                <a:gd name="connsiteX7" fmla="*/ 53975 w 1400175"/>
                <a:gd name="connsiteY7" fmla="*/ 25400 h 44500"/>
                <a:gd name="connsiteX8" fmla="*/ 73025 w 1400175"/>
                <a:gd name="connsiteY8" fmla="*/ 38100 h 44500"/>
                <a:gd name="connsiteX9" fmla="*/ 104775 w 1400175"/>
                <a:gd name="connsiteY9" fmla="*/ 34925 h 44500"/>
                <a:gd name="connsiteX10" fmla="*/ 114300 w 1400175"/>
                <a:gd name="connsiteY10" fmla="*/ 31750 h 44500"/>
                <a:gd name="connsiteX11" fmla="*/ 123825 w 1400175"/>
                <a:gd name="connsiteY11" fmla="*/ 12700 h 44500"/>
                <a:gd name="connsiteX12" fmla="*/ 133350 w 1400175"/>
                <a:gd name="connsiteY12" fmla="*/ 6350 h 44500"/>
                <a:gd name="connsiteX13" fmla="*/ 165100 w 1400175"/>
                <a:gd name="connsiteY13" fmla="*/ 15875 h 44500"/>
                <a:gd name="connsiteX14" fmla="*/ 174625 w 1400175"/>
                <a:gd name="connsiteY14" fmla="*/ 19050 h 44500"/>
                <a:gd name="connsiteX15" fmla="*/ 184150 w 1400175"/>
                <a:gd name="connsiteY15" fmla="*/ 22225 h 44500"/>
                <a:gd name="connsiteX16" fmla="*/ 193675 w 1400175"/>
                <a:gd name="connsiteY16" fmla="*/ 28575 h 44500"/>
                <a:gd name="connsiteX17" fmla="*/ 212725 w 1400175"/>
                <a:gd name="connsiteY17" fmla="*/ 34925 h 44500"/>
                <a:gd name="connsiteX18" fmla="*/ 231775 w 1400175"/>
                <a:gd name="connsiteY18" fmla="*/ 31750 h 44500"/>
                <a:gd name="connsiteX19" fmla="*/ 241300 w 1400175"/>
                <a:gd name="connsiteY19" fmla="*/ 6350 h 44500"/>
                <a:gd name="connsiteX20" fmla="*/ 247650 w 1400175"/>
                <a:gd name="connsiteY20" fmla="*/ 15875 h 44500"/>
                <a:gd name="connsiteX21" fmla="*/ 266700 w 1400175"/>
                <a:gd name="connsiteY21" fmla="*/ 22225 h 44500"/>
                <a:gd name="connsiteX22" fmla="*/ 288925 w 1400175"/>
                <a:gd name="connsiteY22" fmla="*/ 28575 h 44500"/>
                <a:gd name="connsiteX23" fmla="*/ 307975 w 1400175"/>
                <a:gd name="connsiteY23" fmla="*/ 34925 h 44500"/>
                <a:gd name="connsiteX24" fmla="*/ 333375 w 1400175"/>
                <a:gd name="connsiteY24" fmla="*/ 28575 h 44500"/>
                <a:gd name="connsiteX25" fmla="*/ 342900 w 1400175"/>
                <a:gd name="connsiteY25" fmla="*/ 22225 h 44500"/>
                <a:gd name="connsiteX26" fmla="*/ 355600 w 1400175"/>
                <a:gd name="connsiteY26" fmla="*/ 6350 h 44500"/>
                <a:gd name="connsiteX27" fmla="*/ 361950 w 1400175"/>
                <a:gd name="connsiteY27" fmla="*/ 15875 h 44500"/>
                <a:gd name="connsiteX28" fmla="*/ 381000 w 1400175"/>
                <a:gd name="connsiteY28" fmla="*/ 25400 h 44500"/>
                <a:gd name="connsiteX29" fmla="*/ 390525 w 1400175"/>
                <a:gd name="connsiteY29" fmla="*/ 34925 h 44500"/>
                <a:gd name="connsiteX30" fmla="*/ 396875 w 1400175"/>
                <a:gd name="connsiteY30" fmla="*/ 44450 h 44500"/>
                <a:gd name="connsiteX31" fmla="*/ 419100 w 1400175"/>
                <a:gd name="connsiteY31" fmla="*/ 38100 h 44500"/>
                <a:gd name="connsiteX32" fmla="*/ 422275 w 1400175"/>
                <a:gd name="connsiteY32" fmla="*/ 25400 h 44500"/>
                <a:gd name="connsiteX33" fmla="*/ 431800 w 1400175"/>
                <a:gd name="connsiteY33" fmla="*/ 19050 h 44500"/>
                <a:gd name="connsiteX34" fmla="*/ 447675 w 1400175"/>
                <a:gd name="connsiteY34" fmla="*/ 3175 h 44500"/>
                <a:gd name="connsiteX35" fmla="*/ 454025 w 1400175"/>
                <a:gd name="connsiteY35" fmla="*/ 12700 h 44500"/>
                <a:gd name="connsiteX36" fmla="*/ 463550 w 1400175"/>
                <a:gd name="connsiteY36" fmla="*/ 19050 h 44500"/>
                <a:gd name="connsiteX37" fmla="*/ 466725 w 1400175"/>
                <a:gd name="connsiteY37" fmla="*/ 28575 h 44500"/>
                <a:gd name="connsiteX38" fmla="*/ 476250 w 1400175"/>
                <a:gd name="connsiteY38" fmla="*/ 31750 h 44500"/>
                <a:gd name="connsiteX39" fmla="*/ 498475 w 1400175"/>
                <a:gd name="connsiteY39" fmla="*/ 34925 h 44500"/>
                <a:gd name="connsiteX40" fmla="*/ 533400 w 1400175"/>
                <a:gd name="connsiteY40" fmla="*/ 31750 h 44500"/>
                <a:gd name="connsiteX41" fmla="*/ 546100 w 1400175"/>
                <a:gd name="connsiteY41" fmla="*/ 28575 h 44500"/>
                <a:gd name="connsiteX42" fmla="*/ 561975 w 1400175"/>
                <a:gd name="connsiteY42" fmla="*/ 9525 h 44500"/>
                <a:gd name="connsiteX43" fmla="*/ 571500 w 1400175"/>
                <a:gd name="connsiteY43" fmla="*/ 12700 h 44500"/>
                <a:gd name="connsiteX44" fmla="*/ 587375 w 1400175"/>
                <a:gd name="connsiteY44" fmla="*/ 31750 h 44500"/>
                <a:gd name="connsiteX45" fmla="*/ 606425 w 1400175"/>
                <a:gd name="connsiteY45" fmla="*/ 38100 h 44500"/>
                <a:gd name="connsiteX46" fmla="*/ 622300 w 1400175"/>
                <a:gd name="connsiteY46" fmla="*/ 31750 h 44500"/>
                <a:gd name="connsiteX47" fmla="*/ 631825 w 1400175"/>
                <a:gd name="connsiteY47" fmla="*/ 25400 h 44500"/>
                <a:gd name="connsiteX48" fmla="*/ 654050 w 1400175"/>
                <a:gd name="connsiteY48" fmla="*/ 19050 h 44500"/>
                <a:gd name="connsiteX49" fmla="*/ 673100 w 1400175"/>
                <a:gd name="connsiteY49" fmla="*/ 9525 h 44500"/>
                <a:gd name="connsiteX50" fmla="*/ 679450 w 1400175"/>
                <a:gd name="connsiteY50" fmla="*/ 19050 h 44500"/>
                <a:gd name="connsiteX51" fmla="*/ 688975 w 1400175"/>
                <a:gd name="connsiteY51" fmla="*/ 22225 h 44500"/>
                <a:gd name="connsiteX52" fmla="*/ 708025 w 1400175"/>
                <a:gd name="connsiteY52" fmla="*/ 31750 h 44500"/>
                <a:gd name="connsiteX53" fmla="*/ 739775 w 1400175"/>
                <a:gd name="connsiteY53" fmla="*/ 25400 h 44500"/>
                <a:gd name="connsiteX54" fmla="*/ 752475 w 1400175"/>
                <a:gd name="connsiteY54" fmla="*/ 19050 h 44500"/>
                <a:gd name="connsiteX55" fmla="*/ 758825 w 1400175"/>
                <a:gd name="connsiteY55" fmla="*/ 9525 h 44500"/>
                <a:gd name="connsiteX56" fmla="*/ 777875 w 1400175"/>
                <a:gd name="connsiteY56" fmla="*/ 19050 h 44500"/>
                <a:gd name="connsiteX57" fmla="*/ 784225 w 1400175"/>
                <a:gd name="connsiteY57" fmla="*/ 28575 h 44500"/>
                <a:gd name="connsiteX58" fmla="*/ 831850 w 1400175"/>
                <a:gd name="connsiteY58" fmla="*/ 31750 h 44500"/>
                <a:gd name="connsiteX59" fmla="*/ 850900 w 1400175"/>
                <a:gd name="connsiteY59" fmla="*/ 25400 h 44500"/>
                <a:gd name="connsiteX60" fmla="*/ 869950 w 1400175"/>
                <a:gd name="connsiteY60" fmla="*/ 9525 h 44500"/>
                <a:gd name="connsiteX61" fmla="*/ 885825 w 1400175"/>
                <a:gd name="connsiteY61" fmla="*/ 22225 h 44500"/>
                <a:gd name="connsiteX62" fmla="*/ 895350 w 1400175"/>
                <a:gd name="connsiteY62" fmla="*/ 25400 h 44500"/>
                <a:gd name="connsiteX63" fmla="*/ 917575 w 1400175"/>
                <a:gd name="connsiteY63" fmla="*/ 34925 h 44500"/>
                <a:gd name="connsiteX64" fmla="*/ 939800 w 1400175"/>
                <a:gd name="connsiteY64" fmla="*/ 28575 h 44500"/>
                <a:gd name="connsiteX65" fmla="*/ 958850 w 1400175"/>
                <a:gd name="connsiteY65" fmla="*/ 12700 h 44500"/>
                <a:gd name="connsiteX66" fmla="*/ 968375 w 1400175"/>
                <a:gd name="connsiteY66" fmla="*/ 9525 h 44500"/>
                <a:gd name="connsiteX67" fmla="*/ 987425 w 1400175"/>
                <a:gd name="connsiteY67" fmla="*/ 19050 h 44500"/>
                <a:gd name="connsiteX68" fmla="*/ 993775 w 1400175"/>
                <a:gd name="connsiteY68" fmla="*/ 28575 h 44500"/>
                <a:gd name="connsiteX69" fmla="*/ 1012825 w 1400175"/>
                <a:gd name="connsiteY69" fmla="*/ 34925 h 44500"/>
                <a:gd name="connsiteX70" fmla="*/ 1044575 w 1400175"/>
                <a:gd name="connsiteY70" fmla="*/ 19050 h 44500"/>
                <a:gd name="connsiteX71" fmla="*/ 1054100 w 1400175"/>
                <a:gd name="connsiteY71" fmla="*/ 12700 h 44500"/>
                <a:gd name="connsiteX72" fmla="*/ 1076325 w 1400175"/>
                <a:gd name="connsiteY72" fmla="*/ 15875 h 44500"/>
                <a:gd name="connsiteX73" fmla="*/ 1095375 w 1400175"/>
                <a:gd name="connsiteY73" fmla="*/ 28575 h 44500"/>
                <a:gd name="connsiteX74" fmla="*/ 1146175 w 1400175"/>
                <a:gd name="connsiteY74" fmla="*/ 25400 h 44500"/>
                <a:gd name="connsiteX75" fmla="*/ 1158875 w 1400175"/>
                <a:gd name="connsiteY75" fmla="*/ 22225 h 44500"/>
                <a:gd name="connsiteX76" fmla="*/ 1168400 w 1400175"/>
                <a:gd name="connsiteY76" fmla="*/ 15875 h 44500"/>
                <a:gd name="connsiteX77" fmla="*/ 1187450 w 1400175"/>
                <a:gd name="connsiteY77" fmla="*/ 22225 h 44500"/>
                <a:gd name="connsiteX78" fmla="*/ 1206500 w 1400175"/>
                <a:gd name="connsiteY78" fmla="*/ 31750 h 44500"/>
                <a:gd name="connsiteX79" fmla="*/ 1241425 w 1400175"/>
                <a:gd name="connsiteY79" fmla="*/ 25400 h 44500"/>
                <a:gd name="connsiteX80" fmla="*/ 1254125 w 1400175"/>
                <a:gd name="connsiteY80" fmla="*/ 22225 h 44500"/>
                <a:gd name="connsiteX81" fmla="*/ 1263650 w 1400175"/>
                <a:gd name="connsiteY81" fmla="*/ 15875 h 44500"/>
                <a:gd name="connsiteX82" fmla="*/ 1270000 w 1400175"/>
                <a:gd name="connsiteY82" fmla="*/ 6350 h 44500"/>
                <a:gd name="connsiteX83" fmla="*/ 1282700 w 1400175"/>
                <a:gd name="connsiteY83" fmla="*/ 9525 h 44500"/>
                <a:gd name="connsiteX84" fmla="*/ 1289050 w 1400175"/>
                <a:gd name="connsiteY84" fmla="*/ 19050 h 44500"/>
                <a:gd name="connsiteX85" fmla="*/ 1320800 w 1400175"/>
                <a:gd name="connsiteY85" fmla="*/ 31750 h 44500"/>
                <a:gd name="connsiteX86" fmla="*/ 1355725 w 1400175"/>
                <a:gd name="connsiteY86" fmla="*/ 28575 h 44500"/>
                <a:gd name="connsiteX87" fmla="*/ 1374775 w 1400175"/>
                <a:gd name="connsiteY87" fmla="*/ 15875 h 44500"/>
                <a:gd name="connsiteX88" fmla="*/ 1384300 w 1400175"/>
                <a:gd name="connsiteY88" fmla="*/ 12700 h 44500"/>
                <a:gd name="connsiteX89" fmla="*/ 1393825 w 1400175"/>
                <a:gd name="connsiteY89" fmla="*/ 15875 h 44500"/>
                <a:gd name="connsiteX90" fmla="*/ 1400175 w 1400175"/>
                <a:gd name="connsiteY90" fmla="*/ 25400 h 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00175" h="44500">
                  <a:moveTo>
                    <a:pt x="0" y="44450"/>
                  </a:moveTo>
                  <a:cubicBezTo>
                    <a:pt x="5292" y="41275"/>
                    <a:pt x="10642" y="38196"/>
                    <a:pt x="15875" y="34925"/>
                  </a:cubicBezTo>
                  <a:cubicBezTo>
                    <a:pt x="19111" y="32903"/>
                    <a:pt x="23016" y="31555"/>
                    <a:pt x="25400" y="28575"/>
                  </a:cubicBezTo>
                  <a:cubicBezTo>
                    <a:pt x="27491" y="25962"/>
                    <a:pt x="27078" y="22043"/>
                    <a:pt x="28575" y="19050"/>
                  </a:cubicBezTo>
                  <a:cubicBezTo>
                    <a:pt x="40885" y="-5569"/>
                    <a:pt x="30120" y="23941"/>
                    <a:pt x="38100" y="0"/>
                  </a:cubicBezTo>
                  <a:cubicBezTo>
                    <a:pt x="41275" y="1058"/>
                    <a:pt x="45534" y="562"/>
                    <a:pt x="47625" y="3175"/>
                  </a:cubicBezTo>
                  <a:cubicBezTo>
                    <a:pt x="50351" y="6582"/>
                    <a:pt x="49601" y="11679"/>
                    <a:pt x="50800" y="15875"/>
                  </a:cubicBezTo>
                  <a:cubicBezTo>
                    <a:pt x="51719" y="19093"/>
                    <a:pt x="52119" y="22615"/>
                    <a:pt x="53975" y="25400"/>
                  </a:cubicBezTo>
                  <a:cubicBezTo>
                    <a:pt x="60770" y="35593"/>
                    <a:pt x="63039" y="34771"/>
                    <a:pt x="73025" y="38100"/>
                  </a:cubicBezTo>
                  <a:cubicBezTo>
                    <a:pt x="83608" y="37042"/>
                    <a:pt x="94263" y="36542"/>
                    <a:pt x="104775" y="34925"/>
                  </a:cubicBezTo>
                  <a:cubicBezTo>
                    <a:pt x="108083" y="34416"/>
                    <a:pt x="111687" y="33841"/>
                    <a:pt x="114300" y="31750"/>
                  </a:cubicBezTo>
                  <a:cubicBezTo>
                    <a:pt x="129169" y="19855"/>
                    <a:pt x="113600" y="25482"/>
                    <a:pt x="123825" y="12700"/>
                  </a:cubicBezTo>
                  <a:cubicBezTo>
                    <a:pt x="126209" y="9720"/>
                    <a:pt x="130175" y="8467"/>
                    <a:pt x="133350" y="6350"/>
                  </a:cubicBezTo>
                  <a:cubicBezTo>
                    <a:pt x="152544" y="11148"/>
                    <a:pt x="141910" y="8145"/>
                    <a:pt x="165100" y="15875"/>
                  </a:cubicBezTo>
                  <a:lnTo>
                    <a:pt x="174625" y="19050"/>
                  </a:lnTo>
                  <a:cubicBezTo>
                    <a:pt x="177800" y="20108"/>
                    <a:pt x="181365" y="20369"/>
                    <a:pt x="184150" y="22225"/>
                  </a:cubicBezTo>
                  <a:cubicBezTo>
                    <a:pt x="187325" y="24342"/>
                    <a:pt x="190188" y="27025"/>
                    <a:pt x="193675" y="28575"/>
                  </a:cubicBezTo>
                  <a:cubicBezTo>
                    <a:pt x="199792" y="31293"/>
                    <a:pt x="212725" y="34925"/>
                    <a:pt x="212725" y="34925"/>
                  </a:cubicBezTo>
                  <a:cubicBezTo>
                    <a:pt x="219075" y="33867"/>
                    <a:pt x="226017" y="34629"/>
                    <a:pt x="231775" y="31750"/>
                  </a:cubicBezTo>
                  <a:cubicBezTo>
                    <a:pt x="239042" y="28116"/>
                    <a:pt x="240313" y="11285"/>
                    <a:pt x="241300" y="6350"/>
                  </a:cubicBezTo>
                  <a:cubicBezTo>
                    <a:pt x="243417" y="9525"/>
                    <a:pt x="244414" y="13853"/>
                    <a:pt x="247650" y="15875"/>
                  </a:cubicBezTo>
                  <a:cubicBezTo>
                    <a:pt x="253326" y="19423"/>
                    <a:pt x="260350" y="20108"/>
                    <a:pt x="266700" y="22225"/>
                  </a:cubicBezTo>
                  <a:cubicBezTo>
                    <a:pt x="298711" y="32895"/>
                    <a:pt x="249058" y="16615"/>
                    <a:pt x="288925" y="28575"/>
                  </a:cubicBezTo>
                  <a:cubicBezTo>
                    <a:pt x="295336" y="30498"/>
                    <a:pt x="307975" y="34925"/>
                    <a:pt x="307975" y="34925"/>
                  </a:cubicBezTo>
                  <a:cubicBezTo>
                    <a:pt x="314013" y="33717"/>
                    <a:pt x="326866" y="31829"/>
                    <a:pt x="333375" y="28575"/>
                  </a:cubicBezTo>
                  <a:cubicBezTo>
                    <a:pt x="336788" y="26868"/>
                    <a:pt x="339725" y="24342"/>
                    <a:pt x="342900" y="22225"/>
                  </a:cubicBezTo>
                  <a:cubicBezTo>
                    <a:pt x="344358" y="17852"/>
                    <a:pt x="346624" y="4555"/>
                    <a:pt x="355600" y="6350"/>
                  </a:cubicBezTo>
                  <a:cubicBezTo>
                    <a:pt x="359342" y="7098"/>
                    <a:pt x="359252" y="13177"/>
                    <a:pt x="361950" y="15875"/>
                  </a:cubicBezTo>
                  <a:cubicBezTo>
                    <a:pt x="368105" y="22030"/>
                    <a:pt x="373253" y="22818"/>
                    <a:pt x="381000" y="25400"/>
                  </a:cubicBezTo>
                  <a:cubicBezTo>
                    <a:pt x="384175" y="28575"/>
                    <a:pt x="387650" y="31476"/>
                    <a:pt x="390525" y="34925"/>
                  </a:cubicBezTo>
                  <a:cubicBezTo>
                    <a:pt x="392968" y="37856"/>
                    <a:pt x="393255" y="43243"/>
                    <a:pt x="396875" y="44450"/>
                  </a:cubicBezTo>
                  <a:cubicBezTo>
                    <a:pt x="398868" y="45114"/>
                    <a:pt x="416137" y="39088"/>
                    <a:pt x="419100" y="38100"/>
                  </a:cubicBezTo>
                  <a:cubicBezTo>
                    <a:pt x="420158" y="33867"/>
                    <a:pt x="419854" y="29031"/>
                    <a:pt x="422275" y="25400"/>
                  </a:cubicBezTo>
                  <a:cubicBezTo>
                    <a:pt x="424392" y="22225"/>
                    <a:pt x="429102" y="21748"/>
                    <a:pt x="431800" y="19050"/>
                  </a:cubicBezTo>
                  <a:cubicBezTo>
                    <a:pt x="452967" y="-2117"/>
                    <a:pt x="422275" y="20108"/>
                    <a:pt x="447675" y="3175"/>
                  </a:cubicBezTo>
                  <a:cubicBezTo>
                    <a:pt x="449792" y="6350"/>
                    <a:pt x="451327" y="10002"/>
                    <a:pt x="454025" y="12700"/>
                  </a:cubicBezTo>
                  <a:cubicBezTo>
                    <a:pt x="456723" y="15398"/>
                    <a:pt x="461166" y="16070"/>
                    <a:pt x="463550" y="19050"/>
                  </a:cubicBezTo>
                  <a:cubicBezTo>
                    <a:pt x="465641" y="21663"/>
                    <a:pt x="464358" y="26208"/>
                    <a:pt x="466725" y="28575"/>
                  </a:cubicBezTo>
                  <a:cubicBezTo>
                    <a:pt x="469092" y="30942"/>
                    <a:pt x="472968" y="31094"/>
                    <a:pt x="476250" y="31750"/>
                  </a:cubicBezTo>
                  <a:cubicBezTo>
                    <a:pt x="483588" y="33218"/>
                    <a:pt x="491067" y="33867"/>
                    <a:pt x="498475" y="34925"/>
                  </a:cubicBezTo>
                  <a:cubicBezTo>
                    <a:pt x="510117" y="33867"/>
                    <a:pt x="521813" y="33295"/>
                    <a:pt x="533400" y="31750"/>
                  </a:cubicBezTo>
                  <a:cubicBezTo>
                    <a:pt x="537725" y="31173"/>
                    <a:pt x="542311" y="30740"/>
                    <a:pt x="546100" y="28575"/>
                  </a:cubicBezTo>
                  <a:cubicBezTo>
                    <a:pt x="552682" y="24814"/>
                    <a:pt x="557929" y="15594"/>
                    <a:pt x="561975" y="9525"/>
                  </a:cubicBezTo>
                  <a:cubicBezTo>
                    <a:pt x="565150" y="10583"/>
                    <a:pt x="568887" y="10609"/>
                    <a:pt x="571500" y="12700"/>
                  </a:cubicBezTo>
                  <a:cubicBezTo>
                    <a:pt x="586770" y="24916"/>
                    <a:pt x="567586" y="20756"/>
                    <a:pt x="587375" y="31750"/>
                  </a:cubicBezTo>
                  <a:cubicBezTo>
                    <a:pt x="593226" y="35001"/>
                    <a:pt x="606425" y="38100"/>
                    <a:pt x="606425" y="38100"/>
                  </a:cubicBezTo>
                  <a:cubicBezTo>
                    <a:pt x="611717" y="35983"/>
                    <a:pt x="617202" y="34299"/>
                    <a:pt x="622300" y="31750"/>
                  </a:cubicBezTo>
                  <a:cubicBezTo>
                    <a:pt x="625713" y="30043"/>
                    <a:pt x="628412" y="27107"/>
                    <a:pt x="631825" y="25400"/>
                  </a:cubicBezTo>
                  <a:cubicBezTo>
                    <a:pt x="636380" y="23123"/>
                    <a:pt x="649981" y="20067"/>
                    <a:pt x="654050" y="19050"/>
                  </a:cubicBezTo>
                  <a:cubicBezTo>
                    <a:pt x="656056" y="17713"/>
                    <a:pt x="668992" y="7882"/>
                    <a:pt x="673100" y="9525"/>
                  </a:cubicBezTo>
                  <a:cubicBezTo>
                    <a:pt x="676643" y="10942"/>
                    <a:pt x="676470" y="16666"/>
                    <a:pt x="679450" y="19050"/>
                  </a:cubicBezTo>
                  <a:cubicBezTo>
                    <a:pt x="682063" y="21141"/>
                    <a:pt x="685982" y="20728"/>
                    <a:pt x="688975" y="22225"/>
                  </a:cubicBezTo>
                  <a:cubicBezTo>
                    <a:pt x="713594" y="34535"/>
                    <a:pt x="684084" y="23770"/>
                    <a:pt x="708025" y="31750"/>
                  </a:cubicBezTo>
                  <a:cubicBezTo>
                    <a:pt x="714609" y="30653"/>
                    <a:pt x="732197" y="28242"/>
                    <a:pt x="739775" y="25400"/>
                  </a:cubicBezTo>
                  <a:cubicBezTo>
                    <a:pt x="744207" y="23738"/>
                    <a:pt x="748242" y="21167"/>
                    <a:pt x="752475" y="19050"/>
                  </a:cubicBezTo>
                  <a:cubicBezTo>
                    <a:pt x="754592" y="15875"/>
                    <a:pt x="755282" y="10942"/>
                    <a:pt x="758825" y="9525"/>
                  </a:cubicBezTo>
                  <a:cubicBezTo>
                    <a:pt x="762933" y="7882"/>
                    <a:pt x="775869" y="17713"/>
                    <a:pt x="777875" y="19050"/>
                  </a:cubicBezTo>
                  <a:cubicBezTo>
                    <a:pt x="779992" y="22225"/>
                    <a:pt x="781527" y="25877"/>
                    <a:pt x="784225" y="28575"/>
                  </a:cubicBezTo>
                  <a:cubicBezTo>
                    <a:pt x="798160" y="42510"/>
                    <a:pt x="810632" y="33518"/>
                    <a:pt x="831850" y="31750"/>
                  </a:cubicBezTo>
                  <a:cubicBezTo>
                    <a:pt x="838200" y="29633"/>
                    <a:pt x="846167" y="30133"/>
                    <a:pt x="850900" y="25400"/>
                  </a:cubicBezTo>
                  <a:cubicBezTo>
                    <a:pt x="863123" y="13177"/>
                    <a:pt x="856689" y="18366"/>
                    <a:pt x="869950" y="9525"/>
                  </a:cubicBezTo>
                  <a:cubicBezTo>
                    <a:pt x="893891" y="17505"/>
                    <a:pt x="865309" y="5812"/>
                    <a:pt x="885825" y="22225"/>
                  </a:cubicBezTo>
                  <a:cubicBezTo>
                    <a:pt x="888438" y="24316"/>
                    <a:pt x="892357" y="23903"/>
                    <a:pt x="895350" y="25400"/>
                  </a:cubicBezTo>
                  <a:cubicBezTo>
                    <a:pt x="917276" y="36363"/>
                    <a:pt x="891144" y="28317"/>
                    <a:pt x="917575" y="34925"/>
                  </a:cubicBezTo>
                  <a:cubicBezTo>
                    <a:pt x="921644" y="33908"/>
                    <a:pt x="935245" y="30852"/>
                    <a:pt x="939800" y="28575"/>
                  </a:cubicBezTo>
                  <a:cubicBezTo>
                    <a:pt x="960575" y="18187"/>
                    <a:pt x="937784" y="26744"/>
                    <a:pt x="958850" y="12700"/>
                  </a:cubicBezTo>
                  <a:cubicBezTo>
                    <a:pt x="961635" y="10844"/>
                    <a:pt x="965200" y="10583"/>
                    <a:pt x="968375" y="9525"/>
                  </a:cubicBezTo>
                  <a:cubicBezTo>
                    <a:pt x="976122" y="12107"/>
                    <a:pt x="981270" y="12895"/>
                    <a:pt x="987425" y="19050"/>
                  </a:cubicBezTo>
                  <a:cubicBezTo>
                    <a:pt x="990123" y="21748"/>
                    <a:pt x="990539" y="26553"/>
                    <a:pt x="993775" y="28575"/>
                  </a:cubicBezTo>
                  <a:cubicBezTo>
                    <a:pt x="999451" y="32123"/>
                    <a:pt x="1012825" y="34925"/>
                    <a:pt x="1012825" y="34925"/>
                  </a:cubicBezTo>
                  <a:cubicBezTo>
                    <a:pt x="1032929" y="29899"/>
                    <a:pt x="1021894" y="34171"/>
                    <a:pt x="1044575" y="19050"/>
                  </a:cubicBezTo>
                  <a:lnTo>
                    <a:pt x="1054100" y="12700"/>
                  </a:lnTo>
                  <a:cubicBezTo>
                    <a:pt x="1061508" y="13758"/>
                    <a:pt x="1069340" y="13189"/>
                    <a:pt x="1076325" y="15875"/>
                  </a:cubicBezTo>
                  <a:cubicBezTo>
                    <a:pt x="1083448" y="18615"/>
                    <a:pt x="1095375" y="28575"/>
                    <a:pt x="1095375" y="28575"/>
                  </a:cubicBezTo>
                  <a:cubicBezTo>
                    <a:pt x="1112308" y="27517"/>
                    <a:pt x="1129293" y="27088"/>
                    <a:pt x="1146175" y="25400"/>
                  </a:cubicBezTo>
                  <a:cubicBezTo>
                    <a:pt x="1150517" y="24966"/>
                    <a:pt x="1154864" y="23944"/>
                    <a:pt x="1158875" y="22225"/>
                  </a:cubicBezTo>
                  <a:cubicBezTo>
                    <a:pt x="1162382" y="20722"/>
                    <a:pt x="1165225" y="17992"/>
                    <a:pt x="1168400" y="15875"/>
                  </a:cubicBezTo>
                  <a:cubicBezTo>
                    <a:pt x="1174750" y="17992"/>
                    <a:pt x="1181881" y="18512"/>
                    <a:pt x="1187450" y="22225"/>
                  </a:cubicBezTo>
                  <a:cubicBezTo>
                    <a:pt x="1199760" y="30431"/>
                    <a:pt x="1193355" y="27368"/>
                    <a:pt x="1206500" y="31750"/>
                  </a:cubicBezTo>
                  <a:cubicBezTo>
                    <a:pt x="1235305" y="24549"/>
                    <a:pt x="1199712" y="32984"/>
                    <a:pt x="1241425" y="25400"/>
                  </a:cubicBezTo>
                  <a:cubicBezTo>
                    <a:pt x="1245718" y="24619"/>
                    <a:pt x="1249892" y="23283"/>
                    <a:pt x="1254125" y="22225"/>
                  </a:cubicBezTo>
                  <a:cubicBezTo>
                    <a:pt x="1257300" y="20108"/>
                    <a:pt x="1260952" y="18573"/>
                    <a:pt x="1263650" y="15875"/>
                  </a:cubicBezTo>
                  <a:cubicBezTo>
                    <a:pt x="1266348" y="13177"/>
                    <a:pt x="1266380" y="7557"/>
                    <a:pt x="1270000" y="6350"/>
                  </a:cubicBezTo>
                  <a:cubicBezTo>
                    <a:pt x="1274140" y="4970"/>
                    <a:pt x="1278467" y="8467"/>
                    <a:pt x="1282700" y="9525"/>
                  </a:cubicBezTo>
                  <a:cubicBezTo>
                    <a:pt x="1284817" y="12700"/>
                    <a:pt x="1286352" y="16352"/>
                    <a:pt x="1289050" y="19050"/>
                  </a:cubicBezTo>
                  <a:cubicBezTo>
                    <a:pt x="1297138" y="27138"/>
                    <a:pt x="1310287" y="29122"/>
                    <a:pt x="1320800" y="31750"/>
                  </a:cubicBezTo>
                  <a:cubicBezTo>
                    <a:pt x="1332442" y="30692"/>
                    <a:pt x="1344510" y="31873"/>
                    <a:pt x="1355725" y="28575"/>
                  </a:cubicBezTo>
                  <a:cubicBezTo>
                    <a:pt x="1363047" y="26422"/>
                    <a:pt x="1367535" y="18288"/>
                    <a:pt x="1374775" y="15875"/>
                  </a:cubicBezTo>
                  <a:lnTo>
                    <a:pt x="1384300" y="12700"/>
                  </a:lnTo>
                  <a:cubicBezTo>
                    <a:pt x="1387475" y="13758"/>
                    <a:pt x="1391212" y="13784"/>
                    <a:pt x="1393825" y="15875"/>
                  </a:cubicBezTo>
                  <a:cubicBezTo>
                    <a:pt x="1396805" y="18259"/>
                    <a:pt x="1400175" y="25400"/>
                    <a:pt x="1400175" y="25400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606925" y="5715000"/>
              <a:ext cx="1939925" cy="76200"/>
            </a:xfrm>
            <a:custGeom>
              <a:avLst/>
              <a:gdLst>
                <a:gd name="connsiteX0" fmla="*/ 0 w 1939925"/>
                <a:gd name="connsiteY0" fmla="*/ 60325 h 76200"/>
                <a:gd name="connsiteX1" fmla="*/ 15875 w 1939925"/>
                <a:gd name="connsiteY1" fmla="*/ 69850 h 76200"/>
                <a:gd name="connsiteX2" fmla="*/ 41275 w 1939925"/>
                <a:gd name="connsiteY2" fmla="*/ 76200 h 76200"/>
                <a:gd name="connsiteX3" fmla="*/ 63500 w 1939925"/>
                <a:gd name="connsiteY3" fmla="*/ 73025 h 76200"/>
                <a:gd name="connsiteX4" fmla="*/ 73025 w 1939925"/>
                <a:gd name="connsiteY4" fmla="*/ 69850 h 76200"/>
                <a:gd name="connsiteX5" fmla="*/ 79375 w 1939925"/>
                <a:gd name="connsiteY5" fmla="*/ 60325 h 76200"/>
                <a:gd name="connsiteX6" fmla="*/ 85725 w 1939925"/>
                <a:gd name="connsiteY6" fmla="*/ 47625 h 76200"/>
                <a:gd name="connsiteX7" fmla="*/ 92075 w 1939925"/>
                <a:gd name="connsiteY7" fmla="*/ 25400 h 76200"/>
                <a:gd name="connsiteX8" fmla="*/ 114300 w 1939925"/>
                <a:gd name="connsiteY8" fmla="*/ 38100 h 76200"/>
                <a:gd name="connsiteX9" fmla="*/ 127000 w 1939925"/>
                <a:gd name="connsiteY9" fmla="*/ 44450 h 76200"/>
                <a:gd name="connsiteX10" fmla="*/ 139700 w 1939925"/>
                <a:gd name="connsiteY10" fmla="*/ 53975 h 76200"/>
                <a:gd name="connsiteX11" fmla="*/ 168275 w 1939925"/>
                <a:gd name="connsiteY11" fmla="*/ 60325 h 76200"/>
                <a:gd name="connsiteX12" fmla="*/ 193675 w 1939925"/>
                <a:gd name="connsiteY12" fmla="*/ 38100 h 76200"/>
                <a:gd name="connsiteX13" fmla="*/ 200025 w 1939925"/>
                <a:gd name="connsiteY13" fmla="*/ 28575 h 76200"/>
                <a:gd name="connsiteX14" fmla="*/ 215900 w 1939925"/>
                <a:gd name="connsiteY14" fmla="*/ 41275 h 76200"/>
                <a:gd name="connsiteX15" fmla="*/ 228600 w 1939925"/>
                <a:gd name="connsiteY15" fmla="*/ 47625 h 76200"/>
                <a:gd name="connsiteX16" fmla="*/ 238125 w 1939925"/>
                <a:gd name="connsiteY16" fmla="*/ 53975 h 76200"/>
                <a:gd name="connsiteX17" fmla="*/ 263525 w 1939925"/>
                <a:gd name="connsiteY17" fmla="*/ 60325 h 76200"/>
                <a:gd name="connsiteX18" fmla="*/ 295275 w 1939925"/>
                <a:gd name="connsiteY18" fmla="*/ 47625 h 76200"/>
                <a:gd name="connsiteX19" fmla="*/ 298450 w 1939925"/>
                <a:gd name="connsiteY19" fmla="*/ 38100 h 76200"/>
                <a:gd name="connsiteX20" fmla="*/ 323850 w 1939925"/>
                <a:gd name="connsiteY20" fmla="*/ 44450 h 76200"/>
                <a:gd name="connsiteX21" fmla="*/ 336550 w 1939925"/>
                <a:gd name="connsiteY21" fmla="*/ 50800 h 76200"/>
                <a:gd name="connsiteX22" fmla="*/ 346075 w 1939925"/>
                <a:gd name="connsiteY22" fmla="*/ 53975 h 76200"/>
                <a:gd name="connsiteX23" fmla="*/ 393700 w 1939925"/>
                <a:gd name="connsiteY23" fmla="*/ 41275 h 76200"/>
                <a:gd name="connsiteX24" fmla="*/ 396875 w 1939925"/>
                <a:gd name="connsiteY24" fmla="*/ 28575 h 76200"/>
                <a:gd name="connsiteX25" fmla="*/ 422275 w 1939925"/>
                <a:gd name="connsiteY25" fmla="*/ 34925 h 76200"/>
                <a:gd name="connsiteX26" fmla="*/ 431800 w 1939925"/>
                <a:gd name="connsiteY26" fmla="*/ 41275 h 76200"/>
                <a:gd name="connsiteX27" fmla="*/ 444500 w 1939925"/>
                <a:gd name="connsiteY27" fmla="*/ 47625 h 76200"/>
                <a:gd name="connsiteX28" fmla="*/ 454025 w 1939925"/>
                <a:gd name="connsiteY28" fmla="*/ 53975 h 76200"/>
                <a:gd name="connsiteX29" fmla="*/ 498475 w 1939925"/>
                <a:gd name="connsiteY29" fmla="*/ 57150 h 76200"/>
                <a:gd name="connsiteX30" fmla="*/ 514350 w 1939925"/>
                <a:gd name="connsiteY30" fmla="*/ 31750 h 76200"/>
                <a:gd name="connsiteX31" fmla="*/ 527050 w 1939925"/>
                <a:gd name="connsiteY31" fmla="*/ 38100 h 76200"/>
                <a:gd name="connsiteX32" fmla="*/ 536575 w 1939925"/>
                <a:gd name="connsiteY32" fmla="*/ 44450 h 76200"/>
                <a:gd name="connsiteX33" fmla="*/ 555625 w 1939925"/>
                <a:gd name="connsiteY33" fmla="*/ 53975 h 76200"/>
                <a:gd name="connsiteX34" fmla="*/ 587375 w 1939925"/>
                <a:gd name="connsiteY34" fmla="*/ 50800 h 76200"/>
                <a:gd name="connsiteX35" fmla="*/ 596900 w 1939925"/>
                <a:gd name="connsiteY35" fmla="*/ 31750 h 76200"/>
                <a:gd name="connsiteX36" fmla="*/ 606425 w 1939925"/>
                <a:gd name="connsiteY36" fmla="*/ 25400 h 76200"/>
                <a:gd name="connsiteX37" fmla="*/ 615950 w 1939925"/>
                <a:gd name="connsiteY37" fmla="*/ 28575 h 76200"/>
                <a:gd name="connsiteX38" fmla="*/ 628650 w 1939925"/>
                <a:gd name="connsiteY38" fmla="*/ 31750 h 76200"/>
                <a:gd name="connsiteX39" fmla="*/ 647700 w 1939925"/>
                <a:gd name="connsiteY39" fmla="*/ 44450 h 76200"/>
                <a:gd name="connsiteX40" fmla="*/ 657225 w 1939925"/>
                <a:gd name="connsiteY40" fmla="*/ 50800 h 76200"/>
                <a:gd name="connsiteX41" fmla="*/ 688975 w 1939925"/>
                <a:gd name="connsiteY41" fmla="*/ 47625 h 76200"/>
                <a:gd name="connsiteX42" fmla="*/ 698500 w 1939925"/>
                <a:gd name="connsiteY42" fmla="*/ 44450 h 76200"/>
                <a:gd name="connsiteX43" fmla="*/ 714375 w 1939925"/>
                <a:gd name="connsiteY43" fmla="*/ 41275 h 76200"/>
                <a:gd name="connsiteX44" fmla="*/ 736600 w 1939925"/>
                <a:gd name="connsiteY44" fmla="*/ 44450 h 76200"/>
                <a:gd name="connsiteX45" fmla="*/ 755650 w 1939925"/>
                <a:gd name="connsiteY45" fmla="*/ 57150 h 76200"/>
                <a:gd name="connsiteX46" fmla="*/ 765175 w 1939925"/>
                <a:gd name="connsiteY46" fmla="*/ 60325 h 76200"/>
                <a:gd name="connsiteX47" fmla="*/ 800100 w 1939925"/>
                <a:gd name="connsiteY47" fmla="*/ 53975 h 76200"/>
                <a:gd name="connsiteX48" fmla="*/ 822325 w 1939925"/>
                <a:gd name="connsiteY48" fmla="*/ 38100 h 76200"/>
                <a:gd name="connsiteX49" fmla="*/ 831850 w 1939925"/>
                <a:gd name="connsiteY49" fmla="*/ 34925 h 76200"/>
                <a:gd name="connsiteX50" fmla="*/ 841375 w 1939925"/>
                <a:gd name="connsiteY50" fmla="*/ 38100 h 76200"/>
                <a:gd name="connsiteX51" fmla="*/ 850900 w 1939925"/>
                <a:gd name="connsiteY51" fmla="*/ 47625 h 76200"/>
                <a:gd name="connsiteX52" fmla="*/ 860425 w 1939925"/>
                <a:gd name="connsiteY52" fmla="*/ 53975 h 76200"/>
                <a:gd name="connsiteX53" fmla="*/ 889000 w 1939925"/>
                <a:gd name="connsiteY53" fmla="*/ 50800 h 76200"/>
                <a:gd name="connsiteX54" fmla="*/ 908050 w 1939925"/>
                <a:gd name="connsiteY54" fmla="*/ 34925 h 76200"/>
                <a:gd name="connsiteX55" fmla="*/ 930275 w 1939925"/>
                <a:gd name="connsiteY55" fmla="*/ 28575 h 76200"/>
                <a:gd name="connsiteX56" fmla="*/ 952500 w 1939925"/>
                <a:gd name="connsiteY56" fmla="*/ 31750 h 76200"/>
                <a:gd name="connsiteX57" fmla="*/ 971550 w 1939925"/>
                <a:gd name="connsiteY57" fmla="*/ 41275 h 76200"/>
                <a:gd name="connsiteX58" fmla="*/ 1003300 w 1939925"/>
                <a:gd name="connsiteY58" fmla="*/ 44450 h 76200"/>
                <a:gd name="connsiteX59" fmla="*/ 1022350 w 1939925"/>
                <a:gd name="connsiteY59" fmla="*/ 41275 h 76200"/>
                <a:gd name="connsiteX60" fmla="*/ 1047750 w 1939925"/>
                <a:gd name="connsiteY60" fmla="*/ 60325 h 76200"/>
                <a:gd name="connsiteX61" fmla="*/ 1057275 w 1939925"/>
                <a:gd name="connsiteY61" fmla="*/ 66675 h 76200"/>
                <a:gd name="connsiteX62" fmla="*/ 1073150 w 1939925"/>
                <a:gd name="connsiteY62" fmla="*/ 60325 h 76200"/>
                <a:gd name="connsiteX63" fmla="*/ 1092200 w 1939925"/>
                <a:gd name="connsiteY63" fmla="*/ 53975 h 76200"/>
                <a:gd name="connsiteX64" fmla="*/ 1111250 w 1939925"/>
                <a:gd name="connsiteY64" fmla="*/ 38100 h 76200"/>
                <a:gd name="connsiteX65" fmla="*/ 1120775 w 1939925"/>
                <a:gd name="connsiteY65" fmla="*/ 28575 h 76200"/>
                <a:gd name="connsiteX66" fmla="*/ 1139825 w 1939925"/>
                <a:gd name="connsiteY66" fmla="*/ 15875 h 76200"/>
                <a:gd name="connsiteX67" fmla="*/ 1158875 w 1939925"/>
                <a:gd name="connsiteY67" fmla="*/ 25400 h 76200"/>
                <a:gd name="connsiteX68" fmla="*/ 1168400 w 1939925"/>
                <a:gd name="connsiteY68" fmla="*/ 31750 h 76200"/>
                <a:gd name="connsiteX69" fmla="*/ 1171575 w 1939925"/>
                <a:gd name="connsiteY69" fmla="*/ 41275 h 76200"/>
                <a:gd name="connsiteX70" fmla="*/ 1181100 w 1939925"/>
                <a:gd name="connsiteY70" fmla="*/ 44450 h 76200"/>
                <a:gd name="connsiteX71" fmla="*/ 1200150 w 1939925"/>
                <a:gd name="connsiteY71" fmla="*/ 53975 h 76200"/>
                <a:gd name="connsiteX72" fmla="*/ 1228725 w 1939925"/>
                <a:gd name="connsiteY72" fmla="*/ 31750 h 76200"/>
                <a:gd name="connsiteX73" fmla="*/ 1266825 w 1939925"/>
                <a:gd name="connsiteY73" fmla="*/ 50800 h 76200"/>
                <a:gd name="connsiteX74" fmla="*/ 1276350 w 1939925"/>
                <a:gd name="connsiteY74" fmla="*/ 53975 h 76200"/>
                <a:gd name="connsiteX75" fmla="*/ 1317625 w 1939925"/>
                <a:gd name="connsiteY75" fmla="*/ 50800 h 76200"/>
                <a:gd name="connsiteX76" fmla="*/ 1327150 w 1939925"/>
                <a:gd name="connsiteY76" fmla="*/ 47625 h 76200"/>
                <a:gd name="connsiteX77" fmla="*/ 1333500 w 1939925"/>
                <a:gd name="connsiteY77" fmla="*/ 34925 h 76200"/>
                <a:gd name="connsiteX78" fmla="*/ 1355725 w 1939925"/>
                <a:gd name="connsiteY78" fmla="*/ 44450 h 76200"/>
                <a:gd name="connsiteX79" fmla="*/ 1374775 w 1939925"/>
                <a:gd name="connsiteY79" fmla="*/ 53975 h 76200"/>
                <a:gd name="connsiteX80" fmla="*/ 1416050 w 1939925"/>
                <a:gd name="connsiteY80" fmla="*/ 50800 h 76200"/>
                <a:gd name="connsiteX81" fmla="*/ 1435100 w 1939925"/>
                <a:gd name="connsiteY81" fmla="*/ 38100 h 76200"/>
                <a:gd name="connsiteX82" fmla="*/ 1441450 w 1939925"/>
                <a:gd name="connsiteY82" fmla="*/ 25400 h 76200"/>
                <a:gd name="connsiteX83" fmla="*/ 1470025 w 1939925"/>
                <a:gd name="connsiteY83" fmla="*/ 34925 h 76200"/>
                <a:gd name="connsiteX84" fmla="*/ 1489075 w 1939925"/>
                <a:gd name="connsiteY84" fmla="*/ 41275 h 76200"/>
                <a:gd name="connsiteX85" fmla="*/ 1498600 w 1939925"/>
                <a:gd name="connsiteY85" fmla="*/ 44450 h 76200"/>
                <a:gd name="connsiteX86" fmla="*/ 1520825 w 1939925"/>
                <a:gd name="connsiteY86" fmla="*/ 47625 h 76200"/>
                <a:gd name="connsiteX87" fmla="*/ 1543050 w 1939925"/>
                <a:gd name="connsiteY87" fmla="*/ 38100 h 76200"/>
                <a:gd name="connsiteX88" fmla="*/ 1552575 w 1939925"/>
                <a:gd name="connsiteY88" fmla="*/ 28575 h 76200"/>
                <a:gd name="connsiteX89" fmla="*/ 1571625 w 1939925"/>
                <a:gd name="connsiteY89" fmla="*/ 31750 h 76200"/>
                <a:gd name="connsiteX90" fmla="*/ 1597025 w 1939925"/>
                <a:gd name="connsiteY90" fmla="*/ 47625 h 76200"/>
                <a:gd name="connsiteX91" fmla="*/ 1612900 w 1939925"/>
                <a:gd name="connsiteY91" fmla="*/ 50800 h 76200"/>
                <a:gd name="connsiteX92" fmla="*/ 1625600 w 1939925"/>
                <a:gd name="connsiteY92" fmla="*/ 53975 h 76200"/>
                <a:gd name="connsiteX93" fmla="*/ 1641475 w 1939925"/>
                <a:gd name="connsiteY93" fmla="*/ 50800 h 76200"/>
                <a:gd name="connsiteX94" fmla="*/ 1647825 w 1939925"/>
                <a:gd name="connsiteY94" fmla="*/ 31750 h 76200"/>
                <a:gd name="connsiteX95" fmla="*/ 1685925 w 1939925"/>
                <a:gd name="connsiteY95" fmla="*/ 34925 h 76200"/>
                <a:gd name="connsiteX96" fmla="*/ 1695450 w 1939925"/>
                <a:gd name="connsiteY96" fmla="*/ 38100 h 76200"/>
                <a:gd name="connsiteX97" fmla="*/ 1736725 w 1939925"/>
                <a:gd name="connsiteY97" fmla="*/ 34925 h 76200"/>
                <a:gd name="connsiteX98" fmla="*/ 1739900 w 1939925"/>
                <a:gd name="connsiteY98" fmla="*/ 25400 h 76200"/>
                <a:gd name="connsiteX99" fmla="*/ 1752600 w 1939925"/>
                <a:gd name="connsiteY99" fmla="*/ 31750 h 76200"/>
                <a:gd name="connsiteX100" fmla="*/ 1762125 w 1939925"/>
                <a:gd name="connsiteY100" fmla="*/ 34925 h 76200"/>
                <a:gd name="connsiteX101" fmla="*/ 1768475 w 1939925"/>
                <a:gd name="connsiteY101" fmla="*/ 44450 h 76200"/>
                <a:gd name="connsiteX102" fmla="*/ 1781175 w 1939925"/>
                <a:gd name="connsiteY102" fmla="*/ 47625 h 76200"/>
                <a:gd name="connsiteX103" fmla="*/ 1790700 w 1939925"/>
                <a:gd name="connsiteY103" fmla="*/ 53975 h 76200"/>
                <a:gd name="connsiteX104" fmla="*/ 1812925 w 1939925"/>
                <a:gd name="connsiteY104" fmla="*/ 38100 h 76200"/>
                <a:gd name="connsiteX105" fmla="*/ 1822450 w 1939925"/>
                <a:gd name="connsiteY105" fmla="*/ 31750 h 76200"/>
                <a:gd name="connsiteX106" fmla="*/ 1863725 w 1939925"/>
                <a:gd name="connsiteY106" fmla="*/ 3175 h 76200"/>
                <a:gd name="connsiteX107" fmla="*/ 1873250 w 1939925"/>
                <a:gd name="connsiteY107" fmla="*/ 0 h 76200"/>
                <a:gd name="connsiteX108" fmla="*/ 1879600 w 1939925"/>
                <a:gd name="connsiteY108" fmla="*/ 9525 h 76200"/>
                <a:gd name="connsiteX109" fmla="*/ 1905000 w 1939925"/>
                <a:gd name="connsiteY109" fmla="*/ 34925 h 76200"/>
                <a:gd name="connsiteX110" fmla="*/ 1930400 w 1939925"/>
                <a:gd name="connsiteY110" fmla="*/ 41275 h 76200"/>
                <a:gd name="connsiteX111" fmla="*/ 1933575 w 1939925"/>
                <a:gd name="connsiteY111" fmla="*/ 31750 h 76200"/>
                <a:gd name="connsiteX112" fmla="*/ 1939925 w 1939925"/>
                <a:gd name="connsiteY112" fmla="*/ 2222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939925" h="76200">
                  <a:moveTo>
                    <a:pt x="0" y="60325"/>
                  </a:moveTo>
                  <a:cubicBezTo>
                    <a:pt x="5292" y="63500"/>
                    <a:pt x="10115" y="67635"/>
                    <a:pt x="15875" y="69850"/>
                  </a:cubicBezTo>
                  <a:cubicBezTo>
                    <a:pt x="24021" y="72983"/>
                    <a:pt x="41275" y="76200"/>
                    <a:pt x="41275" y="76200"/>
                  </a:cubicBezTo>
                  <a:cubicBezTo>
                    <a:pt x="48683" y="75142"/>
                    <a:pt x="56162" y="74493"/>
                    <a:pt x="63500" y="73025"/>
                  </a:cubicBezTo>
                  <a:cubicBezTo>
                    <a:pt x="66782" y="72369"/>
                    <a:pt x="70412" y="71941"/>
                    <a:pt x="73025" y="69850"/>
                  </a:cubicBezTo>
                  <a:cubicBezTo>
                    <a:pt x="76005" y="67466"/>
                    <a:pt x="77482" y="63638"/>
                    <a:pt x="79375" y="60325"/>
                  </a:cubicBezTo>
                  <a:cubicBezTo>
                    <a:pt x="81723" y="56216"/>
                    <a:pt x="83861" y="51975"/>
                    <a:pt x="85725" y="47625"/>
                  </a:cubicBezTo>
                  <a:cubicBezTo>
                    <a:pt x="88458" y="41248"/>
                    <a:pt x="90464" y="31845"/>
                    <a:pt x="92075" y="25400"/>
                  </a:cubicBezTo>
                  <a:cubicBezTo>
                    <a:pt x="130453" y="44589"/>
                    <a:pt x="82886" y="20149"/>
                    <a:pt x="114300" y="38100"/>
                  </a:cubicBezTo>
                  <a:cubicBezTo>
                    <a:pt x="118409" y="40448"/>
                    <a:pt x="122986" y="41942"/>
                    <a:pt x="127000" y="44450"/>
                  </a:cubicBezTo>
                  <a:cubicBezTo>
                    <a:pt x="131487" y="47255"/>
                    <a:pt x="135106" y="51350"/>
                    <a:pt x="139700" y="53975"/>
                  </a:cubicBezTo>
                  <a:cubicBezTo>
                    <a:pt x="146137" y="57653"/>
                    <a:pt x="163612" y="59548"/>
                    <a:pt x="168275" y="60325"/>
                  </a:cubicBezTo>
                  <a:cubicBezTo>
                    <a:pt x="188379" y="55299"/>
                    <a:pt x="178554" y="60781"/>
                    <a:pt x="193675" y="38100"/>
                  </a:cubicBezTo>
                  <a:lnTo>
                    <a:pt x="200025" y="28575"/>
                  </a:lnTo>
                  <a:cubicBezTo>
                    <a:pt x="222767" y="36156"/>
                    <a:pt x="196752" y="25318"/>
                    <a:pt x="215900" y="41275"/>
                  </a:cubicBezTo>
                  <a:cubicBezTo>
                    <a:pt x="219536" y="44305"/>
                    <a:pt x="224491" y="45277"/>
                    <a:pt x="228600" y="47625"/>
                  </a:cubicBezTo>
                  <a:cubicBezTo>
                    <a:pt x="231913" y="49518"/>
                    <a:pt x="234539" y="52671"/>
                    <a:pt x="238125" y="53975"/>
                  </a:cubicBezTo>
                  <a:cubicBezTo>
                    <a:pt x="246327" y="56957"/>
                    <a:pt x="263525" y="60325"/>
                    <a:pt x="263525" y="60325"/>
                  </a:cubicBezTo>
                  <a:cubicBezTo>
                    <a:pt x="286103" y="57503"/>
                    <a:pt x="287147" y="63880"/>
                    <a:pt x="295275" y="47625"/>
                  </a:cubicBezTo>
                  <a:cubicBezTo>
                    <a:pt x="296772" y="44632"/>
                    <a:pt x="297392" y="41275"/>
                    <a:pt x="298450" y="38100"/>
                  </a:cubicBezTo>
                  <a:cubicBezTo>
                    <a:pt x="306917" y="40217"/>
                    <a:pt x="315571" y="41690"/>
                    <a:pt x="323850" y="44450"/>
                  </a:cubicBezTo>
                  <a:cubicBezTo>
                    <a:pt x="328340" y="45947"/>
                    <a:pt x="332200" y="48936"/>
                    <a:pt x="336550" y="50800"/>
                  </a:cubicBezTo>
                  <a:cubicBezTo>
                    <a:pt x="339626" y="52118"/>
                    <a:pt x="342900" y="52917"/>
                    <a:pt x="346075" y="53975"/>
                  </a:cubicBezTo>
                  <a:cubicBezTo>
                    <a:pt x="388768" y="50926"/>
                    <a:pt x="386976" y="64810"/>
                    <a:pt x="393700" y="41275"/>
                  </a:cubicBezTo>
                  <a:cubicBezTo>
                    <a:pt x="394899" y="37079"/>
                    <a:pt x="395817" y="32808"/>
                    <a:pt x="396875" y="28575"/>
                  </a:cubicBezTo>
                  <a:cubicBezTo>
                    <a:pt x="402913" y="29783"/>
                    <a:pt x="415766" y="31671"/>
                    <a:pt x="422275" y="34925"/>
                  </a:cubicBezTo>
                  <a:cubicBezTo>
                    <a:pt x="425688" y="36632"/>
                    <a:pt x="428487" y="39382"/>
                    <a:pt x="431800" y="41275"/>
                  </a:cubicBezTo>
                  <a:cubicBezTo>
                    <a:pt x="435909" y="43623"/>
                    <a:pt x="440391" y="45277"/>
                    <a:pt x="444500" y="47625"/>
                  </a:cubicBezTo>
                  <a:cubicBezTo>
                    <a:pt x="447813" y="49518"/>
                    <a:pt x="450267" y="53312"/>
                    <a:pt x="454025" y="53975"/>
                  </a:cubicBezTo>
                  <a:cubicBezTo>
                    <a:pt x="468653" y="56556"/>
                    <a:pt x="483658" y="56092"/>
                    <a:pt x="498475" y="57150"/>
                  </a:cubicBezTo>
                  <a:cubicBezTo>
                    <a:pt x="506032" y="34480"/>
                    <a:pt x="499256" y="41813"/>
                    <a:pt x="514350" y="31750"/>
                  </a:cubicBezTo>
                  <a:cubicBezTo>
                    <a:pt x="518583" y="33867"/>
                    <a:pt x="522941" y="35752"/>
                    <a:pt x="527050" y="38100"/>
                  </a:cubicBezTo>
                  <a:cubicBezTo>
                    <a:pt x="530363" y="39993"/>
                    <a:pt x="533162" y="42743"/>
                    <a:pt x="536575" y="44450"/>
                  </a:cubicBezTo>
                  <a:cubicBezTo>
                    <a:pt x="562865" y="57595"/>
                    <a:pt x="528328" y="35777"/>
                    <a:pt x="555625" y="53975"/>
                  </a:cubicBezTo>
                  <a:cubicBezTo>
                    <a:pt x="566208" y="52917"/>
                    <a:pt x="577285" y="54163"/>
                    <a:pt x="587375" y="50800"/>
                  </a:cubicBezTo>
                  <a:cubicBezTo>
                    <a:pt x="594674" y="48367"/>
                    <a:pt x="593314" y="36233"/>
                    <a:pt x="596900" y="31750"/>
                  </a:cubicBezTo>
                  <a:cubicBezTo>
                    <a:pt x="599284" y="28770"/>
                    <a:pt x="603250" y="27517"/>
                    <a:pt x="606425" y="25400"/>
                  </a:cubicBezTo>
                  <a:cubicBezTo>
                    <a:pt x="609600" y="26458"/>
                    <a:pt x="612732" y="27656"/>
                    <a:pt x="615950" y="28575"/>
                  </a:cubicBezTo>
                  <a:cubicBezTo>
                    <a:pt x="620146" y="29774"/>
                    <a:pt x="624747" y="29799"/>
                    <a:pt x="628650" y="31750"/>
                  </a:cubicBezTo>
                  <a:cubicBezTo>
                    <a:pt x="635476" y="35163"/>
                    <a:pt x="641350" y="40217"/>
                    <a:pt x="647700" y="44450"/>
                  </a:cubicBezTo>
                  <a:lnTo>
                    <a:pt x="657225" y="50800"/>
                  </a:lnTo>
                  <a:cubicBezTo>
                    <a:pt x="667808" y="49742"/>
                    <a:pt x="678463" y="49242"/>
                    <a:pt x="688975" y="47625"/>
                  </a:cubicBezTo>
                  <a:cubicBezTo>
                    <a:pt x="692283" y="47116"/>
                    <a:pt x="695253" y="45262"/>
                    <a:pt x="698500" y="44450"/>
                  </a:cubicBezTo>
                  <a:cubicBezTo>
                    <a:pt x="703735" y="43141"/>
                    <a:pt x="709083" y="42333"/>
                    <a:pt x="714375" y="41275"/>
                  </a:cubicBezTo>
                  <a:cubicBezTo>
                    <a:pt x="721783" y="42333"/>
                    <a:pt x="729615" y="41764"/>
                    <a:pt x="736600" y="44450"/>
                  </a:cubicBezTo>
                  <a:cubicBezTo>
                    <a:pt x="743723" y="47190"/>
                    <a:pt x="748410" y="54737"/>
                    <a:pt x="755650" y="57150"/>
                  </a:cubicBezTo>
                  <a:lnTo>
                    <a:pt x="765175" y="60325"/>
                  </a:lnTo>
                  <a:cubicBezTo>
                    <a:pt x="773931" y="59231"/>
                    <a:pt x="790311" y="58869"/>
                    <a:pt x="800100" y="53975"/>
                  </a:cubicBezTo>
                  <a:cubicBezTo>
                    <a:pt x="809928" y="49061"/>
                    <a:pt x="812258" y="43853"/>
                    <a:pt x="822325" y="38100"/>
                  </a:cubicBezTo>
                  <a:cubicBezTo>
                    <a:pt x="825231" y="36440"/>
                    <a:pt x="828675" y="35983"/>
                    <a:pt x="831850" y="34925"/>
                  </a:cubicBezTo>
                  <a:cubicBezTo>
                    <a:pt x="835025" y="35983"/>
                    <a:pt x="838590" y="36244"/>
                    <a:pt x="841375" y="38100"/>
                  </a:cubicBezTo>
                  <a:cubicBezTo>
                    <a:pt x="845111" y="40591"/>
                    <a:pt x="847451" y="44750"/>
                    <a:pt x="850900" y="47625"/>
                  </a:cubicBezTo>
                  <a:cubicBezTo>
                    <a:pt x="853831" y="50068"/>
                    <a:pt x="857250" y="51858"/>
                    <a:pt x="860425" y="53975"/>
                  </a:cubicBezTo>
                  <a:cubicBezTo>
                    <a:pt x="869950" y="52917"/>
                    <a:pt x="879703" y="53124"/>
                    <a:pt x="889000" y="50800"/>
                  </a:cubicBezTo>
                  <a:cubicBezTo>
                    <a:pt x="897310" y="48722"/>
                    <a:pt x="901652" y="39190"/>
                    <a:pt x="908050" y="34925"/>
                  </a:cubicBezTo>
                  <a:cubicBezTo>
                    <a:pt x="910783" y="33103"/>
                    <a:pt x="928581" y="28998"/>
                    <a:pt x="930275" y="28575"/>
                  </a:cubicBezTo>
                  <a:cubicBezTo>
                    <a:pt x="937683" y="29633"/>
                    <a:pt x="945332" y="29600"/>
                    <a:pt x="952500" y="31750"/>
                  </a:cubicBezTo>
                  <a:cubicBezTo>
                    <a:pt x="977286" y="39186"/>
                    <a:pt x="947463" y="37569"/>
                    <a:pt x="971550" y="41275"/>
                  </a:cubicBezTo>
                  <a:cubicBezTo>
                    <a:pt x="982062" y="42892"/>
                    <a:pt x="992717" y="43392"/>
                    <a:pt x="1003300" y="44450"/>
                  </a:cubicBezTo>
                  <a:cubicBezTo>
                    <a:pt x="1009650" y="43392"/>
                    <a:pt x="1015939" y="40692"/>
                    <a:pt x="1022350" y="41275"/>
                  </a:cubicBezTo>
                  <a:cubicBezTo>
                    <a:pt x="1041182" y="42987"/>
                    <a:pt x="1036622" y="49197"/>
                    <a:pt x="1047750" y="60325"/>
                  </a:cubicBezTo>
                  <a:cubicBezTo>
                    <a:pt x="1050448" y="63023"/>
                    <a:pt x="1054100" y="64558"/>
                    <a:pt x="1057275" y="66675"/>
                  </a:cubicBezTo>
                  <a:cubicBezTo>
                    <a:pt x="1062567" y="64558"/>
                    <a:pt x="1067794" y="62273"/>
                    <a:pt x="1073150" y="60325"/>
                  </a:cubicBezTo>
                  <a:cubicBezTo>
                    <a:pt x="1079440" y="58038"/>
                    <a:pt x="1092200" y="53975"/>
                    <a:pt x="1092200" y="53975"/>
                  </a:cubicBezTo>
                  <a:cubicBezTo>
                    <a:pt x="1120027" y="26148"/>
                    <a:pt x="1084728" y="60202"/>
                    <a:pt x="1111250" y="38100"/>
                  </a:cubicBezTo>
                  <a:cubicBezTo>
                    <a:pt x="1114699" y="35225"/>
                    <a:pt x="1117231" y="31332"/>
                    <a:pt x="1120775" y="28575"/>
                  </a:cubicBezTo>
                  <a:cubicBezTo>
                    <a:pt x="1126799" y="23890"/>
                    <a:pt x="1139825" y="15875"/>
                    <a:pt x="1139825" y="15875"/>
                  </a:cubicBezTo>
                  <a:cubicBezTo>
                    <a:pt x="1167122" y="34073"/>
                    <a:pt x="1132585" y="12255"/>
                    <a:pt x="1158875" y="25400"/>
                  </a:cubicBezTo>
                  <a:cubicBezTo>
                    <a:pt x="1162288" y="27107"/>
                    <a:pt x="1165225" y="29633"/>
                    <a:pt x="1168400" y="31750"/>
                  </a:cubicBezTo>
                  <a:cubicBezTo>
                    <a:pt x="1169458" y="34925"/>
                    <a:pt x="1169208" y="38908"/>
                    <a:pt x="1171575" y="41275"/>
                  </a:cubicBezTo>
                  <a:cubicBezTo>
                    <a:pt x="1173942" y="43642"/>
                    <a:pt x="1178107" y="42953"/>
                    <a:pt x="1181100" y="44450"/>
                  </a:cubicBezTo>
                  <a:cubicBezTo>
                    <a:pt x="1205719" y="56760"/>
                    <a:pt x="1176209" y="45995"/>
                    <a:pt x="1200150" y="53975"/>
                  </a:cubicBezTo>
                  <a:cubicBezTo>
                    <a:pt x="1230785" y="46316"/>
                    <a:pt x="1223838" y="56183"/>
                    <a:pt x="1228725" y="31750"/>
                  </a:cubicBezTo>
                  <a:cubicBezTo>
                    <a:pt x="1253344" y="48163"/>
                    <a:pt x="1240535" y="42037"/>
                    <a:pt x="1266825" y="50800"/>
                  </a:cubicBezTo>
                  <a:lnTo>
                    <a:pt x="1276350" y="53975"/>
                  </a:lnTo>
                  <a:cubicBezTo>
                    <a:pt x="1290108" y="52917"/>
                    <a:pt x="1303933" y="52512"/>
                    <a:pt x="1317625" y="50800"/>
                  </a:cubicBezTo>
                  <a:cubicBezTo>
                    <a:pt x="1320946" y="50385"/>
                    <a:pt x="1324783" y="49992"/>
                    <a:pt x="1327150" y="47625"/>
                  </a:cubicBezTo>
                  <a:cubicBezTo>
                    <a:pt x="1330497" y="44278"/>
                    <a:pt x="1331383" y="39158"/>
                    <a:pt x="1333500" y="34925"/>
                  </a:cubicBezTo>
                  <a:cubicBezTo>
                    <a:pt x="1359931" y="41533"/>
                    <a:pt x="1333799" y="33487"/>
                    <a:pt x="1355725" y="44450"/>
                  </a:cubicBezTo>
                  <a:cubicBezTo>
                    <a:pt x="1382015" y="57595"/>
                    <a:pt x="1347478" y="35777"/>
                    <a:pt x="1374775" y="53975"/>
                  </a:cubicBezTo>
                  <a:cubicBezTo>
                    <a:pt x="1388533" y="52917"/>
                    <a:pt x="1402705" y="54312"/>
                    <a:pt x="1416050" y="50800"/>
                  </a:cubicBezTo>
                  <a:cubicBezTo>
                    <a:pt x="1423430" y="48858"/>
                    <a:pt x="1435100" y="38100"/>
                    <a:pt x="1435100" y="38100"/>
                  </a:cubicBezTo>
                  <a:cubicBezTo>
                    <a:pt x="1437217" y="33867"/>
                    <a:pt x="1437018" y="27062"/>
                    <a:pt x="1441450" y="25400"/>
                  </a:cubicBezTo>
                  <a:cubicBezTo>
                    <a:pt x="1455992" y="19947"/>
                    <a:pt x="1460047" y="30490"/>
                    <a:pt x="1470025" y="34925"/>
                  </a:cubicBezTo>
                  <a:cubicBezTo>
                    <a:pt x="1476142" y="37643"/>
                    <a:pt x="1482725" y="39158"/>
                    <a:pt x="1489075" y="41275"/>
                  </a:cubicBezTo>
                  <a:cubicBezTo>
                    <a:pt x="1492250" y="42333"/>
                    <a:pt x="1495287" y="43977"/>
                    <a:pt x="1498600" y="44450"/>
                  </a:cubicBezTo>
                  <a:lnTo>
                    <a:pt x="1520825" y="47625"/>
                  </a:lnTo>
                  <a:cubicBezTo>
                    <a:pt x="1528233" y="44450"/>
                    <a:pt x="1536139" y="42247"/>
                    <a:pt x="1543050" y="38100"/>
                  </a:cubicBezTo>
                  <a:cubicBezTo>
                    <a:pt x="1546900" y="35790"/>
                    <a:pt x="1548192" y="29549"/>
                    <a:pt x="1552575" y="28575"/>
                  </a:cubicBezTo>
                  <a:cubicBezTo>
                    <a:pt x="1558859" y="27178"/>
                    <a:pt x="1565275" y="30692"/>
                    <a:pt x="1571625" y="31750"/>
                  </a:cubicBezTo>
                  <a:cubicBezTo>
                    <a:pt x="1580315" y="38268"/>
                    <a:pt x="1586565" y="44138"/>
                    <a:pt x="1597025" y="47625"/>
                  </a:cubicBezTo>
                  <a:cubicBezTo>
                    <a:pt x="1602145" y="49332"/>
                    <a:pt x="1607632" y="49629"/>
                    <a:pt x="1612900" y="50800"/>
                  </a:cubicBezTo>
                  <a:cubicBezTo>
                    <a:pt x="1617160" y="51747"/>
                    <a:pt x="1621367" y="52917"/>
                    <a:pt x="1625600" y="53975"/>
                  </a:cubicBezTo>
                  <a:cubicBezTo>
                    <a:pt x="1630892" y="52917"/>
                    <a:pt x="1637659" y="54616"/>
                    <a:pt x="1641475" y="50800"/>
                  </a:cubicBezTo>
                  <a:cubicBezTo>
                    <a:pt x="1646208" y="46067"/>
                    <a:pt x="1647825" y="31750"/>
                    <a:pt x="1647825" y="31750"/>
                  </a:cubicBezTo>
                  <a:cubicBezTo>
                    <a:pt x="1660525" y="32808"/>
                    <a:pt x="1673293" y="33241"/>
                    <a:pt x="1685925" y="34925"/>
                  </a:cubicBezTo>
                  <a:cubicBezTo>
                    <a:pt x="1689242" y="35367"/>
                    <a:pt x="1692103" y="38100"/>
                    <a:pt x="1695450" y="38100"/>
                  </a:cubicBezTo>
                  <a:cubicBezTo>
                    <a:pt x="1709249" y="38100"/>
                    <a:pt x="1722967" y="35983"/>
                    <a:pt x="1736725" y="34925"/>
                  </a:cubicBezTo>
                  <a:cubicBezTo>
                    <a:pt x="1737783" y="31750"/>
                    <a:pt x="1736618" y="26056"/>
                    <a:pt x="1739900" y="25400"/>
                  </a:cubicBezTo>
                  <a:cubicBezTo>
                    <a:pt x="1744541" y="24472"/>
                    <a:pt x="1748250" y="29886"/>
                    <a:pt x="1752600" y="31750"/>
                  </a:cubicBezTo>
                  <a:cubicBezTo>
                    <a:pt x="1755676" y="33068"/>
                    <a:pt x="1758950" y="33867"/>
                    <a:pt x="1762125" y="34925"/>
                  </a:cubicBezTo>
                  <a:cubicBezTo>
                    <a:pt x="1764242" y="38100"/>
                    <a:pt x="1765300" y="42333"/>
                    <a:pt x="1768475" y="44450"/>
                  </a:cubicBezTo>
                  <a:cubicBezTo>
                    <a:pt x="1772106" y="46871"/>
                    <a:pt x="1777164" y="45906"/>
                    <a:pt x="1781175" y="47625"/>
                  </a:cubicBezTo>
                  <a:cubicBezTo>
                    <a:pt x="1784682" y="49128"/>
                    <a:pt x="1787525" y="51858"/>
                    <a:pt x="1790700" y="53975"/>
                  </a:cubicBezTo>
                  <a:cubicBezTo>
                    <a:pt x="1821956" y="41472"/>
                    <a:pt x="1795487" y="55538"/>
                    <a:pt x="1812925" y="38100"/>
                  </a:cubicBezTo>
                  <a:cubicBezTo>
                    <a:pt x="1815623" y="35402"/>
                    <a:pt x="1819397" y="34040"/>
                    <a:pt x="1822450" y="31750"/>
                  </a:cubicBezTo>
                  <a:cubicBezTo>
                    <a:pt x="1844243" y="15405"/>
                    <a:pt x="1844357" y="11475"/>
                    <a:pt x="1863725" y="3175"/>
                  </a:cubicBezTo>
                  <a:cubicBezTo>
                    <a:pt x="1866801" y="1857"/>
                    <a:pt x="1870075" y="1058"/>
                    <a:pt x="1873250" y="0"/>
                  </a:cubicBezTo>
                  <a:cubicBezTo>
                    <a:pt x="1875367" y="3175"/>
                    <a:pt x="1877033" y="6701"/>
                    <a:pt x="1879600" y="9525"/>
                  </a:cubicBezTo>
                  <a:cubicBezTo>
                    <a:pt x="1887654" y="18385"/>
                    <a:pt x="1905000" y="34925"/>
                    <a:pt x="1905000" y="34925"/>
                  </a:cubicBezTo>
                  <a:cubicBezTo>
                    <a:pt x="1909376" y="48053"/>
                    <a:pt x="1907468" y="52741"/>
                    <a:pt x="1930400" y="41275"/>
                  </a:cubicBezTo>
                  <a:cubicBezTo>
                    <a:pt x="1933393" y="39778"/>
                    <a:pt x="1932078" y="34743"/>
                    <a:pt x="1933575" y="31750"/>
                  </a:cubicBezTo>
                  <a:cubicBezTo>
                    <a:pt x="1935282" y="28337"/>
                    <a:pt x="1939925" y="22225"/>
                    <a:pt x="1939925" y="22225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606925" y="3975100"/>
              <a:ext cx="1939925" cy="76200"/>
            </a:xfrm>
            <a:custGeom>
              <a:avLst/>
              <a:gdLst>
                <a:gd name="connsiteX0" fmla="*/ 0 w 1939925"/>
                <a:gd name="connsiteY0" fmla="*/ 60325 h 76200"/>
                <a:gd name="connsiteX1" fmla="*/ 15875 w 1939925"/>
                <a:gd name="connsiteY1" fmla="*/ 69850 h 76200"/>
                <a:gd name="connsiteX2" fmla="*/ 41275 w 1939925"/>
                <a:gd name="connsiteY2" fmla="*/ 76200 h 76200"/>
                <a:gd name="connsiteX3" fmla="*/ 63500 w 1939925"/>
                <a:gd name="connsiteY3" fmla="*/ 73025 h 76200"/>
                <a:gd name="connsiteX4" fmla="*/ 73025 w 1939925"/>
                <a:gd name="connsiteY4" fmla="*/ 69850 h 76200"/>
                <a:gd name="connsiteX5" fmla="*/ 79375 w 1939925"/>
                <a:gd name="connsiteY5" fmla="*/ 60325 h 76200"/>
                <a:gd name="connsiteX6" fmla="*/ 85725 w 1939925"/>
                <a:gd name="connsiteY6" fmla="*/ 47625 h 76200"/>
                <a:gd name="connsiteX7" fmla="*/ 92075 w 1939925"/>
                <a:gd name="connsiteY7" fmla="*/ 25400 h 76200"/>
                <a:gd name="connsiteX8" fmla="*/ 114300 w 1939925"/>
                <a:gd name="connsiteY8" fmla="*/ 38100 h 76200"/>
                <a:gd name="connsiteX9" fmla="*/ 127000 w 1939925"/>
                <a:gd name="connsiteY9" fmla="*/ 44450 h 76200"/>
                <a:gd name="connsiteX10" fmla="*/ 139700 w 1939925"/>
                <a:gd name="connsiteY10" fmla="*/ 53975 h 76200"/>
                <a:gd name="connsiteX11" fmla="*/ 168275 w 1939925"/>
                <a:gd name="connsiteY11" fmla="*/ 60325 h 76200"/>
                <a:gd name="connsiteX12" fmla="*/ 193675 w 1939925"/>
                <a:gd name="connsiteY12" fmla="*/ 38100 h 76200"/>
                <a:gd name="connsiteX13" fmla="*/ 200025 w 1939925"/>
                <a:gd name="connsiteY13" fmla="*/ 28575 h 76200"/>
                <a:gd name="connsiteX14" fmla="*/ 215900 w 1939925"/>
                <a:gd name="connsiteY14" fmla="*/ 41275 h 76200"/>
                <a:gd name="connsiteX15" fmla="*/ 228600 w 1939925"/>
                <a:gd name="connsiteY15" fmla="*/ 47625 h 76200"/>
                <a:gd name="connsiteX16" fmla="*/ 238125 w 1939925"/>
                <a:gd name="connsiteY16" fmla="*/ 53975 h 76200"/>
                <a:gd name="connsiteX17" fmla="*/ 263525 w 1939925"/>
                <a:gd name="connsiteY17" fmla="*/ 60325 h 76200"/>
                <a:gd name="connsiteX18" fmla="*/ 295275 w 1939925"/>
                <a:gd name="connsiteY18" fmla="*/ 47625 h 76200"/>
                <a:gd name="connsiteX19" fmla="*/ 298450 w 1939925"/>
                <a:gd name="connsiteY19" fmla="*/ 38100 h 76200"/>
                <a:gd name="connsiteX20" fmla="*/ 323850 w 1939925"/>
                <a:gd name="connsiteY20" fmla="*/ 44450 h 76200"/>
                <a:gd name="connsiteX21" fmla="*/ 336550 w 1939925"/>
                <a:gd name="connsiteY21" fmla="*/ 50800 h 76200"/>
                <a:gd name="connsiteX22" fmla="*/ 346075 w 1939925"/>
                <a:gd name="connsiteY22" fmla="*/ 53975 h 76200"/>
                <a:gd name="connsiteX23" fmla="*/ 393700 w 1939925"/>
                <a:gd name="connsiteY23" fmla="*/ 41275 h 76200"/>
                <a:gd name="connsiteX24" fmla="*/ 396875 w 1939925"/>
                <a:gd name="connsiteY24" fmla="*/ 28575 h 76200"/>
                <a:gd name="connsiteX25" fmla="*/ 422275 w 1939925"/>
                <a:gd name="connsiteY25" fmla="*/ 34925 h 76200"/>
                <a:gd name="connsiteX26" fmla="*/ 431800 w 1939925"/>
                <a:gd name="connsiteY26" fmla="*/ 41275 h 76200"/>
                <a:gd name="connsiteX27" fmla="*/ 444500 w 1939925"/>
                <a:gd name="connsiteY27" fmla="*/ 47625 h 76200"/>
                <a:gd name="connsiteX28" fmla="*/ 454025 w 1939925"/>
                <a:gd name="connsiteY28" fmla="*/ 53975 h 76200"/>
                <a:gd name="connsiteX29" fmla="*/ 498475 w 1939925"/>
                <a:gd name="connsiteY29" fmla="*/ 57150 h 76200"/>
                <a:gd name="connsiteX30" fmla="*/ 514350 w 1939925"/>
                <a:gd name="connsiteY30" fmla="*/ 31750 h 76200"/>
                <a:gd name="connsiteX31" fmla="*/ 527050 w 1939925"/>
                <a:gd name="connsiteY31" fmla="*/ 38100 h 76200"/>
                <a:gd name="connsiteX32" fmla="*/ 536575 w 1939925"/>
                <a:gd name="connsiteY32" fmla="*/ 44450 h 76200"/>
                <a:gd name="connsiteX33" fmla="*/ 555625 w 1939925"/>
                <a:gd name="connsiteY33" fmla="*/ 53975 h 76200"/>
                <a:gd name="connsiteX34" fmla="*/ 587375 w 1939925"/>
                <a:gd name="connsiteY34" fmla="*/ 50800 h 76200"/>
                <a:gd name="connsiteX35" fmla="*/ 596900 w 1939925"/>
                <a:gd name="connsiteY35" fmla="*/ 31750 h 76200"/>
                <a:gd name="connsiteX36" fmla="*/ 606425 w 1939925"/>
                <a:gd name="connsiteY36" fmla="*/ 25400 h 76200"/>
                <a:gd name="connsiteX37" fmla="*/ 615950 w 1939925"/>
                <a:gd name="connsiteY37" fmla="*/ 28575 h 76200"/>
                <a:gd name="connsiteX38" fmla="*/ 628650 w 1939925"/>
                <a:gd name="connsiteY38" fmla="*/ 31750 h 76200"/>
                <a:gd name="connsiteX39" fmla="*/ 647700 w 1939925"/>
                <a:gd name="connsiteY39" fmla="*/ 44450 h 76200"/>
                <a:gd name="connsiteX40" fmla="*/ 657225 w 1939925"/>
                <a:gd name="connsiteY40" fmla="*/ 50800 h 76200"/>
                <a:gd name="connsiteX41" fmla="*/ 688975 w 1939925"/>
                <a:gd name="connsiteY41" fmla="*/ 47625 h 76200"/>
                <a:gd name="connsiteX42" fmla="*/ 698500 w 1939925"/>
                <a:gd name="connsiteY42" fmla="*/ 44450 h 76200"/>
                <a:gd name="connsiteX43" fmla="*/ 714375 w 1939925"/>
                <a:gd name="connsiteY43" fmla="*/ 41275 h 76200"/>
                <a:gd name="connsiteX44" fmla="*/ 736600 w 1939925"/>
                <a:gd name="connsiteY44" fmla="*/ 44450 h 76200"/>
                <a:gd name="connsiteX45" fmla="*/ 755650 w 1939925"/>
                <a:gd name="connsiteY45" fmla="*/ 57150 h 76200"/>
                <a:gd name="connsiteX46" fmla="*/ 765175 w 1939925"/>
                <a:gd name="connsiteY46" fmla="*/ 60325 h 76200"/>
                <a:gd name="connsiteX47" fmla="*/ 800100 w 1939925"/>
                <a:gd name="connsiteY47" fmla="*/ 53975 h 76200"/>
                <a:gd name="connsiteX48" fmla="*/ 822325 w 1939925"/>
                <a:gd name="connsiteY48" fmla="*/ 38100 h 76200"/>
                <a:gd name="connsiteX49" fmla="*/ 831850 w 1939925"/>
                <a:gd name="connsiteY49" fmla="*/ 34925 h 76200"/>
                <a:gd name="connsiteX50" fmla="*/ 841375 w 1939925"/>
                <a:gd name="connsiteY50" fmla="*/ 38100 h 76200"/>
                <a:gd name="connsiteX51" fmla="*/ 850900 w 1939925"/>
                <a:gd name="connsiteY51" fmla="*/ 47625 h 76200"/>
                <a:gd name="connsiteX52" fmla="*/ 860425 w 1939925"/>
                <a:gd name="connsiteY52" fmla="*/ 53975 h 76200"/>
                <a:gd name="connsiteX53" fmla="*/ 889000 w 1939925"/>
                <a:gd name="connsiteY53" fmla="*/ 50800 h 76200"/>
                <a:gd name="connsiteX54" fmla="*/ 908050 w 1939925"/>
                <a:gd name="connsiteY54" fmla="*/ 34925 h 76200"/>
                <a:gd name="connsiteX55" fmla="*/ 930275 w 1939925"/>
                <a:gd name="connsiteY55" fmla="*/ 28575 h 76200"/>
                <a:gd name="connsiteX56" fmla="*/ 952500 w 1939925"/>
                <a:gd name="connsiteY56" fmla="*/ 31750 h 76200"/>
                <a:gd name="connsiteX57" fmla="*/ 971550 w 1939925"/>
                <a:gd name="connsiteY57" fmla="*/ 41275 h 76200"/>
                <a:gd name="connsiteX58" fmla="*/ 1003300 w 1939925"/>
                <a:gd name="connsiteY58" fmla="*/ 44450 h 76200"/>
                <a:gd name="connsiteX59" fmla="*/ 1022350 w 1939925"/>
                <a:gd name="connsiteY59" fmla="*/ 41275 h 76200"/>
                <a:gd name="connsiteX60" fmla="*/ 1047750 w 1939925"/>
                <a:gd name="connsiteY60" fmla="*/ 60325 h 76200"/>
                <a:gd name="connsiteX61" fmla="*/ 1057275 w 1939925"/>
                <a:gd name="connsiteY61" fmla="*/ 66675 h 76200"/>
                <a:gd name="connsiteX62" fmla="*/ 1073150 w 1939925"/>
                <a:gd name="connsiteY62" fmla="*/ 60325 h 76200"/>
                <a:gd name="connsiteX63" fmla="*/ 1092200 w 1939925"/>
                <a:gd name="connsiteY63" fmla="*/ 53975 h 76200"/>
                <a:gd name="connsiteX64" fmla="*/ 1111250 w 1939925"/>
                <a:gd name="connsiteY64" fmla="*/ 38100 h 76200"/>
                <a:gd name="connsiteX65" fmla="*/ 1120775 w 1939925"/>
                <a:gd name="connsiteY65" fmla="*/ 28575 h 76200"/>
                <a:gd name="connsiteX66" fmla="*/ 1139825 w 1939925"/>
                <a:gd name="connsiteY66" fmla="*/ 15875 h 76200"/>
                <a:gd name="connsiteX67" fmla="*/ 1158875 w 1939925"/>
                <a:gd name="connsiteY67" fmla="*/ 25400 h 76200"/>
                <a:gd name="connsiteX68" fmla="*/ 1168400 w 1939925"/>
                <a:gd name="connsiteY68" fmla="*/ 31750 h 76200"/>
                <a:gd name="connsiteX69" fmla="*/ 1171575 w 1939925"/>
                <a:gd name="connsiteY69" fmla="*/ 41275 h 76200"/>
                <a:gd name="connsiteX70" fmla="*/ 1181100 w 1939925"/>
                <a:gd name="connsiteY70" fmla="*/ 44450 h 76200"/>
                <a:gd name="connsiteX71" fmla="*/ 1200150 w 1939925"/>
                <a:gd name="connsiteY71" fmla="*/ 53975 h 76200"/>
                <a:gd name="connsiteX72" fmla="*/ 1228725 w 1939925"/>
                <a:gd name="connsiteY72" fmla="*/ 31750 h 76200"/>
                <a:gd name="connsiteX73" fmla="*/ 1266825 w 1939925"/>
                <a:gd name="connsiteY73" fmla="*/ 50800 h 76200"/>
                <a:gd name="connsiteX74" fmla="*/ 1276350 w 1939925"/>
                <a:gd name="connsiteY74" fmla="*/ 53975 h 76200"/>
                <a:gd name="connsiteX75" fmla="*/ 1317625 w 1939925"/>
                <a:gd name="connsiteY75" fmla="*/ 50800 h 76200"/>
                <a:gd name="connsiteX76" fmla="*/ 1327150 w 1939925"/>
                <a:gd name="connsiteY76" fmla="*/ 47625 h 76200"/>
                <a:gd name="connsiteX77" fmla="*/ 1333500 w 1939925"/>
                <a:gd name="connsiteY77" fmla="*/ 34925 h 76200"/>
                <a:gd name="connsiteX78" fmla="*/ 1355725 w 1939925"/>
                <a:gd name="connsiteY78" fmla="*/ 44450 h 76200"/>
                <a:gd name="connsiteX79" fmla="*/ 1374775 w 1939925"/>
                <a:gd name="connsiteY79" fmla="*/ 53975 h 76200"/>
                <a:gd name="connsiteX80" fmla="*/ 1416050 w 1939925"/>
                <a:gd name="connsiteY80" fmla="*/ 50800 h 76200"/>
                <a:gd name="connsiteX81" fmla="*/ 1435100 w 1939925"/>
                <a:gd name="connsiteY81" fmla="*/ 38100 h 76200"/>
                <a:gd name="connsiteX82" fmla="*/ 1441450 w 1939925"/>
                <a:gd name="connsiteY82" fmla="*/ 25400 h 76200"/>
                <a:gd name="connsiteX83" fmla="*/ 1470025 w 1939925"/>
                <a:gd name="connsiteY83" fmla="*/ 34925 h 76200"/>
                <a:gd name="connsiteX84" fmla="*/ 1489075 w 1939925"/>
                <a:gd name="connsiteY84" fmla="*/ 41275 h 76200"/>
                <a:gd name="connsiteX85" fmla="*/ 1498600 w 1939925"/>
                <a:gd name="connsiteY85" fmla="*/ 44450 h 76200"/>
                <a:gd name="connsiteX86" fmla="*/ 1520825 w 1939925"/>
                <a:gd name="connsiteY86" fmla="*/ 47625 h 76200"/>
                <a:gd name="connsiteX87" fmla="*/ 1543050 w 1939925"/>
                <a:gd name="connsiteY87" fmla="*/ 38100 h 76200"/>
                <a:gd name="connsiteX88" fmla="*/ 1552575 w 1939925"/>
                <a:gd name="connsiteY88" fmla="*/ 28575 h 76200"/>
                <a:gd name="connsiteX89" fmla="*/ 1571625 w 1939925"/>
                <a:gd name="connsiteY89" fmla="*/ 31750 h 76200"/>
                <a:gd name="connsiteX90" fmla="*/ 1597025 w 1939925"/>
                <a:gd name="connsiteY90" fmla="*/ 47625 h 76200"/>
                <a:gd name="connsiteX91" fmla="*/ 1612900 w 1939925"/>
                <a:gd name="connsiteY91" fmla="*/ 50800 h 76200"/>
                <a:gd name="connsiteX92" fmla="*/ 1625600 w 1939925"/>
                <a:gd name="connsiteY92" fmla="*/ 53975 h 76200"/>
                <a:gd name="connsiteX93" fmla="*/ 1641475 w 1939925"/>
                <a:gd name="connsiteY93" fmla="*/ 50800 h 76200"/>
                <a:gd name="connsiteX94" fmla="*/ 1647825 w 1939925"/>
                <a:gd name="connsiteY94" fmla="*/ 31750 h 76200"/>
                <a:gd name="connsiteX95" fmla="*/ 1685925 w 1939925"/>
                <a:gd name="connsiteY95" fmla="*/ 34925 h 76200"/>
                <a:gd name="connsiteX96" fmla="*/ 1695450 w 1939925"/>
                <a:gd name="connsiteY96" fmla="*/ 38100 h 76200"/>
                <a:gd name="connsiteX97" fmla="*/ 1736725 w 1939925"/>
                <a:gd name="connsiteY97" fmla="*/ 34925 h 76200"/>
                <a:gd name="connsiteX98" fmla="*/ 1739900 w 1939925"/>
                <a:gd name="connsiteY98" fmla="*/ 25400 h 76200"/>
                <a:gd name="connsiteX99" fmla="*/ 1752600 w 1939925"/>
                <a:gd name="connsiteY99" fmla="*/ 31750 h 76200"/>
                <a:gd name="connsiteX100" fmla="*/ 1762125 w 1939925"/>
                <a:gd name="connsiteY100" fmla="*/ 34925 h 76200"/>
                <a:gd name="connsiteX101" fmla="*/ 1768475 w 1939925"/>
                <a:gd name="connsiteY101" fmla="*/ 44450 h 76200"/>
                <a:gd name="connsiteX102" fmla="*/ 1781175 w 1939925"/>
                <a:gd name="connsiteY102" fmla="*/ 47625 h 76200"/>
                <a:gd name="connsiteX103" fmla="*/ 1790700 w 1939925"/>
                <a:gd name="connsiteY103" fmla="*/ 53975 h 76200"/>
                <a:gd name="connsiteX104" fmla="*/ 1812925 w 1939925"/>
                <a:gd name="connsiteY104" fmla="*/ 38100 h 76200"/>
                <a:gd name="connsiteX105" fmla="*/ 1822450 w 1939925"/>
                <a:gd name="connsiteY105" fmla="*/ 31750 h 76200"/>
                <a:gd name="connsiteX106" fmla="*/ 1863725 w 1939925"/>
                <a:gd name="connsiteY106" fmla="*/ 3175 h 76200"/>
                <a:gd name="connsiteX107" fmla="*/ 1873250 w 1939925"/>
                <a:gd name="connsiteY107" fmla="*/ 0 h 76200"/>
                <a:gd name="connsiteX108" fmla="*/ 1879600 w 1939925"/>
                <a:gd name="connsiteY108" fmla="*/ 9525 h 76200"/>
                <a:gd name="connsiteX109" fmla="*/ 1905000 w 1939925"/>
                <a:gd name="connsiteY109" fmla="*/ 34925 h 76200"/>
                <a:gd name="connsiteX110" fmla="*/ 1930400 w 1939925"/>
                <a:gd name="connsiteY110" fmla="*/ 41275 h 76200"/>
                <a:gd name="connsiteX111" fmla="*/ 1933575 w 1939925"/>
                <a:gd name="connsiteY111" fmla="*/ 31750 h 76200"/>
                <a:gd name="connsiteX112" fmla="*/ 1939925 w 1939925"/>
                <a:gd name="connsiteY112" fmla="*/ 2222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939925" h="76200">
                  <a:moveTo>
                    <a:pt x="0" y="60325"/>
                  </a:moveTo>
                  <a:cubicBezTo>
                    <a:pt x="5292" y="63500"/>
                    <a:pt x="10115" y="67635"/>
                    <a:pt x="15875" y="69850"/>
                  </a:cubicBezTo>
                  <a:cubicBezTo>
                    <a:pt x="24021" y="72983"/>
                    <a:pt x="41275" y="76200"/>
                    <a:pt x="41275" y="76200"/>
                  </a:cubicBezTo>
                  <a:cubicBezTo>
                    <a:pt x="48683" y="75142"/>
                    <a:pt x="56162" y="74493"/>
                    <a:pt x="63500" y="73025"/>
                  </a:cubicBezTo>
                  <a:cubicBezTo>
                    <a:pt x="66782" y="72369"/>
                    <a:pt x="70412" y="71941"/>
                    <a:pt x="73025" y="69850"/>
                  </a:cubicBezTo>
                  <a:cubicBezTo>
                    <a:pt x="76005" y="67466"/>
                    <a:pt x="77482" y="63638"/>
                    <a:pt x="79375" y="60325"/>
                  </a:cubicBezTo>
                  <a:cubicBezTo>
                    <a:pt x="81723" y="56216"/>
                    <a:pt x="83861" y="51975"/>
                    <a:pt x="85725" y="47625"/>
                  </a:cubicBezTo>
                  <a:cubicBezTo>
                    <a:pt x="88458" y="41248"/>
                    <a:pt x="90464" y="31845"/>
                    <a:pt x="92075" y="25400"/>
                  </a:cubicBezTo>
                  <a:cubicBezTo>
                    <a:pt x="130453" y="44589"/>
                    <a:pt x="82886" y="20149"/>
                    <a:pt x="114300" y="38100"/>
                  </a:cubicBezTo>
                  <a:cubicBezTo>
                    <a:pt x="118409" y="40448"/>
                    <a:pt x="122986" y="41942"/>
                    <a:pt x="127000" y="44450"/>
                  </a:cubicBezTo>
                  <a:cubicBezTo>
                    <a:pt x="131487" y="47255"/>
                    <a:pt x="135106" y="51350"/>
                    <a:pt x="139700" y="53975"/>
                  </a:cubicBezTo>
                  <a:cubicBezTo>
                    <a:pt x="146137" y="57653"/>
                    <a:pt x="163612" y="59548"/>
                    <a:pt x="168275" y="60325"/>
                  </a:cubicBezTo>
                  <a:cubicBezTo>
                    <a:pt x="188379" y="55299"/>
                    <a:pt x="178554" y="60781"/>
                    <a:pt x="193675" y="38100"/>
                  </a:cubicBezTo>
                  <a:lnTo>
                    <a:pt x="200025" y="28575"/>
                  </a:lnTo>
                  <a:cubicBezTo>
                    <a:pt x="222767" y="36156"/>
                    <a:pt x="196752" y="25318"/>
                    <a:pt x="215900" y="41275"/>
                  </a:cubicBezTo>
                  <a:cubicBezTo>
                    <a:pt x="219536" y="44305"/>
                    <a:pt x="224491" y="45277"/>
                    <a:pt x="228600" y="47625"/>
                  </a:cubicBezTo>
                  <a:cubicBezTo>
                    <a:pt x="231913" y="49518"/>
                    <a:pt x="234539" y="52671"/>
                    <a:pt x="238125" y="53975"/>
                  </a:cubicBezTo>
                  <a:cubicBezTo>
                    <a:pt x="246327" y="56957"/>
                    <a:pt x="263525" y="60325"/>
                    <a:pt x="263525" y="60325"/>
                  </a:cubicBezTo>
                  <a:cubicBezTo>
                    <a:pt x="286103" y="57503"/>
                    <a:pt x="287147" y="63880"/>
                    <a:pt x="295275" y="47625"/>
                  </a:cubicBezTo>
                  <a:cubicBezTo>
                    <a:pt x="296772" y="44632"/>
                    <a:pt x="297392" y="41275"/>
                    <a:pt x="298450" y="38100"/>
                  </a:cubicBezTo>
                  <a:cubicBezTo>
                    <a:pt x="306917" y="40217"/>
                    <a:pt x="315571" y="41690"/>
                    <a:pt x="323850" y="44450"/>
                  </a:cubicBezTo>
                  <a:cubicBezTo>
                    <a:pt x="328340" y="45947"/>
                    <a:pt x="332200" y="48936"/>
                    <a:pt x="336550" y="50800"/>
                  </a:cubicBezTo>
                  <a:cubicBezTo>
                    <a:pt x="339626" y="52118"/>
                    <a:pt x="342900" y="52917"/>
                    <a:pt x="346075" y="53975"/>
                  </a:cubicBezTo>
                  <a:cubicBezTo>
                    <a:pt x="388768" y="50926"/>
                    <a:pt x="386976" y="64810"/>
                    <a:pt x="393700" y="41275"/>
                  </a:cubicBezTo>
                  <a:cubicBezTo>
                    <a:pt x="394899" y="37079"/>
                    <a:pt x="395817" y="32808"/>
                    <a:pt x="396875" y="28575"/>
                  </a:cubicBezTo>
                  <a:cubicBezTo>
                    <a:pt x="402913" y="29783"/>
                    <a:pt x="415766" y="31671"/>
                    <a:pt x="422275" y="34925"/>
                  </a:cubicBezTo>
                  <a:cubicBezTo>
                    <a:pt x="425688" y="36632"/>
                    <a:pt x="428487" y="39382"/>
                    <a:pt x="431800" y="41275"/>
                  </a:cubicBezTo>
                  <a:cubicBezTo>
                    <a:pt x="435909" y="43623"/>
                    <a:pt x="440391" y="45277"/>
                    <a:pt x="444500" y="47625"/>
                  </a:cubicBezTo>
                  <a:cubicBezTo>
                    <a:pt x="447813" y="49518"/>
                    <a:pt x="450267" y="53312"/>
                    <a:pt x="454025" y="53975"/>
                  </a:cubicBezTo>
                  <a:cubicBezTo>
                    <a:pt x="468653" y="56556"/>
                    <a:pt x="483658" y="56092"/>
                    <a:pt x="498475" y="57150"/>
                  </a:cubicBezTo>
                  <a:cubicBezTo>
                    <a:pt x="506032" y="34480"/>
                    <a:pt x="499256" y="41813"/>
                    <a:pt x="514350" y="31750"/>
                  </a:cubicBezTo>
                  <a:cubicBezTo>
                    <a:pt x="518583" y="33867"/>
                    <a:pt x="522941" y="35752"/>
                    <a:pt x="527050" y="38100"/>
                  </a:cubicBezTo>
                  <a:cubicBezTo>
                    <a:pt x="530363" y="39993"/>
                    <a:pt x="533162" y="42743"/>
                    <a:pt x="536575" y="44450"/>
                  </a:cubicBezTo>
                  <a:cubicBezTo>
                    <a:pt x="562865" y="57595"/>
                    <a:pt x="528328" y="35777"/>
                    <a:pt x="555625" y="53975"/>
                  </a:cubicBezTo>
                  <a:cubicBezTo>
                    <a:pt x="566208" y="52917"/>
                    <a:pt x="577285" y="54163"/>
                    <a:pt x="587375" y="50800"/>
                  </a:cubicBezTo>
                  <a:cubicBezTo>
                    <a:pt x="594674" y="48367"/>
                    <a:pt x="593314" y="36233"/>
                    <a:pt x="596900" y="31750"/>
                  </a:cubicBezTo>
                  <a:cubicBezTo>
                    <a:pt x="599284" y="28770"/>
                    <a:pt x="603250" y="27517"/>
                    <a:pt x="606425" y="25400"/>
                  </a:cubicBezTo>
                  <a:cubicBezTo>
                    <a:pt x="609600" y="26458"/>
                    <a:pt x="612732" y="27656"/>
                    <a:pt x="615950" y="28575"/>
                  </a:cubicBezTo>
                  <a:cubicBezTo>
                    <a:pt x="620146" y="29774"/>
                    <a:pt x="624747" y="29799"/>
                    <a:pt x="628650" y="31750"/>
                  </a:cubicBezTo>
                  <a:cubicBezTo>
                    <a:pt x="635476" y="35163"/>
                    <a:pt x="641350" y="40217"/>
                    <a:pt x="647700" y="44450"/>
                  </a:cubicBezTo>
                  <a:lnTo>
                    <a:pt x="657225" y="50800"/>
                  </a:lnTo>
                  <a:cubicBezTo>
                    <a:pt x="667808" y="49742"/>
                    <a:pt x="678463" y="49242"/>
                    <a:pt x="688975" y="47625"/>
                  </a:cubicBezTo>
                  <a:cubicBezTo>
                    <a:pt x="692283" y="47116"/>
                    <a:pt x="695253" y="45262"/>
                    <a:pt x="698500" y="44450"/>
                  </a:cubicBezTo>
                  <a:cubicBezTo>
                    <a:pt x="703735" y="43141"/>
                    <a:pt x="709083" y="42333"/>
                    <a:pt x="714375" y="41275"/>
                  </a:cubicBezTo>
                  <a:cubicBezTo>
                    <a:pt x="721783" y="42333"/>
                    <a:pt x="729615" y="41764"/>
                    <a:pt x="736600" y="44450"/>
                  </a:cubicBezTo>
                  <a:cubicBezTo>
                    <a:pt x="743723" y="47190"/>
                    <a:pt x="748410" y="54737"/>
                    <a:pt x="755650" y="57150"/>
                  </a:cubicBezTo>
                  <a:lnTo>
                    <a:pt x="765175" y="60325"/>
                  </a:lnTo>
                  <a:cubicBezTo>
                    <a:pt x="773931" y="59231"/>
                    <a:pt x="790311" y="58869"/>
                    <a:pt x="800100" y="53975"/>
                  </a:cubicBezTo>
                  <a:cubicBezTo>
                    <a:pt x="809928" y="49061"/>
                    <a:pt x="812258" y="43853"/>
                    <a:pt x="822325" y="38100"/>
                  </a:cubicBezTo>
                  <a:cubicBezTo>
                    <a:pt x="825231" y="36440"/>
                    <a:pt x="828675" y="35983"/>
                    <a:pt x="831850" y="34925"/>
                  </a:cubicBezTo>
                  <a:cubicBezTo>
                    <a:pt x="835025" y="35983"/>
                    <a:pt x="838590" y="36244"/>
                    <a:pt x="841375" y="38100"/>
                  </a:cubicBezTo>
                  <a:cubicBezTo>
                    <a:pt x="845111" y="40591"/>
                    <a:pt x="847451" y="44750"/>
                    <a:pt x="850900" y="47625"/>
                  </a:cubicBezTo>
                  <a:cubicBezTo>
                    <a:pt x="853831" y="50068"/>
                    <a:pt x="857250" y="51858"/>
                    <a:pt x="860425" y="53975"/>
                  </a:cubicBezTo>
                  <a:cubicBezTo>
                    <a:pt x="869950" y="52917"/>
                    <a:pt x="879703" y="53124"/>
                    <a:pt x="889000" y="50800"/>
                  </a:cubicBezTo>
                  <a:cubicBezTo>
                    <a:pt x="897310" y="48722"/>
                    <a:pt x="901652" y="39190"/>
                    <a:pt x="908050" y="34925"/>
                  </a:cubicBezTo>
                  <a:cubicBezTo>
                    <a:pt x="910783" y="33103"/>
                    <a:pt x="928581" y="28998"/>
                    <a:pt x="930275" y="28575"/>
                  </a:cubicBezTo>
                  <a:cubicBezTo>
                    <a:pt x="937683" y="29633"/>
                    <a:pt x="945332" y="29600"/>
                    <a:pt x="952500" y="31750"/>
                  </a:cubicBezTo>
                  <a:cubicBezTo>
                    <a:pt x="977286" y="39186"/>
                    <a:pt x="947463" y="37569"/>
                    <a:pt x="971550" y="41275"/>
                  </a:cubicBezTo>
                  <a:cubicBezTo>
                    <a:pt x="982062" y="42892"/>
                    <a:pt x="992717" y="43392"/>
                    <a:pt x="1003300" y="44450"/>
                  </a:cubicBezTo>
                  <a:cubicBezTo>
                    <a:pt x="1009650" y="43392"/>
                    <a:pt x="1015939" y="40692"/>
                    <a:pt x="1022350" y="41275"/>
                  </a:cubicBezTo>
                  <a:cubicBezTo>
                    <a:pt x="1041182" y="42987"/>
                    <a:pt x="1036622" y="49197"/>
                    <a:pt x="1047750" y="60325"/>
                  </a:cubicBezTo>
                  <a:cubicBezTo>
                    <a:pt x="1050448" y="63023"/>
                    <a:pt x="1054100" y="64558"/>
                    <a:pt x="1057275" y="66675"/>
                  </a:cubicBezTo>
                  <a:cubicBezTo>
                    <a:pt x="1062567" y="64558"/>
                    <a:pt x="1067794" y="62273"/>
                    <a:pt x="1073150" y="60325"/>
                  </a:cubicBezTo>
                  <a:cubicBezTo>
                    <a:pt x="1079440" y="58038"/>
                    <a:pt x="1092200" y="53975"/>
                    <a:pt x="1092200" y="53975"/>
                  </a:cubicBezTo>
                  <a:cubicBezTo>
                    <a:pt x="1120027" y="26148"/>
                    <a:pt x="1084728" y="60202"/>
                    <a:pt x="1111250" y="38100"/>
                  </a:cubicBezTo>
                  <a:cubicBezTo>
                    <a:pt x="1114699" y="35225"/>
                    <a:pt x="1117231" y="31332"/>
                    <a:pt x="1120775" y="28575"/>
                  </a:cubicBezTo>
                  <a:cubicBezTo>
                    <a:pt x="1126799" y="23890"/>
                    <a:pt x="1139825" y="15875"/>
                    <a:pt x="1139825" y="15875"/>
                  </a:cubicBezTo>
                  <a:cubicBezTo>
                    <a:pt x="1167122" y="34073"/>
                    <a:pt x="1132585" y="12255"/>
                    <a:pt x="1158875" y="25400"/>
                  </a:cubicBezTo>
                  <a:cubicBezTo>
                    <a:pt x="1162288" y="27107"/>
                    <a:pt x="1165225" y="29633"/>
                    <a:pt x="1168400" y="31750"/>
                  </a:cubicBezTo>
                  <a:cubicBezTo>
                    <a:pt x="1169458" y="34925"/>
                    <a:pt x="1169208" y="38908"/>
                    <a:pt x="1171575" y="41275"/>
                  </a:cubicBezTo>
                  <a:cubicBezTo>
                    <a:pt x="1173942" y="43642"/>
                    <a:pt x="1178107" y="42953"/>
                    <a:pt x="1181100" y="44450"/>
                  </a:cubicBezTo>
                  <a:cubicBezTo>
                    <a:pt x="1205719" y="56760"/>
                    <a:pt x="1176209" y="45995"/>
                    <a:pt x="1200150" y="53975"/>
                  </a:cubicBezTo>
                  <a:cubicBezTo>
                    <a:pt x="1230785" y="46316"/>
                    <a:pt x="1223838" y="56183"/>
                    <a:pt x="1228725" y="31750"/>
                  </a:cubicBezTo>
                  <a:cubicBezTo>
                    <a:pt x="1253344" y="48163"/>
                    <a:pt x="1240535" y="42037"/>
                    <a:pt x="1266825" y="50800"/>
                  </a:cubicBezTo>
                  <a:lnTo>
                    <a:pt x="1276350" y="53975"/>
                  </a:lnTo>
                  <a:cubicBezTo>
                    <a:pt x="1290108" y="52917"/>
                    <a:pt x="1303933" y="52512"/>
                    <a:pt x="1317625" y="50800"/>
                  </a:cubicBezTo>
                  <a:cubicBezTo>
                    <a:pt x="1320946" y="50385"/>
                    <a:pt x="1324783" y="49992"/>
                    <a:pt x="1327150" y="47625"/>
                  </a:cubicBezTo>
                  <a:cubicBezTo>
                    <a:pt x="1330497" y="44278"/>
                    <a:pt x="1331383" y="39158"/>
                    <a:pt x="1333500" y="34925"/>
                  </a:cubicBezTo>
                  <a:cubicBezTo>
                    <a:pt x="1359931" y="41533"/>
                    <a:pt x="1333799" y="33487"/>
                    <a:pt x="1355725" y="44450"/>
                  </a:cubicBezTo>
                  <a:cubicBezTo>
                    <a:pt x="1382015" y="57595"/>
                    <a:pt x="1347478" y="35777"/>
                    <a:pt x="1374775" y="53975"/>
                  </a:cubicBezTo>
                  <a:cubicBezTo>
                    <a:pt x="1388533" y="52917"/>
                    <a:pt x="1402705" y="54312"/>
                    <a:pt x="1416050" y="50800"/>
                  </a:cubicBezTo>
                  <a:cubicBezTo>
                    <a:pt x="1423430" y="48858"/>
                    <a:pt x="1435100" y="38100"/>
                    <a:pt x="1435100" y="38100"/>
                  </a:cubicBezTo>
                  <a:cubicBezTo>
                    <a:pt x="1437217" y="33867"/>
                    <a:pt x="1437018" y="27062"/>
                    <a:pt x="1441450" y="25400"/>
                  </a:cubicBezTo>
                  <a:cubicBezTo>
                    <a:pt x="1455992" y="19947"/>
                    <a:pt x="1460047" y="30490"/>
                    <a:pt x="1470025" y="34925"/>
                  </a:cubicBezTo>
                  <a:cubicBezTo>
                    <a:pt x="1476142" y="37643"/>
                    <a:pt x="1482725" y="39158"/>
                    <a:pt x="1489075" y="41275"/>
                  </a:cubicBezTo>
                  <a:cubicBezTo>
                    <a:pt x="1492250" y="42333"/>
                    <a:pt x="1495287" y="43977"/>
                    <a:pt x="1498600" y="44450"/>
                  </a:cubicBezTo>
                  <a:lnTo>
                    <a:pt x="1520825" y="47625"/>
                  </a:lnTo>
                  <a:cubicBezTo>
                    <a:pt x="1528233" y="44450"/>
                    <a:pt x="1536139" y="42247"/>
                    <a:pt x="1543050" y="38100"/>
                  </a:cubicBezTo>
                  <a:cubicBezTo>
                    <a:pt x="1546900" y="35790"/>
                    <a:pt x="1548192" y="29549"/>
                    <a:pt x="1552575" y="28575"/>
                  </a:cubicBezTo>
                  <a:cubicBezTo>
                    <a:pt x="1558859" y="27178"/>
                    <a:pt x="1565275" y="30692"/>
                    <a:pt x="1571625" y="31750"/>
                  </a:cubicBezTo>
                  <a:cubicBezTo>
                    <a:pt x="1580315" y="38268"/>
                    <a:pt x="1586565" y="44138"/>
                    <a:pt x="1597025" y="47625"/>
                  </a:cubicBezTo>
                  <a:cubicBezTo>
                    <a:pt x="1602145" y="49332"/>
                    <a:pt x="1607632" y="49629"/>
                    <a:pt x="1612900" y="50800"/>
                  </a:cubicBezTo>
                  <a:cubicBezTo>
                    <a:pt x="1617160" y="51747"/>
                    <a:pt x="1621367" y="52917"/>
                    <a:pt x="1625600" y="53975"/>
                  </a:cubicBezTo>
                  <a:cubicBezTo>
                    <a:pt x="1630892" y="52917"/>
                    <a:pt x="1637659" y="54616"/>
                    <a:pt x="1641475" y="50800"/>
                  </a:cubicBezTo>
                  <a:cubicBezTo>
                    <a:pt x="1646208" y="46067"/>
                    <a:pt x="1647825" y="31750"/>
                    <a:pt x="1647825" y="31750"/>
                  </a:cubicBezTo>
                  <a:cubicBezTo>
                    <a:pt x="1660525" y="32808"/>
                    <a:pt x="1673293" y="33241"/>
                    <a:pt x="1685925" y="34925"/>
                  </a:cubicBezTo>
                  <a:cubicBezTo>
                    <a:pt x="1689242" y="35367"/>
                    <a:pt x="1692103" y="38100"/>
                    <a:pt x="1695450" y="38100"/>
                  </a:cubicBezTo>
                  <a:cubicBezTo>
                    <a:pt x="1709249" y="38100"/>
                    <a:pt x="1722967" y="35983"/>
                    <a:pt x="1736725" y="34925"/>
                  </a:cubicBezTo>
                  <a:cubicBezTo>
                    <a:pt x="1737783" y="31750"/>
                    <a:pt x="1736618" y="26056"/>
                    <a:pt x="1739900" y="25400"/>
                  </a:cubicBezTo>
                  <a:cubicBezTo>
                    <a:pt x="1744541" y="24472"/>
                    <a:pt x="1748250" y="29886"/>
                    <a:pt x="1752600" y="31750"/>
                  </a:cubicBezTo>
                  <a:cubicBezTo>
                    <a:pt x="1755676" y="33068"/>
                    <a:pt x="1758950" y="33867"/>
                    <a:pt x="1762125" y="34925"/>
                  </a:cubicBezTo>
                  <a:cubicBezTo>
                    <a:pt x="1764242" y="38100"/>
                    <a:pt x="1765300" y="42333"/>
                    <a:pt x="1768475" y="44450"/>
                  </a:cubicBezTo>
                  <a:cubicBezTo>
                    <a:pt x="1772106" y="46871"/>
                    <a:pt x="1777164" y="45906"/>
                    <a:pt x="1781175" y="47625"/>
                  </a:cubicBezTo>
                  <a:cubicBezTo>
                    <a:pt x="1784682" y="49128"/>
                    <a:pt x="1787525" y="51858"/>
                    <a:pt x="1790700" y="53975"/>
                  </a:cubicBezTo>
                  <a:cubicBezTo>
                    <a:pt x="1821956" y="41472"/>
                    <a:pt x="1795487" y="55538"/>
                    <a:pt x="1812925" y="38100"/>
                  </a:cubicBezTo>
                  <a:cubicBezTo>
                    <a:pt x="1815623" y="35402"/>
                    <a:pt x="1819397" y="34040"/>
                    <a:pt x="1822450" y="31750"/>
                  </a:cubicBezTo>
                  <a:cubicBezTo>
                    <a:pt x="1844243" y="15405"/>
                    <a:pt x="1844357" y="11475"/>
                    <a:pt x="1863725" y="3175"/>
                  </a:cubicBezTo>
                  <a:cubicBezTo>
                    <a:pt x="1866801" y="1857"/>
                    <a:pt x="1870075" y="1058"/>
                    <a:pt x="1873250" y="0"/>
                  </a:cubicBezTo>
                  <a:cubicBezTo>
                    <a:pt x="1875367" y="3175"/>
                    <a:pt x="1877033" y="6701"/>
                    <a:pt x="1879600" y="9525"/>
                  </a:cubicBezTo>
                  <a:cubicBezTo>
                    <a:pt x="1887654" y="18385"/>
                    <a:pt x="1905000" y="34925"/>
                    <a:pt x="1905000" y="34925"/>
                  </a:cubicBezTo>
                  <a:cubicBezTo>
                    <a:pt x="1909376" y="48053"/>
                    <a:pt x="1907468" y="52741"/>
                    <a:pt x="1930400" y="41275"/>
                  </a:cubicBezTo>
                  <a:cubicBezTo>
                    <a:pt x="1933393" y="39778"/>
                    <a:pt x="1932078" y="34743"/>
                    <a:pt x="1933575" y="31750"/>
                  </a:cubicBezTo>
                  <a:cubicBezTo>
                    <a:pt x="1935282" y="28337"/>
                    <a:pt x="1939925" y="22225"/>
                    <a:pt x="1939925" y="22225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518024" y="4009685"/>
              <a:ext cx="88901" cy="45719"/>
            </a:xfrm>
            <a:custGeom>
              <a:avLst/>
              <a:gdLst>
                <a:gd name="connsiteX0" fmla="*/ 76200 w 76200"/>
                <a:gd name="connsiteY0" fmla="*/ 41615 h 44925"/>
                <a:gd name="connsiteX1" fmla="*/ 47625 w 76200"/>
                <a:gd name="connsiteY1" fmla="*/ 41615 h 44925"/>
                <a:gd name="connsiteX2" fmla="*/ 41275 w 76200"/>
                <a:gd name="connsiteY2" fmla="*/ 22565 h 44925"/>
                <a:gd name="connsiteX3" fmla="*/ 31750 w 76200"/>
                <a:gd name="connsiteY3" fmla="*/ 13040 h 44925"/>
                <a:gd name="connsiteX4" fmla="*/ 28575 w 76200"/>
                <a:gd name="connsiteY4" fmla="*/ 340 h 44925"/>
                <a:gd name="connsiteX5" fmla="*/ 19050 w 76200"/>
                <a:gd name="connsiteY5" fmla="*/ 6690 h 44925"/>
                <a:gd name="connsiteX6" fmla="*/ 3175 w 76200"/>
                <a:gd name="connsiteY6" fmla="*/ 25740 h 44925"/>
                <a:gd name="connsiteX7" fmla="*/ 0 w 76200"/>
                <a:gd name="connsiteY7" fmla="*/ 35265 h 4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44925">
                  <a:moveTo>
                    <a:pt x="76200" y="41615"/>
                  </a:moveTo>
                  <a:cubicBezTo>
                    <a:pt x="70923" y="42670"/>
                    <a:pt x="53531" y="48505"/>
                    <a:pt x="47625" y="41615"/>
                  </a:cubicBezTo>
                  <a:cubicBezTo>
                    <a:pt x="43269" y="36533"/>
                    <a:pt x="46008" y="27298"/>
                    <a:pt x="41275" y="22565"/>
                  </a:cubicBezTo>
                  <a:lnTo>
                    <a:pt x="31750" y="13040"/>
                  </a:lnTo>
                  <a:cubicBezTo>
                    <a:pt x="30692" y="8807"/>
                    <a:pt x="32478" y="2291"/>
                    <a:pt x="28575" y="340"/>
                  </a:cubicBezTo>
                  <a:cubicBezTo>
                    <a:pt x="25162" y="-1367"/>
                    <a:pt x="21493" y="3759"/>
                    <a:pt x="19050" y="6690"/>
                  </a:cubicBezTo>
                  <a:cubicBezTo>
                    <a:pt x="-1091" y="30860"/>
                    <a:pt x="26381" y="10269"/>
                    <a:pt x="3175" y="25740"/>
                  </a:cubicBezTo>
                  <a:lnTo>
                    <a:pt x="0" y="35265"/>
                  </a:ln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endCxn id="29" idx="0"/>
            </p:cNvCxnSpPr>
            <p:nvPr/>
          </p:nvCxnSpPr>
          <p:spPr>
            <a:xfrm>
              <a:off x="4595283" y="4394200"/>
              <a:ext cx="5292" cy="1565275"/>
            </a:xfrm>
            <a:prstGeom prst="line">
              <a:avLst/>
            </a:prstGeom>
            <a:ln>
              <a:solidFill>
                <a:srgbClr val="29293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885291" y="3870738"/>
              <a:ext cx="623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ICE</a:t>
              </a:r>
              <a:endParaRPr lang="en-US" i="1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148703" y="6292850"/>
            <a:ext cx="693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457200" algn="just"/>
            <a:r>
              <a:rPr lang="en-US" sz="1400" dirty="0"/>
              <a:t>Milne, </a:t>
            </a:r>
            <a:r>
              <a:rPr lang="en-US" sz="1400" dirty="0" smtClean="0"/>
              <a:t>G., J. X. </a:t>
            </a:r>
            <a:r>
              <a:rPr lang="en-US" sz="1400" dirty="0" err="1" smtClean="0"/>
              <a:t>Mitrovica</a:t>
            </a:r>
            <a:r>
              <a:rPr lang="en-US" sz="1400" dirty="0"/>
              <a:t>, </a:t>
            </a:r>
            <a:r>
              <a:rPr lang="en-US" sz="1400" dirty="0" smtClean="0"/>
              <a:t>and J. L. Davis (1999), Near</a:t>
            </a:r>
            <a:r>
              <a:rPr lang="en-US" sz="1400" dirty="0"/>
              <a:t>-field hydro-</a:t>
            </a:r>
            <a:r>
              <a:rPr lang="en-US" sz="1400" dirty="0" err="1"/>
              <a:t>isostasy</a:t>
            </a:r>
            <a:r>
              <a:rPr lang="en-US" sz="1400" dirty="0"/>
              <a:t>: T</a:t>
            </a:r>
            <a:r>
              <a:rPr lang="en-US" sz="1400" dirty="0" smtClean="0"/>
              <a:t>he implementation </a:t>
            </a:r>
            <a:r>
              <a:rPr lang="en-US" sz="1400" dirty="0"/>
              <a:t>of a revised sea-level </a:t>
            </a:r>
            <a:r>
              <a:rPr lang="en-US" sz="1400" dirty="0" smtClean="0"/>
              <a:t>equation, </a:t>
            </a:r>
            <a:r>
              <a:rPr lang="en-US" sz="1400" i="1" dirty="0" err="1" smtClean="0"/>
              <a:t>Geophys</a:t>
            </a:r>
            <a:r>
              <a:rPr lang="en-US" sz="1400" i="1" dirty="0"/>
              <a:t>. J. Int., </a:t>
            </a:r>
            <a:r>
              <a:rPr lang="en-US" sz="1400" i="1" dirty="0" smtClean="0"/>
              <a:t>139</a:t>
            </a:r>
            <a:r>
              <a:rPr lang="en-US" sz="1400" dirty="0"/>
              <a:t>, 464-</a:t>
            </a:r>
            <a:r>
              <a:rPr lang="en-US" sz="1400" dirty="0" smtClean="0"/>
              <a:t>482.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05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Modifications to SLE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Rotational variations</a:t>
            </a:r>
          </a:p>
          <a:p>
            <a:pPr lvl="1"/>
            <a:r>
              <a:rPr lang="en-US" dirty="0" smtClean="0"/>
              <a:t>Mass redistribution changes planet’s moment of inertia, causing rotational changes</a:t>
            </a:r>
          </a:p>
          <a:p>
            <a:pPr lvl="1"/>
            <a:r>
              <a:rPr lang="en-US" dirty="0" smtClean="0"/>
              <a:t>Centrifugal force is part of gravitational potential</a:t>
            </a:r>
          </a:p>
          <a:p>
            <a:r>
              <a:rPr lang="en-US" dirty="0" smtClean="0"/>
              <a:t>Viscoelastic effects</a:t>
            </a:r>
          </a:p>
          <a:p>
            <a:pPr lvl="1"/>
            <a:r>
              <a:rPr lang="en-US" dirty="0" smtClean="0"/>
              <a:t>Load Love numbers become time-dependent, with spectrum of exponential decay amplitudes, e.g. (for deformation)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Love number constants determined numerically using Earth model and solution to hydrodynamic equations of motion</a:t>
            </a:r>
          </a:p>
        </p:txBody>
      </p:sp>
      <p:pic>
        <p:nvPicPr>
          <p:cNvPr id="4" name="Picture 5" descr="image-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68800"/>
            <a:ext cx="4662488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9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990600" y="1676400"/>
            <a:ext cx="70866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10779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1447800" y="31242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glacier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4140200" y="4648200"/>
            <a:ext cx="1166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oceans</a:t>
            </a:r>
          </a:p>
        </p:txBody>
      </p:sp>
      <p:sp>
        <p:nvSpPr>
          <p:cNvPr id="116757" name="Rectangle 21"/>
          <p:cNvSpPr>
            <a:spLocks noChangeArrowheads="1"/>
          </p:cNvSpPr>
          <p:nvPr/>
        </p:nvSpPr>
        <p:spPr bwMode="auto">
          <a:xfrm>
            <a:off x="3790950" y="3028950"/>
            <a:ext cx="228600" cy="1308100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6768" name="Picture 32" descr="glaci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1793875" cy="7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69" name="Picture 33" descr="glacier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98713"/>
            <a:ext cx="17938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70" name="Picture 34" descr="glacier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60638"/>
            <a:ext cx="179387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71" name="Rectangle 3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 (wrong) assumption: The </a:t>
            </a:r>
            <a:r>
              <a:rPr lang="en-US" dirty="0"/>
              <a:t>b</a:t>
            </a:r>
            <a:r>
              <a:rPr lang="en-US" dirty="0" smtClean="0"/>
              <a:t>athtub </a:t>
            </a:r>
            <a:r>
              <a:rPr lang="en-US" dirty="0"/>
              <a:t>m</a:t>
            </a:r>
            <a:r>
              <a:rPr lang="en-US" dirty="0" smtClean="0"/>
              <a:t>odel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3670300" y="4260850"/>
            <a:ext cx="1987550" cy="254000"/>
          </a:xfrm>
          <a:custGeom>
            <a:avLst/>
            <a:gdLst>
              <a:gd name="connsiteX0" fmla="*/ 0 w 1987550"/>
              <a:gd name="connsiteY0" fmla="*/ 0 h 254000"/>
              <a:gd name="connsiteX1" fmla="*/ 12700 w 1987550"/>
              <a:gd name="connsiteY1" fmla="*/ 76200 h 254000"/>
              <a:gd name="connsiteX2" fmla="*/ 127000 w 1987550"/>
              <a:gd name="connsiteY2" fmla="*/ 203200 h 254000"/>
              <a:gd name="connsiteX3" fmla="*/ 323850 w 1987550"/>
              <a:gd name="connsiteY3" fmla="*/ 254000 h 254000"/>
              <a:gd name="connsiteX4" fmla="*/ 1530350 w 1987550"/>
              <a:gd name="connsiteY4" fmla="*/ 228600 h 254000"/>
              <a:gd name="connsiteX5" fmla="*/ 1739900 w 1987550"/>
              <a:gd name="connsiteY5" fmla="*/ 241300 h 254000"/>
              <a:gd name="connsiteX6" fmla="*/ 1803400 w 1987550"/>
              <a:gd name="connsiteY6" fmla="*/ 228600 h 254000"/>
              <a:gd name="connsiteX7" fmla="*/ 1879600 w 1987550"/>
              <a:gd name="connsiteY7" fmla="*/ 152400 h 254000"/>
              <a:gd name="connsiteX8" fmla="*/ 1955800 w 1987550"/>
              <a:gd name="connsiteY8" fmla="*/ 82550 h 254000"/>
              <a:gd name="connsiteX9" fmla="*/ 1987550 w 1987550"/>
              <a:gd name="connsiteY9" fmla="*/ 0 h 254000"/>
              <a:gd name="connsiteX10" fmla="*/ 1987550 w 1987550"/>
              <a:gd name="connsiteY10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7550" h="254000">
                <a:moveTo>
                  <a:pt x="0" y="0"/>
                </a:moveTo>
                <a:lnTo>
                  <a:pt x="12700" y="76200"/>
                </a:lnTo>
                <a:lnTo>
                  <a:pt x="127000" y="203200"/>
                </a:lnTo>
                <a:lnTo>
                  <a:pt x="323850" y="254000"/>
                </a:lnTo>
                <a:lnTo>
                  <a:pt x="1530350" y="228600"/>
                </a:lnTo>
                <a:lnTo>
                  <a:pt x="1739900" y="241300"/>
                </a:lnTo>
                <a:lnTo>
                  <a:pt x="1803400" y="228600"/>
                </a:lnTo>
                <a:lnTo>
                  <a:pt x="1879600" y="152400"/>
                </a:lnTo>
                <a:lnTo>
                  <a:pt x="1955800" y="82550"/>
                </a:lnTo>
                <a:lnTo>
                  <a:pt x="1987550" y="0"/>
                </a:lnTo>
                <a:lnTo>
                  <a:pt x="1987550" y="0"/>
                </a:lnTo>
              </a:path>
            </a:pathLst>
          </a:custGeom>
          <a:solidFill>
            <a:srgbClr val="CAD2CE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70300" y="4064000"/>
            <a:ext cx="1987550" cy="196850"/>
          </a:xfrm>
          <a:prstGeom prst="rect">
            <a:avLst/>
          </a:prstGeom>
          <a:solidFill>
            <a:srgbClr val="CAD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762" name="Picture 2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75" y="3528712"/>
            <a:ext cx="26416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149600" y="3648501"/>
            <a:ext cx="5067642" cy="830997"/>
            <a:chOff x="3149600" y="3648501"/>
            <a:chExt cx="5067642" cy="83099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49600" y="4064000"/>
              <a:ext cx="3022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233727" y="3648501"/>
              <a:ext cx="19835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</a:t>
              </a:r>
              <a:r>
                <a:rPr lang="en-US" sz="1600" dirty="0" smtClean="0"/>
                <a:t>ea level change is same everywhere</a:t>
              </a:r>
            </a:p>
            <a:p>
              <a:r>
                <a:rPr lang="en-US" sz="1600" dirty="0" smtClean="0"/>
                <a:t>(</a:t>
              </a:r>
              <a:r>
                <a:rPr lang="en-US" sz="1600" dirty="0" err="1" smtClean="0"/>
                <a:t>eustatic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39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3000"/>
                                        <p:tgtEl>
                                          <p:spTgt spid="116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6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116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1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3000"/>
                                        <p:tgtEl>
                                          <p:spTgt spid="116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57" grpId="0" animBg="1"/>
      <p:bldP spid="2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Silly Putty: Earth analog</a:t>
            </a:r>
            <a:endParaRPr lang="en-US" dirty="0"/>
          </a:p>
        </p:txBody>
      </p:sp>
      <p:pic>
        <p:nvPicPr>
          <p:cNvPr id="6" name="IMG_0209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6975" y="792163"/>
            <a:ext cx="4184650" cy="557847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Short time scales: elastic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Silly Putty: Earth analog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Long time scales: viscous behavior</a:t>
            </a:r>
            <a:endParaRPr lang="en-US" dirty="0"/>
          </a:p>
        </p:txBody>
      </p:sp>
      <p:pic>
        <p:nvPicPr>
          <p:cNvPr id="8" name="Picture 7" descr="photo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88" y="1186004"/>
            <a:ext cx="1828800" cy="1371600"/>
          </a:xfrm>
          <a:prstGeom prst="rect">
            <a:avLst/>
          </a:prstGeom>
        </p:spPr>
      </p:pic>
      <p:pic>
        <p:nvPicPr>
          <p:cNvPr id="9" name="Picture 8" descr="photo 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88" y="2773558"/>
            <a:ext cx="1828800" cy="1371600"/>
          </a:xfrm>
          <a:prstGeom prst="rect">
            <a:avLst/>
          </a:prstGeom>
        </p:spPr>
      </p:pic>
      <p:pic>
        <p:nvPicPr>
          <p:cNvPr id="10" name="Picture 9" descr="photo 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88" y="4323758"/>
            <a:ext cx="1828800" cy="13716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735103" y="1821018"/>
            <a:ext cx="9338" cy="3343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2885358" y="3212471"/>
            <a:ext cx="115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3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328" y="910496"/>
            <a:ext cx="354588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7235566" y="6156741"/>
            <a:ext cx="15363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i="1" dirty="0">
                <a:solidFill>
                  <a:schemeClr val="tx2"/>
                </a:solidFill>
                <a:latin typeface="Helvetica" charset="0"/>
              </a:rPr>
              <a:t>De Geer 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[1888]</a:t>
            </a:r>
            <a:endParaRPr lang="en-US" sz="1200" i="1" dirty="0">
              <a:solidFill>
                <a:srgbClr val="0066FF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216" y="513363"/>
            <a:ext cx="2142680" cy="7942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Glacial </a:t>
            </a:r>
            <a:r>
              <a:rPr lang="en-US" dirty="0" err="1" smtClean="0"/>
              <a:t>Isostatic</a:t>
            </a:r>
            <a:r>
              <a:rPr lang="en-US" dirty="0" smtClean="0"/>
              <a:t> Adjustment (GIA)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05923"/>
            <a:ext cx="2748692" cy="4964672"/>
          </a:xfrm>
        </p:spPr>
        <p:txBody>
          <a:bodyPr>
            <a:normAutofit fontScale="92500" lnSpcReduction="10000"/>
          </a:bodyPr>
          <a:lstStyle/>
          <a:p>
            <a:pPr marL="100584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>
                <a:latin typeface="Helvetica" charset="0"/>
              </a:rPr>
              <a:t>P</a:t>
            </a:r>
            <a:r>
              <a:rPr lang="en-US" dirty="0" smtClean="0">
                <a:latin typeface="Helvetica" charset="0"/>
              </a:rPr>
              <a:t>ostglacial </a:t>
            </a:r>
            <a:r>
              <a:rPr lang="en-US" dirty="0">
                <a:latin typeface="Helvetica" charset="0"/>
              </a:rPr>
              <a:t>response of the viscoelastic solid Earth to a </a:t>
            </a:r>
            <a:r>
              <a:rPr lang="en-US" dirty="0" smtClean="0">
                <a:latin typeface="Helvetica" charset="0"/>
              </a:rPr>
              <a:t>rapid </a:t>
            </a:r>
            <a:r>
              <a:rPr lang="en-US" dirty="0">
                <a:latin typeface="Helvetica" charset="0"/>
              </a:rPr>
              <a:t>change in glacier </a:t>
            </a:r>
            <a:r>
              <a:rPr lang="en-US" dirty="0" smtClean="0">
                <a:latin typeface="Helvetica" charset="0"/>
              </a:rPr>
              <a:t>load</a:t>
            </a:r>
            <a:endParaRPr lang="en-US" dirty="0">
              <a:latin typeface="Helvetica" charset="0"/>
            </a:endParaRPr>
          </a:p>
          <a:p>
            <a:pPr marL="100584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>
                <a:latin typeface="Helvetica" charset="0"/>
              </a:rPr>
              <a:t>Glaciers melted in ~10</a:t>
            </a:r>
            <a:r>
              <a:rPr lang="en-US" dirty="0"/>
              <a:t> </a:t>
            </a:r>
            <a:r>
              <a:rPr lang="en-US" dirty="0" err="1">
                <a:latin typeface="Helvetica" charset="0"/>
              </a:rPr>
              <a:t>kyr</a:t>
            </a:r>
            <a:r>
              <a:rPr lang="en-US" dirty="0">
                <a:latin typeface="Helvetica" charset="0"/>
              </a:rPr>
              <a:t> following the Last Glacial Maximum (</a:t>
            </a:r>
            <a:r>
              <a:rPr lang="en-US" dirty="0" smtClean="0">
                <a:latin typeface="Helvetica" charset="0"/>
              </a:rPr>
              <a:t>LGM, ~20 </a:t>
            </a:r>
            <a:r>
              <a:rPr lang="en-US" dirty="0" err="1" smtClean="0">
                <a:latin typeface="Helvetica" charset="0"/>
              </a:rPr>
              <a:t>kyBP</a:t>
            </a:r>
            <a:r>
              <a:rPr lang="en-US" dirty="0" smtClean="0">
                <a:latin typeface="Helvetica" charset="0"/>
              </a:rPr>
              <a:t>)</a:t>
            </a:r>
            <a:r>
              <a:rPr lang="en-US" dirty="0">
                <a:latin typeface="Helvetica" charset="0"/>
              </a:rPr>
              <a:t>, leaving </a:t>
            </a:r>
            <a:r>
              <a:rPr lang="en-US" dirty="0" smtClean="0">
                <a:latin typeface="Helvetica" charset="0"/>
              </a:rPr>
              <a:t>Earth </a:t>
            </a:r>
            <a:r>
              <a:rPr lang="en-US" dirty="0">
                <a:latin typeface="Helvetica" charset="0"/>
              </a:rPr>
              <a:t>in a state of </a:t>
            </a:r>
            <a:r>
              <a:rPr lang="en-US" dirty="0" smtClean="0">
                <a:latin typeface="Helvetica" charset="0"/>
              </a:rPr>
              <a:t>disequilibrium</a:t>
            </a:r>
          </a:p>
          <a:p>
            <a:pPr marL="100584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 smtClean="0">
                <a:latin typeface="Helvetica" charset="0"/>
              </a:rPr>
              <a:t>Brief history:</a:t>
            </a:r>
          </a:p>
          <a:p>
            <a:pPr marL="283464" lvl="1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 smtClean="0">
                <a:latin typeface="Helvetica" charset="0"/>
              </a:rPr>
              <a:t>1837 Agassiz introduces Ice Age</a:t>
            </a:r>
          </a:p>
          <a:p>
            <a:pPr marL="283464" lvl="1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 smtClean="0">
                <a:latin typeface="Helvetica" charset="0"/>
              </a:rPr>
              <a:t>1865 Jamieson links evidence of uplift to “ice age”</a:t>
            </a:r>
          </a:p>
          <a:p>
            <a:pPr marL="283464" lvl="1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 smtClean="0">
                <a:latin typeface="Helvetica" charset="0"/>
              </a:rPr>
              <a:t>1888 De Geer makes map (right) based on marine limit</a:t>
            </a:r>
            <a:endParaRPr lang="en-US" dirty="0" smtClean="0"/>
          </a:p>
          <a:p>
            <a:pPr marL="283464" lvl="1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 smtClean="0">
                <a:latin typeface="Helvetica" charset="0"/>
              </a:rPr>
              <a:t>1935 Haskell establishes hydrodynamic </a:t>
            </a:r>
            <a:r>
              <a:rPr lang="en-US" dirty="0">
                <a:latin typeface="Helvetica" charset="0"/>
              </a:rPr>
              <a:t>basis for postglacial </a:t>
            </a:r>
            <a:r>
              <a:rPr lang="en-US" dirty="0" smtClean="0">
                <a:latin typeface="Helvetica" charset="0"/>
              </a:rPr>
              <a:t>uplift</a:t>
            </a:r>
          </a:p>
          <a:p>
            <a:pPr marL="283464" lvl="1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 smtClean="0">
                <a:latin typeface="Helvetica" charset="0"/>
              </a:rPr>
              <a:t>1972 Farrell Green’s functions</a:t>
            </a:r>
          </a:p>
          <a:p>
            <a:pPr marL="283464" lvl="1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 smtClean="0">
                <a:latin typeface="Helvetica" charset="0"/>
              </a:rPr>
              <a:t>1974–6 </a:t>
            </a:r>
            <a:r>
              <a:rPr lang="en-US" dirty="0" err="1" smtClean="0">
                <a:latin typeface="Helvetica" charset="0"/>
              </a:rPr>
              <a:t>Peltier</a:t>
            </a:r>
            <a:r>
              <a:rPr lang="en-US" dirty="0" smtClean="0">
                <a:latin typeface="Helvetica" charset="0"/>
              </a:rPr>
              <a:t> develops Green’s functions for Maxwell Earth and applies to GIA</a:t>
            </a:r>
          </a:p>
          <a:p>
            <a:pPr marL="283464" lvl="1" indent="-91440">
              <a:lnSpc>
                <a:spcPct val="110000"/>
              </a:lnSpc>
              <a:spcBef>
                <a:spcPct val="50000"/>
              </a:spcBef>
              <a:buClrTx/>
              <a:buFont typeface="Arial"/>
              <a:buChar char="•"/>
            </a:pPr>
            <a:r>
              <a:rPr lang="en-US" dirty="0" smtClean="0">
                <a:latin typeface="Helvetica" charset="0"/>
              </a:rPr>
              <a:t>1976 Farrell &amp; Clark SLE</a:t>
            </a:r>
          </a:p>
        </p:txBody>
      </p:sp>
    </p:spTree>
    <p:extLst>
      <p:ext uri="{BB962C8B-B14F-4D97-AF65-F5344CB8AC3E}">
        <p14:creationId xmlns:p14="http://schemas.microsoft.com/office/powerpoint/2010/main" val="31638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sed beaches, kongsoy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59" y="1600200"/>
            <a:ext cx="5775158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 observations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Raised beach terraces from Svalbard Islands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51103" y="5532280"/>
            <a:ext cx="1918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http://</a:t>
            </a:r>
            <a:r>
              <a:rPr lang="en-US" sz="1600" dirty="0" err="1" smtClean="0"/>
              <a:t>notendur.hi.is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07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39" y="1085722"/>
            <a:ext cx="5943600" cy="468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6666673" y="5923145"/>
            <a:ext cx="22062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solidFill>
                  <a:schemeClr val="accent2"/>
                </a:solidFill>
                <a:latin typeface="Times" charset="0"/>
              </a:rPr>
              <a:t>Courtesy of M. Ekman</a:t>
            </a:r>
            <a:endParaRPr lang="en-US" sz="1600" i="1" dirty="0">
              <a:solidFill>
                <a:srgbClr val="0066FF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 observations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Celsius rock, </a:t>
            </a:r>
            <a:r>
              <a:rPr lang="en-US" dirty="0" err="1" smtClean="0"/>
              <a:t>Lövgrund</a:t>
            </a:r>
            <a:r>
              <a:rPr lang="en-US" dirty="0" smtClean="0"/>
              <a:t>,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919"/>
            <a:ext cx="2139696" cy="1491033"/>
          </a:xfrm>
        </p:spPr>
        <p:txBody>
          <a:bodyPr/>
          <a:lstStyle/>
          <a:p>
            <a:r>
              <a:rPr lang="en-US" dirty="0" smtClean="0"/>
              <a:t>GIA observations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Stockholm tide-gauge data (longest continuous time series)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Sea-level fall indicates land uplift</a:t>
            </a:r>
          </a:p>
          <a:p>
            <a:endParaRPr lang="en-US" dirty="0"/>
          </a:p>
        </p:txBody>
      </p:sp>
      <p:pic>
        <p:nvPicPr>
          <p:cNvPr id="5" name="Picture 4" descr="t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91" y="1888181"/>
            <a:ext cx="5486400" cy="35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 observations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Three-dimensional crustal velocity field from GPS (Project BIFROST)</a:t>
            </a:r>
            <a:endParaRPr lang="en-US" dirty="0"/>
          </a:p>
        </p:txBody>
      </p:sp>
      <p:pic>
        <p:nvPicPr>
          <p:cNvPr id="5" name="Picture 4" descr="bifrost_ve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09" y="1427849"/>
            <a:ext cx="408622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5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Laurentian Gravity Anomaly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91440" indent="-91440">
              <a:buFont typeface="Arial"/>
              <a:buChar char="•"/>
            </a:pPr>
            <a:r>
              <a:rPr lang="en-US" dirty="0" smtClean="0"/>
              <a:t>Right: Free-air gravity anomaly (FAGA) over North America from GRACE</a:t>
            </a:r>
          </a:p>
          <a:p>
            <a:pPr marL="91440" indent="-91440">
              <a:buFont typeface="Arial"/>
              <a:buChar char="•"/>
            </a:pPr>
            <a:r>
              <a:rPr lang="en-US" dirty="0" smtClean="0"/>
              <a:t>Unfinished GIA or convection-driven dynamic depression?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757" y="1491034"/>
            <a:ext cx="5029200" cy="3321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730" y="4969819"/>
            <a:ext cx="5029200" cy="5907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3487" y="1441622"/>
            <a:ext cx="432486" cy="4736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61896" y="6054807"/>
            <a:ext cx="1649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Tamisiea</a:t>
            </a:r>
            <a:r>
              <a:rPr lang="en-US" sz="1200" i="1" dirty="0" smtClean="0"/>
              <a:t> et al.</a:t>
            </a:r>
            <a:r>
              <a:rPr lang="en-US" sz="1200" dirty="0" smtClean="0"/>
              <a:t> [2007]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70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Laurentian seismic anomaly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Continental root or </a:t>
            </a:r>
            <a:r>
              <a:rPr lang="en-US" dirty="0" err="1" smtClean="0"/>
              <a:t>downwelling</a:t>
            </a:r>
            <a:r>
              <a:rPr lang="en-US" dirty="0" smtClean="0"/>
              <a:t> flow?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5513" y="6459837"/>
            <a:ext cx="2262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Nettles and </a:t>
            </a:r>
            <a:r>
              <a:rPr lang="en-US" sz="1200" i="1" dirty="0" err="1"/>
              <a:t>Dziewoński</a:t>
            </a:r>
            <a:r>
              <a:rPr lang="en-US" sz="1200" i="1" dirty="0" smtClean="0"/>
              <a:t> </a:t>
            </a:r>
            <a:r>
              <a:rPr lang="en-US" sz="1200" dirty="0" smtClean="0"/>
              <a:t>[2008]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359" y="1029388"/>
            <a:ext cx="5029200" cy="3588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848" y="4695569"/>
            <a:ext cx="2286000" cy="4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Free-air gravity anomaly </a:t>
            </a:r>
            <a:r>
              <a:rPr lang="en-US" i="1" dirty="0" smtClean="0"/>
              <a:t>rate</a:t>
            </a:r>
            <a:r>
              <a:rPr lang="en-US" dirty="0" smtClean="0"/>
              <a:t> from GRACE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Gravity rate assumed to be sensitive to GIA only</a:t>
            </a:r>
          </a:p>
          <a:p>
            <a:endParaRPr lang="en-US" dirty="0"/>
          </a:p>
          <a:p>
            <a:pPr marL="342900" indent="-342900">
              <a:buClrTx/>
              <a:buFont typeface="+mj-lt"/>
              <a:buAutoNum type="alphaUcPeriod"/>
            </a:pPr>
            <a:r>
              <a:rPr lang="en-US" dirty="0" smtClean="0"/>
              <a:t>No correction for hydrology</a:t>
            </a:r>
          </a:p>
          <a:p>
            <a:pPr marL="342900" indent="-342900">
              <a:buClrTx/>
              <a:buAutoNum type="alphaUcPeriod"/>
            </a:pPr>
            <a:r>
              <a:rPr lang="en-US" dirty="0" smtClean="0"/>
              <a:t>Corrected using hydrology model</a:t>
            </a:r>
          </a:p>
          <a:p>
            <a:pPr marL="342900" indent="-342900">
              <a:buClrTx/>
              <a:buAutoNum type="alphaUcPeriod"/>
            </a:pPr>
            <a:endParaRPr lang="en-US" dirty="0"/>
          </a:p>
          <a:p>
            <a:pPr>
              <a:buClrTx/>
            </a:pPr>
            <a:r>
              <a:rPr lang="en-US" dirty="0" smtClean="0"/>
              <a:t>To proceed: </a:t>
            </a:r>
          </a:p>
          <a:p>
            <a:pPr marL="342900" indent="-342900">
              <a:buClrTx/>
              <a:buAutoNum type="arabicParenBoth"/>
            </a:pPr>
            <a:r>
              <a:rPr lang="en-US" dirty="0" smtClean="0"/>
              <a:t>We can use </a:t>
            </a:r>
            <a:r>
              <a:rPr lang="en-US" i="1" dirty="0" smtClean="0"/>
              <a:t>B</a:t>
            </a:r>
            <a:r>
              <a:rPr lang="en-US" dirty="0" smtClean="0"/>
              <a:t> to calculate parameters of GIA model</a:t>
            </a:r>
          </a:p>
          <a:p>
            <a:pPr marL="342900" indent="-342900">
              <a:buClrTx/>
              <a:buAutoNum type="arabicParenBoth"/>
            </a:pPr>
            <a:r>
              <a:rPr lang="en-US" dirty="0" smtClean="0"/>
              <a:t>Use GIA model to calculate expected anomaly at present day</a:t>
            </a:r>
          </a:p>
        </p:txBody>
      </p:sp>
      <p:pic>
        <p:nvPicPr>
          <p:cNvPr id="5" name="Picture 4" descr="F2.lar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41" y="2070126"/>
            <a:ext cx="5257800" cy="2234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1896" y="6054807"/>
            <a:ext cx="1649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Tamisiea</a:t>
            </a:r>
            <a:r>
              <a:rPr lang="en-US" sz="1200" i="1" dirty="0" smtClean="0"/>
              <a:t> et al.</a:t>
            </a:r>
            <a:r>
              <a:rPr lang="en-US" sz="1200" dirty="0" smtClean="0"/>
              <a:t> [2007]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10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Eustatic</a:t>
            </a:r>
            <a:r>
              <a:rPr lang="en-US" dirty="0" smtClean="0"/>
              <a:t>” sea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 one clear definition for </a:t>
            </a:r>
            <a:r>
              <a:rPr lang="en-US" sz="2800" i="1" dirty="0" err="1" smtClean="0"/>
              <a:t>eustatic</a:t>
            </a:r>
            <a:r>
              <a:rPr lang="en-US" sz="2800" dirty="0" smtClean="0"/>
              <a:t> so be careful in use</a:t>
            </a:r>
          </a:p>
          <a:p>
            <a:r>
              <a:rPr lang="en-US" sz="2800" dirty="0" smtClean="0"/>
              <a:t>Term introduced by </a:t>
            </a:r>
            <a:r>
              <a:rPr lang="en-US" sz="2800" i="1" dirty="0" smtClean="0"/>
              <a:t>Seuss</a:t>
            </a:r>
            <a:r>
              <a:rPr lang="en-US" sz="2800" dirty="0" smtClean="0"/>
              <a:t> [1906] to describe the </a:t>
            </a:r>
            <a:r>
              <a:rPr lang="en-US" sz="2800" i="1" dirty="0" smtClean="0"/>
              <a:t>uniform subsidence of the sea floor that formed the major ocean areas, thereby giving rise to surrounding uniform beach-strand levels (assuming constant gravity)</a:t>
            </a:r>
          </a:p>
          <a:p>
            <a:r>
              <a:rPr lang="en-US" sz="2800" dirty="0" smtClean="0"/>
              <a:t>More recently: Assumption of “bathtub model”</a:t>
            </a:r>
          </a:p>
          <a:p>
            <a:r>
              <a:rPr lang="en-US" sz="2800" dirty="0" smtClean="0"/>
              <a:t>OR: Global spatial average of sea-level rise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46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GIA: Estimation of viscosity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Viscoelastic Love numbers: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Amplitudes and inverse decay times come from solution to hydrodynamic equations of motion</a:t>
            </a:r>
          </a:p>
          <a:p>
            <a:r>
              <a:rPr lang="en-US" dirty="0" smtClean="0"/>
              <a:t>Elastic parameters: PREM</a:t>
            </a:r>
          </a:p>
          <a:p>
            <a:r>
              <a:rPr lang="en-US" dirty="0" smtClean="0"/>
              <a:t>Major unknowns: Viscosity structure</a:t>
            </a:r>
          </a:p>
          <a:p>
            <a:r>
              <a:rPr lang="en-US" dirty="0" smtClean="0"/>
              <a:t>Vary these values, look for best fit to grace gravity rates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2300932"/>
            <a:ext cx="4381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459"/>
            <a:ext cx="2139696" cy="1518493"/>
          </a:xfrm>
        </p:spPr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search over viscosity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/>
              <a:t>upper- and lower-mantle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U/L boundary at 670 km</a:t>
            </a:r>
          </a:p>
          <a:p>
            <a:endParaRPr lang="en-US" dirty="0" smtClean="0"/>
          </a:p>
          <a:p>
            <a:r>
              <a:rPr lang="en-US" dirty="0">
                <a:latin typeface="Symbol" charset="2"/>
                <a:cs typeface="Symbol" charset="2"/>
              </a:rPr>
              <a:t>c</a:t>
            </a:r>
            <a:r>
              <a:rPr lang="en-US" baseline="30000" dirty="0"/>
              <a:t>2</a:t>
            </a:r>
            <a:r>
              <a:rPr lang="en-US" dirty="0"/>
              <a:t> minimum:</a:t>
            </a:r>
          </a:p>
          <a:p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baseline="-25000" dirty="0" err="1"/>
              <a:t>LM</a:t>
            </a:r>
            <a:r>
              <a:rPr lang="en-US" dirty="0"/>
              <a:t> = 3 × 10</a:t>
            </a:r>
            <a:r>
              <a:rPr lang="en-US" baseline="30000" dirty="0"/>
              <a:t>21</a:t>
            </a:r>
            <a:r>
              <a:rPr lang="en-US" dirty="0"/>
              <a:t> Pa s</a:t>
            </a:r>
          </a:p>
          <a:p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baseline="-25000" dirty="0" err="1"/>
              <a:t>UM</a:t>
            </a:r>
            <a:r>
              <a:rPr lang="en-US" dirty="0"/>
              <a:t>= </a:t>
            </a:r>
            <a:r>
              <a:rPr lang="en-US" dirty="0" smtClean="0"/>
              <a:t>8 </a:t>
            </a:r>
            <a:r>
              <a:rPr lang="en-US" dirty="0"/>
              <a:t>× </a:t>
            </a:r>
            <a:r>
              <a:rPr lang="en-US" dirty="0" smtClean="0"/>
              <a:t>10</a:t>
            </a:r>
            <a:r>
              <a:rPr lang="en-US" baseline="30000" dirty="0" smtClean="0"/>
              <a:t>20</a:t>
            </a:r>
            <a:r>
              <a:rPr lang="en-US" dirty="0" smtClean="0"/>
              <a:t> </a:t>
            </a:r>
            <a:r>
              <a:rPr lang="en-US" dirty="0"/>
              <a:t>Pa </a:t>
            </a:r>
            <a:r>
              <a:rPr lang="en-US" dirty="0" smtClean="0"/>
              <a:t>s</a:t>
            </a:r>
          </a:p>
          <a:p>
            <a:endParaRPr lang="en-US" dirty="0"/>
          </a:p>
          <a:p>
            <a:r>
              <a:rPr lang="en-US" dirty="0" smtClean="0"/>
              <a:t>Assume thickness of elastic lithosphere of 120 km</a:t>
            </a:r>
          </a:p>
          <a:p>
            <a:endParaRPr lang="en-US" dirty="0"/>
          </a:p>
          <a:p>
            <a:r>
              <a:rPr lang="en-US" dirty="0" smtClean="0"/>
              <a:t>ICE-5G ice-history model </a:t>
            </a:r>
            <a:r>
              <a:rPr lang="en-US" i="1" dirty="0" err="1" smtClean="0"/>
              <a:t>Peltier</a:t>
            </a:r>
            <a:r>
              <a:rPr lang="en-US" dirty="0" smtClean="0"/>
              <a:t> [2004] used for load history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30" y="2053952"/>
            <a:ext cx="4572000" cy="30220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4811" y="4565135"/>
            <a:ext cx="322649" cy="329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36757" y="2377864"/>
            <a:ext cx="96108" cy="93488"/>
          </a:xfrm>
          <a:prstGeom prst="ellipse">
            <a:avLst/>
          </a:prstGeom>
          <a:solidFill>
            <a:srgbClr val="3366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805405" y="1657053"/>
            <a:ext cx="233405" cy="70021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61896" y="6054807"/>
            <a:ext cx="1649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Tamisiea</a:t>
            </a:r>
            <a:r>
              <a:rPr lang="en-US" sz="1200" i="1" dirty="0" smtClean="0"/>
              <a:t> et al.</a:t>
            </a:r>
            <a:r>
              <a:rPr lang="en-US" sz="1200" dirty="0" smtClean="0"/>
              <a:t> [2007]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353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gravity anomaly after removal of GIA model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ClrTx/>
              <a:buAutoNum type="arabicPeriod"/>
            </a:pPr>
            <a:r>
              <a:rPr lang="en-US" dirty="0" smtClean="0"/>
              <a:t>“Best” Earth model used to calculate remnant GIA signal</a:t>
            </a:r>
          </a:p>
          <a:p>
            <a:pPr marL="342900" indent="-342900">
              <a:buClrTx/>
              <a:buAutoNum type="arabicPeriod"/>
            </a:pPr>
            <a:r>
              <a:rPr lang="en-US" dirty="0" smtClean="0"/>
              <a:t>Remove GIA signal from observed gravity anomaly from GRACE (A)</a:t>
            </a:r>
          </a:p>
          <a:p>
            <a:pPr marL="342900" indent="-342900">
              <a:buClrTx/>
              <a:buAutoNum type="arabicPeriod"/>
            </a:pPr>
            <a:r>
              <a:rPr lang="en-US" dirty="0" smtClean="0"/>
              <a:t>Residual field is B</a:t>
            </a:r>
          </a:p>
          <a:p>
            <a:pPr marL="342900" indent="-342900">
              <a:buClrTx/>
              <a:buAutoNum type="arabicPeriod"/>
            </a:pPr>
            <a:r>
              <a:rPr lang="en-US" dirty="0" smtClean="0"/>
              <a:t>These results indicate that GIA explains only ~50% of the observed signal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F4.lar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68" y="2516659"/>
            <a:ext cx="4572000" cy="1946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1896" y="6054807"/>
            <a:ext cx="1649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Tamisiea</a:t>
            </a:r>
            <a:r>
              <a:rPr lang="en-US" sz="1200" i="1" dirty="0" smtClean="0"/>
              <a:t> et al.</a:t>
            </a:r>
            <a:r>
              <a:rPr lang="en-US" sz="1200" dirty="0" smtClean="0"/>
              <a:t> [2007]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71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Present-day melting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SLE is linear in the RSL and ice load terms: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means that we can superpose solutions to the sea-level equation to account for various sources of melting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214417"/>
            <a:ext cx="85598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0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Present-day melting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example if             </a:t>
            </a:r>
            <a:r>
              <a:rPr lang="en-US" i="1" dirty="0" smtClean="0"/>
              <a:t>  </a:t>
            </a:r>
            <a:r>
              <a:rPr lang="en-US" dirty="0" smtClean="0"/>
              <a:t>  is the load change from Antarctica and </a:t>
            </a:r>
            <a:r>
              <a:rPr lang="en-US" i="1" dirty="0" smtClean="0"/>
              <a:t>                </a:t>
            </a:r>
            <a:r>
              <a:rPr lang="en-US" dirty="0" smtClean="0"/>
              <a:t>from Greenland, then total load is</a:t>
            </a:r>
            <a:r>
              <a:rPr lang="en-US" i="1" dirty="0" smtClean="0"/>
              <a:t> </a:t>
            </a:r>
          </a:p>
          <a:p>
            <a:r>
              <a:rPr lang="en-US" dirty="0" smtClean="0">
                <a:cs typeface="Symbol" charset="2"/>
              </a:rPr>
              <a:t>If </a:t>
            </a:r>
            <a:r>
              <a:rPr lang="en-US" i="1" dirty="0" smtClean="0"/>
              <a:t>                </a:t>
            </a:r>
            <a:r>
              <a:rPr lang="en-US" dirty="0" smtClean="0"/>
              <a:t>is solution to SLE using </a:t>
            </a:r>
            <a:r>
              <a:rPr lang="en-US" i="1" dirty="0"/>
              <a:t> </a:t>
            </a:r>
            <a:r>
              <a:rPr lang="en-US" i="1" dirty="0" smtClean="0"/>
              <a:t> </a:t>
            </a:r>
            <a:r>
              <a:rPr lang="en-US" dirty="0" smtClean="0"/>
              <a:t>  and </a:t>
            </a:r>
            <a:r>
              <a:rPr lang="en-US" i="1" dirty="0" smtClean="0"/>
              <a:t>           </a:t>
            </a:r>
            <a:r>
              <a:rPr lang="en-US" dirty="0" smtClean="0"/>
              <a:t>     using </a:t>
            </a:r>
            <a:r>
              <a:rPr lang="en-US" i="1" dirty="0"/>
              <a:t> </a:t>
            </a:r>
            <a:r>
              <a:rPr lang="en-US" i="1" dirty="0" smtClean="0"/>
              <a:t>   </a:t>
            </a:r>
            <a:r>
              <a:rPr lang="en-US" dirty="0" smtClean="0"/>
              <a:t>, then total RSL is </a:t>
            </a:r>
          </a:p>
          <a:p>
            <a:r>
              <a:rPr lang="en-US" dirty="0" smtClean="0"/>
              <a:t>When  </a:t>
            </a:r>
            <a:r>
              <a:rPr lang="en-US" i="1" dirty="0" smtClean="0"/>
              <a:t>    </a:t>
            </a:r>
            <a:r>
              <a:rPr lang="en-US" dirty="0" smtClean="0"/>
              <a:t>and</a:t>
            </a:r>
            <a:r>
              <a:rPr lang="en-US" baseline="-25000" dirty="0" smtClean="0"/>
              <a:t> </a:t>
            </a:r>
            <a:r>
              <a:rPr lang="en-US" i="1" dirty="0" smtClean="0"/>
              <a:t>     </a:t>
            </a:r>
            <a:r>
              <a:rPr lang="en-US" dirty="0" smtClean="0"/>
              <a:t>are normalized so that “</a:t>
            </a:r>
            <a:r>
              <a:rPr lang="en-US" dirty="0" err="1" smtClean="0"/>
              <a:t>eustatic</a:t>
            </a:r>
            <a:r>
              <a:rPr lang="en-US" dirty="0" smtClean="0"/>
              <a:t>” RSL = 1, then we can write                                    where tilde indicates normalized values</a:t>
            </a:r>
          </a:p>
          <a:p>
            <a:r>
              <a:rPr lang="en-US" dirty="0" smtClean="0"/>
              <a:t>Then</a:t>
            </a:r>
          </a:p>
          <a:p>
            <a:r>
              <a:rPr lang="en-US" dirty="0" smtClean="0"/>
              <a:t>The    are </a:t>
            </a:r>
            <a:r>
              <a:rPr lang="en-US" i="1" dirty="0" smtClean="0"/>
              <a:t>sea-level fingerprints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50" y="1729088"/>
            <a:ext cx="1244600" cy="317500"/>
          </a:xfrm>
          <a:prstGeom prst="rect">
            <a:avLst/>
          </a:prstGeom>
        </p:spPr>
      </p:pic>
      <p:pic>
        <p:nvPicPr>
          <p:cNvPr id="6" name="Picture 5" descr="latex-image-1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01" y="2079196"/>
            <a:ext cx="1257300" cy="317500"/>
          </a:xfrm>
          <a:prstGeom prst="rect">
            <a:avLst/>
          </a:prstGeom>
        </p:spPr>
      </p:pic>
      <p:pic>
        <p:nvPicPr>
          <p:cNvPr id="7" name="Picture 6" descr="latex-image-1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27" y="2443034"/>
            <a:ext cx="4419600" cy="3175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 descr="latex-image-1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80" y="2875521"/>
            <a:ext cx="1295400" cy="317500"/>
          </a:xfrm>
          <a:prstGeom prst="rect">
            <a:avLst/>
          </a:prstGeom>
        </p:spPr>
      </p:pic>
      <p:pic>
        <p:nvPicPr>
          <p:cNvPr id="9" name="Picture 8" descr="latex-image-1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43" y="2882385"/>
            <a:ext cx="1308100" cy="317500"/>
          </a:xfrm>
          <a:prstGeom prst="rect">
            <a:avLst/>
          </a:prstGeom>
        </p:spPr>
      </p:pic>
      <p:pic>
        <p:nvPicPr>
          <p:cNvPr id="10" name="Picture 9" descr="latex-image-1.eps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68" y="2900920"/>
            <a:ext cx="304800" cy="266700"/>
          </a:xfrm>
          <a:prstGeom prst="rect">
            <a:avLst/>
          </a:prstGeom>
        </p:spPr>
      </p:pic>
      <p:pic>
        <p:nvPicPr>
          <p:cNvPr id="11" name="Picture 10" descr="latex-image-1.eps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8" y="3264758"/>
            <a:ext cx="317500" cy="266700"/>
          </a:xfrm>
          <a:prstGeom prst="rect">
            <a:avLst/>
          </a:prstGeom>
        </p:spPr>
      </p:pic>
      <p:pic>
        <p:nvPicPr>
          <p:cNvPr id="13" name="Picture 12" descr="latex-image-1.eps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66" y="3704110"/>
            <a:ext cx="304800" cy="266700"/>
          </a:xfrm>
          <a:prstGeom prst="rect">
            <a:avLst/>
          </a:prstGeom>
        </p:spPr>
      </p:pic>
      <p:pic>
        <p:nvPicPr>
          <p:cNvPr id="15" name="Picture 14" descr="latex-image-1.eps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16" y="3710974"/>
            <a:ext cx="317500" cy="266700"/>
          </a:xfrm>
          <a:prstGeom prst="rect">
            <a:avLst/>
          </a:prstGeom>
        </p:spPr>
      </p:pic>
      <p:pic>
        <p:nvPicPr>
          <p:cNvPr id="16" name="Picture 15" descr="latex-image-1.ep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93" y="4002387"/>
            <a:ext cx="2806700" cy="3429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 descr="latex-image-1.eps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8" y="4791847"/>
            <a:ext cx="2959100" cy="3429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Picture 17" descr="latex-image-1.eps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70" y="5242868"/>
            <a:ext cx="190500" cy="292100"/>
          </a:xfrm>
          <a:prstGeom prst="rect">
            <a:avLst/>
          </a:prstGeom>
        </p:spPr>
      </p:pic>
      <p:pic>
        <p:nvPicPr>
          <p:cNvPr id="19" name="Picture 18" descr="latex-image-1.eps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44" y="3246223"/>
            <a:ext cx="4559300" cy="3175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979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Sea-level fingerprints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RSL Fingerprints for: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ClrTx/>
              <a:buAutoNum type="alphaUcPeriod"/>
            </a:pPr>
            <a:r>
              <a:rPr lang="en-US" dirty="0" smtClean="0"/>
              <a:t>Uniform Antarctic melting</a:t>
            </a:r>
          </a:p>
          <a:p>
            <a:pPr marL="342900" indent="-342900">
              <a:buClrTx/>
              <a:buAutoNum type="alphaUcPeriod"/>
            </a:pPr>
            <a:r>
              <a:rPr lang="en-US" dirty="0" smtClean="0"/>
              <a:t>Uniform Greenland melting</a:t>
            </a:r>
          </a:p>
          <a:p>
            <a:pPr marL="342900" indent="-342900">
              <a:buClrTx/>
              <a:buAutoNum type="alphaUcPeriod"/>
            </a:pPr>
            <a:r>
              <a:rPr lang="en-US" dirty="0" smtClean="0"/>
              <a:t>Smaller glaciers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  <p:pic>
        <p:nvPicPr>
          <p:cNvPr id="12" name="Picture 11" descr="jimfig4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53" y="1311189"/>
            <a:ext cx="305859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3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054"/>
            <a:ext cx="2139696" cy="1497898"/>
          </a:xfrm>
        </p:spPr>
        <p:txBody>
          <a:bodyPr/>
          <a:lstStyle/>
          <a:p>
            <a:r>
              <a:rPr lang="en-US" dirty="0" smtClean="0"/>
              <a:t>Estimation of melting amplitudes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Data points: RSL rates from set of world sites</a:t>
            </a:r>
          </a:p>
          <a:p>
            <a:endParaRPr lang="en-US" dirty="0"/>
          </a:p>
          <a:p>
            <a:pPr marL="342900" indent="-342900">
              <a:buClrTx/>
              <a:buAutoNum type="alphaLcParenBoth"/>
            </a:pPr>
            <a:r>
              <a:rPr lang="en-US" dirty="0" smtClean="0"/>
              <a:t>TG rates</a:t>
            </a:r>
          </a:p>
          <a:p>
            <a:pPr marL="342900" indent="-342900">
              <a:buClrTx/>
              <a:buAutoNum type="alphaLcParenBoth"/>
            </a:pPr>
            <a:r>
              <a:rPr lang="en-US" dirty="0" smtClean="0"/>
              <a:t>Rates corrected for GIA model</a:t>
            </a:r>
          </a:p>
          <a:p>
            <a:endParaRPr lang="en-US" dirty="0"/>
          </a:p>
          <a:p>
            <a:r>
              <a:rPr lang="en-US" dirty="0" smtClean="0"/>
              <a:t>Solid line: Solution to SLE for uniform-melting model with following admittances:</a:t>
            </a:r>
          </a:p>
          <a:p>
            <a:endParaRPr lang="en-US" dirty="0"/>
          </a:p>
          <a:p>
            <a:r>
              <a:rPr lang="en-US" sz="1200" dirty="0" smtClean="0"/>
              <a:t>Antarctica: 1.0 ± 0.1 mm/</a:t>
            </a:r>
            <a:r>
              <a:rPr lang="en-US" sz="1200" dirty="0" err="1" smtClean="0"/>
              <a:t>yr</a:t>
            </a:r>
            <a:endParaRPr lang="en-US" sz="1200" dirty="0" smtClean="0"/>
          </a:p>
          <a:p>
            <a:r>
              <a:rPr lang="en-US" sz="1200" dirty="0" smtClean="0"/>
              <a:t>Greenland: 0.5 ± 0.2 mm/</a:t>
            </a:r>
            <a:r>
              <a:rPr lang="en-US" sz="1200" dirty="0" err="1" smtClean="0"/>
              <a:t>yr</a:t>
            </a:r>
            <a:endParaRPr lang="en-US" sz="1200" dirty="0" smtClean="0"/>
          </a:p>
          <a:p>
            <a:r>
              <a:rPr lang="en-US" sz="1200" dirty="0" smtClean="0"/>
              <a:t>Other: 0.6 ± 0.2 mm/</a:t>
            </a:r>
            <a:r>
              <a:rPr lang="en-US" sz="1200" dirty="0" err="1" smtClean="0"/>
              <a:t>yr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534" y="3406683"/>
            <a:ext cx="5029200" cy="2810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4829" y="2347764"/>
            <a:ext cx="400110" cy="21418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dirty="0" smtClean="0"/>
              <a:t>RSL rates (mm/</a:t>
            </a:r>
            <a:r>
              <a:rPr lang="en-US" sz="1400" dirty="0" err="1" smtClean="0"/>
              <a:t>yr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08" y="947808"/>
            <a:ext cx="5029200" cy="2500065"/>
          </a:xfrm>
          <a:prstGeom prst="rect">
            <a:avLst/>
          </a:prstGeom>
        </p:spPr>
      </p:pic>
      <p:sp>
        <p:nvSpPr>
          <p:cNvPr id="8" name="TextBox 7"/>
          <p:cNvSpPr txBox="1">
            <a:spLocks/>
          </p:cNvSpPr>
          <p:nvPr/>
        </p:nvSpPr>
        <p:spPr>
          <a:xfrm>
            <a:off x="4415769" y="1251578"/>
            <a:ext cx="260288" cy="3111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415769" y="3635062"/>
            <a:ext cx="2602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4605" y="6362527"/>
            <a:ext cx="1640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Mitrovica</a:t>
            </a:r>
            <a:r>
              <a:rPr lang="en-US" sz="1200" i="1" dirty="0" smtClean="0"/>
              <a:t> et al. </a:t>
            </a:r>
            <a:r>
              <a:rPr lang="en-US" sz="1200" dirty="0" smtClean="0"/>
              <a:t>[2001]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041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Sea-level fingerprints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RSL Fingerprints for: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ClrTx/>
              <a:buAutoNum type="alphaUcPeriod"/>
            </a:pPr>
            <a:r>
              <a:rPr lang="en-US" dirty="0" smtClean="0"/>
              <a:t>Uniform Antarctic melting</a:t>
            </a:r>
          </a:p>
          <a:p>
            <a:pPr marL="342900" indent="-342900">
              <a:buClrTx/>
              <a:buAutoNum type="alphaUcPeriod"/>
            </a:pPr>
            <a:r>
              <a:rPr lang="en-US" dirty="0" smtClean="0"/>
              <a:t>Uniform Greenland melting</a:t>
            </a:r>
          </a:p>
          <a:p>
            <a:pPr marL="342900" indent="-342900">
              <a:buClrTx/>
              <a:buAutoNum type="alphaUcPeriod"/>
            </a:pPr>
            <a:r>
              <a:rPr lang="en-US" dirty="0" smtClean="0"/>
              <a:t>Smaller glaciers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  <p:pic>
        <p:nvPicPr>
          <p:cNvPr id="12" name="Picture 11" descr="jimfig4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53" y="1311189"/>
            <a:ext cx="305859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22243"/>
          </a:xfrm>
        </p:spPr>
        <p:txBody>
          <a:bodyPr/>
          <a:lstStyle/>
          <a:p>
            <a:r>
              <a:rPr lang="en-US" sz="2000" dirty="0" smtClean="0"/>
              <a:t>Gravitationally self-consistent sea level change: The near field</a:t>
            </a:r>
            <a:endParaRPr lang="en-US" sz="2000" dirty="0"/>
          </a:p>
        </p:txBody>
      </p:sp>
      <p:pic>
        <p:nvPicPr>
          <p:cNvPr id="6" name="Content Placeholder 5" descr="SAL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" b="249"/>
          <a:stretch>
            <a:fillRect/>
          </a:stretch>
        </p:blipFill>
        <p:spPr>
          <a:xfrm>
            <a:off x="2971800" y="796327"/>
            <a:ext cx="5715000" cy="557784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1" y="2216564"/>
            <a:ext cx="2139696" cy="4157603"/>
          </a:xfrm>
        </p:spPr>
        <p:txBody>
          <a:bodyPr/>
          <a:lstStyle/>
          <a:p>
            <a:r>
              <a:rPr lang="en-US" dirty="0" smtClean="0"/>
              <a:t>Top:  Influence of land subsidence and uplift</a:t>
            </a:r>
          </a:p>
          <a:p>
            <a:endParaRPr lang="en-US" dirty="0"/>
          </a:p>
          <a:p>
            <a:r>
              <a:rPr lang="en-US" dirty="0" smtClean="0"/>
              <a:t>Bottom: Influence of gravitation</a:t>
            </a:r>
          </a:p>
          <a:p>
            <a:endParaRPr lang="en-US" dirty="0"/>
          </a:p>
          <a:p>
            <a:r>
              <a:rPr lang="en-US" dirty="0" smtClean="0"/>
              <a:t>In near field, the combined effect predicts that melting leads to a sea-level fall</a:t>
            </a:r>
          </a:p>
          <a:p>
            <a:endParaRPr lang="en-US" dirty="0"/>
          </a:p>
          <a:p>
            <a:r>
              <a:rPr lang="en-US" dirty="0" smtClean="0"/>
              <a:t>This phenomenon may be used to investigate melting from smaller glaciers [</a:t>
            </a:r>
            <a:r>
              <a:rPr lang="en-US" i="1" dirty="0" err="1" smtClean="0"/>
              <a:t>Tamisiea</a:t>
            </a:r>
            <a:r>
              <a:rPr lang="en-US" i="1" dirty="0" smtClean="0"/>
              <a:t> et al</a:t>
            </a:r>
            <a:r>
              <a:rPr lang="en-US" dirty="0" smtClean="0"/>
              <a:t>., 2003]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187205" y="2637226"/>
            <a:ext cx="266948" cy="3509605"/>
            <a:chOff x="3187205" y="2637226"/>
            <a:chExt cx="266948" cy="3509605"/>
          </a:xfrm>
        </p:grpSpPr>
        <p:sp>
          <p:nvSpPr>
            <p:cNvPr id="7" name="Rectangle 6"/>
            <p:cNvSpPr/>
            <p:nvPr/>
          </p:nvSpPr>
          <p:spPr>
            <a:xfrm>
              <a:off x="3195294" y="2637226"/>
              <a:ext cx="258859" cy="275048"/>
            </a:xfrm>
            <a:prstGeom prst="rect">
              <a:avLst/>
            </a:prstGeom>
            <a:solidFill>
              <a:srgbClr val="97AE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87205" y="5871783"/>
              <a:ext cx="258859" cy="275048"/>
            </a:xfrm>
            <a:prstGeom prst="rect">
              <a:avLst/>
            </a:prstGeom>
            <a:solidFill>
              <a:srgbClr val="97AE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3785816" y="3648432"/>
            <a:ext cx="2022338" cy="1326702"/>
          </a:xfrm>
          <a:prstGeom prst="straightConnector1">
            <a:avLst/>
          </a:prstGeom>
          <a:ln>
            <a:solidFill>
              <a:srgbClr val="CC092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24181" y="3891121"/>
            <a:ext cx="1941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C0920"/>
                </a:solidFill>
              </a:rPr>
              <a:t>g</a:t>
            </a:r>
            <a:r>
              <a:rPr lang="en-US" sz="1400" dirty="0" smtClean="0">
                <a:solidFill>
                  <a:srgbClr val="CC0920"/>
                </a:solidFill>
              </a:rPr>
              <a:t>ravitational attraction</a:t>
            </a:r>
            <a:endParaRPr lang="en-US" sz="1400" dirty="0">
              <a:solidFill>
                <a:srgbClr val="CC092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0835" y="6461607"/>
            <a:ext cx="2546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Tamisiea</a:t>
            </a:r>
            <a:r>
              <a:rPr lang="en-US" sz="1400" i="1" dirty="0" smtClean="0"/>
              <a:t> and </a:t>
            </a:r>
            <a:r>
              <a:rPr lang="en-US" sz="1400" i="1" dirty="0" err="1" smtClean="0"/>
              <a:t>Mitrovica</a:t>
            </a:r>
            <a:r>
              <a:rPr lang="en-US" sz="1400" i="1" dirty="0" smtClean="0"/>
              <a:t> </a:t>
            </a:r>
            <a:r>
              <a:rPr lang="en-US" sz="1400" dirty="0" smtClean="0"/>
              <a:t>[2011]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71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Gravitationally self-consistent sea level change: The near field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Use Alaskan mass rates constrained by GRACE and glacier geometries geometries to solve SLE</a:t>
            </a:r>
          </a:p>
          <a:p>
            <a:endParaRPr lang="en-US" dirty="0" smtClean="0"/>
          </a:p>
          <a:p>
            <a:r>
              <a:rPr lang="en-US" dirty="0" smtClean="0"/>
              <a:t>Right: Glacier geometries plus mascon grid from </a:t>
            </a:r>
            <a:r>
              <a:rPr lang="en-US" i="1" dirty="0" err="1" smtClean="0"/>
              <a:t>Luthcke</a:t>
            </a:r>
            <a:r>
              <a:rPr lang="en-US" i="1" dirty="0" smtClean="0"/>
              <a:t> et al.</a:t>
            </a:r>
            <a:r>
              <a:rPr lang="en-US" dirty="0" smtClean="0"/>
              <a:t> [2008]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66001" y="6380357"/>
            <a:ext cx="1583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Hill et al. </a:t>
            </a:r>
            <a:r>
              <a:rPr lang="en-US" sz="1600" dirty="0" smtClean="0"/>
              <a:t>[2011]</a:t>
            </a:r>
            <a:endParaRPr lang="en-US" sz="1600" dirty="0"/>
          </a:p>
        </p:txBody>
      </p:sp>
      <p:pic>
        <p:nvPicPr>
          <p:cNvPr id="8" name="Content Placeholder 7" descr="ak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8" b="-45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56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Absolute sea level (ASL)</a:t>
            </a:r>
            <a:br>
              <a:rPr lang="en-US" dirty="0" smtClean="0"/>
            </a:br>
            <a:r>
              <a:rPr lang="en-US" dirty="0" smtClean="0">
                <a:solidFill>
                  <a:srgbClr val="008000"/>
                </a:solidFill>
              </a:rPr>
              <a:t>Relative sea level (RSL)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14400" y="1676400"/>
            <a:ext cx="7315200" cy="2808341"/>
            <a:chOff x="914400" y="2235200"/>
            <a:chExt cx="7315200" cy="280834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2235200"/>
              <a:ext cx="7315200" cy="2808341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H="1" flipV="1">
              <a:off x="2254250" y="3822700"/>
              <a:ext cx="69850" cy="33655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2470150" y="3765550"/>
              <a:ext cx="95250" cy="45085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914400" y="484505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ASL: Sea-level relative to reference ellipsoid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RSL: Sea-level relative to Earth’s solid surface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Assumption: Long-term (mean) SL is approximated by a gravitational equipotential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Gravity includes rotation!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Gravitationally self-consistent sea level change: The near field</a:t>
            </a:r>
          </a:p>
        </p:txBody>
      </p:sp>
      <p:pic>
        <p:nvPicPr>
          <p:cNvPr id="10" name="Content Placeholder 9" descr="rsl_rate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57" b="-7957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Solution to SLE predicts RSL fall &gt; 4 mm/</a:t>
            </a:r>
            <a:r>
              <a:rPr lang="en-US" dirty="0" err="1" smtClean="0"/>
              <a:t>yr</a:t>
            </a:r>
            <a:r>
              <a:rPr lang="en-US" dirty="0" smtClean="0"/>
              <a:t> in near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1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TG time series from Alaska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Plots from Permanent Service for mean sea level (PSMSL)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RSL falls (by eye) are</a:t>
            </a:r>
          </a:p>
          <a:p>
            <a:r>
              <a:rPr lang="en-US" dirty="0" smtClean="0"/>
              <a:t>Juneau: </a:t>
            </a:r>
          </a:p>
          <a:p>
            <a:r>
              <a:rPr lang="en-US" dirty="0" smtClean="0"/>
              <a:t>~15 mm/</a:t>
            </a:r>
            <a:r>
              <a:rPr lang="en-US" dirty="0" err="1" smtClean="0"/>
              <a:t>yr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Yakutat: </a:t>
            </a:r>
          </a:p>
          <a:p>
            <a:r>
              <a:rPr lang="en-US" dirty="0" smtClean="0"/>
              <a:t>~3 mm/</a:t>
            </a:r>
            <a:r>
              <a:rPr lang="en-US" dirty="0" err="1" smtClean="0"/>
              <a:t>yr</a:t>
            </a:r>
            <a:r>
              <a:rPr lang="en-US" dirty="0" smtClean="0"/>
              <a:t> (1950–90)</a:t>
            </a:r>
          </a:p>
          <a:p>
            <a:r>
              <a:rPr lang="en-US" dirty="0" smtClean="0"/>
              <a:t>~18 mm/</a:t>
            </a:r>
            <a:r>
              <a:rPr lang="en-US" dirty="0" err="1" smtClean="0"/>
              <a:t>yr</a:t>
            </a:r>
            <a:r>
              <a:rPr lang="en-US" dirty="0" smtClean="0"/>
              <a:t> (&gt;1990)</a:t>
            </a:r>
          </a:p>
          <a:p>
            <a:endParaRPr lang="en-US" dirty="0"/>
          </a:p>
          <a:p>
            <a:r>
              <a:rPr lang="en-US" dirty="0" smtClean="0"/>
              <a:t>Tectonic signals complicate interpretation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446162" y="1331782"/>
            <a:ext cx="4572000" cy="4156678"/>
            <a:chOff x="3446162" y="1276862"/>
            <a:chExt cx="4572000" cy="41566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6162" y="3604740"/>
              <a:ext cx="4572000" cy="1828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6162" y="1517820"/>
              <a:ext cx="4572000" cy="1828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043409" y="1276862"/>
              <a:ext cx="7757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3"/>
                  </a:solidFill>
                </a:rPr>
                <a:t>Juneau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43409" y="3374080"/>
              <a:ext cx="7757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3"/>
                  </a:solidFill>
                </a:rPr>
                <a:t>Yakutat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2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Sea-level</a:t>
            </a:r>
            <a:br>
              <a:rPr lang="en-US" dirty="0" smtClean="0"/>
            </a:br>
            <a:r>
              <a:rPr lang="en-US" dirty="0" smtClean="0"/>
              <a:t>fingerprint of WAIS collapse</a:t>
            </a:r>
            <a:endParaRPr lang="en-US" dirty="0"/>
          </a:p>
        </p:txBody>
      </p:sp>
      <p:pic>
        <p:nvPicPr>
          <p:cNvPr id="8" name="Content Placeholder 7" descr="wais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1" r="-5326"/>
          <a:stretch/>
        </p:blipFill>
        <p:spPr>
          <a:xfrm>
            <a:off x="3276190" y="1795204"/>
            <a:ext cx="5486400" cy="3125712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Scenario: West Antarctic Ice </a:t>
            </a:r>
            <a:r>
              <a:rPr lang="en-US" dirty="0"/>
              <a:t>S</a:t>
            </a:r>
            <a:r>
              <a:rPr lang="en-US" dirty="0" smtClean="0"/>
              <a:t>heet (WAIS) collapse</a:t>
            </a:r>
          </a:p>
          <a:p>
            <a:endParaRPr lang="en-US" dirty="0"/>
          </a:p>
          <a:p>
            <a:r>
              <a:rPr lang="en-US" dirty="0" smtClean="0"/>
              <a:t>Calculation is gravitationally self-consistent, including rotational feedback, shoreline migration</a:t>
            </a:r>
          </a:p>
          <a:p>
            <a:endParaRPr lang="en-US" dirty="0"/>
          </a:p>
          <a:p>
            <a:r>
              <a:rPr lang="en-US" dirty="0" smtClean="0"/>
              <a:t>Areas near Antarctica have near zero sea-level change</a:t>
            </a:r>
          </a:p>
          <a:p>
            <a:endParaRPr lang="en-US" dirty="0"/>
          </a:p>
          <a:p>
            <a:r>
              <a:rPr lang="en-US" dirty="0" smtClean="0"/>
              <a:t>Areas far from the ice sheet (e.g., eastern North America) have enhanced (∆SL &gt; 1) effect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89894" y="6140040"/>
            <a:ext cx="1891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Mitrovica</a:t>
            </a:r>
            <a:r>
              <a:rPr lang="en-US" sz="1400" i="1" dirty="0" smtClean="0"/>
              <a:t> et al</a:t>
            </a:r>
            <a:r>
              <a:rPr lang="en-US" sz="1400" dirty="0" smtClean="0"/>
              <a:t>. [2010]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83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contributions to SAL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We’ve talked about ocean-glacier mass exchange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about continent-ocean?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Right, top: continental water is another source of mass exchange with the oceans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Right, bottom: Amplitude of annual water-load thickness from GLDAS model [</a:t>
            </a:r>
            <a:r>
              <a:rPr lang="en-US" i="1" dirty="0" err="1" smtClean="0"/>
              <a:t>Rodell</a:t>
            </a:r>
            <a:r>
              <a:rPr lang="en-US" i="1" dirty="0" smtClean="0"/>
              <a:t> et al.</a:t>
            </a:r>
            <a:r>
              <a:rPr lang="en-US" dirty="0" smtClean="0"/>
              <a:t>, 2004]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358" y="560513"/>
            <a:ext cx="2677142" cy="2932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3365500"/>
            <a:ext cx="5448300" cy="349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0" y="2416433"/>
            <a:ext cx="1668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Tamisea</a:t>
            </a:r>
            <a:r>
              <a:rPr lang="en-US" sz="1200" dirty="0" smtClean="0"/>
              <a:t> et al. [2010]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82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ydrology and SAL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Annual SAL amplitude of hydrology from GLDAS 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38" y="1879255"/>
            <a:ext cx="56896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8476" y="5718433"/>
            <a:ext cx="1668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Tamisea</a:t>
            </a:r>
            <a:r>
              <a:rPr lang="en-US" sz="1200" dirty="0" smtClean="0"/>
              <a:t> et al. [2010]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80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annual ocean response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 smtClean="0"/>
              <a:t>Hydrology</a:t>
            </a:r>
          </a:p>
          <a:p>
            <a:pPr marL="342900" indent="-342900">
              <a:buAutoNum type="arabicPeriod"/>
            </a:pPr>
            <a:r>
              <a:rPr lang="en-US" dirty="0" smtClean="0"/>
              <a:t>Atmospheric loading</a:t>
            </a:r>
          </a:p>
          <a:p>
            <a:pPr marL="342900" indent="-342900">
              <a:buAutoNum type="arabicPeriod"/>
            </a:pPr>
            <a:r>
              <a:rPr lang="en-US" dirty="0" smtClean="0"/>
              <a:t>Dynamic ocean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 smtClean="0"/>
              <a:t>Right:</a:t>
            </a:r>
          </a:p>
          <a:p>
            <a:endParaRPr lang="en-US" dirty="0"/>
          </a:p>
          <a:p>
            <a:r>
              <a:rPr lang="en-US" dirty="0" smtClean="0"/>
              <a:t>Amplitude (top) and phase (bottom) of annual SAL ocean response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298" y="840135"/>
            <a:ext cx="4499052" cy="548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34422" y="6459839"/>
            <a:ext cx="1668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Tamisea</a:t>
            </a:r>
            <a:r>
              <a:rPr lang="en-US" sz="1200" dirty="0" smtClean="0"/>
              <a:t> et al. [2010]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84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RSL from GRACE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Estimates of the annual cycle from GRACE with predictions from ECCO and with ECCO+SAL for various regions</a:t>
            </a:r>
          </a:p>
          <a:p>
            <a:endParaRPr lang="en-US" dirty="0"/>
          </a:p>
          <a:p>
            <a:r>
              <a:rPr lang="en-US" dirty="0" smtClean="0"/>
              <a:t>Including SAL generally helps comparison significantly but in some regions there are still very large differences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177" y="961083"/>
            <a:ext cx="436816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hange </a:t>
            </a:r>
            <a:r>
              <a:rPr lang="en-US" dirty="0"/>
              <a:t>in </a:t>
            </a:r>
            <a:r>
              <a:rPr lang="en-US" dirty="0" smtClean="0"/>
              <a:t>sea </a:t>
            </a:r>
            <a:r>
              <a:rPr lang="en-US" dirty="0"/>
              <a:t>level </a:t>
            </a:r>
            <a:r>
              <a:rPr lang="en-US" dirty="0" smtClean="0"/>
              <a:t>results from: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xchange </a:t>
            </a:r>
            <a:r>
              <a:rPr lang="en-US" dirty="0"/>
              <a:t>between water in the various systems of the </a:t>
            </a:r>
            <a:r>
              <a:rPr lang="en-US" dirty="0" smtClean="0"/>
              <a:t>Earth</a:t>
            </a:r>
          </a:p>
          <a:p>
            <a:pPr lvl="1"/>
            <a:r>
              <a:rPr lang="en-US" dirty="0" smtClean="0"/>
              <a:t>Redistribution </a:t>
            </a:r>
            <a:r>
              <a:rPr lang="en-US" dirty="0"/>
              <a:t>of the gravitational surface load that deforms the solid Earth and perturbs the Earth’s gravity </a:t>
            </a:r>
            <a:r>
              <a:rPr lang="en-US" dirty="0" smtClean="0"/>
              <a:t>field</a:t>
            </a:r>
            <a:endParaRPr lang="en-US" dirty="0"/>
          </a:p>
          <a:p>
            <a:r>
              <a:rPr lang="en-US" dirty="0" smtClean="0"/>
              <a:t>Inclusion of self-attraction and loading leads to geographically variable relative sea-level change</a:t>
            </a:r>
          </a:p>
          <a:p>
            <a:r>
              <a:rPr lang="en-US" dirty="0" smtClean="0"/>
              <a:t>When mass is transferred to oceans from land:</a:t>
            </a:r>
          </a:p>
          <a:p>
            <a:pPr lvl="1"/>
            <a:r>
              <a:rPr lang="en-US" dirty="0" smtClean="0"/>
              <a:t>In near-field, a large RSL fall occurs</a:t>
            </a:r>
          </a:p>
          <a:p>
            <a:pPr lvl="1"/>
            <a:r>
              <a:rPr lang="en-US" dirty="0" smtClean="0"/>
              <a:t>In far-field, the RSL rise is significantly greater than “</a:t>
            </a:r>
            <a:r>
              <a:rPr lang="en-US" dirty="0" err="1" smtClean="0"/>
              <a:t>eustatic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On long time-scales, viscoelastic adjustment of planet is significant</a:t>
            </a:r>
          </a:p>
          <a:p>
            <a:r>
              <a:rPr lang="en-US" dirty="0" smtClean="0"/>
              <a:t>These self-attraction and loading effects lead to a much more complex situation than the intuitively appealing “bathtub model,” making it difficult to communicate the scientific interpretation of sea-level observations to the public</a:t>
            </a:r>
          </a:p>
        </p:txBody>
      </p:sp>
    </p:spTree>
    <p:extLst>
      <p:ext uri="{BB962C8B-B14F-4D97-AF65-F5344CB8AC3E}">
        <p14:creationId xmlns:p14="http://schemas.microsoft.com/office/powerpoint/2010/main" val="4537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5-04 at 11.39.19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85" y="624702"/>
            <a:ext cx="6551230" cy="5943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48188" y="1185611"/>
            <a:ext cx="842890" cy="280950"/>
          </a:xfrm>
          <a:prstGeom prst="ellipse">
            <a:avLst/>
          </a:prstGeom>
          <a:noFill/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506442" y="2124673"/>
            <a:ext cx="2371342" cy="280950"/>
          </a:xfrm>
          <a:prstGeom prst="ellipse">
            <a:avLst/>
          </a:prstGeom>
          <a:noFill/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52313" y="5614764"/>
            <a:ext cx="1404828" cy="280950"/>
          </a:xfrm>
          <a:prstGeom prst="ellipse">
            <a:avLst/>
          </a:prstGeom>
          <a:noFill/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93452" y="6474754"/>
            <a:ext cx="1955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joannenova.com.au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1059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Background: </a:t>
            </a:r>
          </a:p>
          <a:p>
            <a:pPr lvl="1"/>
            <a:r>
              <a:rPr lang="en-US" dirty="0" err="1" smtClean="0"/>
              <a:t>Eustatic</a:t>
            </a:r>
            <a:r>
              <a:rPr lang="en-US" dirty="0" smtClean="0"/>
              <a:t> sea level: The bathtub model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bsolute and relative sea level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ean sea level</a:t>
            </a:r>
          </a:p>
          <a:p>
            <a:pPr lvl="1"/>
            <a:r>
              <a:rPr lang="en-US" dirty="0" smtClean="0"/>
              <a:t>Self-attraction and loading (SAL)</a:t>
            </a:r>
          </a:p>
          <a:p>
            <a:r>
              <a:rPr lang="en-US" dirty="0" smtClean="0"/>
              <a:t>The Sea-Level Equation (SLE) for elastic Earth</a:t>
            </a:r>
          </a:p>
          <a:p>
            <a:r>
              <a:rPr lang="en-US" dirty="0" smtClean="0"/>
              <a:t>Applications of SAL theory</a:t>
            </a:r>
          </a:p>
          <a:p>
            <a:pPr lvl="1"/>
            <a:r>
              <a:rPr lang="en-US" dirty="0" smtClean="0"/>
              <a:t>Glacial </a:t>
            </a:r>
            <a:r>
              <a:rPr lang="en-US" dirty="0" err="1" smtClean="0"/>
              <a:t>Isostatic</a:t>
            </a:r>
            <a:r>
              <a:rPr lang="en-US" dirty="0" smtClean="0"/>
              <a:t> Adjustment (postglacial rebound)</a:t>
            </a:r>
          </a:p>
          <a:p>
            <a:pPr lvl="1"/>
            <a:r>
              <a:rPr lang="en-US" dirty="0" smtClean="0"/>
              <a:t>Present-day melting of glaciers and ice sheets</a:t>
            </a:r>
          </a:p>
          <a:p>
            <a:pPr lvl="1"/>
            <a:r>
              <a:rPr lang="en-US" dirty="0" smtClean="0"/>
              <a:t>Potential catastrophic events in West Antarctica</a:t>
            </a:r>
          </a:p>
          <a:p>
            <a:pPr lvl="1"/>
            <a:r>
              <a:rPr lang="en-US" dirty="0" smtClean="0"/>
              <a:t>Exchange between water stored in continents and oceans: Sea level and ocean-bottom pressure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845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ASL and RSL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ASL: Measured by radar altimeters (TOPEX, Jason-1, 2)</a:t>
            </a:r>
          </a:p>
          <a:p>
            <a:pPr lvl="1"/>
            <a:r>
              <a:rPr lang="en-US" dirty="0" smtClean="0"/>
              <a:t>Orbital position of altimeter established by GPS in geocentric ellipsoidal coordinate system</a:t>
            </a:r>
          </a:p>
          <a:p>
            <a:pPr lvl="1"/>
            <a:r>
              <a:rPr lang="en-US" dirty="0" smtClean="0"/>
              <a:t>Radar therefore gives sea surface in this system</a:t>
            </a:r>
          </a:p>
          <a:p>
            <a:r>
              <a:rPr lang="en-US" dirty="0" smtClean="0"/>
              <a:t>RSL: Measured by tide gauges fixed to solid surface</a:t>
            </a:r>
          </a:p>
          <a:p>
            <a:pPr lvl="1"/>
            <a:r>
              <a:rPr lang="en-US" dirty="0" smtClean="0"/>
              <a:t>Cities, towns, buildings are also fixed to solid surface</a:t>
            </a:r>
          </a:p>
          <a:p>
            <a:r>
              <a:rPr lang="en-US" dirty="0" smtClean="0"/>
              <a:t>If ∆</a:t>
            </a:r>
            <a:r>
              <a:rPr lang="en-US" i="1" dirty="0" smtClean="0"/>
              <a:t>R(</a:t>
            </a:r>
            <a:r>
              <a:rPr lang="en-US" i="1" dirty="0" err="1" smtClean="0"/>
              <a:t>θ,Φ,t</a:t>
            </a:r>
            <a:r>
              <a:rPr lang="en-US" i="1" dirty="0" smtClean="0"/>
              <a:t>) </a:t>
            </a:r>
            <a:r>
              <a:rPr lang="en-US" dirty="0" smtClean="0"/>
              <a:t>is change in height of land surface and ∆</a:t>
            </a:r>
            <a:r>
              <a:rPr lang="en-US" i="1" dirty="0" smtClean="0"/>
              <a:t>G(</a:t>
            </a:r>
            <a:r>
              <a:rPr lang="en-US" i="1" dirty="0" err="1"/>
              <a:t>θ,</a:t>
            </a:r>
            <a:r>
              <a:rPr lang="en-US" i="1" dirty="0" err="1" smtClean="0"/>
              <a:t>Φ,t</a:t>
            </a:r>
            <a:r>
              <a:rPr lang="en-US" i="1" dirty="0" smtClean="0"/>
              <a:t>)</a:t>
            </a:r>
            <a:r>
              <a:rPr lang="en-US" dirty="0" smtClean="0"/>
              <a:t> is change in height of gravitational equipotential (both relative </a:t>
            </a:r>
            <a:r>
              <a:rPr lang="en-US" dirty="0"/>
              <a:t>to reference </a:t>
            </a:r>
            <a:r>
              <a:rPr lang="en-US" dirty="0" smtClean="0"/>
              <a:t>ellipsoid) then mean ∆RSL is ∆</a:t>
            </a:r>
            <a:r>
              <a:rPr lang="en-US" i="1" dirty="0" smtClean="0"/>
              <a:t>S</a:t>
            </a:r>
            <a:r>
              <a:rPr lang="en-US" i="1" dirty="0"/>
              <a:t>(</a:t>
            </a:r>
            <a:r>
              <a:rPr lang="en-US" i="1" dirty="0" err="1"/>
              <a:t>θ,Φ,t</a:t>
            </a:r>
            <a:r>
              <a:rPr lang="en-US" i="1" dirty="0" smtClean="0"/>
              <a:t>)</a:t>
            </a:r>
            <a:r>
              <a:rPr lang="en-US" dirty="0" smtClean="0"/>
              <a:t> = ∆</a:t>
            </a:r>
            <a:r>
              <a:rPr lang="en-US" i="1" dirty="0" smtClean="0"/>
              <a:t>G</a:t>
            </a:r>
            <a:r>
              <a:rPr lang="en-US" i="1" dirty="0"/>
              <a:t>(</a:t>
            </a:r>
            <a:r>
              <a:rPr lang="en-US" i="1" dirty="0" err="1"/>
              <a:t>θ,Φ,t</a:t>
            </a:r>
            <a:r>
              <a:rPr lang="en-US" i="1" dirty="0" smtClean="0"/>
              <a:t>)</a:t>
            </a:r>
            <a:r>
              <a:rPr lang="en-US" dirty="0" smtClean="0"/>
              <a:t> - ∆</a:t>
            </a:r>
            <a:r>
              <a:rPr lang="en-US" i="1" dirty="0" smtClean="0"/>
              <a:t>R(</a:t>
            </a:r>
            <a:r>
              <a:rPr lang="en-US" i="1" dirty="0" err="1"/>
              <a:t>θ,Φ,t</a:t>
            </a:r>
            <a:r>
              <a:rPr lang="en-US" i="1" dirty="0" smtClean="0"/>
              <a:t>)</a:t>
            </a:r>
            <a:r>
              <a:rPr lang="en-US" dirty="0" smtClean="0"/>
              <a:t> + </a:t>
            </a:r>
            <a:r>
              <a:rPr lang="en-US" i="1" dirty="0" smtClean="0"/>
              <a:t>?</a:t>
            </a:r>
          </a:p>
          <a:p>
            <a:r>
              <a:rPr lang="en-US" dirty="0" smtClean="0"/>
              <a:t>How do we determine </a:t>
            </a:r>
            <a:r>
              <a:rPr lang="en-US" dirty="0"/>
              <a:t>∆</a:t>
            </a:r>
            <a:r>
              <a:rPr lang="en-US" i="1" dirty="0" smtClean="0"/>
              <a:t>G, </a:t>
            </a:r>
            <a:r>
              <a:rPr lang="en-US" dirty="0" smtClean="0"/>
              <a:t>∆</a:t>
            </a:r>
            <a:r>
              <a:rPr lang="en-US" i="1" dirty="0" smtClean="0"/>
              <a:t>R, and “?”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964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803087"/>
            <a:ext cx="2139696" cy="797113"/>
          </a:xfrm>
        </p:spPr>
        <p:txBody>
          <a:bodyPr/>
          <a:lstStyle/>
          <a:p>
            <a:r>
              <a:rPr lang="en-US" sz="2000" dirty="0" smtClean="0"/>
              <a:t>The “gravity potato” (the geoid)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4775200"/>
            <a:ext cx="2139696" cy="6286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www.esa.int</a:t>
            </a:r>
            <a:endParaRPr lang="en-US" dirty="0"/>
          </a:p>
        </p:txBody>
      </p:sp>
      <p:pic>
        <p:nvPicPr>
          <p:cNvPr id="2" name="Goce-Color_HD1-H26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115" r="19853"/>
          <a:stretch/>
        </p:blipFill>
        <p:spPr>
          <a:xfrm>
            <a:off x="3912199" y="1760090"/>
            <a:ext cx="39685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5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669" y="3839436"/>
            <a:ext cx="4533900" cy="28067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 impacts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Bomarsund</a:t>
            </a:r>
            <a:r>
              <a:rPr lang="en-US" dirty="0" smtClean="0"/>
              <a:t> sea-level scale on </a:t>
            </a:r>
            <a:r>
              <a:rPr lang="en-US" dirty="0" err="1" smtClean="0"/>
              <a:t>Åland</a:t>
            </a:r>
            <a:r>
              <a:rPr lang="en-US" dirty="0" smtClean="0"/>
              <a:t>, Sweden.  Oldest preserved sea-level gauge in world.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Boathouse at </a:t>
            </a:r>
            <a:r>
              <a:rPr lang="en-US" dirty="0" err="1" smtClean="0"/>
              <a:t>Lövgrund</a:t>
            </a:r>
            <a:r>
              <a:rPr lang="en-US" dirty="0" smtClean="0"/>
              <a:t>, Sweden (No longer able to be reached by boat)</a:t>
            </a:r>
          </a:p>
          <a:p>
            <a:endParaRPr lang="en-US" dirty="0"/>
          </a:p>
          <a:p>
            <a:pPr marL="182880" lvl="0" indent="-457200">
              <a:spcBef>
                <a:spcPts val="0"/>
              </a:spcBef>
              <a:buClrTx/>
              <a:buSzTx/>
            </a:pPr>
            <a:r>
              <a:rPr lang="en-US" sz="1050" dirty="0" smtClean="0">
                <a:solidFill>
                  <a:srgbClr val="292934"/>
                </a:solidFill>
              </a:rPr>
              <a:t>From:</a:t>
            </a:r>
          </a:p>
          <a:p>
            <a:pPr marL="182880" lvl="0" indent="-457200">
              <a:spcBef>
                <a:spcPts val="0"/>
              </a:spcBef>
              <a:buClrTx/>
              <a:buSzTx/>
            </a:pPr>
            <a:endParaRPr lang="en-US" sz="1050" dirty="0">
              <a:solidFill>
                <a:srgbClr val="292934"/>
              </a:solidFill>
            </a:endParaRPr>
          </a:p>
          <a:p>
            <a:pPr marL="91440" lvl="0" indent="-457200">
              <a:spcBef>
                <a:spcPts val="0"/>
              </a:spcBef>
              <a:buClrTx/>
              <a:buSzTx/>
            </a:pPr>
            <a:r>
              <a:rPr lang="en-US" sz="1050" dirty="0" smtClean="0">
                <a:solidFill>
                  <a:srgbClr val="292934"/>
                </a:solidFill>
              </a:rPr>
              <a:t>Ekman</a:t>
            </a:r>
            <a:r>
              <a:rPr lang="en-US" sz="1050" dirty="0">
                <a:solidFill>
                  <a:srgbClr val="292934"/>
                </a:solidFill>
              </a:rPr>
              <a:t>, M. (2009), </a:t>
            </a:r>
            <a:r>
              <a:rPr lang="en-US" sz="1050" i="1" dirty="0">
                <a:solidFill>
                  <a:srgbClr val="292934"/>
                </a:solidFill>
              </a:rPr>
              <a:t>The </a:t>
            </a:r>
            <a:r>
              <a:rPr lang="en-US" sz="1050" i="1" dirty="0" smtClean="0">
                <a:solidFill>
                  <a:srgbClr val="292934"/>
                </a:solidFill>
              </a:rPr>
              <a:t>Chang-</a:t>
            </a:r>
            <a:r>
              <a:rPr lang="en-US" sz="1050" i="1" dirty="0" err="1" smtClean="0">
                <a:solidFill>
                  <a:srgbClr val="292934"/>
                </a:solidFill>
              </a:rPr>
              <a:t>ing</a:t>
            </a:r>
            <a:r>
              <a:rPr lang="en-US" sz="1050" i="1" dirty="0" smtClean="0">
                <a:solidFill>
                  <a:srgbClr val="292934"/>
                </a:solidFill>
              </a:rPr>
              <a:t> </a:t>
            </a:r>
            <a:r>
              <a:rPr lang="en-US" sz="1050" i="1" dirty="0">
                <a:solidFill>
                  <a:srgbClr val="292934"/>
                </a:solidFill>
              </a:rPr>
              <a:t>Level of the Baltic Sea During 300 Years:  A Clue to Understanding the Earth</a:t>
            </a:r>
            <a:r>
              <a:rPr lang="en-US" sz="1050" dirty="0">
                <a:solidFill>
                  <a:srgbClr val="292934"/>
                </a:solidFill>
              </a:rPr>
              <a:t>, </a:t>
            </a:r>
            <a:r>
              <a:rPr lang="en-US" sz="1050" dirty="0" smtClean="0">
                <a:solidFill>
                  <a:srgbClr val="292934"/>
                </a:solidFill>
              </a:rPr>
              <a:t>Sum-</a:t>
            </a:r>
            <a:r>
              <a:rPr lang="en-US" sz="1050" dirty="0" err="1" smtClean="0">
                <a:solidFill>
                  <a:srgbClr val="292934"/>
                </a:solidFill>
              </a:rPr>
              <a:t>mer</a:t>
            </a:r>
            <a:r>
              <a:rPr lang="en-US" sz="1050" dirty="0" smtClean="0">
                <a:solidFill>
                  <a:srgbClr val="292934"/>
                </a:solidFill>
              </a:rPr>
              <a:t> </a:t>
            </a:r>
            <a:r>
              <a:rPr lang="en-US" sz="1050" dirty="0">
                <a:solidFill>
                  <a:srgbClr val="292934"/>
                </a:solidFill>
              </a:rPr>
              <a:t>Institute for Historical </a:t>
            </a:r>
            <a:r>
              <a:rPr lang="en-US" sz="1050" dirty="0" smtClean="0">
                <a:solidFill>
                  <a:srgbClr val="292934"/>
                </a:solidFill>
              </a:rPr>
              <a:t>Geo-physics</a:t>
            </a:r>
            <a:r>
              <a:rPr lang="en-US" sz="1050" dirty="0">
                <a:solidFill>
                  <a:srgbClr val="292934"/>
                </a:solidFill>
              </a:rPr>
              <a:t>, 155 pp.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865" y="641866"/>
            <a:ext cx="2529607" cy="37997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2757" y="4019380"/>
            <a:ext cx="3130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96488" y="6216961"/>
            <a:ext cx="313044" cy="369332"/>
          </a:xfrm>
          <a:prstGeom prst="rect">
            <a:avLst/>
          </a:prstGeom>
          <a:solidFill>
            <a:srgbClr val="F3F2D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73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eoid_rat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88" y="1463560"/>
            <a:ext cx="4164013" cy="416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53583" y="6220278"/>
            <a:ext cx="2446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</a:t>
            </a:r>
            <a:r>
              <a:rPr lang="en-US" sz="1400" i="1" dirty="0" err="1" smtClean="0"/>
              <a:t>Tamisiea</a:t>
            </a:r>
            <a:r>
              <a:rPr lang="en-US" sz="1400" i="1" dirty="0" smtClean="0"/>
              <a:t> et al</a:t>
            </a:r>
            <a:r>
              <a:rPr lang="en-US" sz="1400" dirty="0" smtClean="0"/>
              <a:t>. [2007]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792080"/>
            <a:ext cx="2139696" cy="1261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GIA observations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/>
          <a:p>
            <a:r>
              <a:rPr lang="en-US" dirty="0" smtClean="0"/>
              <a:t>Geoid rate over North America from GRACE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4050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Green’s functions for gravitational mass loads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330450"/>
            <a:ext cx="2139696" cy="4043717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100" dirty="0" smtClean="0"/>
              <a:t>Surface deformation </a:t>
            </a:r>
            <a:r>
              <a:rPr lang="en-US" sz="1100" dirty="0"/>
              <a:t>linear with applied </a:t>
            </a:r>
            <a:r>
              <a:rPr lang="en-US" sz="1100" dirty="0" smtClean="0"/>
              <a:t>load (elastic)</a:t>
            </a:r>
          </a:p>
          <a:p>
            <a:pPr marL="285750" indent="-285750">
              <a:buFont typeface="Arial"/>
              <a:buChar char="•"/>
            </a:pPr>
            <a:r>
              <a:rPr lang="en-US" sz="1100" dirty="0" smtClean="0"/>
              <a:t>Green’s function: Response to point load</a:t>
            </a:r>
            <a:endParaRPr lang="en-US" sz="1100" dirty="0"/>
          </a:p>
          <a:p>
            <a:pPr marL="285750" indent="-285750">
              <a:buFont typeface="Arial"/>
              <a:buChar char="•"/>
            </a:pPr>
            <a:r>
              <a:rPr lang="en-US" sz="1100" dirty="0" smtClean="0"/>
              <a:t>See W</a:t>
            </a:r>
            <a:r>
              <a:rPr lang="en-US" sz="1100" dirty="0"/>
              <a:t>. E. Farrell (1972), Deformation of the Earth by Surface Loads, </a:t>
            </a:r>
            <a:r>
              <a:rPr lang="en-US" sz="1100" i="1" dirty="0"/>
              <a:t>Rev. Geophys.,10(3)</a:t>
            </a:r>
            <a:r>
              <a:rPr lang="en-US" sz="1100" dirty="0"/>
              <a:t>, 761-797, </a:t>
            </a:r>
            <a:r>
              <a:rPr lang="fr-FR" sz="1100" dirty="0"/>
              <a:t>doi</a:t>
            </a:r>
            <a:r>
              <a:rPr lang="fr-FR" sz="1100" dirty="0" smtClean="0"/>
              <a:t>:10.1029 RG010i003p00761</a:t>
            </a:r>
          </a:p>
          <a:p>
            <a:pPr marL="285750" indent="-285750">
              <a:buFont typeface="Arial"/>
              <a:buChar char="•"/>
            </a:pPr>
            <a:r>
              <a:rPr lang="en-US" sz="1100" dirty="0" smtClean="0"/>
              <a:t>Response to arbitrary load is convolution over planet’s surface of load and Green’s function</a:t>
            </a:r>
            <a:endParaRPr lang="en-US" sz="1100" dirty="0"/>
          </a:p>
          <a:p>
            <a:pPr marL="285750" indent="-285750">
              <a:buFont typeface="Arial"/>
              <a:buChar char="•"/>
            </a:pP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2130552"/>
            <a:ext cx="3276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5624" y="4997450"/>
            <a:ext cx="17324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Sung-Ho and </a:t>
            </a:r>
            <a:r>
              <a:rPr lang="en-US" sz="1050" i="1" dirty="0" err="1" smtClean="0"/>
              <a:t>Baek</a:t>
            </a:r>
            <a:r>
              <a:rPr lang="en-US" sz="1050" dirty="0"/>
              <a:t> </a:t>
            </a:r>
            <a:r>
              <a:rPr lang="en-US" sz="1050" dirty="0" smtClean="0"/>
              <a:t>[2011]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2282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deformation (elastic)</a:t>
            </a:r>
            <a:endParaRPr lang="en-US" dirty="0"/>
          </a:p>
        </p:txBody>
      </p:sp>
      <p:pic>
        <p:nvPicPr>
          <p:cNvPr id="5" name="Picture 4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" y="2409872"/>
            <a:ext cx="6997700" cy="660400"/>
          </a:xfrm>
          <a:prstGeom prst="rect">
            <a:avLst/>
          </a:prstGeom>
        </p:spPr>
      </p:pic>
      <p:pic>
        <p:nvPicPr>
          <p:cNvPr id="7" name="Picture 6" descr="latex-image-1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" y="3355749"/>
            <a:ext cx="4940300" cy="330200"/>
          </a:xfrm>
          <a:prstGeom prst="rect">
            <a:avLst/>
          </a:prstGeom>
        </p:spPr>
      </p:pic>
      <p:pic>
        <p:nvPicPr>
          <p:cNvPr id="10" name="Picture 9" descr="latex-image-1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" y="4561704"/>
            <a:ext cx="8191500" cy="685800"/>
          </a:xfrm>
          <a:prstGeom prst="rect">
            <a:avLst/>
          </a:prstGeom>
        </p:spPr>
      </p:pic>
      <p:pic>
        <p:nvPicPr>
          <p:cNvPr id="6" name="Picture 5" descr="latex-image-1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" y="3971426"/>
            <a:ext cx="6337300" cy="304800"/>
          </a:xfrm>
          <a:prstGeom prst="rect">
            <a:avLst/>
          </a:prstGeom>
        </p:spPr>
      </p:pic>
      <p:pic>
        <p:nvPicPr>
          <p:cNvPr id="9" name="Picture 8" descr="latex-image-1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0" y="1454150"/>
            <a:ext cx="4483100" cy="69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458" y="5594350"/>
            <a:ext cx="819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Should be </a:t>
            </a:r>
            <a:r>
              <a:rPr lang="en-US" i="1" dirty="0" smtClean="0"/>
              <a:t>∆R</a:t>
            </a:r>
            <a:r>
              <a:rPr lang="en-US" dirty="0" smtClean="0"/>
              <a:t> and </a:t>
            </a:r>
            <a:r>
              <a:rPr lang="en-US" i="1" dirty="0" smtClean="0"/>
              <a:t>∆L</a:t>
            </a:r>
            <a:r>
              <a:rPr lang="en-US" dirty="0" smtClean="0"/>
              <a:t>.  </a:t>
            </a:r>
            <a:r>
              <a:rPr lang="en-US" i="1" dirty="0" smtClean="0"/>
              <a:t>∆</a:t>
            </a:r>
            <a:r>
              <a:rPr lang="en-US" dirty="0" smtClean="0"/>
              <a:t>s left off for clarity.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potential perturbation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Potential perturbation has same formulation as radial deformation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Potential Green’s function includes two terms: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smtClean="0"/>
              <a:t>Direct attraction of mass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smtClean="0"/>
              <a:t>Deformation of Earth’s surface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1" name="Picture 10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3385745"/>
            <a:ext cx="4686300" cy="317500"/>
          </a:xfrm>
          <a:prstGeom prst="rect">
            <a:avLst/>
          </a:prstGeom>
        </p:spPr>
      </p:pic>
      <p:pic>
        <p:nvPicPr>
          <p:cNvPr id="14" name="Picture 13" descr="latex-image-1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1890356"/>
            <a:ext cx="45212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066800" y="1081673"/>
            <a:ext cx="7252669" cy="967204"/>
            <a:chOff x="1066800" y="1081673"/>
            <a:chExt cx="7252669" cy="967204"/>
          </a:xfrm>
        </p:grpSpPr>
        <p:grpSp>
          <p:nvGrpSpPr>
            <p:cNvPr id="7" name="Group 6"/>
            <p:cNvGrpSpPr/>
            <p:nvPr/>
          </p:nvGrpSpPr>
          <p:grpSpPr>
            <a:xfrm>
              <a:off x="1066800" y="1250950"/>
              <a:ext cx="3124200" cy="628650"/>
              <a:chOff x="1066800" y="1250950"/>
              <a:chExt cx="3124200" cy="62865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066800" y="1250950"/>
                <a:ext cx="3124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066800" y="1879600"/>
                <a:ext cx="3124200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4610100" y="1081673"/>
              <a:ext cx="3709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Unperturbed gravitational equipotential</a:t>
              </a:r>
              <a:endParaRPr lang="en-US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610100" y="1710323"/>
              <a:ext cx="2534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Unperturbed solid surface</a:t>
              </a:r>
              <a:endParaRPr lang="en-US" sz="16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3150" y="3156566"/>
            <a:ext cx="6994647" cy="1014767"/>
            <a:chOff x="1073150" y="3288360"/>
            <a:chExt cx="6994647" cy="1014767"/>
          </a:xfrm>
        </p:grpSpPr>
        <p:grpSp>
          <p:nvGrpSpPr>
            <p:cNvPr id="19" name="Group 18"/>
            <p:cNvGrpSpPr/>
            <p:nvPr/>
          </p:nvGrpSpPr>
          <p:grpSpPr>
            <a:xfrm>
              <a:off x="1073150" y="3288360"/>
              <a:ext cx="3124200" cy="864540"/>
              <a:chOff x="1066800" y="2342210"/>
              <a:chExt cx="3124200" cy="86454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1066800" y="2578100"/>
                <a:ext cx="3124200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066800" y="3206750"/>
                <a:ext cx="3124200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ounded Rectangle 10"/>
              <p:cNvSpPr/>
              <p:nvPr/>
            </p:nvSpPr>
            <p:spPr>
              <a:xfrm>
                <a:off x="2263775" y="3041650"/>
                <a:ext cx="730250" cy="14605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1066800" y="2342210"/>
                <a:ext cx="3124200" cy="229540"/>
                <a:chOff x="1066800" y="2342210"/>
                <a:chExt cx="3124200" cy="229540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1066800" y="2342210"/>
                  <a:ext cx="1581150" cy="229540"/>
                </a:xfrm>
                <a:custGeom>
                  <a:avLst/>
                  <a:gdLst>
                    <a:gd name="connsiteX0" fmla="*/ 0 w 1581150"/>
                    <a:gd name="connsiteY0" fmla="*/ 229540 h 229540"/>
                    <a:gd name="connsiteX1" fmla="*/ 203200 w 1581150"/>
                    <a:gd name="connsiteY1" fmla="*/ 223190 h 229540"/>
                    <a:gd name="connsiteX2" fmla="*/ 222250 w 1581150"/>
                    <a:gd name="connsiteY2" fmla="*/ 216840 h 229540"/>
                    <a:gd name="connsiteX3" fmla="*/ 361950 w 1581150"/>
                    <a:gd name="connsiteY3" fmla="*/ 210490 h 229540"/>
                    <a:gd name="connsiteX4" fmla="*/ 387350 w 1581150"/>
                    <a:gd name="connsiteY4" fmla="*/ 204140 h 229540"/>
                    <a:gd name="connsiteX5" fmla="*/ 450850 w 1581150"/>
                    <a:gd name="connsiteY5" fmla="*/ 185090 h 229540"/>
                    <a:gd name="connsiteX6" fmla="*/ 508000 w 1581150"/>
                    <a:gd name="connsiteY6" fmla="*/ 178740 h 229540"/>
                    <a:gd name="connsiteX7" fmla="*/ 584200 w 1581150"/>
                    <a:gd name="connsiteY7" fmla="*/ 159690 h 229540"/>
                    <a:gd name="connsiteX8" fmla="*/ 622300 w 1581150"/>
                    <a:gd name="connsiteY8" fmla="*/ 146990 h 229540"/>
                    <a:gd name="connsiteX9" fmla="*/ 666750 w 1581150"/>
                    <a:gd name="connsiteY9" fmla="*/ 134290 h 229540"/>
                    <a:gd name="connsiteX10" fmla="*/ 730250 w 1581150"/>
                    <a:gd name="connsiteY10" fmla="*/ 127940 h 229540"/>
                    <a:gd name="connsiteX11" fmla="*/ 755650 w 1581150"/>
                    <a:gd name="connsiteY11" fmla="*/ 121590 h 229540"/>
                    <a:gd name="connsiteX12" fmla="*/ 774700 w 1581150"/>
                    <a:gd name="connsiteY12" fmla="*/ 115240 h 229540"/>
                    <a:gd name="connsiteX13" fmla="*/ 825500 w 1581150"/>
                    <a:gd name="connsiteY13" fmla="*/ 102540 h 229540"/>
                    <a:gd name="connsiteX14" fmla="*/ 876300 w 1581150"/>
                    <a:gd name="connsiteY14" fmla="*/ 89840 h 229540"/>
                    <a:gd name="connsiteX15" fmla="*/ 901700 w 1581150"/>
                    <a:gd name="connsiteY15" fmla="*/ 83490 h 229540"/>
                    <a:gd name="connsiteX16" fmla="*/ 927100 w 1581150"/>
                    <a:gd name="connsiteY16" fmla="*/ 77140 h 229540"/>
                    <a:gd name="connsiteX17" fmla="*/ 958850 w 1581150"/>
                    <a:gd name="connsiteY17" fmla="*/ 70790 h 229540"/>
                    <a:gd name="connsiteX18" fmla="*/ 984250 w 1581150"/>
                    <a:gd name="connsiteY18" fmla="*/ 64440 h 229540"/>
                    <a:gd name="connsiteX19" fmla="*/ 1003300 w 1581150"/>
                    <a:gd name="connsiteY19" fmla="*/ 58090 h 229540"/>
                    <a:gd name="connsiteX20" fmla="*/ 1123950 w 1581150"/>
                    <a:gd name="connsiteY20" fmla="*/ 45390 h 229540"/>
                    <a:gd name="connsiteX21" fmla="*/ 1155700 w 1581150"/>
                    <a:gd name="connsiteY21" fmla="*/ 39040 h 229540"/>
                    <a:gd name="connsiteX22" fmla="*/ 1174750 w 1581150"/>
                    <a:gd name="connsiteY22" fmla="*/ 32690 h 229540"/>
                    <a:gd name="connsiteX23" fmla="*/ 1200150 w 1581150"/>
                    <a:gd name="connsiteY23" fmla="*/ 26340 h 229540"/>
                    <a:gd name="connsiteX24" fmla="*/ 1219200 w 1581150"/>
                    <a:gd name="connsiteY24" fmla="*/ 19990 h 229540"/>
                    <a:gd name="connsiteX25" fmla="*/ 1289050 w 1581150"/>
                    <a:gd name="connsiteY25" fmla="*/ 13640 h 229540"/>
                    <a:gd name="connsiteX26" fmla="*/ 1320800 w 1581150"/>
                    <a:gd name="connsiteY26" fmla="*/ 7290 h 229540"/>
                    <a:gd name="connsiteX27" fmla="*/ 1581150 w 1581150"/>
                    <a:gd name="connsiteY27" fmla="*/ 940 h 22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81150" h="229540">
                      <a:moveTo>
                        <a:pt x="0" y="229540"/>
                      </a:moveTo>
                      <a:cubicBezTo>
                        <a:pt x="67733" y="227423"/>
                        <a:pt x="135544" y="227056"/>
                        <a:pt x="203200" y="223190"/>
                      </a:cubicBezTo>
                      <a:cubicBezTo>
                        <a:pt x="209883" y="222808"/>
                        <a:pt x="215578" y="217374"/>
                        <a:pt x="222250" y="216840"/>
                      </a:cubicBezTo>
                      <a:cubicBezTo>
                        <a:pt x="268716" y="213123"/>
                        <a:pt x="315383" y="212607"/>
                        <a:pt x="361950" y="210490"/>
                      </a:cubicBezTo>
                      <a:cubicBezTo>
                        <a:pt x="370417" y="208373"/>
                        <a:pt x="378991" y="206648"/>
                        <a:pt x="387350" y="204140"/>
                      </a:cubicBezTo>
                      <a:cubicBezTo>
                        <a:pt x="405568" y="198675"/>
                        <a:pt x="430822" y="188171"/>
                        <a:pt x="450850" y="185090"/>
                      </a:cubicBezTo>
                      <a:cubicBezTo>
                        <a:pt x="469794" y="182175"/>
                        <a:pt x="488950" y="180857"/>
                        <a:pt x="508000" y="178740"/>
                      </a:cubicBezTo>
                      <a:cubicBezTo>
                        <a:pt x="547908" y="152135"/>
                        <a:pt x="507134" y="175103"/>
                        <a:pt x="584200" y="159690"/>
                      </a:cubicBezTo>
                      <a:cubicBezTo>
                        <a:pt x="597327" y="157065"/>
                        <a:pt x="609600" y="151223"/>
                        <a:pt x="622300" y="146990"/>
                      </a:cubicBezTo>
                      <a:cubicBezTo>
                        <a:pt x="635870" y="142467"/>
                        <a:pt x="652797" y="136283"/>
                        <a:pt x="666750" y="134290"/>
                      </a:cubicBezTo>
                      <a:cubicBezTo>
                        <a:pt x="687808" y="131282"/>
                        <a:pt x="709083" y="130057"/>
                        <a:pt x="730250" y="127940"/>
                      </a:cubicBezTo>
                      <a:cubicBezTo>
                        <a:pt x="738717" y="125823"/>
                        <a:pt x="747259" y="123988"/>
                        <a:pt x="755650" y="121590"/>
                      </a:cubicBezTo>
                      <a:cubicBezTo>
                        <a:pt x="762086" y="119751"/>
                        <a:pt x="768242" y="117001"/>
                        <a:pt x="774700" y="115240"/>
                      </a:cubicBezTo>
                      <a:cubicBezTo>
                        <a:pt x="791539" y="110647"/>
                        <a:pt x="808567" y="106773"/>
                        <a:pt x="825500" y="102540"/>
                      </a:cubicBezTo>
                      <a:lnTo>
                        <a:pt x="876300" y="89840"/>
                      </a:lnTo>
                      <a:lnTo>
                        <a:pt x="901700" y="83490"/>
                      </a:lnTo>
                      <a:cubicBezTo>
                        <a:pt x="910167" y="81373"/>
                        <a:pt x="918542" y="78852"/>
                        <a:pt x="927100" y="77140"/>
                      </a:cubicBezTo>
                      <a:cubicBezTo>
                        <a:pt x="937683" y="75023"/>
                        <a:pt x="948314" y="73131"/>
                        <a:pt x="958850" y="70790"/>
                      </a:cubicBezTo>
                      <a:cubicBezTo>
                        <a:pt x="967369" y="68897"/>
                        <a:pt x="975859" y="66838"/>
                        <a:pt x="984250" y="64440"/>
                      </a:cubicBezTo>
                      <a:cubicBezTo>
                        <a:pt x="990686" y="62601"/>
                        <a:pt x="996714" y="59287"/>
                        <a:pt x="1003300" y="58090"/>
                      </a:cubicBezTo>
                      <a:cubicBezTo>
                        <a:pt x="1031050" y="53045"/>
                        <a:pt x="1100467" y="47525"/>
                        <a:pt x="1123950" y="45390"/>
                      </a:cubicBezTo>
                      <a:cubicBezTo>
                        <a:pt x="1134533" y="43273"/>
                        <a:pt x="1145229" y="41658"/>
                        <a:pt x="1155700" y="39040"/>
                      </a:cubicBezTo>
                      <a:cubicBezTo>
                        <a:pt x="1162194" y="37417"/>
                        <a:pt x="1168314" y="34529"/>
                        <a:pt x="1174750" y="32690"/>
                      </a:cubicBezTo>
                      <a:cubicBezTo>
                        <a:pt x="1183141" y="30292"/>
                        <a:pt x="1191759" y="28738"/>
                        <a:pt x="1200150" y="26340"/>
                      </a:cubicBezTo>
                      <a:cubicBezTo>
                        <a:pt x="1206586" y="24501"/>
                        <a:pt x="1212574" y="20937"/>
                        <a:pt x="1219200" y="19990"/>
                      </a:cubicBezTo>
                      <a:cubicBezTo>
                        <a:pt x="1242344" y="16684"/>
                        <a:pt x="1265767" y="15757"/>
                        <a:pt x="1289050" y="13640"/>
                      </a:cubicBezTo>
                      <a:cubicBezTo>
                        <a:pt x="1299633" y="11523"/>
                        <a:pt x="1310073" y="8482"/>
                        <a:pt x="1320800" y="7290"/>
                      </a:cubicBezTo>
                      <a:cubicBezTo>
                        <a:pt x="1418860" y="-3606"/>
                        <a:pt x="1469345" y="940"/>
                        <a:pt x="1581150" y="940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3366FF"/>
                      </a:solidFill>
                    </a:ln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>
                  <a:off x="2609850" y="2342210"/>
                  <a:ext cx="1581150" cy="229540"/>
                </a:xfrm>
                <a:custGeom>
                  <a:avLst/>
                  <a:gdLst>
                    <a:gd name="connsiteX0" fmla="*/ 0 w 1581150"/>
                    <a:gd name="connsiteY0" fmla="*/ 229540 h 229540"/>
                    <a:gd name="connsiteX1" fmla="*/ 203200 w 1581150"/>
                    <a:gd name="connsiteY1" fmla="*/ 223190 h 229540"/>
                    <a:gd name="connsiteX2" fmla="*/ 222250 w 1581150"/>
                    <a:gd name="connsiteY2" fmla="*/ 216840 h 229540"/>
                    <a:gd name="connsiteX3" fmla="*/ 361950 w 1581150"/>
                    <a:gd name="connsiteY3" fmla="*/ 210490 h 229540"/>
                    <a:gd name="connsiteX4" fmla="*/ 387350 w 1581150"/>
                    <a:gd name="connsiteY4" fmla="*/ 204140 h 229540"/>
                    <a:gd name="connsiteX5" fmla="*/ 450850 w 1581150"/>
                    <a:gd name="connsiteY5" fmla="*/ 185090 h 229540"/>
                    <a:gd name="connsiteX6" fmla="*/ 508000 w 1581150"/>
                    <a:gd name="connsiteY6" fmla="*/ 178740 h 229540"/>
                    <a:gd name="connsiteX7" fmla="*/ 584200 w 1581150"/>
                    <a:gd name="connsiteY7" fmla="*/ 159690 h 229540"/>
                    <a:gd name="connsiteX8" fmla="*/ 622300 w 1581150"/>
                    <a:gd name="connsiteY8" fmla="*/ 146990 h 229540"/>
                    <a:gd name="connsiteX9" fmla="*/ 666750 w 1581150"/>
                    <a:gd name="connsiteY9" fmla="*/ 134290 h 229540"/>
                    <a:gd name="connsiteX10" fmla="*/ 730250 w 1581150"/>
                    <a:gd name="connsiteY10" fmla="*/ 127940 h 229540"/>
                    <a:gd name="connsiteX11" fmla="*/ 755650 w 1581150"/>
                    <a:gd name="connsiteY11" fmla="*/ 121590 h 229540"/>
                    <a:gd name="connsiteX12" fmla="*/ 774700 w 1581150"/>
                    <a:gd name="connsiteY12" fmla="*/ 115240 h 229540"/>
                    <a:gd name="connsiteX13" fmla="*/ 825500 w 1581150"/>
                    <a:gd name="connsiteY13" fmla="*/ 102540 h 229540"/>
                    <a:gd name="connsiteX14" fmla="*/ 876300 w 1581150"/>
                    <a:gd name="connsiteY14" fmla="*/ 89840 h 229540"/>
                    <a:gd name="connsiteX15" fmla="*/ 901700 w 1581150"/>
                    <a:gd name="connsiteY15" fmla="*/ 83490 h 229540"/>
                    <a:gd name="connsiteX16" fmla="*/ 927100 w 1581150"/>
                    <a:gd name="connsiteY16" fmla="*/ 77140 h 229540"/>
                    <a:gd name="connsiteX17" fmla="*/ 958850 w 1581150"/>
                    <a:gd name="connsiteY17" fmla="*/ 70790 h 229540"/>
                    <a:gd name="connsiteX18" fmla="*/ 984250 w 1581150"/>
                    <a:gd name="connsiteY18" fmla="*/ 64440 h 229540"/>
                    <a:gd name="connsiteX19" fmla="*/ 1003300 w 1581150"/>
                    <a:gd name="connsiteY19" fmla="*/ 58090 h 229540"/>
                    <a:gd name="connsiteX20" fmla="*/ 1123950 w 1581150"/>
                    <a:gd name="connsiteY20" fmla="*/ 45390 h 229540"/>
                    <a:gd name="connsiteX21" fmla="*/ 1155700 w 1581150"/>
                    <a:gd name="connsiteY21" fmla="*/ 39040 h 229540"/>
                    <a:gd name="connsiteX22" fmla="*/ 1174750 w 1581150"/>
                    <a:gd name="connsiteY22" fmla="*/ 32690 h 229540"/>
                    <a:gd name="connsiteX23" fmla="*/ 1200150 w 1581150"/>
                    <a:gd name="connsiteY23" fmla="*/ 26340 h 229540"/>
                    <a:gd name="connsiteX24" fmla="*/ 1219200 w 1581150"/>
                    <a:gd name="connsiteY24" fmla="*/ 19990 h 229540"/>
                    <a:gd name="connsiteX25" fmla="*/ 1289050 w 1581150"/>
                    <a:gd name="connsiteY25" fmla="*/ 13640 h 229540"/>
                    <a:gd name="connsiteX26" fmla="*/ 1320800 w 1581150"/>
                    <a:gd name="connsiteY26" fmla="*/ 7290 h 229540"/>
                    <a:gd name="connsiteX27" fmla="*/ 1581150 w 1581150"/>
                    <a:gd name="connsiteY27" fmla="*/ 940 h 22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81150" h="229540">
                      <a:moveTo>
                        <a:pt x="0" y="229540"/>
                      </a:moveTo>
                      <a:cubicBezTo>
                        <a:pt x="67733" y="227423"/>
                        <a:pt x="135544" y="227056"/>
                        <a:pt x="203200" y="223190"/>
                      </a:cubicBezTo>
                      <a:cubicBezTo>
                        <a:pt x="209883" y="222808"/>
                        <a:pt x="215578" y="217374"/>
                        <a:pt x="222250" y="216840"/>
                      </a:cubicBezTo>
                      <a:cubicBezTo>
                        <a:pt x="268716" y="213123"/>
                        <a:pt x="315383" y="212607"/>
                        <a:pt x="361950" y="210490"/>
                      </a:cubicBezTo>
                      <a:cubicBezTo>
                        <a:pt x="370417" y="208373"/>
                        <a:pt x="378991" y="206648"/>
                        <a:pt x="387350" y="204140"/>
                      </a:cubicBezTo>
                      <a:cubicBezTo>
                        <a:pt x="405568" y="198675"/>
                        <a:pt x="430822" y="188171"/>
                        <a:pt x="450850" y="185090"/>
                      </a:cubicBezTo>
                      <a:cubicBezTo>
                        <a:pt x="469794" y="182175"/>
                        <a:pt x="488950" y="180857"/>
                        <a:pt x="508000" y="178740"/>
                      </a:cubicBezTo>
                      <a:cubicBezTo>
                        <a:pt x="547908" y="152135"/>
                        <a:pt x="507134" y="175103"/>
                        <a:pt x="584200" y="159690"/>
                      </a:cubicBezTo>
                      <a:cubicBezTo>
                        <a:pt x="597327" y="157065"/>
                        <a:pt x="609600" y="151223"/>
                        <a:pt x="622300" y="146990"/>
                      </a:cubicBezTo>
                      <a:cubicBezTo>
                        <a:pt x="635870" y="142467"/>
                        <a:pt x="652797" y="136283"/>
                        <a:pt x="666750" y="134290"/>
                      </a:cubicBezTo>
                      <a:cubicBezTo>
                        <a:pt x="687808" y="131282"/>
                        <a:pt x="709083" y="130057"/>
                        <a:pt x="730250" y="127940"/>
                      </a:cubicBezTo>
                      <a:cubicBezTo>
                        <a:pt x="738717" y="125823"/>
                        <a:pt x="747259" y="123988"/>
                        <a:pt x="755650" y="121590"/>
                      </a:cubicBezTo>
                      <a:cubicBezTo>
                        <a:pt x="762086" y="119751"/>
                        <a:pt x="768242" y="117001"/>
                        <a:pt x="774700" y="115240"/>
                      </a:cubicBezTo>
                      <a:cubicBezTo>
                        <a:pt x="791539" y="110647"/>
                        <a:pt x="808567" y="106773"/>
                        <a:pt x="825500" y="102540"/>
                      </a:cubicBezTo>
                      <a:lnTo>
                        <a:pt x="876300" y="89840"/>
                      </a:lnTo>
                      <a:lnTo>
                        <a:pt x="901700" y="83490"/>
                      </a:lnTo>
                      <a:cubicBezTo>
                        <a:pt x="910167" y="81373"/>
                        <a:pt x="918542" y="78852"/>
                        <a:pt x="927100" y="77140"/>
                      </a:cubicBezTo>
                      <a:cubicBezTo>
                        <a:pt x="937683" y="75023"/>
                        <a:pt x="948314" y="73131"/>
                        <a:pt x="958850" y="70790"/>
                      </a:cubicBezTo>
                      <a:cubicBezTo>
                        <a:pt x="967369" y="68897"/>
                        <a:pt x="975859" y="66838"/>
                        <a:pt x="984250" y="64440"/>
                      </a:cubicBezTo>
                      <a:cubicBezTo>
                        <a:pt x="990686" y="62601"/>
                        <a:pt x="996714" y="59287"/>
                        <a:pt x="1003300" y="58090"/>
                      </a:cubicBezTo>
                      <a:cubicBezTo>
                        <a:pt x="1031050" y="53045"/>
                        <a:pt x="1100467" y="47525"/>
                        <a:pt x="1123950" y="45390"/>
                      </a:cubicBezTo>
                      <a:cubicBezTo>
                        <a:pt x="1134533" y="43273"/>
                        <a:pt x="1145229" y="41658"/>
                        <a:pt x="1155700" y="39040"/>
                      </a:cubicBezTo>
                      <a:cubicBezTo>
                        <a:pt x="1162194" y="37417"/>
                        <a:pt x="1168314" y="34529"/>
                        <a:pt x="1174750" y="32690"/>
                      </a:cubicBezTo>
                      <a:cubicBezTo>
                        <a:pt x="1183141" y="30292"/>
                        <a:pt x="1191759" y="28738"/>
                        <a:pt x="1200150" y="26340"/>
                      </a:cubicBezTo>
                      <a:cubicBezTo>
                        <a:pt x="1206586" y="24501"/>
                        <a:pt x="1212574" y="20937"/>
                        <a:pt x="1219200" y="19990"/>
                      </a:cubicBezTo>
                      <a:cubicBezTo>
                        <a:pt x="1242344" y="16684"/>
                        <a:pt x="1265767" y="15757"/>
                        <a:pt x="1289050" y="13640"/>
                      </a:cubicBezTo>
                      <a:cubicBezTo>
                        <a:pt x="1299633" y="11523"/>
                        <a:pt x="1310073" y="8482"/>
                        <a:pt x="1320800" y="7290"/>
                      </a:cubicBezTo>
                      <a:cubicBezTo>
                        <a:pt x="1418860" y="-3606"/>
                        <a:pt x="1469345" y="940"/>
                        <a:pt x="1581150" y="940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3366FF"/>
                      </a:solidFill>
                    </a:ln>
                  </a:endParaRPr>
                </a:p>
              </p:txBody>
            </p:sp>
          </p:grpSp>
        </p:grpSp>
        <p:sp>
          <p:nvSpPr>
            <p:cNvPr id="38" name="TextBox 37"/>
            <p:cNvSpPr txBox="1"/>
            <p:nvPr/>
          </p:nvSpPr>
          <p:spPr>
            <a:xfrm>
              <a:off x="4610100" y="3354973"/>
              <a:ext cx="27851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Equipotential with mass load</a:t>
              </a:r>
              <a:endParaRPr lang="en-US" sz="1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10100" y="3964573"/>
              <a:ext cx="3457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Undeformed</a:t>
              </a:r>
              <a:r>
                <a:rPr lang="en-US" sz="1600" dirty="0" smtClean="0"/>
                <a:t> surface with mass load</a:t>
              </a:r>
              <a:endParaRPr lang="en-US" sz="16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22350" y="5279023"/>
            <a:ext cx="7912772" cy="976667"/>
            <a:chOff x="1022350" y="5334000"/>
            <a:chExt cx="7912772" cy="976667"/>
          </a:xfrm>
        </p:grpSpPr>
        <p:grpSp>
          <p:nvGrpSpPr>
            <p:cNvPr id="35" name="Group 34"/>
            <p:cNvGrpSpPr/>
            <p:nvPr/>
          </p:nvGrpSpPr>
          <p:grpSpPr>
            <a:xfrm>
              <a:off x="1022350" y="5334000"/>
              <a:ext cx="3175000" cy="972505"/>
              <a:chOff x="1187450" y="4520260"/>
              <a:chExt cx="3175000" cy="972505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200150" y="4756150"/>
                <a:ext cx="3124200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>
              <a:xfrm>
                <a:off x="1200150" y="4520260"/>
                <a:ext cx="3124200" cy="229540"/>
                <a:chOff x="1200150" y="4520260"/>
                <a:chExt cx="3124200" cy="229540"/>
              </a:xfrm>
            </p:grpSpPr>
            <p:sp>
              <p:nvSpPr>
                <p:cNvPr id="25" name="Freeform 24"/>
                <p:cNvSpPr/>
                <p:nvPr/>
              </p:nvSpPr>
              <p:spPr>
                <a:xfrm>
                  <a:off x="1200150" y="4520260"/>
                  <a:ext cx="1581150" cy="229540"/>
                </a:xfrm>
                <a:custGeom>
                  <a:avLst/>
                  <a:gdLst>
                    <a:gd name="connsiteX0" fmla="*/ 0 w 1581150"/>
                    <a:gd name="connsiteY0" fmla="*/ 229540 h 229540"/>
                    <a:gd name="connsiteX1" fmla="*/ 203200 w 1581150"/>
                    <a:gd name="connsiteY1" fmla="*/ 223190 h 229540"/>
                    <a:gd name="connsiteX2" fmla="*/ 222250 w 1581150"/>
                    <a:gd name="connsiteY2" fmla="*/ 216840 h 229540"/>
                    <a:gd name="connsiteX3" fmla="*/ 361950 w 1581150"/>
                    <a:gd name="connsiteY3" fmla="*/ 210490 h 229540"/>
                    <a:gd name="connsiteX4" fmla="*/ 387350 w 1581150"/>
                    <a:gd name="connsiteY4" fmla="*/ 204140 h 229540"/>
                    <a:gd name="connsiteX5" fmla="*/ 450850 w 1581150"/>
                    <a:gd name="connsiteY5" fmla="*/ 185090 h 229540"/>
                    <a:gd name="connsiteX6" fmla="*/ 508000 w 1581150"/>
                    <a:gd name="connsiteY6" fmla="*/ 178740 h 229540"/>
                    <a:gd name="connsiteX7" fmla="*/ 584200 w 1581150"/>
                    <a:gd name="connsiteY7" fmla="*/ 159690 h 229540"/>
                    <a:gd name="connsiteX8" fmla="*/ 622300 w 1581150"/>
                    <a:gd name="connsiteY8" fmla="*/ 146990 h 229540"/>
                    <a:gd name="connsiteX9" fmla="*/ 666750 w 1581150"/>
                    <a:gd name="connsiteY9" fmla="*/ 134290 h 229540"/>
                    <a:gd name="connsiteX10" fmla="*/ 730250 w 1581150"/>
                    <a:gd name="connsiteY10" fmla="*/ 127940 h 229540"/>
                    <a:gd name="connsiteX11" fmla="*/ 755650 w 1581150"/>
                    <a:gd name="connsiteY11" fmla="*/ 121590 h 229540"/>
                    <a:gd name="connsiteX12" fmla="*/ 774700 w 1581150"/>
                    <a:gd name="connsiteY12" fmla="*/ 115240 h 229540"/>
                    <a:gd name="connsiteX13" fmla="*/ 825500 w 1581150"/>
                    <a:gd name="connsiteY13" fmla="*/ 102540 h 229540"/>
                    <a:gd name="connsiteX14" fmla="*/ 876300 w 1581150"/>
                    <a:gd name="connsiteY14" fmla="*/ 89840 h 229540"/>
                    <a:gd name="connsiteX15" fmla="*/ 901700 w 1581150"/>
                    <a:gd name="connsiteY15" fmla="*/ 83490 h 229540"/>
                    <a:gd name="connsiteX16" fmla="*/ 927100 w 1581150"/>
                    <a:gd name="connsiteY16" fmla="*/ 77140 h 229540"/>
                    <a:gd name="connsiteX17" fmla="*/ 958850 w 1581150"/>
                    <a:gd name="connsiteY17" fmla="*/ 70790 h 229540"/>
                    <a:gd name="connsiteX18" fmla="*/ 984250 w 1581150"/>
                    <a:gd name="connsiteY18" fmla="*/ 64440 h 229540"/>
                    <a:gd name="connsiteX19" fmla="*/ 1003300 w 1581150"/>
                    <a:gd name="connsiteY19" fmla="*/ 58090 h 229540"/>
                    <a:gd name="connsiteX20" fmla="*/ 1123950 w 1581150"/>
                    <a:gd name="connsiteY20" fmla="*/ 45390 h 229540"/>
                    <a:gd name="connsiteX21" fmla="*/ 1155700 w 1581150"/>
                    <a:gd name="connsiteY21" fmla="*/ 39040 h 229540"/>
                    <a:gd name="connsiteX22" fmla="*/ 1174750 w 1581150"/>
                    <a:gd name="connsiteY22" fmla="*/ 32690 h 229540"/>
                    <a:gd name="connsiteX23" fmla="*/ 1200150 w 1581150"/>
                    <a:gd name="connsiteY23" fmla="*/ 26340 h 229540"/>
                    <a:gd name="connsiteX24" fmla="*/ 1219200 w 1581150"/>
                    <a:gd name="connsiteY24" fmla="*/ 19990 h 229540"/>
                    <a:gd name="connsiteX25" fmla="*/ 1289050 w 1581150"/>
                    <a:gd name="connsiteY25" fmla="*/ 13640 h 229540"/>
                    <a:gd name="connsiteX26" fmla="*/ 1320800 w 1581150"/>
                    <a:gd name="connsiteY26" fmla="*/ 7290 h 229540"/>
                    <a:gd name="connsiteX27" fmla="*/ 1581150 w 1581150"/>
                    <a:gd name="connsiteY27" fmla="*/ 940 h 22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81150" h="229540">
                      <a:moveTo>
                        <a:pt x="0" y="229540"/>
                      </a:moveTo>
                      <a:cubicBezTo>
                        <a:pt x="67733" y="227423"/>
                        <a:pt x="135544" y="227056"/>
                        <a:pt x="203200" y="223190"/>
                      </a:cubicBezTo>
                      <a:cubicBezTo>
                        <a:pt x="209883" y="222808"/>
                        <a:pt x="215578" y="217374"/>
                        <a:pt x="222250" y="216840"/>
                      </a:cubicBezTo>
                      <a:cubicBezTo>
                        <a:pt x="268716" y="213123"/>
                        <a:pt x="315383" y="212607"/>
                        <a:pt x="361950" y="210490"/>
                      </a:cubicBezTo>
                      <a:cubicBezTo>
                        <a:pt x="370417" y="208373"/>
                        <a:pt x="378991" y="206648"/>
                        <a:pt x="387350" y="204140"/>
                      </a:cubicBezTo>
                      <a:cubicBezTo>
                        <a:pt x="405568" y="198675"/>
                        <a:pt x="430822" y="188171"/>
                        <a:pt x="450850" y="185090"/>
                      </a:cubicBezTo>
                      <a:cubicBezTo>
                        <a:pt x="469794" y="182175"/>
                        <a:pt x="488950" y="180857"/>
                        <a:pt x="508000" y="178740"/>
                      </a:cubicBezTo>
                      <a:cubicBezTo>
                        <a:pt x="547908" y="152135"/>
                        <a:pt x="507134" y="175103"/>
                        <a:pt x="584200" y="159690"/>
                      </a:cubicBezTo>
                      <a:cubicBezTo>
                        <a:pt x="597327" y="157065"/>
                        <a:pt x="609600" y="151223"/>
                        <a:pt x="622300" y="146990"/>
                      </a:cubicBezTo>
                      <a:cubicBezTo>
                        <a:pt x="635870" y="142467"/>
                        <a:pt x="652797" y="136283"/>
                        <a:pt x="666750" y="134290"/>
                      </a:cubicBezTo>
                      <a:cubicBezTo>
                        <a:pt x="687808" y="131282"/>
                        <a:pt x="709083" y="130057"/>
                        <a:pt x="730250" y="127940"/>
                      </a:cubicBezTo>
                      <a:cubicBezTo>
                        <a:pt x="738717" y="125823"/>
                        <a:pt x="747259" y="123988"/>
                        <a:pt x="755650" y="121590"/>
                      </a:cubicBezTo>
                      <a:cubicBezTo>
                        <a:pt x="762086" y="119751"/>
                        <a:pt x="768242" y="117001"/>
                        <a:pt x="774700" y="115240"/>
                      </a:cubicBezTo>
                      <a:cubicBezTo>
                        <a:pt x="791539" y="110647"/>
                        <a:pt x="808567" y="106773"/>
                        <a:pt x="825500" y="102540"/>
                      </a:cubicBezTo>
                      <a:lnTo>
                        <a:pt x="876300" y="89840"/>
                      </a:lnTo>
                      <a:lnTo>
                        <a:pt x="901700" y="83490"/>
                      </a:lnTo>
                      <a:cubicBezTo>
                        <a:pt x="910167" y="81373"/>
                        <a:pt x="918542" y="78852"/>
                        <a:pt x="927100" y="77140"/>
                      </a:cubicBezTo>
                      <a:cubicBezTo>
                        <a:pt x="937683" y="75023"/>
                        <a:pt x="948314" y="73131"/>
                        <a:pt x="958850" y="70790"/>
                      </a:cubicBezTo>
                      <a:cubicBezTo>
                        <a:pt x="967369" y="68897"/>
                        <a:pt x="975859" y="66838"/>
                        <a:pt x="984250" y="64440"/>
                      </a:cubicBezTo>
                      <a:cubicBezTo>
                        <a:pt x="990686" y="62601"/>
                        <a:pt x="996714" y="59287"/>
                        <a:pt x="1003300" y="58090"/>
                      </a:cubicBezTo>
                      <a:cubicBezTo>
                        <a:pt x="1031050" y="53045"/>
                        <a:pt x="1100467" y="47525"/>
                        <a:pt x="1123950" y="45390"/>
                      </a:cubicBezTo>
                      <a:cubicBezTo>
                        <a:pt x="1134533" y="43273"/>
                        <a:pt x="1145229" y="41658"/>
                        <a:pt x="1155700" y="39040"/>
                      </a:cubicBezTo>
                      <a:cubicBezTo>
                        <a:pt x="1162194" y="37417"/>
                        <a:pt x="1168314" y="34529"/>
                        <a:pt x="1174750" y="32690"/>
                      </a:cubicBezTo>
                      <a:cubicBezTo>
                        <a:pt x="1183141" y="30292"/>
                        <a:pt x="1191759" y="28738"/>
                        <a:pt x="1200150" y="26340"/>
                      </a:cubicBezTo>
                      <a:cubicBezTo>
                        <a:pt x="1206586" y="24501"/>
                        <a:pt x="1212574" y="20937"/>
                        <a:pt x="1219200" y="19990"/>
                      </a:cubicBezTo>
                      <a:cubicBezTo>
                        <a:pt x="1242344" y="16684"/>
                        <a:pt x="1265767" y="15757"/>
                        <a:pt x="1289050" y="13640"/>
                      </a:cubicBezTo>
                      <a:cubicBezTo>
                        <a:pt x="1299633" y="11523"/>
                        <a:pt x="1310073" y="8482"/>
                        <a:pt x="1320800" y="7290"/>
                      </a:cubicBezTo>
                      <a:cubicBezTo>
                        <a:pt x="1418860" y="-3606"/>
                        <a:pt x="1469345" y="940"/>
                        <a:pt x="1581150" y="940"/>
                      </a:cubicBezTo>
                    </a:path>
                  </a:pathLst>
                </a:custGeom>
                <a:ln w="12700" cmpd="sng">
                  <a:solidFill>
                    <a:srgbClr val="0000FF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3366FF"/>
                      </a:solidFill>
                    </a:ln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 flipH="1">
                  <a:off x="2743200" y="4520260"/>
                  <a:ext cx="1581150" cy="229540"/>
                </a:xfrm>
                <a:custGeom>
                  <a:avLst/>
                  <a:gdLst>
                    <a:gd name="connsiteX0" fmla="*/ 0 w 1581150"/>
                    <a:gd name="connsiteY0" fmla="*/ 229540 h 229540"/>
                    <a:gd name="connsiteX1" fmla="*/ 203200 w 1581150"/>
                    <a:gd name="connsiteY1" fmla="*/ 223190 h 229540"/>
                    <a:gd name="connsiteX2" fmla="*/ 222250 w 1581150"/>
                    <a:gd name="connsiteY2" fmla="*/ 216840 h 229540"/>
                    <a:gd name="connsiteX3" fmla="*/ 361950 w 1581150"/>
                    <a:gd name="connsiteY3" fmla="*/ 210490 h 229540"/>
                    <a:gd name="connsiteX4" fmla="*/ 387350 w 1581150"/>
                    <a:gd name="connsiteY4" fmla="*/ 204140 h 229540"/>
                    <a:gd name="connsiteX5" fmla="*/ 450850 w 1581150"/>
                    <a:gd name="connsiteY5" fmla="*/ 185090 h 229540"/>
                    <a:gd name="connsiteX6" fmla="*/ 508000 w 1581150"/>
                    <a:gd name="connsiteY6" fmla="*/ 178740 h 229540"/>
                    <a:gd name="connsiteX7" fmla="*/ 584200 w 1581150"/>
                    <a:gd name="connsiteY7" fmla="*/ 159690 h 229540"/>
                    <a:gd name="connsiteX8" fmla="*/ 622300 w 1581150"/>
                    <a:gd name="connsiteY8" fmla="*/ 146990 h 229540"/>
                    <a:gd name="connsiteX9" fmla="*/ 666750 w 1581150"/>
                    <a:gd name="connsiteY9" fmla="*/ 134290 h 229540"/>
                    <a:gd name="connsiteX10" fmla="*/ 730250 w 1581150"/>
                    <a:gd name="connsiteY10" fmla="*/ 127940 h 229540"/>
                    <a:gd name="connsiteX11" fmla="*/ 755650 w 1581150"/>
                    <a:gd name="connsiteY11" fmla="*/ 121590 h 229540"/>
                    <a:gd name="connsiteX12" fmla="*/ 774700 w 1581150"/>
                    <a:gd name="connsiteY12" fmla="*/ 115240 h 229540"/>
                    <a:gd name="connsiteX13" fmla="*/ 825500 w 1581150"/>
                    <a:gd name="connsiteY13" fmla="*/ 102540 h 229540"/>
                    <a:gd name="connsiteX14" fmla="*/ 876300 w 1581150"/>
                    <a:gd name="connsiteY14" fmla="*/ 89840 h 229540"/>
                    <a:gd name="connsiteX15" fmla="*/ 901700 w 1581150"/>
                    <a:gd name="connsiteY15" fmla="*/ 83490 h 229540"/>
                    <a:gd name="connsiteX16" fmla="*/ 927100 w 1581150"/>
                    <a:gd name="connsiteY16" fmla="*/ 77140 h 229540"/>
                    <a:gd name="connsiteX17" fmla="*/ 958850 w 1581150"/>
                    <a:gd name="connsiteY17" fmla="*/ 70790 h 229540"/>
                    <a:gd name="connsiteX18" fmla="*/ 984250 w 1581150"/>
                    <a:gd name="connsiteY18" fmla="*/ 64440 h 229540"/>
                    <a:gd name="connsiteX19" fmla="*/ 1003300 w 1581150"/>
                    <a:gd name="connsiteY19" fmla="*/ 58090 h 229540"/>
                    <a:gd name="connsiteX20" fmla="*/ 1123950 w 1581150"/>
                    <a:gd name="connsiteY20" fmla="*/ 45390 h 229540"/>
                    <a:gd name="connsiteX21" fmla="*/ 1155700 w 1581150"/>
                    <a:gd name="connsiteY21" fmla="*/ 39040 h 229540"/>
                    <a:gd name="connsiteX22" fmla="*/ 1174750 w 1581150"/>
                    <a:gd name="connsiteY22" fmla="*/ 32690 h 229540"/>
                    <a:gd name="connsiteX23" fmla="*/ 1200150 w 1581150"/>
                    <a:gd name="connsiteY23" fmla="*/ 26340 h 229540"/>
                    <a:gd name="connsiteX24" fmla="*/ 1219200 w 1581150"/>
                    <a:gd name="connsiteY24" fmla="*/ 19990 h 229540"/>
                    <a:gd name="connsiteX25" fmla="*/ 1289050 w 1581150"/>
                    <a:gd name="connsiteY25" fmla="*/ 13640 h 229540"/>
                    <a:gd name="connsiteX26" fmla="*/ 1320800 w 1581150"/>
                    <a:gd name="connsiteY26" fmla="*/ 7290 h 229540"/>
                    <a:gd name="connsiteX27" fmla="*/ 1581150 w 1581150"/>
                    <a:gd name="connsiteY27" fmla="*/ 940 h 22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81150" h="229540">
                      <a:moveTo>
                        <a:pt x="0" y="229540"/>
                      </a:moveTo>
                      <a:cubicBezTo>
                        <a:pt x="67733" y="227423"/>
                        <a:pt x="135544" y="227056"/>
                        <a:pt x="203200" y="223190"/>
                      </a:cubicBezTo>
                      <a:cubicBezTo>
                        <a:pt x="209883" y="222808"/>
                        <a:pt x="215578" y="217374"/>
                        <a:pt x="222250" y="216840"/>
                      </a:cubicBezTo>
                      <a:cubicBezTo>
                        <a:pt x="268716" y="213123"/>
                        <a:pt x="315383" y="212607"/>
                        <a:pt x="361950" y="210490"/>
                      </a:cubicBezTo>
                      <a:cubicBezTo>
                        <a:pt x="370417" y="208373"/>
                        <a:pt x="378991" y="206648"/>
                        <a:pt x="387350" y="204140"/>
                      </a:cubicBezTo>
                      <a:cubicBezTo>
                        <a:pt x="405568" y="198675"/>
                        <a:pt x="430822" y="188171"/>
                        <a:pt x="450850" y="185090"/>
                      </a:cubicBezTo>
                      <a:cubicBezTo>
                        <a:pt x="469794" y="182175"/>
                        <a:pt x="488950" y="180857"/>
                        <a:pt x="508000" y="178740"/>
                      </a:cubicBezTo>
                      <a:cubicBezTo>
                        <a:pt x="547908" y="152135"/>
                        <a:pt x="507134" y="175103"/>
                        <a:pt x="584200" y="159690"/>
                      </a:cubicBezTo>
                      <a:cubicBezTo>
                        <a:pt x="597327" y="157065"/>
                        <a:pt x="609600" y="151223"/>
                        <a:pt x="622300" y="146990"/>
                      </a:cubicBezTo>
                      <a:cubicBezTo>
                        <a:pt x="635870" y="142467"/>
                        <a:pt x="652797" y="136283"/>
                        <a:pt x="666750" y="134290"/>
                      </a:cubicBezTo>
                      <a:cubicBezTo>
                        <a:pt x="687808" y="131282"/>
                        <a:pt x="709083" y="130057"/>
                        <a:pt x="730250" y="127940"/>
                      </a:cubicBezTo>
                      <a:cubicBezTo>
                        <a:pt x="738717" y="125823"/>
                        <a:pt x="747259" y="123988"/>
                        <a:pt x="755650" y="121590"/>
                      </a:cubicBezTo>
                      <a:cubicBezTo>
                        <a:pt x="762086" y="119751"/>
                        <a:pt x="768242" y="117001"/>
                        <a:pt x="774700" y="115240"/>
                      </a:cubicBezTo>
                      <a:cubicBezTo>
                        <a:pt x="791539" y="110647"/>
                        <a:pt x="808567" y="106773"/>
                        <a:pt x="825500" y="102540"/>
                      </a:cubicBezTo>
                      <a:lnTo>
                        <a:pt x="876300" y="89840"/>
                      </a:lnTo>
                      <a:lnTo>
                        <a:pt x="901700" y="83490"/>
                      </a:lnTo>
                      <a:cubicBezTo>
                        <a:pt x="910167" y="81373"/>
                        <a:pt x="918542" y="78852"/>
                        <a:pt x="927100" y="77140"/>
                      </a:cubicBezTo>
                      <a:cubicBezTo>
                        <a:pt x="937683" y="75023"/>
                        <a:pt x="948314" y="73131"/>
                        <a:pt x="958850" y="70790"/>
                      </a:cubicBezTo>
                      <a:cubicBezTo>
                        <a:pt x="967369" y="68897"/>
                        <a:pt x="975859" y="66838"/>
                        <a:pt x="984250" y="64440"/>
                      </a:cubicBezTo>
                      <a:cubicBezTo>
                        <a:pt x="990686" y="62601"/>
                        <a:pt x="996714" y="59287"/>
                        <a:pt x="1003300" y="58090"/>
                      </a:cubicBezTo>
                      <a:cubicBezTo>
                        <a:pt x="1031050" y="53045"/>
                        <a:pt x="1100467" y="47525"/>
                        <a:pt x="1123950" y="45390"/>
                      </a:cubicBezTo>
                      <a:cubicBezTo>
                        <a:pt x="1134533" y="43273"/>
                        <a:pt x="1145229" y="41658"/>
                        <a:pt x="1155700" y="39040"/>
                      </a:cubicBezTo>
                      <a:cubicBezTo>
                        <a:pt x="1162194" y="37417"/>
                        <a:pt x="1168314" y="34529"/>
                        <a:pt x="1174750" y="32690"/>
                      </a:cubicBezTo>
                      <a:cubicBezTo>
                        <a:pt x="1183141" y="30292"/>
                        <a:pt x="1191759" y="28738"/>
                        <a:pt x="1200150" y="26340"/>
                      </a:cubicBezTo>
                      <a:cubicBezTo>
                        <a:pt x="1206586" y="24501"/>
                        <a:pt x="1212574" y="20937"/>
                        <a:pt x="1219200" y="19990"/>
                      </a:cubicBezTo>
                      <a:cubicBezTo>
                        <a:pt x="1242344" y="16684"/>
                        <a:pt x="1265767" y="15757"/>
                        <a:pt x="1289050" y="13640"/>
                      </a:cubicBezTo>
                      <a:cubicBezTo>
                        <a:pt x="1299633" y="11523"/>
                        <a:pt x="1310073" y="8482"/>
                        <a:pt x="1320800" y="7290"/>
                      </a:cubicBezTo>
                      <a:cubicBezTo>
                        <a:pt x="1418860" y="-3606"/>
                        <a:pt x="1469345" y="940"/>
                        <a:pt x="1581150" y="940"/>
                      </a:cubicBezTo>
                    </a:path>
                  </a:pathLst>
                </a:custGeom>
                <a:ln w="12700" cmpd="sng">
                  <a:solidFill>
                    <a:srgbClr val="0000FF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3366FF"/>
                      </a:solidFill>
                    </a:ln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1187450" y="5321300"/>
                <a:ext cx="3175000" cy="171465"/>
                <a:chOff x="1206500" y="5422900"/>
                <a:chExt cx="3175000" cy="171465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1206500" y="5429250"/>
                  <a:ext cx="1587500" cy="165115"/>
                </a:xfrm>
                <a:custGeom>
                  <a:avLst/>
                  <a:gdLst>
                    <a:gd name="connsiteX0" fmla="*/ 0 w 1587500"/>
                    <a:gd name="connsiteY0" fmla="*/ 0 h 165115"/>
                    <a:gd name="connsiteX1" fmla="*/ 476250 w 1587500"/>
                    <a:gd name="connsiteY1" fmla="*/ 6350 h 165115"/>
                    <a:gd name="connsiteX2" fmla="*/ 622300 w 1587500"/>
                    <a:gd name="connsiteY2" fmla="*/ 19050 h 165115"/>
                    <a:gd name="connsiteX3" fmla="*/ 698500 w 1587500"/>
                    <a:gd name="connsiteY3" fmla="*/ 25400 h 165115"/>
                    <a:gd name="connsiteX4" fmla="*/ 774700 w 1587500"/>
                    <a:gd name="connsiteY4" fmla="*/ 38100 h 165115"/>
                    <a:gd name="connsiteX5" fmla="*/ 825500 w 1587500"/>
                    <a:gd name="connsiteY5" fmla="*/ 44450 h 165115"/>
                    <a:gd name="connsiteX6" fmla="*/ 876300 w 1587500"/>
                    <a:gd name="connsiteY6" fmla="*/ 63500 h 165115"/>
                    <a:gd name="connsiteX7" fmla="*/ 914400 w 1587500"/>
                    <a:gd name="connsiteY7" fmla="*/ 88900 h 165115"/>
                    <a:gd name="connsiteX8" fmla="*/ 965200 w 1587500"/>
                    <a:gd name="connsiteY8" fmla="*/ 107950 h 165115"/>
                    <a:gd name="connsiteX9" fmla="*/ 1003300 w 1587500"/>
                    <a:gd name="connsiteY9" fmla="*/ 120650 h 165115"/>
                    <a:gd name="connsiteX10" fmla="*/ 1022350 w 1587500"/>
                    <a:gd name="connsiteY10" fmla="*/ 127000 h 165115"/>
                    <a:gd name="connsiteX11" fmla="*/ 1041400 w 1587500"/>
                    <a:gd name="connsiteY11" fmla="*/ 133350 h 165115"/>
                    <a:gd name="connsiteX12" fmla="*/ 1168400 w 1587500"/>
                    <a:gd name="connsiteY12" fmla="*/ 146050 h 165115"/>
                    <a:gd name="connsiteX13" fmla="*/ 1289050 w 1587500"/>
                    <a:gd name="connsiteY13" fmla="*/ 158750 h 165115"/>
                    <a:gd name="connsiteX14" fmla="*/ 1587500 w 1587500"/>
                    <a:gd name="connsiteY14" fmla="*/ 165100 h 165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87500" h="165115">
                      <a:moveTo>
                        <a:pt x="0" y="0"/>
                      </a:moveTo>
                      <a:lnTo>
                        <a:pt x="476250" y="6350"/>
                      </a:lnTo>
                      <a:cubicBezTo>
                        <a:pt x="573740" y="8516"/>
                        <a:pt x="547855" y="11606"/>
                        <a:pt x="622300" y="19050"/>
                      </a:cubicBezTo>
                      <a:cubicBezTo>
                        <a:pt x="647662" y="21586"/>
                        <a:pt x="673152" y="22732"/>
                        <a:pt x="698500" y="25400"/>
                      </a:cubicBezTo>
                      <a:cubicBezTo>
                        <a:pt x="772134" y="33151"/>
                        <a:pt x="714934" y="28905"/>
                        <a:pt x="774700" y="38100"/>
                      </a:cubicBezTo>
                      <a:cubicBezTo>
                        <a:pt x="791567" y="40695"/>
                        <a:pt x="808667" y="41645"/>
                        <a:pt x="825500" y="44450"/>
                      </a:cubicBezTo>
                      <a:cubicBezTo>
                        <a:pt x="846368" y="47928"/>
                        <a:pt x="857971" y="52502"/>
                        <a:pt x="876300" y="63500"/>
                      </a:cubicBezTo>
                      <a:cubicBezTo>
                        <a:pt x="889388" y="71353"/>
                        <a:pt x="899592" y="85198"/>
                        <a:pt x="914400" y="88900"/>
                      </a:cubicBezTo>
                      <a:cubicBezTo>
                        <a:pt x="969393" y="102648"/>
                        <a:pt x="909857" y="85813"/>
                        <a:pt x="965200" y="107950"/>
                      </a:cubicBezTo>
                      <a:cubicBezTo>
                        <a:pt x="977629" y="112922"/>
                        <a:pt x="990600" y="116417"/>
                        <a:pt x="1003300" y="120650"/>
                      </a:cubicBezTo>
                      <a:lnTo>
                        <a:pt x="1022350" y="127000"/>
                      </a:lnTo>
                      <a:cubicBezTo>
                        <a:pt x="1028700" y="129117"/>
                        <a:pt x="1034758" y="132520"/>
                        <a:pt x="1041400" y="133350"/>
                      </a:cubicBezTo>
                      <a:cubicBezTo>
                        <a:pt x="1186830" y="151529"/>
                        <a:pt x="971631" y="125338"/>
                        <a:pt x="1168400" y="146050"/>
                      </a:cubicBezTo>
                      <a:cubicBezTo>
                        <a:pt x="1244218" y="154031"/>
                        <a:pt x="1187485" y="154518"/>
                        <a:pt x="1289050" y="158750"/>
                      </a:cubicBezTo>
                      <a:cubicBezTo>
                        <a:pt x="1456966" y="165747"/>
                        <a:pt x="1467065" y="165100"/>
                        <a:pt x="1587500" y="165100"/>
                      </a:cubicBezTo>
                    </a:path>
                  </a:pathLst>
                </a:cu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8000"/>
                    </a:solidFill>
                  </a:endParaRPr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>
                  <a:off x="2473325" y="5422900"/>
                  <a:ext cx="1908175" cy="171465"/>
                  <a:chOff x="2473325" y="5422900"/>
                  <a:chExt cx="1908175" cy="171465"/>
                </a:xfrm>
              </p:grpSpPr>
              <p:sp>
                <p:nvSpPr>
                  <p:cNvPr id="23" name="Rounded Rectangle 22"/>
                  <p:cNvSpPr/>
                  <p:nvPr/>
                </p:nvSpPr>
                <p:spPr>
                  <a:xfrm>
                    <a:off x="2473325" y="5422900"/>
                    <a:ext cx="730250" cy="146050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Freeform 27"/>
                  <p:cNvSpPr/>
                  <p:nvPr/>
                </p:nvSpPr>
                <p:spPr>
                  <a:xfrm flipH="1">
                    <a:off x="2794000" y="5429250"/>
                    <a:ext cx="1587500" cy="165115"/>
                  </a:xfrm>
                  <a:custGeom>
                    <a:avLst/>
                    <a:gdLst>
                      <a:gd name="connsiteX0" fmla="*/ 0 w 1587500"/>
                      <a:gd name="connsiteY0" fmla="*/ 0 h 165115"/>
                      <a:gd name="connsiteX1" fmla="*/ 476250 w 1587500"/>
                      <a:gd name="connsiteY1" fmla="*/ 6350 h 165115"/>
                      <a:gd name="connsiteX2" fmla="*/ 622300 w 1587500"/>
                      <a:gd name="connsiteY2" fmla="*/ 19050 h 165115"/>
                      <a:gd name="connsiteX3" fmla="*/ 698500 w 1587500"/>
                      <a:gd name="connsiteY3" fmla="*/ 25400 h 165115"/>
                      <a:gd name="connsiteX4" fmla="*/ 774700 w 1587500"/>
                      <a:gd name="connsiteY4" fmla="*/ 38100 h 165115"/>
                      <a:gd name="connsiteX5" fmla="*/ 825500 w 1587500"/>
                      <a:gd name="connsiteY5" fmla="*/ 44450 h 165115"/>
                      <a:gd name="connsiteX6" fmla="*/ 876300 w 1587500"/>
                      <a:gd name="connsiteY6" fmla="*/ 63500 h 165115"/>
                      <a:gd name="connsiteX7" fmla="*/ 914400 w 1587500"/>
                      <a:gd name="connsiteY7" fmla="*/ 88900 h 165115"/>
                      <a:gd name="connsiteX8" fmla="*/ 965200 w 1587500"/>
                      <a:gd name="connsiteY8" fmla="*/ 107950 h 165115"/>
                      <a:gd name="connsiteX9" fmla="*/ 1003300 w 1587500"/>
                      <a:gd name="connsiteY9" fmla="*/ 120650 h 165115"/>
                      <a:gd name="connsiteX10" fmla="*/ 1022350 w 1587500"/>
                      <a:gd name="connsiteY10" fmla="*/ 127000 h 165115"/>
                      <a:gd name="connsiteX11" fmla="*/ 1041400 w 1587500"/>
                      <a:gd name="connsiteY11" fmla="*/ 133350 h 165115"/>
                      <a:gd name="connsiteX12" fmla="*/ 1168400 w 1587500"/>
                      <a:gd name="connsiteY12" fmla="*/ 146050 h 165115"/>
                      <a:gd name="connsiteX13" fmla="*/ 1289050 w 1587500"/>
                      <a:gd name="connsiteY13" fmla="*/ 158750 h 165115"/>
                      <a:gd name="connsiteX14" fmla="*/ 1587500 w 1587500"/>
                      <a:gd name="connsiteY14" fmla="*/ 165100 h 165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87500" h="165115">
                        <a:moveTo>
                          <a:pt x="0" y="0"/>
                        </a:moveTo>
                        <a:lnTo>
                          <a:pt x="476250" y="6350"/>
                        </a:lnTo>
                        <a:cubicBezTo>
                          <a:pt x="573740" y="8516"/>
                          <a:pt x="547855" y="11606"/>
                          <a:pt x="622300" y="19050"/>
                        </a:cubicBezTo>
                        <a:cubicBezTo>
                          <a:pt x="647662" y="21586"/>
                          <a:pt x="673152" y="22732"/>
                          <a:pt x="698500" y="25400"/>
                        </a:cubicBezTo>
                        <a:cubicBezTo>
                          <a:pt x="772134" y="33151"/>
                          <a:pt x="714934" y="28905"/>
                          <a:pt x="774700" y="38100"/>
                        </a:cubicBezTo>
                        <a:cubicBezTo>
                          <a:pt x="791567" y="40695"/>
                          <a:pt x="808667" y="41645"/>
                          <a:pt x="825500" y="44450"/>
                        </a:cubicBezTo>
                        <a:cubicBezTo>
                          <a:pt x="846368" y="47928"/>
                          <a:pt x="857971" y="52502"/>
                          <a:pt x="876300" y="63500"/>
                        </a:cubicBezTo>
                        <a:cubicBezTo>
                          <a:pt x="889388" y="71353"/>
                          <a:pt x="899592" y="85198"/>
                          <a:pt x="914400" y="88900"/>
                        </a:cubicBezTo>
                        <a:cubicBezTo>
                          <a:pt x="969393" y="102648"/>
                          <a:pt x="909857" y="85813"/>
                          <a:pt x="965200" y="107950"/>
                        </a:cubicBezTo>
                        <a:cubicBezTo>
                          <a:pt x="977629" y="112922"/>
                          <a:pt x="990600" y="116417"/>
                          <a:pt x="1003300" y="120650"/>
                        </a:cubicBezTo>
                        <a:lnTo>
                          <a:pt x="1022350" y="127000"/>
                        </a:lnTo>
                        <a:cubicBezTo>
                          <a:pt x="1028700" y="129117"/>
                          <a:pt x="1034758" y="132520"/>
                          <a:pt x="1041400" y="133350"/>
                        </a:cubicBezTo>
                        <a:cubicBezTo>
                          <a:pt x="1186830" y="151529"/>
                          <a:pt x="971631" y="125338"/>
                          <a:pt x="1168400" y="146050"/>
                        </a:cubicBezTo>
                        <a:cubicBezTo>
                          <a:pt x="1244218" y="154031"/>
                          <a:pt x="1187485" y="154518"/>
                          <a:pt x="1289050" y="158750"/>
                        </a:cubicBezTo>
                        <a:cubicBezTo>
                          <a:pt x="1456966" y="165747"/>
                          <a:pt x="1467065" y="165100"/>
                          <a:pt x="1587500" y="165100"/>
                        </a:cubicBezTo>
                      </a:path>
                    </a:pathLst>
                  </a:cu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8000"/>
                      </a:solidFill>
                    </a:endParaRPr>
                  </a:p>
                </p:txBody>
              </p:sp>
            </p:grpSp>
          </p:grpSp>
          <p:grpSp>
            <p:nvGrpSpPr>
              <p:cNvPr id="32" name="Group 31"/>
              <p:cNvGrpSpPr/>
              <p:nvPr/>
            </p:nvGrpSpPr>
            <p:grpSpPr>
              <a:xfrm>
                <a:off x="1212850" y="4622800"/>
                <a:ext cx="3124200" cy="127000"/>
                <a:chOff x="1200150" y="4520260"/>
                <a:chExt cx="3124200" cy="229540"/>
              </a:xfrm>
            </p:grpSpPr>
            <p:sp>
              <p:nvSpPr>
                <p:cNvPr id="33" name="Freeform 32"/>
                <p:cNvSpPr/>
                <p:nvPr/>
              </p:nvSpPr>
              <p:spPr>
                <a:xfrm>
                  <a:off x="1200150" y="4520260"/>
                  <a:ext cx="1581150" cy="229540"/>
                </a:xfrm>
                <a:custGeom>
                  <a:avLst/>
                  <a:gdLst>
                    <a:gd name="connsiteX0" fmla="*/ 0 w 1581150"/>
                    <a:gd name="connsiteY0" fmla="*/ 229540 h 229540"/>
                    <a:gd name="connsiteX1" fmla="*/ 203200 w 1581150"/>
                    <a:gd name="connsiteY1" fmla="*/ 223190 h 229540"/>
                    <a:gd name="connsiteX2" fmla="*/ 222250 w 1581150"/>
                    <a:gd name="connsiteY2" fmla="*/ 216840 h 229540"/>
                    <a:gd name="connsiteX3" fmla="*/ 361950 w 1581150"/>
                    <a:gd name="connsiteY3" fmla="*/ 210490 h 229540"/>
                    <a:gd name="connsiteX4" fmla="*/ 387350 w 1581150"/>
                    <a:gd name="connsiteY4" fmla="*/ 204140 h 229540"/>
                    <a:gd name="connsiteX5" fmla="*/ 450850 w 1581150"/>
                    <a:gd name="connsiteY5" fmla="*/ 185090 h 229540"/>
                    <a:gd name="connsiteX6" fmla="*/ 508000 w 1581150"/>
                    <a:gd name="connsiteY6" fmla="*/ 178740 h 229540"/>
                    <a:gd name="connsiteX7" fmla="*/ 584200 w 1581150"/>
                    <a:gd name="connsiteY7" fmla="*/ 159690 h 229540"/>
                    <a:gd name="connsiteX8" fmla="*/ 622300 w 1581150"/>
                    <a:gd name="connsiteY8" fmla="*/ 146990 h 229540"/>
                    <a:gd name="connsiteX9" fmla="*/ 666750 w 1581150"/>
                    <a:gd name="connsiteY9" fmla="*/ 134290 h 229540"/>
                    <a:gd name="connsiteX10" fmla="*/ 730250 w 1581150"/>
                    <a:gd name="connsiteY10" fmla="*/ 127940 h 229540"/>
                    <a:gd name="connsiteX11" fmla="*/ 755650 w 1581150"/>
                    <a:gd name="connsiteY11" fmla="*/ 121590 h 229540"/>
                    <a:gd name="connsiteX12" fmla="*/ 774700 w 1581150"/>
                    <a:gd name="connsiteY12" fmla="*/ 115240 h 229540"/>
                    <a:gd name="connsiteX13" fmla="*/ 825500 w 1581150"/>
                    <a:gd name="connsiteY13" fmla="*/ 102540 h 229540"/>
                    <a:gd name="connsiteX14" fmla="*/ 876300 w 1581150"/>
                    <a:gd name="connsiteY14" fmla="*/ 89840 h 229540"/>
                    <a:gd name="connsiteX15" fmla="*/ 901700 w 1581150"/>
                    <a:gd name="connsiteY15" fmla="*/ 83490 h 229540"/>
                    <a:gd name="connsiteX16" fmla="*/ 927100 w 1581150"/>
                    <a:gd name="connsiteY16" fmla="*/ 77140 h 229540"/>
                    <a:gd name="connsiteX17" fmla="*/ 958850 w 1581150"/>
                    <a:gd name="connsiteY17" fmla="*/ 70790 h 229540"/>
                    <a:gd name="connsiteX18" fmla="*/ 984250 w 1581150"/>
                    <a:gd name="connsiteY18" fmla="*/ 64440 h 229540"/>
                    <a:gd name="connsiteX19" fmla="*/ 1003300 w 1581150"/>
                    <a:gd name="connsiteY19" fmla="*/ 58090 h 229540"/>
                    <a:gd name="connsiteX20" fmla="*/ 1123950 w 1581150"/>
                    <a:gd name="connsiteY20" fmla="*/ 45390 h 229540"/>
                    <a:gd name="connsiteX21" fmla="*/ 1155700 w 1581150"/>
                    <a:gd name="connsiteY21" fmla="*/ 39040 h 229540"/>
                    <a:gd name="connsiteX22" fmla="*/ 1174750 w 1581150"/>
                    <a:gd name="connsiteY22" fmla="*/ 32690 h 229540"/>
                    <a:gd name="connsiteX23" fmla="*/ 1200150 w 1581150"/>
                    <a:gd name="connsiteY23" fmla="*/ 26340 h 229540"/>
                    <a:gd name="connsiteX24" fmla="*/ 1219200 w 1581150"/>
                    <a:gd name="connsiteY24" fmla="*/ 19990 h 229540"/>
                    <a:gd name="connsiteX25" fmla="*/ 1289050 w 1581150"/>
                    <a:gd name="connsiteY25" fmla="*/ 13640 h 229540"/>
                    <a:gd name="connsiteX26" fmla="*/ 1320800 w 1581150"/>
                    <a:gd name="connsiteY26" fmla="*/ 7290 h 229540"/>
                    <a:gd name="connsiteX27" fmla="*/ 1581150 w 1581150"/>
                    <a:gd name="connsiteY27" fmla="*/ 940 h 22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81150" h="229540">
                      <a:moveTo>
                        <a:pt x="0" y="229540"/>
                      </a:moveTo>
                      <a:cubicBezTo>
                        <a:pt x="67733" y="227423"/>
                        <a:pt x="135544" y="227056"/>
                        <a:pt x="203200" y="223190"/>
                      </a:cubicBezTo>
                      <a:cubicBezTo>
                        <a:pt x="209883" y="222808"/>
                        <a:pt x="215578" y="217374"/>
                        <a:pt x="222250" y="216840"/>
                      </a:cubicBezTo>
                      <a:cubicBezTo>
                        <a:pt x="268716" y="213123"/>
                        <a:pt x="315383" y="212607"/>
                        <a:pt x="361950" y="210490"/>
                      </a:cubicBezTo>
                      <a:cubicBezTo>
                        <a:pt x="370417" y="208373"/>
                        <a:pt x="378991" y="206648"/>
                        <a:pt x="387350" y="204140"/>
                      </a:cubicBezTo>
                      <a:cubicBezTo>
                        <a:pt x="405568" y="198675"/>
                        <a:pt x="430822" y="188171"/>
                        <a:pt x="450850" y="185090"/>
                      </a:cubicBezTo>
                      <a:cubicBezTo>
                        <a:pt x="469794" y="182175"/>
                        <a:pt x="488950" y="180857"/>
                        <a:pt x="508000" y="178740"/>
                      </a:cubicBezTo>
                      <a:cubicBezTo>
                        <a:pt x="547908" y="152135"/>
                        <a:pt x="507134" y="175103"/>
                        <a:pt x="584200" y="159690"/>
                      </a:cubicBezTo>
                      <a:cubicBezTo>
                        <a:pt x="597327" y="157065"/>
                        <a:pt x="609600" y="151223"/>
                        <a:pt x="622300" y="146990"/>
                      </a:cubicBezTo>
                      <a:cubicBezTo>
                        <a:pt x="635870" y="142467"/>
                        <a:pt x="652797" y="136283"/>
                        <a:pt x="666750" y="134290"/>
                      </a:cubicBezTo>
                      <a:cubicBezTo>
                        <a:pt x="687808" y="131282"/>
                        <a:pt x="709083" y="130057"/>
                        <a:pt x="730250" y="127940"/>
                      </a:cubicBezTo>
                      <a:cubicBezTo>
                        <a:pt x="738717" y="125823"/>
                        <a:pt x="747259" y="123988"/>
                        <a:pt x="755650" y="121590"/>
                      </a:cubicBezTo>
                      <a:cubicBezTo>
                        <a:pt x="762086" y="119751"/>
                        <a:pt x="768242" y="117001"/>
                        <a:pt x="774700" y="115240"/>
                      </a:cubicBezTo>
                      <a:cubicBezTo>
                        <a:pt x="791539" y="110647"/>
                        <a:pt x="808567" y="106773"/>
                        <a:pt x="825500" y="102540"/>
                      </a:cubicBezTo>
                      <a:lnTo>
                        <a:pt x="876300" y="89840"/>
                      </a:lnTo>
                      <a:lnTo>
                        <a:pt x="901700" y="83490"/>
                      </a:lnTo>
                      <a:cubicBezTo>
                        <a:pt x="910167" y="81373"/>
                        <a:pt x="918542" y="78852"/>
                        <a:pt x="927100" y="77140"/>
                      </a:cubicBezTo>
                      <a:cubicBezTo>
                        <a:pt x="937683" y="75023"/>
                        <a:pt x="948314" y="73131"/>
                        <a:pt x="958850" y="70790"/>
                      </a:cubicBezTo>
                      <a:cubicBezTo>
                        <a:pt x="967369" y="68897"/>
                        <a:pt x="975859" y="66838"/>
                        <a:pt x="984250" y="64440"/>
                      </a:cubicBezTo>
                      <a:cubicBezTo>
                        <a:pt x="990686" y="62601"/>
                        <a:pt x="996714" y="59287"/>
                        <a:pt x="1003300" y="58090"/>
                      </a:cubicBezTo>
                      <a:cubicBezTo>
                        <a:pt x="1031050" y="53045"/>
                        <a:pt x="1100467" y="47525"/>
                        <a:pt x="1123950" y="45390"/>
                      </a:cubicBezTo>
                      <a:cubicBezTo>
                        <a:pt x="1134533" y="43273"/>
                        <a:pt x="1145229" y="41658"/>
                        <a:pt x="1155700" y="39040"/>
                      </a:cubicBezTo>
                      <a:cubicBezTo>
                        <a:pt x="1162194" y="37417"/>
                        <a:pt x="1168314" y="34529"/>
                        <a:pt x="1174750" y="32690"/>
                      </a:cubicBezTo>
                      <a:cubicBezTo>
                        <a:pt x="1183141" y="30292"/>
                        <a:pt x="1191759" y="28738"/>
                        <a:pt x="1200150" y="26340"/>
                      </a:cubicBezTo>
                      <a:cubicBezTo>
                        <a:pt x="1206586" y="24501"/>
                        <a:pt x="1212574" y="20937"/>
                        <a:pt x="1219200" y="19990"/>
                      </a:cubicBezTo>
                      <a:cubicBezTo>
                        <a:pt x="1242344" y="16684"/>
                        <a:pt x="1265767" y="15757"/>
                        <a:pt x="1289050" y="13640"/>
                      </a:cubicBezTo>
                      <a:cubicBezTo>
                        <a:pt x="1299633" y="11523"/>
                        <a:pt x="1310073" y="8482"/>
                        <a:pt x="1320800" y="7290"/>
                      </a:cubicBezTo>
                      <a:cubicBezTo>
                        <a:pt x="1418860" y="-3606"/>
                        <a:pt x="1469345" y="940"/>
                        <a:pt x="1581150" y="940"/>
                      </a:cubicBezTo>
                    </a:path>
                  </a:pathLst>
                </a:custGeom>
                <a:ln w="28575" cmpd="sng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3366FF"/>
                      </a:solidFill>
                    </a:ln>
                  </a:endParaRPr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 flipH="1">
                  <a:off x="2743200" y="4520260"/>
                  <a:ext cx="1581150" cy="229540"/>
                </a:xfrm>
                <a:custGeom>
                  <a:avLst/>
                  <a:gdLst>
                    <a:gd name="connsiteX0" fmla="*/ 0 w 1581150"/>
                    <a:gd name="connsiteY0" fmla="*/ 229540 h 229540"/>
                    <a:gd name="connsiteX1" fmla="*/ 203200 w 1581150"/>
                    <a:gd name="connsiteY1" fmla="*/ 223190 h 229540"/>
                    <a:gd name="connsiteX2" fmla="*/ 222250 w 1581150"/>
                    <a:gd name="connsiteY2" fmla="*/ 216840 h 229540"/>
                    <a:gd name="connsiteX3" fmla="*/ 361950 w 1581150"/>
                    <a:gd name="connsiteY3" fmla="*/ 210490 h 229540"/>
                    <a:gd name="connsiteX4" fmla="*/ 387350 w 1581150"/>
                    <a:gd name="connsiteY4" fmla="*/ 204140 h 229540"/>
                    <a:gd name="connsiteX5" fmla="*/ 450850 w 1581150"/>
                    <a:gd name="connsiteY5" fmla="*/ 185090 h 229540"/>
                    <a:gd name="connsiteX6" fmla="*/ 508000 w 1581150"/>
                    <a:gd name="connsiteY6" fmla="*/ 178740 h 229540"/>
                    <a:gd name="connsiteX7" fmla="*/ 584200 w 1581150"/>
                    <a:gd name="connsiteY7" fmla="*/ 159690 h 229540"/>
                    <a:gd name="connsiteX8" fmla="*/ 622300 w 1581150"/>
                    <a:gd name="connsiteY8" fmla="*/ 146990 h 229540"/>
                    <a:gd name="connsiteX9" fmla="*/ 666750 w 1581150"/>
                    <a:gd name="connsiteY9" fmla="*/ 134290 h 229540"/>
                    <a:gd name="connsiteX10" fmla="*/ 730250 w 1581150"/>
                    <a:gd name="connsiteY10" fmla="*/ 127940 h 229540"/>
                    <a:gd name="connsiteX11" fmla="*/ 755650 w 1581150"/>
                    <a:gd name="connsiteY11" fmla="*/ 121590 h 229540"/>
                    <a:gd name="connsiteX12" fmla="*/ 774700 w 1581150"/>
                    <a:gd name="connsiteY12" fmla="*/ 115240 h 229540"/>
                    <a:gd name="connsiteX13" fmla="*/ 825500 w 1581150"/>
                    <a:gd name="connsiteY13" fmla="*/ 102540 h 229540"/>
                    <a:gd name="connsiteX14" fmla="*/ 876300 w 1581150"/>
                    <a:gd name="connsiteY14" fmla="*/ 89840 h 229540"/>
                    <a:gd name="connsiteX15" fmla="*/ 901700 w 1581150"/>
                    <a:gd name="connsiteY15" fmla="*/ 83490 h 229540"/>
                    <a:gd name="connsiteX16" fmla="*/ 927100 w 1581150"/>
                    <a:gd name="connsiteY16" fmla="*/ 77140 h 229540"/>
                    <a:gd name="connsiteX17" fmla="*/ 958850 w 1581150"/>
                    <a:gd name="connsiteY17" fmla="*/ 70790 h 229540"/>
                    <a:gd name="connsiteX18" fmla="*/ 984250 w 1581150"/>
                    <a:gd name="connsiteY18" fmla="*/ 64440 h 229540"/>
                    <a:gd name="connsiteX19" fmla="*/ 1003300 w 1581150"/>
                    <a:gd name="connsiteY19" fmla="*/ 58090 h 229540"/>
                    <a:gd name="connsiteX20" fmla="*/ 1123950 w 1581150"/>
                    <a:gd name="connsiteY20" fmla="*/ 45390 h 229540"/>
                    <a:gd name="connsiteX21" fmla="*/ 1155700 w 1581150"/>
                    <a:gd name="connsiteY21" fmla="*/ 39040 h 229540"/>
                    <a:gd name="connsiteX22" fmla="*/ 1174750 w 1581150"/>
                    <a:gd name="connsiteY22" fmla="*/ 32690 h 229540"/>
                    <a:gd name="connsiteX23" fmla="*/ 1200150 w 1581150"/>
                    <a:gd name="connsiteY23" fmla="*/ 26340 h 229540"/>
                    <a:gd name="connsiteX24" fmla="*/ 1219200 w 1581150"/>
                    <a:gd name="connsiteY24" fmla="*/ 19990 h 229540"/>
                    <a:gd name="connsiteX25" fmla="*/ 1289050 w 1581150"/>
                    <a:gd name="connsiteY25" fmla="*/ 13640 h 229540"/>
                    <a:gd name="connsiteX26" fmla="*/ 1320800 w 1581150"/>
                    <a:gd name="connsiteY26" fmla="*/ 7290 h 229540"/>
                    <a:gd name="connsiteX27" fmla="*/ 1581150 w 1581150"/>
                    <a:gd name="connsiteY27" fmla="*/ 940 h 22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81150" h="229540">
                      <a:moveTo>
                        <a:pt x="0" y="229540"/>
                      </a:moveTo>
                      <a:cubicBezTo>
                        <a:pt x="67733" y="227423"/>
                        <a:pt x="135544" y="227056"/>
                        <a:pt x="203200" y="223190"/>
                      </a:cubicBezTo>
                      <a:cubicBezTo>
                        <a:pt x="209883" y="222808"/>
                        <a:pt x="215578" y="217374"/>
                        <a:pt x="222250" y="216840"/>
                      </a:cubicBezTo>
                      <a:cubicBezTo>
                        <a:pt x="268716" y="213123"/>
                        <a:pt x="315383" y="212607"/>
                        <a:pt x="361950" y="210490"/>
                      </a:cubicBezTo>
                      <a:cubicBezTo>
                        <a:pt x="370417" y="208373"/>
                        <a:pt x="378991" y="206648"/>
                        <a:pt x="387350" y="204140"/>
                      </a:cubicBezTo>
                      <a:cubicBezTo>
                        <a:pt x="405568" y="198675"/>
                        <a:pt x="430822" y="188171"/>
                        <a:pt x="450850" y="185090"/>
                      </a:cubicBezTo>
                      <a:cubicBezTo>
                        <a:pt x="469794" y="182175"/>
                        <a:pt x="488950" y="180857"/>
                        <a:pt x="508000" y="178740"/>
                      </a:cubicBezTo>
                      <a:cubicBezTo>
                        <a:pt x="547908" y="152135"/>
                        <a:pt x="507134" y="175103"/>
                        <a:pt x="584200" y="159690"/>
                      </a:cubicBezTo>
                      <a:cubicBezTo>
                        <a:pt x="597327" y="157065"/>
                        <a:pt x="609600" y="151223"/>
                        <a:pt x="622300" y="146990"/>
                      </a:cubicBezTo>
                      <a:cubicBezTo>
                        <a:pt x="635870" y="142467"/>
                        <a:pt x="652797" y="136283"/>
                        <a:pt x="666750" y="134290"/>
                      </a:cubicBezTo>
                      <a:cubicBezTo>
                        <a:pt x="687808" y="131282"/>
                        <a:pt x="709083" y="130057"/>
                        <a:pt x="730250" y="127940"/>
                      </a:cubicBezTo>
                      <a:cubicBezTo>
                        <a:pt x="738717" y="125823"/>
                        <a:pt x="747259" y="123988"/>
                        <a:pt x="755650" y="121590"/>
                      </a:cubicBezTo>
                      <a:cubicBezTo>
                        <a:pt x="762086" y="119751"/>
                        <a:pt x="768242" y="117001"/>
                        <a:pt x="774700" y="115240"/>
                      </a:cubicBezTo>
                      <a:cubicBezTo>
                        <a:pt x="791539" y="110647"/>
                        <a:pt x="808567" y="106773"/>
                        <a:pt x="825500" y="102540"/>
                      </a:cubicBezTo>
                      <a:lnTo>
                        <a:pt x="876300" y="89840"/>
                      </a:lnTo>
                      <a:lnTo>
                        <a:pt x="901700" y="83490"/>
                      </a:lnTo>
                      <a:cubicBezTo>
                        <a:pt x="910167" y="81373"/>
                        <a:pt x="918542" y="78852"/>
                        <a:pt x="927100" y="77140"/>
                      </a:cubicBezTo>
                      <a:cubicBezTo>
                        <a:pt x="937683" y="75023"/>
                        <a:pt x="948314" y="73131"/>
                        <a:pt x="958850" y="70790"/>
                      </a:cubicBezTo>
                      <a:cubicBezTo>
                        <a:pt x="967369" y="68897"/>
                        <a:pt x="975859" y="66838"/>
                        <a:pt x="984250" y="64440"/>
                      </a:cubicBezTo>
                      <a:cubicBezTo>
                        <a:pt x="990686" y="62601"/>
                        <a:pt x="996714" y="59287"/>
                        <a:pt x="1003300" y="58090"/>
                      </a:cubicBezTo>
                      <a:cubicBezTo>
                        <a:pt x="1031050" y="53045"/>
                        <a:pt x="1100467" y="47525"/>
                        <a:pt x="1123950" y="45390"/>
                      </a:cubicBezTo>
                      <a:cubicBezTo>
                        <a:pt x="1134533" y="43273"/>
                        <a:pt x="1145229" y="41658"/>
                        <a:pt x="1155700" y="39040"/>
                      </a:cubicBezTo>
                      <a:cubicBezTo>
                        <a:pt x="1162194" y="37417"/>
                        <a:pt x="1168314" y="34529"/>
                        <a:pt x="1174750" y="32690"/>
                      </a:cubicBezTo>
                      <a:cubicBezTo>
                        <a:pt x="1183141" y="30292"/>
                        <a:pt x="1191759" y="28738"/>
                        <a:pt x="1200150" y="26340"/>
                      </a:cubicBezTo>
                      <a:cubicBezTo>
                        <a:pt x="1206586" y="24501"/>
                        <a:pt x="1212574" y="20937"/>
                        <a:pt x="1219200" y="19990"/>
                      </a:cubicBezTo>
                      <a:cubicBezTo>
                        <a:pt x="1242344" y="16684"/>
                        <a:pt x="1265767" y="15757"/>
                        <a:pt x="1289050" y="13640"/>
                      </a:cubicBezTo>
                      <a:cubicBezTo>
                        <a:pt x="1299633" y="11523"/>
                        <a:pt x="1310073" y="8482"/>
                        <a:pt x="1320800" y="7290"/>
                      </a:cubicBezTo>
                      <a:cubicBezTo>
                        <a:pt x="1418860" y="-3606"/>
                        <a:pt x="1469345" y="940"/>
                        <a:pt x="1581150" y="940"/>
                      </a:cubicBezTo>
                    </a:path>
                  </a:pathLst>
                </a:custGeom>
                <a:ln w="28575" cmpd="sng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3366FF"/>
                      </a:solidFill>
                    </a:ln>
                  </a:endParaRPr>
                </a:p>
              </p:txBody>
            </p:sp>
          </p:grpSp>
        </p:grpSp>
        <p:sp>
          <p:nvSpPr>
            <p:cNvPr id="41" name="TextBox 40"/>
            <p:cNvSpPr txBox="1"/>
            <p:nvPr/>
          </p:nvSpPr>
          <p:spPr>
            <a:xfrm>
              <a:off x="4610100" y="5394263"/>
              <a:ext cx="43250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Equipotential with mass load and deformation</a:t>
              </a:r>
              <a:endParaRPr lang="en-US" sz="16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10100" y="5972113"/>
              <a:ext cx="32294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Deformed surface with mass load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1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9456</TotalTime>
  <Words>1930</Words>
  <Application>Microsoft Office PowerPoint</Application>
  <PresentationFormat>On-screen Show (4:3)</PresentationFormat>
  <Paragraphs>316</Paragraphs>
  <Slides>52</Slides>
  <Notes>4</Notes>
  <HiddenSlides>4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Clarity</vt:lpstr>
      <vt:lpstr>The role of gravitational self-attraction and loading on deformation of the continents and sea floor</vt:lpstr>
      <vt:lpstr>Simple (wrong) assumption: The bathtub model</vt:lpstr>
      <vt:lpstr>“Eustatic” sea level</vt:lpstr>
      <vt:lpstr>Absolute sea level (ASL) Relative sea level (RSL)</vt:lpstr>
      <vt:lpstr>ASL and RSL</vt:lpstr>
      <vt:lpstr>Green’s functions for gravitational mass loads</vt:lpstr>
      <vt:lpstr>Radial deformation (elastic)</vt:lpstr>
      <vt:lpstr>Gravitational potential perturbation</vt:lpstr>
      <vt:lpstr>PowerPoint Presentation</vt:lpstr>
      <vt:lpstr>Ocean-Ice system</vt:lpstr>
      <vt:lpstr>Self-attraction and loading</vt:lpstr>
      <vt:lpstr>The Sea-Level Equation (SLE)</vt:lpstr>
      <vt:lpstr>Sea-surface perturbation</vt:lpstr>
      <vt:lpstr>Relative Sea Level (RSL)</vt:lpstr>
      <vt:lpstr>Load = Water + Ice</vt:lpstr>
      <vt:lpstr>SLE</vt:lpstr>
      <vt:lpstr>Load Love numbers</vt:lpstr>
      <vt:lpstr>Modifications to SLE</vt:lpstr>
      <vt:lpstr>Modifications to SLE (continued)</vt:lpstr>
      <vt:lpstr>Silly Putty: Earth analog</vt:lpstr>
      <vt:lpstr>Silly Putty: Earth analog</vt:lpstr>
      <vt:lpstr>Glacial Isostatic Adjustment (GIA)</vt:lpstr>
      <vt:lpstr>GIA observations</vt:lpstr>
      <vt:lpstr>GIA observations</vt:lpstr>
      <vt:lpstr>GIA observations</vt:lpstr>
      <vt:lpstr>GIA observations</vt:lpstr>
      <vt:lpstr>Laurentian Gravity Anomaly</vt:lpstr>
      <vt:lpstr>Laurentian seismic anomaly</vt:lpstr>
      <vt:lpstr>Free-air gravity anomaly rate from GRACE</vt:lpstr>
      <vt:lpstr>GIA: Estimation of viscosity</vt:lpstr>
      <vt:lpstr>c2 search over viscosity for upper- and lower-mantle </vt:lpstr>
      <vt:lpstr>Static gravity anomaly after removal of GIA model</vt:lpstr>
      <vt:lpstr>Present-day melting</vt:lpstr>
      <vt:lpstr>Present-day melting</vt:lpstr>
      <vt:lpstr>Sea-level fingerprints</vt:lpstr>
      <vt:lpstr>Estimation of melting amplitudes</vt:lpstr>
      <vt:lpstr>Sea-level fingerprints</vt:lpstr>
      <vt:lpstr>Gravitationally self-consistent sea level change: The near field</vt:lpstr>
      <vt:lpstr>Gravitationally self-consistent sea level change: The near field</vt:lpstr>
      <vt:lpstr>Gravitationally self-consistent sea level change: The near field</vt:lpstr>
      <vt:lpstr>TG time series from Alaska</vt:lpstr>
      <vt:lpstr>Sea-level fingerprint of WAIS collapse</vt:lpstr>
      <vt:lpstr>Other contributions to SAL</vt:lpstr>
      <vt:lpstr>Hydrology and SAL</vt:lpstr>
      <vt:lpstr>Total annual ocean response</vt:lpstr>
      <vt:lpstr>Comparison with RSL from GRACE</vt:lpstr>
      <vt:lpstr>Conclusions</vt:lpstr>
      <vt:lpstr>PowerPoint Presentation</vt:lpstr>
      <vt:lpstr>Overview</vt:lpstr>
      <vt:lpstr>The “gravity potato” (the geoid)</vt:lpstr>
      <vt:lpstr>GIA impacts</vt:lpstr>
      <vt:lpstr>PowerPoint Presentation</vt:lpstr>
    </vt:vector>
  </TitlesOfParts>
  <Company>Harvard-Smithsonian Center for Astrophysics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Earth’s variable gravity</dc:title>
  <dc:creator>James Davis</dc:creator>
  <cp:lastModifiedBy>Daly</cp:lastModifiedBy>
  <cp:revision>617</cp:revision>
  <dcterms:created xsi:type="dcterms:W3CDTF">2012-02-29T13:45:45Z</dcterms:created>
  <dcterms:modified xsi:type="dcterms:W3CDTF">2012-07-26T14:10:54Z</dcterms:modified>
</cp:coreProperties>
</file>