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6" r:id="rId4"/>
    <p:sldId id="261" r:id="rId5"/>
    <p:sldId id="258" r:id="rId6"/>
    <p:sldId id="264" r:id="rId7"/>
    <p:sldId id="275" r:id="rId8"/>
    <p:sldId id="272" r:id="rId9"/>
    <p:sldId id="273" r:id="rId10"/>
    <p:sldId id="262" r:id="rId11"/>
    <p:sldId id="274" r:id="rId12"/>
    <p:sldId id="269" r:id="rId13"/>
    <p:sldId id="270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Huber" initials="JH" lastIdx="1" clrIdx="0">
    <p:extLst>
      <p:ext uri="{19B8F6BF-5375-455C-9EA6-DF929625EA0E}">
        <p15:presenceInfo xmlns:p15="http://schemas.microsoft.com/office/powerpoint/2012/main" userId="Julie Hub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7T09:12:47.726" idx="1">
    <p:pos x="4564" y="14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8F3AF-8ACF-4895-A774-46A6B9AC0251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5BDB4-E19E-499E-90C8-8322A62C9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923C3-9B98-804A-A375-ED97BFB790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348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This is what one of these CORKs at 1383C looks</a:t>
            </a:r>
            <a:r>
              <a:rPr lang="en-US" baseline="0" dirty="0" smtClean="0">
                <a:cs typeface="+mn-cs"/>
              </a:rPr>
              <a:t> like, with fluid sampling umbilical, the ROV platform, some experiments plumbed into some fluid lines, and a sampler deployed at the well head for 2 years, which I’ll return to at the end of the talk.</a:t>
            </a: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91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0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1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1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1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4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21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82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16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4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338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8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3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21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79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9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23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95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04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14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19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18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19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76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73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56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98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738192" y="1946675"/>
            <a:ext cx="10715625" cy="401835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5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>
                <a:effectLst/>
              </a:defRPr>
            </a:pPr>
            <a:fld id="{9BD79C16-1A19-AA4A-8E15-C7F013899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>
                  <a:effectLst/>
                </a:defRP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3442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5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3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8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4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7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18B1F-D05E-4EEF-B3FA-EDCB8093CAC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A23D-5E0F-4915-8510-E0C0F900A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675A4-41F9-4087-87CB-75E03D1DAA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E1CE1-D804-4E11-A420-CE5032C52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05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3B262F-9C13-0E44-91B7-82088DF33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9F98324-F258-184E-994A-2C06A5BA2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6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95"/>
            <a:ext cx="12126836" cy="477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8481"/>
          </a:xfrm>
        </p:spPr>
      </p:pic>
    </p:spTree>
    <p:extLst>
      <p:ext uri="{BB962C8B-B14F-4D97-AF65-F5344CB8AC3E}">
        <p14:creationId xmlns:p14="http://schemas.microsoft.com/office/powerpoint/2010/main" val="20762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-182249" y="4705434"/>
            <a:ext cx="3538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Not yet instrumented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6" descr="RGB.20120430_021837_456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3" t="-587" r="24910" b="2"/>
          <a:stretch/>
        </p:blipFill>
        <p:spPr bwMode="auto">
          <a:xfrm>
            <a:off x="6492074" y="-76200"/>
            <a:ext cx="569905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/>
          </p:cNvSpPr>
          <p:nvPr/>
        </p:nvSpPr>
        <p:spPr bwMode="auto">
          <a:xfrm>
            <a:off x="6517226" y="6516081"/>
            <a:ext cx="758215" cy="34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320675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642938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963613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1285875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marL="0" marR="0" lvl="0" indent="0" algn="ctr" defTabSz="642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</a:rPr>
              <a:t>WHOI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</a:endParaRPr>
          </a:p>
        </p:txBody>
      </p:sp>
      <p:sp>
        <p:nvSpPr>
          <p:cNvPr id="10" name="Text Box 15"/>
          <p:cNvSpPr txBox="1">
            <a:spLocks/>
          </p:cNvSpPr>
          <p:nvPr/>
        </p:nvSpPr>
        <p:spPr bwMode="auto">
          <a:xfrm>
            <a:off x="6456542" y="1671638"/>
            <a:ext cx="2281069" cy="37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320675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642938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963613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1285875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marL="0" marR="0" lvl="0" indent="0" algn="ctr" defTabSz="642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</a:rPr>
              <a:t>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</a:rPr>
              <a:t>GeoMicrobe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</a:rPr>
              <a:t> Sled”</a:t>
            </a:r>
          </a:p>
        </p:txBody>
      </p:sp>
      <p:sp>
        <p:nvSpPr>
          <p:cNvPr id="12" name="Text Box 15"/>
          <p:cNvSpPr txBox="1">
            <a:spLocks/>
          </p:cNvSpPr>
          <p:nvPr/>
        </p:nvSpPr>
        <p:spPr bwMode="auto">
          <a:xfrm>
            <a:off x="9538651" y="991165"/>
            <a:ext cx="2511059" cy="98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4291" tIns="32146" rIns="64291" bIns="32146">
            <a:spAutoFit/>
          </a:bodyPr>
          <a:lstStyle>
            <a:lvl1pPr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320675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642938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963613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1285875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marL="0" marR="0" lvl="0" indent="0" algn="ctr" defTabSz="642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</a:rPr>
              <a:t>Fluid sampling umbilical connections</a:t>
            </a:r>
          </a:p>
        </p:txBody>
      </p:sp>
      <p:sp>
        <p:nvSpPr>
          <p:cNvPr id="13" name="Text Box 15"/>
          <p:cNvSpPr txBox="1">
            <a:spLocks/>
          </p:cNvSpPr>
          <p:nvPr/>
        </p:nvSpPr>
        <p:spPr bwMode="auto">
          <a:xfrm>
            <a:off x="9960274" y="2814073"/>
            <a:ext cx="2066925" cy="160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320675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642938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963613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1285875" algn="l" defTabSz="642938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marL="0" marR="0" lvl="0" indent="0" algn="ctr" defTabSz="642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</a:rPr>
              <a:t>Platform with continuous fluid and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</a:rPr>
              <a:t>microbial colonization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</a:rPr>
              <a:t>samplers</a:t>
            </a:r>
          </a:p>
        </p:txBody>
      </p:sp>
      <p:cxnSp>
        <p:nvCxnSpPr>
          <p:cNvPr id="5" name="Straight Arrow Connector 4"/>
          <p:cNvCxnSpPr>
            <a:stCxn id="12" idx="1"/>
          </p:cNvCxnSpPr>
          <p:nvPr/>
        </p:nvCxnSpPr>
        <p:spPr bwMode="auto">
          <a:xfrm flipH="1">
            <a:off x="9248245" y="1481748"/>
            <a:ext cx="187092" cy="42252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9766003" y="1671638"/>
            <a:ext cx="304800" cy="461962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Subtitle 2"/>
          <p:cNvSpPr txBox="1">
            <a:spLocks/>
          </p:cNvSpPr>
          <p:nvPr/>
        </p:nvSpPr>
        <p:spPr>
          <a:xfrm>
            <a:off x="196153" y="1048240"/>
            <a:ext cx="6080087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Seal re-entry holes and allow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re-establishment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situ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Downhole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instruments: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Temperature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Long-term chemistry samplers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Microbial incubators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Umbilical for seafloor sampling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153" y="127591"/>
            <a:ext cx="5683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CORKS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844" y="6126480"/>
            <a:ext cx="1886156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76424"/>
            <a:ext cx="12344400" cy="69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" y="37655"/>
            <a:ext cx="12161520" cy="68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81" y="906518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“Since </a:t>
            </a:r>
            <a:r>
              <a:rPr lang="en-US" dirty="0"/>
              <a:t>2016, three NSF awards to PI’s have added instruments to monitor seafloor deformation and to conduct cross reference measurements of these new technologies. They include a flipping tilt meter </a:t>
            </a:r>
            <a:r>
              <a:rPr lang="en-US" b="1" dirty="0"/>
              <a:t>(W. Wilcock – UW)</a:t>
            </a:r>
            <a:r>
              <a:rPr lang="en-US" dirty="0"/>
              <a:t> and a self-calibrating pressure </a:t>
            </a:r>
            <a:r>
              <a:rPr lang="en-US" b="1" dirty="0"/>
              <a:t>sensor (M. </a:t>
            </a:r>
            <a:r>
              <a:rPr lang="en-US" b="1" dirty="0" err="1"/>
              <a:t>Zumberge</a:t>
            </a:r>
            <a:r>
              <a:rPr lang="en-US" b="1" dirty="0"/>
              <a:t> and G. </a:t>
            </a:r>
            <a:r>
              <a:rPr lang="en-US" b="1" dirty="0" err="1"/>
              <a:t>Sasawaga</a:t>
            </a:r>
            <a:r>
              <a:rPr lang="en-US" b="1" dirty="0"/>
              <a:t> – UCSD-SIO)</a:t>
            </a:r>
            <a:r>
              <a:rPr lang="en-US" dirty="0"/>
              <a:t>, and a second self-calibrating pressure instrument [A-0-A </a:t>
            </a:r>
            <a:r>
              <a:rPr lang="en-US" b="1" dirty="0"/>
              <a:t>(Wilcock)] </a:t>
            </a:r>
            <a:r>
              <a:rPr lang="en-US" dirty="0"/>
              <a:t>to be installed in 2019. An important goal of these new technologies is to remove instrument drift components to obtain high-resolution pressure measurements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" y="37655"/>
            <a:ext cx="12161520" cy="68278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7139" y="4628756"/>
            <a:ext cx="2207173" cy="175943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/>
          <a:stretch/>
        </p:blipFill>
        <p:spPr>
          <a:xfrm>
            <a:off x="6918960" y="3641584"/>
            <a:ext cx="3749040" cy="3216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7121" t="22540" r="26953" b="35532"/>
          <a:stretch/>
        </p:blipFill>
        <p:spPr>
          <a:xfrm>
            <a:off x="1525218" y="3628416"/>
            <a:ext cx="4919689" cy="3229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2293" y="1259272"/>
            <a:ext cx="10312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584200" latinLnBrk="1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at Axial Seamount</a:t>
            </a:r>
          </a:p>
          <a:p>
            <a:pPr marL="285750" indent="-285750" defTabSz="584200" latinLnBrk="1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Filters for microbes, fluids for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584200" latinLnBrk="1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can be triggered from shore in response to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</a:p>
          <a:p>
            <a:pPr marL="285750" indent="-285750" defTabSz="584200" latinLnBrk="1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  <a:sym typeface="Palatino"/>
              </a:rPr>
              <a:t>Requires laboratory analysis post-collection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Palatino"/>
              <a:cs typeface="Arial" panose="020B0604020202020204" pitchFamily="34" charset="0"/>
              <a:sym typeface="Palatino"/>
            </a:endParaRPr>
          </a:p>
          <a:p>
            <a:pPr defTabSz="457200"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15212" y="130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Remote Access Fluid (RAS) &amp; Particulate DNA (PPS) Samplers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53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3732" y="0"/>
            <a:ext cx="3218268" cy="1143000"/>
          </a:xfrm>
        </p:spPr>
        <p:txBody>
          <a:bodyPr/>
          <a:lstStyle/>
          <a:p>
            <a:r>
              <a:rPr lang="en-US" b="1" dirty="0" smtClean="0"/>
              <a:t>Mass Spec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73732" y="1236017"/>
            <a:ext cx="3218268" cy="401835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Deployed at Axial and Hydrate Ridge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 smtClean="0"/>
              <a:t>In situ</a:t>
            </a:r>
            <a:r>
              <a:rPr lang="en-US" sz="2400" b="1" dirty="0" smtClean="0"/>
              <a:t> measurements of Total Gas &amp; CH</a:t>
            </a:r>
            <a:r>
              <a:rPr lang="en-US" sz="2400" b="1" baseline="-25000" dirty="0" smtClean="0"/>
              <a:t>4</a:t>
            </a:r>
            <a:r>
              <a:rPr lang="en-US" sz="2400" b="1" dirty="0" smtClean="0"/>
              <a:t>,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,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S, 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, and CO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(From Pete </a:t>
            </a:r>
            <a:r>
              <a:rPr lang="en-US" sz="2400" b="1" dirty="0" err="1" smtClean="0"/>
              <a:t>Girguis</a:t>
            </a:r>
            <a:r>
              <a:rPr lang="en-US" sz="2400" b="1" dirty="0" smtClean="0"/>
              <a:t>)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Removed in Summer 2019- not replaced? Can’t find data?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600" t="12362" r="19159" b="9170"/>
          <a:stretch/>
        </p:blipFill>
        <p:spPr>
          <a:xfrm>
            <a:off x="0" y="0"/>
            <a:ext cx="8973732" cy="63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205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something about what is at hydrate ridge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015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1843"/>
            <a:ext cx="12192000" cy="1143000"/>
          </a:xfrm>
        </p:spPr>
        <p:txBody>
          <a:bodyPr/>
          <a:lstStyle/>
          <a:p>
            <a:r>
              <a:rPr lang="en-US" b="1" dirty="0" err="1" smtClean="0"/>
              <a:t>Osmosampler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73152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157" y="-1"/>
            <a:ext cx="4065020" cy="6057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6442" y="6488668"/>
            <a:ext cx="412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Jannasch</a:t>
            </a:r>
            <a:r>
              <a:rPr lang="en-US" dirty="0" smtClean="0"/>
              <a:t>, Geoff Wheat et al.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483" y="691713"/>
            <a:ext cx="69304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584200" latinLnBrk="1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at Axial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Hydrate Ridge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584200" latinLnBrk="1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  <a:sym typeface="Palatino"/>
              </a:rPr>
              <a:t>Captures small volumes for chemistry</a:t>
            </a:r>
          </a:p>
          <a:p>
            <a:pPr marL="285750" indent="-285750" defTabSz="584200" latinLnBrk="1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Palatino"/>
                <a:cs typeface="Arial" panose="020B0604020202020204" pitchFamily="34" charset="0"/>
                <a:sym typeface="Palatino"/>
              </a:rPr>
              <a:t>Does not require power, but requires lab analysis post-collection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Palatino"/>
              <a:cs typeface="Arial" panose="020B0604020202020204" pitchFamily="34" charset="0"/>
              <a:sym typeface="Palatino"/>
            </a:endParaRPr>
          </a:p>
          <a:p>
            <a:pPr defTabSz="457200"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309</Words>
  <Application>Microsoft Office PowerPoint</Application>
  <PresentationFormat>Widescreen</PresentationFormat>
  <Paragraphs>33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Palatino</vt:lpstr>
      <vt:lpstr>ヒラギノ角ゴ ProN W3</vt:lpstr>
      <vt:lpstr>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Access Fluid (RAS) &amp; Particulate DNA (PPS) Samplers</vt:lpstr>
      <vt:lpstr>Mass Spec</vt:lpstr>
      <vt:lpstr>Add something about what is at hydrate ridge</vt:lpstr>
      <vt:lpstr>Osmosampler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Huber</dc:creator>
  <cp:lastModifiedBy>Julie Huber</cp:lastModifiedBy>
  <cp:revision>24</cp:revision>
  <dcterms:created xsi:type="dcterms:W3CDTF">2019-12-03T00:32:36Z</dcterms:created>
  <dcterms:modified xsi:type="dcterms:W3CDTF">2019-12-17T21:09:29Z</dcterms:modified>
</cp:coreProperties>
</file>