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6" r:id="rId4"/>
    <p:sldId id="267" r:id="rId5"/>
    <p:sldId id="269" r:id="rId6"/>
    <p:sldId id="270" r:id="rId7"/>
    <p:sldId id="271" r:id="rId8"/>
    <p:sldId id="272" r:id="rId9"/>
    <p:sldId id="273" r:id="rId10"/>
    <p:sldId id="280" r:id="rId11"/>
    <p:sldId id="275" r:id="rId12"/>
    <p:sldId id="277" r:id="rId13"/>
    <p:sldId id="27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21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emf"/><Relationship Id="rId1" Type="http://schemas.openxmlformats.org/officeDocument/2006/relationships/image" Target="../media/image2.png"/><Relationship Id="rId2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image" Target="../media/image9.png"/><Relationship Id="rId2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9935-9EB0-2749-AECD-8D40BB86FB27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4B7B-BC3A-DB46-93CF-8B91A0A6D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5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9935-9EB0-2749-AECD-8D40BB86FB27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4B7B-BC3A-DB46-93CF-8B91A0A6D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01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9935-9EB0-2749-AECD-8D40BB86FB27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4B7B-BC3A-DB46-93CF-8B91A0A6D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9935-9EB0-2749-AECD-8D40BB86FB27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4B7B-BC3A-DB46-93CF-8B91A0A6D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0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9935-9EB0-2749-AECD-8D40BB86FB27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4B7B-BC3A-DB46-93CF-8B91A0A6D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4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9935-9EB0-2749-AECD-8D40BB86FB27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4B7B-BC3A-DB46-93CF-8B91A0A6D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68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9935-9EB0-2749-AECD-8D40BB86FB27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4B7B-BC3A-DB46-93CF-8B91A0A6D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22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9935-9EB0-2749-AECD-8D40BB86FB27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4B7B-BC3A-DB46-93CF-8B91A0A6D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4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9935-9EB0-2749-AECD-8D40BB86FB27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4B7B-BC3A-DB46-93CF-8B91A0A6D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74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9935-9EB0-2749-AECD-8D40BB86FB27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4B7B-BC3A-DB46-93CF-8B91A0A6D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0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9935-9EB0-2749-AECD-8D40BB86FB27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4B7B-BC3A-DB46-93CF-8B91A0A6D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3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69935-9EB0-2749-AECD-8D40BB86FB27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B7B-BC3A-DB46-93CF-8B91A0A6D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4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20" Type="http://schemas.openxmlformats.org/officeDocument/2006/relationships/image" Target="../media/image7.emf"/><Relationship Id="rId10" Type="http://schemas.openxmlformats.org/officeDocument/2006/relationships/package" Target="../embeddings/Microsoft_Word_Document3.docx"/><Relationship Id="rId11" Type="http://schemas.openxmlformats.org/officeDocument/2006/relationships/image" Target="../media/image4.png"/><Relationship Id="rId12" Type="http://schemas.openxmlformats.org/officeDocument/2006/relationships/oleObject" Target="../embeddings/oleObject4.bin"/><Relationship Id="rId13" Type="http://schemas.openxmlformats.org/officeDocument/2006/relationships/package" Target="../embeddings/Microsoft_Word_Document4.docx"/><Relationship Id="rId14" Type="http://schemas.openxmlformats.org/officeDocument/2006/relationships/image" Target="../media/image5.png"/><Relationship Id="rId15" Type="http://schemas.openxmlformats.org/officeDocument/2006/relationships/oleObject" Target="../embeddings/oleObject5.bin"/><Relationship Id="rId16" Type="http://schemas.openxmlformats.org/officeDocument/2006/relationships/package" Target="../embeddings/Microsoft_Word_Document5.docx"/><Relationship Id="rId17" Type="http://schemas.openxmlformats.org/officeDocument/2006/relationships/image" Target="../media/image6.png"/><Relationship Id="rId18" Type="http://schemas.openxmlformats.org/officeDocument/2006/relationships/image" Target="../media/image8.tiff"/><Relationship Id="rId19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.png"/><Relationship Id="rId6" Type="http://schemas.openxmlformats.org/officeDocument/2006/relationships/oleObject" Target="../embeddings/oleObject2.bin"/><Relationship Id="rId7" Type="http://schemas.openxmlformats.org/officeDocument/2006/relationships/package" Target="../embeddings/Microsoft_Word_Document2.docx"/><Relationship Id="rId8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package" Target="../embeddings/Microsoft_Word_Document8.docx"/><Relationship Id="rId13" Type="http://schemas.openxmlformats.org/officeDocument/2006/relationships/image" Target="../media/image11.png"/><Relationship Id="rId14" Type="http://schemas.openxmlformats.org/officeDocument/2006/relationships/oleObject" Target="../embeddings/oleObject10.bin"/><Relationship Id="rId15" Type="http://schemas.openxmlformats.org/officeDocument/2006/relationships/package" Target="../embeddings/Microsoft_Word_Document9.docx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oleObject" Target="../embeddings/oleObject7.bin"/><Relationship Id="rId6" Type="http://schemas.openxmlformats.org/officeDocument/2006/relationships/package" Target="../embeddings/Microsoft_Word_Document6.docx"/><Relationship Id="rId7" Type="http://schemas.openxmlformats.org/officeDocument/2006/relationships/image" Target="../media/image9.png"/><Relationship Id="rId8" Type="http://schemas.openxmlformats.org/officeDocument/2006/relationships/oleObject" Target="../embeddings/oleObject8.bin"/><Relationship Id="rId9" Type="http://schemas.openxmlformats.org/officeDocument/2006/relationships/package" Target="../embeddings/Microsoft_Word_Document7.docx"/><Relationship Id="rId10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package" Target="../embeddings/Microsoft_Word_Document10.docx"/><Relationship Id="rId5" Type="http://schemas.openxmlformats.org/officeDocument/2006/relationships/image" Target="../media/image16.png"/><Relationship Id="rId6" Type="http://schemas.openxmlformats.org/officeDocument/2006/relationships/oleObject" Target="../embeddings/oleObject12.bin"/><Relationship Id="rId7" Type="http://schemas.openxmlformats.org/officeDocument/2006/relationships/package" Target="../embeddings/Microsoft_Word_Document11.docx"/><Relationship Id="rId8" Type="http://schemas.openxmlformats.org/officeDocument/2006/relationships/image" Target="../media/image17.png"/><Relationship Id="rId9" Type="http://schemas.openxmlformats.org/officeDocument/2006/relationships/oleObject" Target="../embeddings/oleObject13.bin"/><Relationship Id="rId10" Type="http://schemas.openxmlformats.org/officeDocument/2006/relationships/package" Target="../embeddings/Microsoft_Word_Document12.docx"/><Relationship Id="rId11" Type="http://schemas.openxmlformats.org/officeDocument/2006/relationships/image" Target="../media/image1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uidUnderground-MasterLogo-update10.3.19_2 copy 5.pn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6" y="115934"/>
            <a:ext cx="8628385" cy="6617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9010"/>
            <a:ext cx="7772400" cy="2108649"/>
          </a:xfrm>
        </p:spPr>
        <p:txBody>
          <a:bodyPr>
            <a:normAutofit/>
          </a:bodyPr>
          <a:lstStyle/>
          <a:p>
            <a:r>
              <a:rPr lang="en-US" b="1" dirty="0" smtClean="0"/>
              <a:t>Signal from Noise: Exploiting Natural Processes as Forcing Functions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Rob Sohn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Woods Hole Oceanographic Inst.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3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3_2016_17_kappa_vel_results_loF_rewt_NW5_log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3152" r="7146" b="3160"/>
          <a:stretch/>
        </p:blipFill>
        <p:spPr>
          <a:xfrm>
            <a:off x="314424" y="1417638"/>
            <a:ext cx="8620989" cy="544036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67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Surface Temperature Variations in Thermal Data</a:t>
            </a:r>
            <a:br>
              <a:rPr lang="en-US" sz="3600" dirty="0" smtClean="0"/>
            </a:br>
            <a:r>
              <a:rPr lang="en-US" sz="3100" dirty="0" smtClean="0"/>
              <a:t>Groundwater flow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42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Surface Temperature Variations in Thermal Data</a:t>
            </a:r>
            <a:br>
              <a:rPr lang="en-US" sz="3600" dirty="0" smtClean="0"/>
            </a:br>
            <a:r>
              <a:rPr lang="en-US" sz="3100" dirty="0" smtClean="0"/>
              <a:t>Groundwater flow</a:t>
            </a:r>
            <a:endParaRPr lang="en-US" sz="3100" dirty="0"/>
          </a:p>
        </p:txBody>
      </p:sp>
      <p:sp>
        <p:nvSpPr>
          <p:cNvPr id="7" name="TextBox 6"/>
          <p:cNvSpPr txBox="1"/>
          <p:nvPr/>
        </p:nvSpPr>
        <p:spPr>
          <a:xfrm>
            <a:off x="2448638" y="1224658"/>
            <a:ext cx="4274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Inverse results for site inside hydrothermal area</a:t>
            </a:r>
            <a:endParaRPr lang="en-US" sz="1600" b="1" dirty="0"/>
          </a:p>
        </p:txBody>
      </p:sp>
      <p:pic>
        <p:nvPicPr>
          <p:cNvPr id="2" name="Picture 1" descr="P2_2017_18_results_NW5_revised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t="4004" r="6807" b="3451"/>
          <a:stretch/>
        </p:blipFill>
        <p:spPr>
          <a:xfrm>
            <a:off x="1394478" y="2182940"/>
            <a:ext cx="6258551" cy="4506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8638" y="1593559"/>
            <a:ext cx="3826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• thermal diffusivities ~1.5</a:t>
            </a:r>
            <a:r>
              <a:rPr lang="en-US" sz="1400" i="1" dirty="0" smtClean="0"/>
              <a:t>x</a:t>
            </a:r>
            <a:r>
              <a:rPr lang="en-US" sz="1400" dirty="0" smtClean="0"/>
              <a:t> higher, clay alteration</a:t>
            </a:r>
          </a:p>
          <a:p>
            <a:r>
              <a:rPr lang="en-US" sz="1400" dirty="0" smtClean="0"/>
              <a:t>• statistically significant </a:t>
            </a:r>
            <a:r>
              <a:rPr lang="en-US" sz="1400" dirty="0" err="1" smtClean="0"/>
              <a:t>upflow</a:t>
            </a:r>
            <a:r>
              <a:rPr lang="en-US" sz="1400" dirty="0" smtClean="0"/>
              <a:t> at all depths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696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30187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926" y="3620096"/>
            <a:ext cx="82921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• New method requires coherent signal at multiple frequencies – the more the better.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• Niggling issues pertaining to weighting and regularization.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• Groundwater flow in lakes and coastal environments?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• Thermal gradient probe the world’s cheapest flow meter?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67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Surface Temperature Variations in Thermal Data</a:t>
            </a:r>
            <a:br>
              <a:rPr lang="en-US" sz="3600" dirty="0" smtClean="0"/>
            </a:br>
            <a:r>
              <a:rPr lang="en-US" sz="3100" dirty="0" smtClean="0"/>
              <a:t>Groundwater flow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35961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uidUnderground-MasterLogo-update10.3.19_2 copy 5.pn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6" y="115934"/>
            <a:ext cx="8628385" cy="6617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273"/>
            <a:ext cx="7772400" cy="886227"/>
          </a:xfrm>
        </p:spPr>
        <p:txBody>
          <a:bodyPr>
            <a:normAutofit/>
          </a:bodyPr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9926" y="2305308"/>
            <a:ext cx="82921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• Long-term monitoring of simple parameters, like temperature and pressure, provides valuable data at a low cost.</a:t>
            </a:r>
          </a:p>
          <a:p>
            <a:endParaRPr lang="en-US" sz="2000" b="1" dirty="0"/>
          </a:p>
          <a:p>
            <a:r>
              <a:rPr lang="en-US" sz="2000" b="1" dirty="0" smtClean="0"/>
              <a:t>• Lots of hydrogeology opportunities in ongoing and upcoming monitoring/observatory initiatives.</a:t>
            </a:r>
          </a:p>
          <a:p>
            <a:endParaRPr lang="en-US" sz="2000" b="1" dirty="0"/>
          </a:p>
          <a:p>
            <a:r>
              <a:rPr lang="en-US" sz="2000" b="1" dirty="0" smtClean="0"/>
              <a:t>• Consider natural processes as ‘free’ forcing functions of hydrologic systems.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0656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477891"/>
              </p:ext>
            </p:extLst>
          </p:nvPr>
        </p:nvGraphicFramePr>
        <p:xfrm>
          <a:off x="-2003291" y="6166167"/>
          <a:ext cx="8622155" cy="497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" name="Document" r:id="rId4" imgW="5943600" imgH="342900" progId="Word.Document.12">
                  <p:embed/>
                </p:oleObj>
              </mc:Choice>
              <mc:Fallback>
                <p:oleObj name="Document" r:id="rId4" imgW="5943600" imgH="342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003291" y="6166167"/>
                        <a:ext cx="8622155" cy="497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Surface Temperature Variations in Thermal Data</a:t>
            </a:r>
            <a:br>
              <a:rPr lang="en-US" sz="3200" dirty="0" smtClean="0"/>
            </a:br>
            <a:r>
              <a:rPr lang="en-US" sz="2800" dirty="0" smtClean="0"/>
              <a:t>Groundwater flow</a:t>
            </a:r>
            <a:endParaRPr lang="en-US" sz="2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974707"/>
              </p:ext>
            </p:extLst>
          </p:nvPr>
        </p:nvGraphicFramePr>
        <p:xfrm>
          <a:off x="-1897293" y="2170961"/>
          <a:ext cx="8170915" cy="715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" name="Document" r:id="rId7" imgW="5943600" imgH="520700" progId="Word.Document.12">
                  <p:embed/>
                </p:oleObj>
              </mc:Choice>
              <mc:Fallback>
                <p:oleObj name="Document" r:id="rId7" imgW="5943600" imgH="520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897293" y="2170961"/>
                        <a:ext cx="8170915" cy="715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77797" y="1850797"/>
            <a:ext cx="829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diffusion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7985" y="2732900"/>
            <a:ext cx="900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advection</a:t>
            </a:r>
            <a:endParaRPr lang="en-US" sz="1400" dirty="0">
              <a:latin typeface="Times New Roman"/>
              <a:cs typeface="Times New Roman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244809"/>
              </p:ext>
            </p:extLst>
          </p:nvPr>
        </p:nvGraphicFramePr>
        <p:xfrm>
          <a:off x="-2244794" y="4098450"/>
          <a:ext cx="9365558" cy="480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Document" r:id="rId10" imgW="5943600" imgH="304800" progId="Word.Document.12">
                  <p:embed/>
                </p:oleObj>
              </mc:Choice>
              <mc:Fallback>
                <p:oleObj name="Document" r:id="rId10" imgW="5943600" imgH="30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-2244794" y="4098450"/>
                        <a:ext cx="9365558" cy="480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4981" y="1367662"/>
            <a:ext cx="359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1D advection-diffusion equation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307303"/>
            <a:ext cx="3906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Periodic surface temperature variations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13327"/>
              </p:ext>
            </p:extLst>
          </p:nvPr>
        </p:nvGraphicFramePr>
        <p:xfrm>
          <a:off x="-2409360" y="5039861"/>
          <a:ext cx="9803423" cy="515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Document" r:id="rId13" imgW="5943600" imgH="304800" progId="Word.Document.12">
                  <p:embed/>
                </p:oleObj>
              </mc:Choice>
              <mc:Fallback>
                <p:oleObj name="Document" r:id="rId13" imgW="5943600" imgH="30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-2409360" y="5039861"/>
                        <a:ext cx="9803423" cy="515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70517" y="4578735"/>
            <a:ext cx="95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221420"/>
              </p:ext>
            </p:extLst>
          </p:nvPr>
        </p:nvGraphicFramePr>
        <p:xfrm>
          <a:off x="-2244794" y="5563765"/>
          <a:ext cx="8924862" cy="610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Document" r:id="rId16" imgW="5943600" imgH="406400" progId="Word.Document.12">
                  <p:embed/>
                </p:oleObj>
              </mc:Choice>
              <mc:Fallback>
                <p:oleObj name="Document" r:id="rId16" imgW="5943600" imgH="406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-2244794" y="5563765"/>
                        <a:ext cx="8924862" cy="610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095823" y="6193152"/>
            <a:ext cx="2469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Times New Roman"/>
                <a:cs typeface="Times New Roman"/>
              </a:rPr>
              <a:t>Turcotte</a:t>
            </a:r>
            <a:r>
              <a:rPr lang="en-US" sz="1200" i="1" dirty="0" smtClean="0">
                <a:latin typeface="Times New Roman"/>
                <a:cs typeface="Times New Roman"/>
              </a:rPr>
              <a:t> and Schubert</a:t>
            </a:r>
            <a:r>
              <a:rPr lang="en-US" sz="1200" dirty="0" smtClean="0">
                <a:latin typeface="Times New Roman"/>
                <a:cs typeface="Times New Roman"/>
              </a:rPr>
              <a:t>, Geodynamics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8669" y="357136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iffusion only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241800" y="2683933"/>
            <a:ext cx="9909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66732" y="2683933"/>
            <a:ext cx="0" cy="34120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703232" y="4016859"/>
            <a:ext cx="127000" cy="13546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703232" y="5383217"/>
            <a:ext cx="127000" cy="13546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703232" y="2616200"/>
            <a:ext cx="127000" cy="13546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Picture 2" descr="decay_v_depth.tif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07" y="1826842"/>
            <a:ext cx="3756280" cy="4349377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148237"/>
              </p:ext>
            </p:extLst>
          </p:nvPr>
        </p:nvGraphicFramePr>
        <p:xfrm>
          <a:off x="4797179" y="3147770"/>
          <a:ext cx="543315" cy="47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Equation" r:id="rId19" imgW="190500" imgH="165100" progId="Equation.3">
                  <p:embed/>
                </p:oleObj>
              </mc:Choice>
              <mc:Fallback>
                <p:oleObj name="Equation" r:id="rId19" imgW="1905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797179" y="3147770"/>
                        <a:ext cx="543315" cy="47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2389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Surface Temperature Variations in Thermal Data</a:t>
            </a:r>
            <a:br>
              <a:rPr lang="en-US" sz="3600" dirty="0"/>
            </a:br>
            <a:r>
              <a:rPr lang="en-US" sz="3100" dirty="0" smtClean="0"/>
              <a:t>Groundwater flow</a:t>
            </a:r>
            <a:endParaRPr lang="en-US" sz="3100" dirty="0"/>
          </a:p>
        </p:txBody>
      </p:sp>
      <p:pic>
        <p:nvPicPr>
          <p:cNvPr id="5" name="Picture 4" descr="Suzuki_banner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6" t="31201" r="13074" b="35707"/>
          <a:stretch/>
        </p:blipFill>
        <p:spPr>
          <a:xfrm>
            <a:off x="2404538" y="1774262"/>
            <a:ext cx="4445000" cy="782876"/>
          </a:xfrm>
          <a:prstGeom prst="rect">
            <a:avLst/>
          </a:prstGeom>
        </p:spPr>
      </p:pic>
      <p:pic>
        <p:nvPicPr>
          <p:cNvPr id="7" name="Picture 6" descr="Hatch_etal_banne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38" y="2765307"/>
            <a:ext cx="4419815" cy="11107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267" y="1774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2668" y="314270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82269"/>
              </p:ext>
            </p:extLst>
          </p:nvPr>
        </p:nvGraphicFramePr>
        <p:xfrm>
          <a:off x="1600200" y="4292577"/>
          <a:ext cx="5943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Document" r:id="rId6" imgW="5943600" imgH="304800" progId="Word.Document.12">
                  <p:embed/>
                </p:oleObj>
              </mc:Choice>
              <mc:Fallback>
                <p:oleObj name="Document" r:id="rId6" imgW="5943600" imgH="30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00200" y="4292577"/>
                        <a:ext cx="5943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974599"/>
              </p:ext>
            </p:extLst>
          </p:nvPr>
        </p:nvGraphicFramePr>
        <p:xfrm>
          <a:off x="1676400" y="4571976"/>
          <a:ext cx="59436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" name="Document" r:id="rId9" imgW="5943600" imgH="812800" progId="Word.Document.12">
                  <p:embed/>
                </p:oleObj>
              </mc:Choice>
              <mc:Fallback>
                <p:oleObj name="Document" r:id="rId9" imgW="5943600" imgH="81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76400" y="4571976"/>
                        <a:ext cx="59436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>
            <a:off x="2863661" y="4244111"/>
            <a:ext cx="68893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373044"/>
              </p:ext>
            </p:extLst>
          </p:nvPr>
        </p:nvGraphicFramePr>
        <p:xfrm>
          <a:off x="1245311" y="6007072"/>
          <a:ext cx="5943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9" name="Document" r:id="rId12" imgW="5943600" imgH="342900" progId="Word.Document.12">
                  <p:embed/>
                </p:oleObj>
              </mc:Choice>
              <mc:Fallback>
                <p:oleObj name="Document" r:id="rId12" imgW="5943600" imgH="342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45311" y="6007072"/>
                        <a:ext cx="59436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36252"/>
              </p:ext>
            </p:extLst>
          </p:nvPr>
        </p:nvGraphicFramePr>
        <p:xfrm>
          <a:off x="1245311" y="5283172"/>
          <a:ext cx="5943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" name="Document" r:id="rId15" imgW="5943600" imgH="723900" progId="Word.Document.12">
                  <p:embed/>
                </p:oleObj>
              </mc:Choice>
              <mc:Fallback>
                <p:oleObj name="Document" r:id="rId15" imgW="5943600" imgH="723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245311" y="5283172"/>
                        <a:ext cx="59436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2863661" y="4244111"/>
            <a:ext cx="0" cy="21058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7781" y="5065552"/>
            <a:ext cx="218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 w/advection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2863661" y="6311910"/>
            <a:ext cx="68893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04538" y="1252588"/>
            <a:ext cx="43011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Using heat as a tracer for fluid flow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2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Surface Temperature Variations in Thermal Data</a:t>
            </a:r>
            <a:br>
              <a:rPr lang="en-US" sz="3600" dirty="0" smtClean="0"/>
            </a:br>
            <a:r>
              <a:rPr lang="en-US" sz="3100" dirty="0" smtClean="0"/>
              <a:t>Groundwater flow</a:t>
            </a:r>
            <a:endParaRPr lang="en-US" sz="3100" dirty="0"/>
          </a:p>
        </p:txBody>
      </p:sp>
      <p:pic>
        <p:nvPicPr>
          <p:cNvPr id="5" name="Picture 4" descr="Ar_phi_v_freq_label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t="5245" r="7683" b="4998"/>
          <a:stretch/>
        </p:blipFill>
        <p:spPr>
          <a:xfrm>
            <a:off x="457200" y="1367824"/>
            <a:ext cx="5943600" cy="427483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813113" y="4552635"/>
            <a:ext cx="157709" cy="15770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13113" y="2775246"/>
            <a:ext cx="157709" cy="15770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482663" y="1618532"/>
            <a:ext cx="672338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82663" y="1878834"/>
            <a:ext cx="67233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70813" y="1446832"/>
            <a:ext cx="844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</a:t>
            </a:r>
            <a:r>
              <a:rPr lang="en-US" sz="1200" dirty="0" smtClean="0"/>
              <a:t>own flow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373808" y="1723831"/>
            <a:ext cx="653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up flow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2014730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3.5 cm/day increments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400800" y="3237058"/>
            <a:ext cx="2743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Poorly posed inverse problem with</a:t>
            </a:r>
          </a:p>
          <a:p>
            <a:r>
              <a:rPr lang="en-US" sz="1400" i="1" dirty="0" err="1" smtClean="0">
                <a:latin typeface="Times New Roman"/>
                <a:cs typeface="Times New Roman"/>
              </a:rPr>
              <a:t>Ar</a:t>
            </a:r>
            <a:r>
              <a:rPr lang="en-US" sz="1400" dirty="0" smtClean="0"/>
              <a:t> and </a:t>
            </a:r>
            <a:r>
              <a:rPr lang="en-US" sz="1400" dirty="0" smtClean="0">
                <a:latin typeface="Symbol" charset="2"/>
                <a:cs typeface="Symbol" charset="2"/>
              </a:rPr>
              <a:t>f</a:t>
            </a:r>
            <a:r>
              <a:rPr lang="en-US" sz="1400" dirty="0" smtClean="0"/>
              <a:t> from single frequency: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90963" y="3901071"/>
            <a:ext cx="25316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• 2 DOFs in model and data.</a:t>
            </a:r>
          </a:p>
          <a:p>
            <a:endParaRPr lang="en-US" sz="1200" dirty="0" smtClean="0"/>
          </a:p>
          <a:p>
            <a:r>
              <a:rPr lang="en-US" sz="1200" dirty="0" smtClean="0"/>
              <a:t>• Parameter uncertainty problem.</a:t>
            </a:r>
          </a:p>
          <a:p>
            <a:endParaRPr lang="en-US" sz="1200" dirty="0" smtClean="0"/>
          </a:p>
          <a:p>
            <a:r>
              <a:rPr lang="en-US" sz="1200" dirty="0" smtClean="0"/>
              <a:t>• Model not sensitive to data in many</a:t>
            </a:r>
          </a:p>
          <a:p>
            <a:r>
              <a:rPr lang="en-US" sz="1200" dirty="0" smtClean="0"/>
              <a:t>      parts of the solution space.</a:t>
            </a:r>
          </a:p>
          <a:p>
            <a:endParaRPr lang="en-US" sz="1200" dirty="0" smtClean="0"/>
          </a:p>
          <a:p>
            <a:r>
              <a:rPr lang="en-US" sz="1200" dirty="0" smtClean="0"/>
              <a:t>• Extant methods predict different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model parameter values for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different frequencies.</a:t>
            </a:r>
          </a:p>
          <a:p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6024729"/>
            <a:ext cx="7918228" cy="64633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Inverse method that exploits the full spectrum of surface temperature variations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 give well-constrained, self-consistent parameter estimates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8907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Surface Temperature Variations in Thermal Data</a:t>
            </a:r>
            <a:br>
              <a:rPr lang="en-US" sz="3600" dirty="0" smtClean="0"/>
            </a:br>
            <a:r>
              <a:rPr lang="en-US" sz="3100" dirty="0" smtClean="0"/>
              <a:t>Groundwater flow</a:t>
            </a:r>
            <a:endParaRPr lang="en-US" sz="3100" dirty="0"/>
          </a:p>
        </p:txBody>
      </p:sp>
      <p:sp>
        <p:nvSpPr>
          <p:cNvPr id="5" name="TextBox 4"/>
          <p:cNvSpPr txBox="1"/>
          <p:nvPr/>
        </p:nvSpPr>
        <p:spPr>
          <a:xfrm>
            <a:off x="81059" y="1415590"/>
            <a:ext cx="9126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Non-linear inversion for effective thermal diffusivity and vertical fluid flow rate between two thermistors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4123" y="2193835"/>
            <a:ext cx="8622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Use cross-spectral methods to get </a:t>
            </a:r>
            <a:r>
              <a:rPr lang="en-US" i="1" dirty="0" err="1" smtClean="0">
                <a:latin typeface="Times New Roman"/>
                <a:cs typeface="Times New Roman"/>
              </a:rPr>
              <a:t>Ar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for all coherent (independent) frequencies</a:t>
            </a:r>
          </a:p>
          <a:p>
            <a:pPr marL="342900" indent="-342900">
              <a:buAutoNum type="arabicPeriod"/>
            </a:pPr>
            <a:r>
              <a:rPr lang="en-US" dirty="0" smtClean="0"/>
              <a:t>Invert for thermal diffusivity (only), then add vertical flow parameter</a:t>
            </a:r>
          </a:p>
          <a:p>
            <a:r>
              <a:rPr lang="en-US" dirty="0" smtClean="0"/>
              <a:t>3.   Use </a:t>
            </a:r>
            <a:r>
              <a:rPr lang="en-US" i="1" dirty="0" smtClean="0"/>
              <a:t>f</a:t>
            </a:r>
            <a:r>
              <a:rPr lang="en-US" dirty="0" smtClean="0"/>
              <a:t>-test for significance of flow velocity parameter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259291"/>
              </p:ext>
            </p:extLst>
          </p:nvPr>
        </p:nvGraphicFramePr>
        <p:xfrm>
          <a:off x="-2611961" y="4191000"/>
          <a:ext cx="7759694" cy="397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Document" r:id="rId4" imgW="5943600" imgH="304800" progId="Word.Document.12">
                  <p:embed/>
                </p:oleObj>
              </mc:Choice>
              <mc:Fallback>
                <p:oleObj name="Document" r:id="rId4" imgW="5943600" imgH="30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611961" y="4191000"/>
                        <a:ext cx="7759694" cy="397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330920"/>
              </p:ext>
            </p:extLst>
          </p:nvPr>
        </p:nvGraphicFramePr>
        <p:xfrm>
          <a:off x="-1190364" y="4895849"/>
          <a:ext cx="7362563" cy="58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Document" r:id="rId7" imgW="5943600" imgH="469900" progId="Word.Document.12">
                  <p:embed/>
                </p:oleObj>
              </mc:Choice>
              <mc:Fallback>
                <p:oleObj name="Document" r:id="rId7" imgW="5943600" imgH="469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190364" y="4895849"/>
                        <a:ext cx="7362563" cy="58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077027"/>
              </p:ext>
            </p:extLst>
          </p:nvPr>
        </p:nvGraphicFramePr>
        <p:xfrm>
          <a:off x="-586411" y="5786967"/>
          <a:ext cx="8000982" cy="44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Document" r:id="rId10" imgW="5943600" imgH="330200" progId="Word.Document.12">
                  <p:embed/>
                </p:oleObj>
              </mc:Choice>
              <mc:Fallback>
                <p:oleObj name="Document" r:id="rId10" imgW="5943600" imgH="330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-586411" y="5786967"/>
                        <a:ext cx="8000982" cy="444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44518" y="4123267"/>
            <a:ext cx="3997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Vector with data and initial guess model parameters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51605" y="4939263"/>
            <a:ext cx="2208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Max. likelihood formulation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75074" y="5774263"/>
            <a:ext cx="221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Iterative, gradient following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403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Surface Temperature Variations in Thermal Data</a:t>
            </a:r>
            <a:br>
              <a:rPr lang="en-US" sz="3600" dirty="0" smtClean="0"/>
            </a:br>
            <a:r>
              <a:rPr lang="en-US" sz="3100" dirty="0" smtClean="0"/>
              <a:t>Groundwater flow</a:t>
            </a:r>
            <a:endParaRPr lang="en-US" sz="3100" dirty="0"/>
          </a:p>
        </p:txBody>
      </p:sp>
      <p:pic>
        <p:nvPicPr>
          <p:cNvPr id="5" name="Picture 4" descr="HDYLAKE_lg_sc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8619" r="37870" b="15820"/>
          <a:stretch/>
        </p:blipFill>
        <p:spPr>
          <a:xfrm>
            <a:off x="0" y="2042068"/>
            <a:ext cx="4487333" cy="4815932"/>
          </a:xfrm>
          <a:prstGeom prst="rect">
            <a:avLst/>
          </a:prstGeom>
        </p:spPr>
      </p:pic>
      <p:pic>
        <p:nvPicPr>
          <p:cNvPr id="6" name="Picture 5" descr="AUV-Bathy-Final-Overvie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4" y="1254064"/>
            <a:ext cx="4389196" cy="5680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254064"/>
            <a:ext cx="467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HD-YLAKE: 5 yearlong thermal gradient deployments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88540" y="1541816"/>
            <a:ext cx="2088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(Harris and </a:t>
            </a:r>
            <a:r>
              <a:rPr lang="en-US" sz="1400" dirty="0" err="1" smtClean="0"/>
              <a:t>Favorito</a:t>
            </a:r>
            <a:r>
              <a:rPr lang="en-US" sz="1400" dirty="0" smtClean="0"/>
              <a:t>, OSU)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413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Surface Temperature Variations in Thermal Data</a:t>
            </a:r>
            <a:br>
              <a:rPr lang="en-US" sz="3600" dirty="0" smtClean="0"/>
            </a:br>
            <a:r>
              <a:rPr lang="en-US" sz="3100" dirty="0" smtClean="0"/>
              <a:t>Groundwater flow</a:t>
            </a:r>
            <a:endParaRPr lang="en-US" sz="3100" dirty="0"/>
          </a:p>
        </p:txBody>
      </p:sp>
      <p:pic>
        <p:nvPicPr>
          <p:cNvPr id="5" name="Picture 4" descr="TGP_timeseries_20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"/>
          <a:stretch/>
        </p:blipFill>
        <p:spPr>
          <a:xfrm>
            <a:off x="0" y="1210120"/>
            <a:ext cx="9144000" cy="564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5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Surface Temperature Variations in Thermal Data</a:t>
            </a:r>
            <a:br>
              <a:rPr lang="en-US" sz="3600" dirty="0" smtClean="0"/>
            </a:br>
            <a:r>
              <a:rPr lang="en-US" sz="3100" dirty="0" smtClean="0"/>
              <a:t>Groundwater flow</a:t>
            </a:r>
            <a:endParaRPr lang="en-US" sz="3100" dirty="0"/>
          </a:p>
        </p:txBody>
      </p:sp>
      <p:pic>
        <p:nvPicPr>
          <p:cNvPr id="5" name="Picture 4" descr="All_spectr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7" r="53156" b="32829"/>
          <a:stretch/>
        </p:blipFill>
        <p:spPr>
          <a:xfrm>
            <a:off x="1610289" y="1504720"/>
            <a:ext cx="6208748" cy="512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4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Surface Temperature Variations in Thermal Data</a:t>
            </a:r>
            <a:br>
              <a:rPr lang="en-US" sz="3600" dirty="0" smtClean="0"/>
            </a:br>
            <a:r>
              <a:rPr lang="en-US" sz="3100" dirty="0" smtClean="0"/>
              <a:t>Groundwater flow</a:t>
            </a:r>
            <a:endParaRPr lang="en-US" sz="3100" dirty="0"/>
          </a:p>
        </p:txBody>
      </p:sp>
      <p:pic>
        <p:nvPicPr>
          <p:cNvPr id="5" name="Picture 4" descr="Xspec_compilat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4517" r="8136" b="4977"/>
          <a:stretch/>
        </p:blipFill>
        <p:spPr>
          <a:xfrm>
            <a:off x="771942" y="1684931"/>
            <a:ext cx="7628129" cy="5021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792" y="1210120"/>
            <a:ext cx="222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Cross-spectral results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550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413</Words>
  <Application>Microsoft Macintosh PowerPoint</Application>
  <PresentationFormat>On-screen Show (4:3)</PresentationFormat>
  <Paragraphs>68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Document</vt:lpstr>
      <vt:lpstr>Equation</vt:lpstr>
      <vt:lpstr>Signal from Noise: Exploiting Natural Processes as Forcing Functions</vt:lpstr>
      <vt:lpstr>Surface Temperature Variations in Thermal Data Groundwater flow</vt:lpstr>
      <vt:lpstr>Surface Temperature Variations in Thermal Data Groundwater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 from Noise: Exploiting Natural Processes to Understand Subsurface Flow</dc:title>
  <dc:creator>Rob Sohn</dc:creator>
  <cp:lastModifiedBy>Rob Sohn</cp:lastModifiedBy>
  <cp:revision>66</cp:revision>
  <dcterms:created xsi:type="dcterms:W3CDTF">2019-12-03T16:00:27Z</dcterms:created>
  <dcterms:modified xsi:type="dcterms:W3CDTF">2019-12-17T19:46:05Z</dcterms:modified>
</cp:coreProperties>
</file>