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9"/>
    <p:restoredTop sz="94652"/>
  </p:normalViewPr>
  <p:slideViewPr>
    <p:cSldViewPr>
      <p:cViewPr>
        <p:scale>
          <a:sx n="105" d="100"/>
          <a:sy n="105" d="100"/>
        </p:scale>
        <p:origin x="1864" y="1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7799EC2F-D94C-4E4D-998E-D4D1614F5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7A23596-C695-3B43-98C5-AB221E52167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41E41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946B6-5220-924D-B132-2F3772EF0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1586A-FC2D-A846-8388-2C7D3E29A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937295"/>
      </p:ext>
    </p:extLst>
  </p:cSld>
  <p:clrMapOvr>
    <a:masterClrMapping/>
  </p:clrMapOvr>
  <p:transition spd="med"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15D02-0602-CD44-AA24-2A59429034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F21F8-8D13-E64A-AF65-C179A3F07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389486"/>
      </p:ext>
    </p:extLst>
  </p:cSld>
  <p:clrMapOvr>
    <a:masterClrMapping/>
  </p:clrMapOvr>
  <p:transition spd="med"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1A8F0-DC96-644F-81D5-9EAB0C97C3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E49AB-1571-5649-9D77-635C7618B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438452"/>
      </p:ext>
    </p:extLst>
  </p:cSld>
  <p:clrMapOvr>
    <a:masterClrMapping/>
  </p:clrMapOvr>
  <p:transition spd="med"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169AF-307B-FF4E-A18C-172FC0DC2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9068-81D4-6A4B-A8F1-245B4DA6E6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071300"/>
      </p:ext>
    </p:extLst>
  </p:cSld>
  <p:clrMapOvr>
    <a:masterClrMapping/>
  </p:clrMapOvr>
  <p:transition spd="med"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D30F12-424F-FE41-8664-D3A334CC9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900B2-CDC0-DD4B-8EF4-DFCBBEF79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98574"/>
      </p:ext>
    </p:extLst>
  </p:cSld>
  <p:clrMapOvr>
    <a:masterClrMapping/>
  </p:clrMapOvr>
  <p:transition spd="med"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F16743-0EB7-0645-A66C-A9FCD73A6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2A21D-1BFD-4B4C-84A9-FDFFE3FEC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951225"/>
      </p:ext>
    </p:extLst>
  </p:cSld>
  <p:clrMapOvr>
    <a:masterClrMapping/>
  </p:clrMapOvr>
  <p:transition spd="med"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5294477-6DC1-A543-B294-00299D28B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3ACCC-D2C0-B743-9B16-9076DE382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58452"/>
      </p:ext>
    </p:extLst>
  </p:cSld>
  <p:clrMapOvr>
    <a:masterClrMapping/>
  </p:clrMapOvr>
  <p:transition spd="med"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F2E77D-910E-8E40-A93A-9F6F26C99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53329-83F1-7F4C-A236-EC5E4C46E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692645"/>
      </p:ext>
    </p:extLst>
  </p:cSld>
  <p:clrMapOvr>
    <a:masterClrMapping/>
  </p:clrMapOvr>
  <p:transition spd="med"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FC02EE2-5467-BA4E-A6EF-F1BDD36951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2045-9019-BE44-BFCC-C8BAB510CB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824370"/>
      </p:ext>
    </p:extLst>
  </p:cSld>
  <p:clrMapOvr>
    <a:masterClrMapping/>
  </p:clrMapOvr>
  <p:transition spd="med"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55F7E77-AF2A-D645-BE17-63479E6AA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43F3B-EF44-D54B-9321-2540A2F43B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380215"/>
      </p:ext>
    </p:extLst>
  </p:cSld>
  <p:clrMapOvr>
    <a:masterClrMapping/>
  </p:clrMapOvr>
  <p:transition spd="med"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0C4A926-4463-0D4C-A64F-444EB8BA92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35BB7-9F9D-6C4E-80CD-B047F08BD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71098"/>
      </p:ext>
    </p:extLst>
  </p:cSld>
  <p:clrMapOvr>
    <a:masterClrMapping/>
  </p:clrMapOvr>
  <p:transition spd="med"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DE5BC151-8924-D647-A3BE-402801345C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 Light" panose="020F030202020403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A48B4AFB-A64F-DC4C-AA0C-E5E461862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BFF0113-13EB-744D-B2A4-A1D7100566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93450" y="6413500"/>
            <a:ext cx="257175" cy="247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991"/>
                </a:solidFill>
              </a:defRPr>
            </a:lvl1pPr>
          </a:lstStyle>
          <a:p>
            <a:pPr>
              <a:defRPr/>
            </a:pPr>
            <a:fld id="{8BC8F362-4FF2-CA42-8309-42F65338B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7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41E4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41E4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41E4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871538" indent="-41433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41E4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409700" indent="-4953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41E4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924050" indent="-55245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41E4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381250" indent="-55245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 kern="1200">
          <a:solidFill>
            <a:srgbClr val="041E4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C909367F-F4FC-0E4E-AB3E-4F6E81241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7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 descr="Rectangle 5">
            <a:extLst>
              <a:ext uri="{FF2B5EF4-FFF2-40B4-BE49-F238E27FC236}">
                <a16:creationId xmlns:a16="http://schemas.microsoft.com/office/drawing/2014/main" id="{3F7C9109-E793-4948-822C-4222880F4368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3554" name="Picture 2" descr="Picture 2">
            <a:extLst>
              <a:ext uri="{FF2B5EF4-FFF2-40B4-BE49-F238E27FC236}">
                <a16:creationId xmlns:a16="http://schemas.microsoft.com/office/drawing/2014/main" id="{7D129BE6-2E21-604C-87FA-620F42D30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 r="117" b="13136"/>
          <a:stretch>
            <a:fillRect/>
          </a:stretch>
        </p:blipFill>
        <p:spPr bwMode="auto">
          <a:xfrm>
            <a:off x="268288" y="301625"/>
            <a:ext cx="8188325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 Box 3" descr="TextBox 6">
            <a:extLst>
              <a:ext uri="{FF2B5EF4-FFF2-40B4-BE49-F238E27FC236}">
                <a16:creationId xmlns:a16="http://schemas.microsoft.com/office/drawing/2014/main" id="{9E660338-5C50-284C-84B3-3E614F49C7E4}"/>
              </a:ext>
            </a:extLst>
          </p:cNvPr>
          <p:cNvSpPr txBox="1">
            <a:spLocks/>
          </p:cNvSpPr>
          <p:nvPr/>
        </p:nvSpPr>
        <p:spPr bwMode="auto">
          <a:xfrm>
            <a:off x="8791575" y="2305050"/>
            <a:ext cx="321945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Henry M. 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 came back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from the 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llth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Pacific Scientific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Congress at Tokyo in 1966 with the Albatross Award, a</a:t>
            </a:r>
            <a:b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</a:b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stuffed bird in the cage held here by 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and Art Maxwell, two of its early winners is an honor conferred by the American Miscellaneous</a:t>
            </a:r>
            <a:b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</a:b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Society.  An old tradition is</a:t>
            </a:r>
            <a:b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</a:b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that the award be presented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in an out-of-the way place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where the recipient will have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the maximum difficulty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bringing his prize home.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EECD62-1FFA-BA46-8F8A-A62E4D9C958C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4BC71CD3-9E4F-EB47-89E9-B24C66149A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0FAC69FF-4D8C-3348-9236-88877565B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BA9422-A8C2-ED4C-918B-58156F19E99F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 descr="Rectangle 5">
            <a:extLst>
              <a:ext uri="{FF2B5EF4-FFF2-40B4-BE49-F238E27FC236}">
                <a16:creationId xmlns:a16="http://schemas.microsoft.com/office/drawing/2014/main" id="{37385A2B-DC85-7548-AB83-9CC29F00F3D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4578" name="Picture 2" descr="Picture 2">
            <a:extLst>
              <a:ext uri="{FF2B5EF4-FFF2-40B4-BE49-F238E27FC236}">
                <a16:creationId xmlns:a16="http://schemas.microsoft.com/office/drawing/2014/main" id="{8E002B47-5646-A341-99F1-AAC524C2A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r="5867"/>
          <a:stretch>
            <a:fillRect/>
          </a:stretch>
        </p:blipFill>
        <p:spPr bwMode="auto">
          <a:xfrm>
            <a:off x="268288" y="301625"/>
            <a:ext cx="8185150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 descr="TextBox 6">
            <a:extLst>
              <a:ext uri="{FF2B5EF4-FFF2-40B4-BE49-F238E27FC236}">
                <a16:creationId xmlns:a16="http://schemas.microsoft.com/office/drawing/2014/main" id="{19EF1545-C1BB-3D4E-BF7F-53B88A268579}"/>
              </a:ext>
            </a:extLst>
          </p:cNvPr>
          <p:cNvSpPr txBox="1">
            <a:spLocks/>
          </p:cNvSpPr>
          <p:nvPr/>
        </p:nvSpPr>
        <p:spPr bwMode="auto">
          <a:xfrm>
            <a:off x="8834438" y="3405188"/>
            <a:ext cx="3021012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The scientific party aboard Oceanus in 1980 for a "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betaspiral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" cruise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included,top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row, from left, Richard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Tench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Mindy Hall , and George Knapp;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Middlerow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Affonso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Mascarenhas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Bob Stanley , Ron Kroll, and Cindy Chandler; Front row, Larry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Armi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and 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endParaRPr lang="en-US" altLang="en-US" dirty="0">
              <a:solidFill>
                <a:srgbClr val="FFFFFF"/>
              </a:solidFill>
              <a:latin typeface="Red Hat Display" panose="02010503040201060303" pitchFamily="2" charset="77"/>
              <a:ea typeface="Proxima Nova" panose="02000506030000020004" pitchFamily="2" charset="0"/>
              <a:cs typeface="Proxima Nova" panose="02000506030000020004" pitchFamily="2" charset="0"/>
              <a:sym typeface="Proxima Nova" panose="0200050603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7D0081-F45D-F24C-B10D-25301FA566D1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EAC9DE2C-4248-D549-8397-129D155CC41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BF2842F1-4A7D-8A45-81E2-CEFD292A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36C330-6FCD-EC48-854A-486F1A0D1BD6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 descr="Rectangle 5">
            <a:extLst>
              <a:ext uri="{FF2B5EF4-FFF2-40B4-BE49-F238E27FC236}">
                <a16:creationId xmlns:a16="http://schemas.microsoft.com/office/drawing/2014/main" id="{5AA7E562-FD9B-5049-8766-BAEB3B3402F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5602" name="Picture 2" descr="Picture 2">
            <a:extLst>
              <a:ext uri="{FF2B5EF4-FFF2-40B4-BE49-F238E27FC236}">
                <a16:creationId xmlns:a16="http://schemas.microsoft.com/office/drawing/2014/main" id="{7F0030CD-8383-2C42-A6FF-064804E70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r="6197"/>
          <a:stretch>
            <a:fillRect/>
          </a:stretch>
        </p:blipFill>
        <p:spPr bwMode="auto">
          <a:xfrm>
            <a:off x="266700" y="301625"/>
            <a:ext cx="817245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Text Box 3" descr="TextBox 6">
            <a:extLst>
              <a:ext uri="{FF2B5EF4-FFF2-40B4-BE49-F238E27FC236}">
                <a16:creationId xmlns:a16="http://schemas.microsoft.com/office/drawing/2014/main" id="{AAD29443-AAAE-374A-8E73-6F473E5F0C29}"/>
              </a:ext>
            </a:extLst>
          </p:cNvPr>
          <p:cNvSpPr txBox="1">
            <a:spLocks/>
          </p:cNvSpPr>
          <p:nvPr/>
        </p:nvSpPr>
        <p:spPr bwMode="auto">
          <a:xfrm>
            <a:off x="8836025" y="5922963"/>
            <a:ext cx="170815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Chickie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and Hank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endParaRPr lang="en-US" altLang="en-US" dirty="0">
              <a:solidFill>
                <a:srgbClr val="FFFFFF"/>
              </a:solidFill>
              <a:latin typeface="Red Hat Display" panose="02010503040201060303" pitchFamily="2" charset="77"/>
              <a:ea typeface="Proxima Nova" panose="02000506030000020004" pitchFamily="2" charset="0"/>
              <a:cs typeface="Proxima Nova" panose="02000506030000020004" pitchFamily="2" charset="0"/>
              <a:sym typeface="Proxima Nova" panose="0200050603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A30009-E7E0-6E4F-B7D5-17807FC883AF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ADC6D14-CA0C-714A-855B-0DA836620B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DCC56B3-6E3D-9740-96A3-689A1F25E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35DF1-1189-2C41-BEA6-5FF6FCE65AB1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 descr="Rectangle 5">
            <a:extLst>
              <a:ext uri="{FF2B5EF4-FFF2-40B4-BE49-F238E27FC236}">
                <a16:creationId xmlns:a16="http://schemas.microsoft.com/office/drawing/2014/main" id="{2E3EC7F5-800B-D948-A5D8-5784483956C8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6626" name="Picture 2" descr="Picture 2">
            <a:extLst>
              <a:ext uri="{FF2B5EF4-FFF2-40B4-BE49-F238E27FC236}">
                <a16:creationId xmlns:a16="http://schemas.microsoft.com/office/drawing/2014/main" id="{B278AE7E-2B3E-EA4D-970B-E4B312A99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r="5624"/>
          <a:stretch>
            <a:fillRect/>
          </a:stretch>
        </p:blipFill>
        <p:spPr bwMode="auto">
          <a:xfrm>
            <a:off x="268288" y="301625"/>
            <a:ext cx="8140700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3" descr="TextBox 6">
            <a:extLst>
              <a:ext uri="{FF2B5EF4-FFF2-40B4-BE49-F238E27FC236}">
                <a16:creationId xmlns:a16="http://schemas.microsoft.com/office/drawing/2014/main" id="{BF7B3875-38A5-564D-97C2-D3EC73568EAD}"/>
              </a:ext>
            </a:extLst>
          </p:cNvPr>
          <p:cNvSpPr txBox="1">
            <a:spLocks/>
          </p:cNvSpPr>
          <p:nvPr/>
        </p:nvSpPr>
        <p:spPr bwMode="auto">
          <a:xfrm>
            <a:off x="8836025" y="5354638"/>
            <a:ext cx="2441575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Hank draws samples from water bottles with Bob Stanley and Mindy Hall Oceanus,1980)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8FA20E-F68C-3942-88B7-B3C34092391D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71DBE4C9-FBC2-E240-B6F5-0E670DA230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49FD7321-509A-BC46-80DE-28F389278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31B7C2-4733-424C-9F5D-80039797C9D3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 descr="Rectangle 5">
            <a:extLst>
              <a:ext uri="{FF2B5EF4-FFF2-40B4-BE49-F238E27FC236}">
                <a16:creationId xmlns:a16="http://schemas.microsoft.com/office/drawing/2014/main" id="{742F33A3-DCF7-C64B-AD32-6195E2D6DAA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7650" name="Picture 2" descr="Picture 2">
            <a:extLst>
              <a:ext uri="{FF2B5EF4-FFF2-40B4-BE49-F238E27FC236}">
                <a16:creationId xmlns:a16="http://schemas.microsoft.com/office/drawing/2014/main" id="{5C523E1F-293F-1D45-B97F-13FBE387D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 r="38" b="1086"/>
          <a:stretch>
            <a:fillRect/>
          </a:stretch>
        </p:blipFill>
        <p:spPr bwMode="auto">
          <a:xfrm>
            <a:off x="268288" y="301625"/>
            <a:ext cx="8188325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3" descr="TextBox 6">
            <a:extLst>
              <a:ext uri="{FF2B5EF4-FFF2-40B4-BE49-F238E27FC236}">
                <a16:creationId xmlns:a16="http://schemas.microsoft.com/office/drawing/2014/main" id="{97B00DD7-74DF-FC47-99C5-7417DD8A6DC8}"/>
              </a:ext>
            </a:extLst>
          </p:cNvPr>
          <p:cNvSpPr txBox="1">
            <a:spLocks/>
          </p:cNvSpPr>
          <p:nvPr/>
        </p:nvSpPr>
        <p:spPr bwMode="auto">
          <a:xfrm>
            <a:off x="8767763" y="3276600"/>
            <a:ext cx="297021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The 1980 A.G. Huntsman Award for Excellence in the Marine Sciences.  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was recognized for his significant contribution to the field of oceanography through active research, his publications, and his wealth of ideas which stimulated the work of many of his contemporaries.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AD89E2-A7FC-3D44-9E23-7217C818675A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68D2382C-AB1A-0144-9F6D-EEACF9C128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52A443FE-422A-ED41-8E05-50C68303A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05227B-A52F-9E44-ADCA-1AEE810F35B3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 descr="Rectangle 5">
            <a:extLst>
              <a:ext uri="{FF2B5EF4-FFF2-40B4-BE49-F238E27FC236}">
                <a16:creationId xmlns:a16="http://schemas.microsoft.com/office/drawing/2014/main" id="{20ACE450-9885-7E4B-9A4A-A7D4B29284A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8674" name="Picture 2" descr="Picture 2">
            <a:extLst>
              <a:ext uri="{FF2B5EF4-FFF2-40B4-BE49-F238E27FC236}">
                <a16:creationId xmlns:a16="http://schemas.microsoft.com/office/drawing/2014/main" id="{996E5318-AAD3-8F45-8666-C70298464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12967"/>
          <a:stretch>
            <a:fillRect/>
          </a:stretch>
        </p:blipFill>
        <p:spPr bwMode="auto">
          <a:xfrm>
            <a:off x="266700" y="301625"/>
            <a:ext cx="8235950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3" descr="TextBox 6">
            <a:extLst>
              <a:ext uri="{FF2B5EF4-FFF2-40B4-BE49-F238E27FC236}">
                <a16:creationId xmlns:a16="http://schemas.microsoft.com/office/drawing/2014/main" id="{0FD1B9E4-7838-F84E-845C-F7B1BB44FF86}"/>
              </a:ext>
            </a:extLst>
          </p:cNvPr>
          <p:cNvSpPr txBox="1">
            <a:spLocks/>
          </p:cNvSpPr>
          <p:nvPr/>
        </p:nvSpPr>
        <p:spPr bwMode="auto">
          <a:xfrm>
            <a:off x="8823325" y="4598878"/>
            <a:ext cx="293528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In 1980,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was recognized by then President George H.W. Bush (left), who awarded him the National Medal of Science for his achievements.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7A4DFB-3F09-9C47-8539-AA676F284774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A63993AF-E238-E24F-91E9-6FF751AD8E1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E977A16B-C4E9-A242-80F7-F2906A20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2ACCBA-226C-AA49-AA7A-9232FA5633AD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 descr="Rectangle 5">
            <a:extLst>
              <a:ext uri="{FF2B5EF4-FFF2-40B4-BE49-F238E27FC236}">
                <a16:creationId xmlns:a16="http://schemas.microsoft.com/office/drawing/2014/main" id="{7A124F38-7B70-9547-B8CF-A0CE8E56BF3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9698" name="Picture 2" descr="Picture 2">
            <a:extLst>
              <a:ext uri="{FF2B5EF4-FFF2-40B4-BE49-F238E27FC236}">
                <a16:creationId xmlns:a16="http://schemas.microsoft.com/office/drawing/2014/main" id="{964BDD9C-84E6-6648-B376-B032D6606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7895" r="1976" b="755"/>
          <a:stretch>
            <a:fillRect/>
          </a:stretch>
        </p:blipFill>
        <p:spPr bwMode="auto">
          <a:xfrm>
            <a:off x="268288" y="301625"/>
            <a:ext cx="8172450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3" descr="TextBox 6">
            <a:extLst>
              <a:ext uri="{FF2B5EF4-FFF2-40B4-BE49-F238E27FC236}">
                <a16:creationId xmlns:a16="http://schemas.microsoft.com/office/drawing/2014/main" id="{90B95345-3132-284D-9DD8-4EE513DBD8A7}"/>
              </a:ext>
            </a:extLst>
          </p:cNvPr>
          <p:cNvSpPr txBox="1">
            <a:spLocks/>
          </p:cNvSpPr>
          <p:nvPr/>
        </p:nvSpPr>
        <p:spPr bwMode="auto">
          <a:xfrm>
            <a:off x="8836024" y="5924550"/>
            <a:ext cx="2593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Henry "Hank"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in his WHOI office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2AF9C0-4D06-8344-B04A-2107BAD627D4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AC2A49C-5BE4-6A4C-8ECD-2ADCBF7A30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6CCBEF1-A480-0D43-9D84-EE01152E7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09D99-453C-9C42-8733-BDB1BC3CC02A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8082F23D-DE87-1644-A4D8-5BA89E449620}"/>
              </a:ext>
            </a:extLst>
          </p:cNvPr>
          <p:cNvSpPr>
            <a:spLocks/>
          </p:cNvSpPr>
          <p:nvPr/>
        </p:nvSpPr>
        <p:spPr bwMode="auto">
          <a:xfrm rot="-480000">
            <a:off x="-806450" y="625475"/>
            <a:ext cx="13331825" cy="43021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4ED520AD-5741-A144-AE15-CC0DE689B03B}"/>
              </a:ext>
            </a:extLst>
          </p:cNvPr>
          <p:cNvSpPr>
            <a:spLocks/>
          </p:cNvSpPr>
          <p:nvPr/>
        </p:nvSpPr>
        <p:spPr bwMode="auto">
          <a:xfrm rot="-480000">
            <a:off x="-4730750" y="2212975"/>
            <a:ext cx="13236575" cy="973138"/>
          </a:xfrm>
          <a:prstGeom prst="rect">
            <a:avLst/>
          </a:prstGeom>
          <a:gradFill rotWithShape="0">
            <a:gsLst>
              <a:gs pos="0">
                <a:srgbClr val="00B7BD"/>
              </a:gs>
              <a:gs pos="100000">
                <a:srgbClr val="FFFFFF"/>
              </a:gs>
            </a:gsLst>
            <a:lin ang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5364" name="Picture 6">
            <a:extLst>
              <a:ext uri="{FF2B5EF4-FFF2-40B4-BE49-F238E27FC236}">
                <a16:creationId xmlns:a16="http://schemas.microsoft.com/office/drawing/2014/main" id="{436FBC7B-87FD-574C-8BE5-28822CEC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-1470025"/>
            <a:ext cx="5761038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7">
            <a:extLst>
              <a:ext uri="{FF2B5EF4-FFF2-40B4-BE49-F238E27FC236}">
                <a16:creationId xmlns:a16="http://schemas.microsoft.com/office/drawing/2014/main" id="{19FED093-C787-1943-B1BF-A9EA6FDA8EA6}"/>
              </a:ext>
            </a:extLst>
          </p:cNvPr>
          <p:cNvSpPr>
            <a:spLocks/>
          </p:cNvSpPr>
          <p:nvPr/>
        </p:nvSpPr>
        <p:spPr bwMode="auto">
          <a:xfrm rot="-480000">
            <a:off x="-306388" y="3424238"/>
            <a:ext cx="13331826" cy="277653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366" name="Text Box 8">
            <a:extLst>
              <a:ext uri="{FF2B5EF4-FFF2-40B4-BE49-F238E27FC236}">
                <a16:creationId xmlns:a16="http://schemas.microsoft.com/office/drawing/2014/main" id="{71694EB2-1D0F-2540-B75D-5E12650AD299}"/>
              </a:ext>
            </a:extLst>
          </p:cNvPr>
          <p:cNvSpPr txBox="1">
            <a:spLocks/>
          </p:cNvSpPr>
          <p:nvPr/>
        </p:nvSpPr>
        <p:spPr bwMode="auto">
          <a:xfrm rot="-480000">
            <a:off x="950374" y="5153871"/>
            <a:ext cx="603145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sz="5500" dirty="0">
                <a:solidFill>
                  <a:srgbClr val="FFFFFF"/>
                </a:solidFill>
                <a:latin typeface="Red Hat Display" panose="02010503040201060303" pitchFamily="2" charset="77"/>
                <a:ea typeface="Tide Sans 300 Lil Kahuna" pitchFamily="2" charset="77"/>
                <a:cs typeface="Tide Sans 300 Lil Kahuna" pitchFamily="2" charset="77"/>
                <a:sym typeface="Tide Sans 300 Lil Kahuna" pitchFamily="2" charset="77"/>
              </a:rPr>
              <a:t>We’ll be right back! </a:t>
            </a:r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E9092AAD-5593-E34C-ADE7-E7F968C7EFAD}"/>
              </a:ext>
            </a:extLst>
          </p:cNvPr>
          <p:cNvSpPr txBox="1">
            <a:spLocks/>
          </p:cNvSpPr>
          <p:nvPr/>
        </p:nvSpPr>
        <p:spPr bwMode="auto">
          <a:xfrm rot="-480000">
            <a:off x="707033" y="3886979"/>
            <a:ext cx="107763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sz="6400" b="1" dirty="0">
                <a:solidFill>
                  <a:srgbClr val="FFFFFF"/>
                </a:solidFill>
                <a:latin typeface="Red Hat Display Black" panose="02010503040201060303" pitchFamily="2" charset="77"/>
                <a:ea typeface="Tide Sans 600 Bunny" pitchFamily="2" charset="77"/>
                <a:cs typeface="Tide Sans 600 Bunny" pitchFamily="2" charset="77"/>
                <a:sym typeface="Tide Sans 600 Bunny" pitchFamily="2" charset="77"/>
              </a:rPr>
              <a:t>TIME FOR A QUICK BREAK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C71F681-218F-BA4D-A95D-F207CB9AA60D}"/>
              </a:ext>
            </a:extLst>
          </p:cNvPr>
          <p:cNvSpPr txBox="1">
            <a:spLocks/>
          </p:cNvSpPr>
          <p:nvPr/>
        </p:nvSpPr>
        <p:spPr bwMode="auto">
          <a:xfrm>
            <a:off x="8685849" y="1453891"/>
            <a:ext cx="3151473" cy="11272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45720" rIns="45720">
            <a:spAutoFit/>
          </a:bodyPr>
          <a:lstStyle/>
          <a:p>
            <a:pPr eaLnBrk="1">
              <a:lnSpc>
                <a:spcPct val="75000"/>
              </a:lnSpc>
              <a:defRPr/>
            </a:pPr>
            <a:r>
              <a:rPr lang="en-US" altLang="en-US" sz="3200" b="1" dirty="0">
                <a:solidFill>
                  <a:schemeClr val="accent1"/>
                </a:solidFill>
                <a:latin typeface="Red Hat Display" panose="02010503040201060303" pitchFamily="2" charset="77"/>
                <a:ea typeface="Tide Sans 400 Lil Dude" pitchFamily="2" charset="77"/>
                <a:cs typeface="Tide Sans 400 Lil Dude" pitchFamily="2" charset="77"/>
                <a:sym typeface="Tide Sans 400 Lil Dude" pitchFamily="2" charset="77"/>
              </a:rPr>
              <a:t>STOMMEL </a:t>
            </a:r>
          </a:p>
          <a:p>
            <a:pPr eaLnBrk="1">
              <a:lnSpc>
                <a:spcPct val="75000"/>
              </a:lnSpc>
              <a:defRPr/>
            </a:pPr>
            <a:r>
              <a:rPr lang="en-US" altLang="en-US" sz="3200" b="1" dirty="0">
                <a:solidFill>
                  <a:schemeClr val="accent1"/>
                </a:solidFill>
                <a:latin typeface="Red Hat Display" panose="02010503040201060303" pitchFamily="2" charset="77"/>
                <a:ea typeface="Tide Sans 400 Lil Dude" pitchFamily="2" charset="77"/>
                <a:cs typeface="Tide Sans 400 Lil Dude" pitchFamily="2" charset="77"/>
                <a:sym typeface="Tide Sans 400 Lil Dude" pitchFamily="2" charset="77"/>
              </a:rPr>
              <a:t>SYMPOSIUM:</a:t>
            </a:r>
          </a:p>
          <a:p>
            <a:pPr eaLnBrk="1">
              <a:lnSpc>
                <a:spcPct val="75000"/>
              </a:lnSpc>
              <a:defRPr/>
            </a:pPr>
            <a:r>
              <a:rPr lang="en-US" altLang="en-US" sz="1500" dirty="0">
                <a:solidFill>
                  <a:schemeClr val="accent1"/>
                </a:solidFill>
                <a:latin typeface="Red Hat Display Medium" panose="02010503040201060303" pitchFamily="2" charset="77"/>
                <a:ea typeface="Tide Sans 400 Lil Dude" pitchFamily="2" charset="77"/>
                <a:cs typeface="Tide Sans 400 Lil Dude" pitchFamily="2" charset="77"/>
                <a:sym typeface="Tide Sans 400 Lil Dude" pitchFamily="2" charset="77"/>
              </a:rPr>
              <a:t>A Celebration of Henry's Work</a:t>
            </a:r>
          </a:p>
          <a:p>
            <a:pPr eaLnBrk="1">
              <a:defRPr/>
            </a:pPr>
            <a:r>
              <a:rPr lang="en-US" altLang="en-US" sz="800" dirty="0">
                <a:solidFill>
                  <a:schemeClr val="accent1"/>
                </a:solidFill>
                <a:latin typeface="Red Hat Display" panose="02010503040201060303" pitchFamily="2" charset="77"/>
                <a:ea typeface="Tide Sans 500 Dudette" pitchFamily="2" charset="77"/>
                <a:cs typeface="Tide Sans 500 Dudette" pitchFamily="2" charset="77"/>
                <a:sym typeface="Tide Sans 500 Dudette" pitchFamily="2" charset="77"/>
              </a:rPr>
              <a:t>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8665B324-3B7A-7448-9E8A-A79990FA5ECD}"/>
              </a:ext>
            </a:extLst>
          </p:cNvPr>
          <p:cNvSpPr>
            <a:spLocks/>
          </p:cNvSpPr>
          <p:nvPr/>
        </p:nvSpPr>
        <p:spPr bwMode="auto">
          <a:xfrm>
            <a:off x="8575750" y="1149091"/>
            <a:ext cx="45719" cy="1219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36CA24-AB5A-C548-AF20-9EB90E30E96D}"/>
              </a:ext>
            </a:extLst>
          </p:cNvPr>
          <p:cNvSpPr/>
          <p:nvPr/>
        </p:nvSpPr>
        <p:spPr>
          <a:xfrm>
            <a:off x="8610416" y="1072891"/>
            <a:ext cx="987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accent1"/>
                </a:solidFill>
                <a:latin typeface="Red Hat Display" panose="02010503040201060303" pitchFamily="2" charset="77"/>
                <a:ea typeface="Tide Sans 400 Lil Dude" pitchFamily="2" charset="77"/>
                <a:cs typeface="Tide Sans 400 Lil Dude" pitchFamily="2" charset="77"/>
                <a:sym typeface="Tide Sans 400 Lil Dude" pitchFamily="2" charset="77"/>
              </a:rPr>
              <a:t>THE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 advClick="0" advTm="7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 descr="Rectangle 5">
            <a:extLst>
              <a:ext uri="{FF2B5EF4-FFF2-40B4-BE49-F238E27FC236}">
                <a16:creationId xmlns:a16="http://schemas.microsoft.com/office/drawing/2014/main" id="{62A93787-9A43-0940-BFE1-D05F8678F08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6386" name="Picture 2" descr="Picture 4">
            <a:extLst>
              <a:ext uri="{FF2B5EF4-FFF2-40B4-BE49-F238E27FC236}">
                <a16:creationId xmlns:a16="http://schemas.microsoft.com/office/drawing/2014/main" id="{17296B45-26A7-5D42-A546-B7C882B2D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6628" r="388" b="3650"/>
          <a:stretch>
            <a:fillRect/>
          </a:stretch>
        </p:blipFill>
        <p:spPr bwMode="auto">
          <a:xfrm>
            <a:off x="266700" y="300038"/>
            <a:ext cx="8170863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3" descr="TextBox 6">
            <a:extLst>
              <a:ext uri="{FF2B5EF4-FFF2-40B4-BE49-F238E27FC236}">
                <a16:creationId xmlns:a16="http://schemas.microsoft.com/office/drawing/2014/main" id="{6ACF40A9-534A-E443-8721-77A38DC98121}"/>
              </a:ext>
            </a:extLst>
          </p:cNvPr>
          <p:cNvSpPr txBox="1">
            <a:spLocks/>
          </p:cNvSpPr>
          <p:nvPr/>
        </p:nvSpPr>
        <p:spPr bwMode="auto">
          <a:xfrm>
            <a:off x="8799513" y="5845175"/>
            <a:ext cx="4305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. January 1949 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(date is approximate)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29454E-70E4-0047-955C-F981E6EDF184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37B83E09-A8A4-6D40-9426-0DEFF98759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6390" name="Rectangle 6">
              <a:extLst>
                <a:ext uri="{FF2B5EF4-FFF2-40B4-BE49-F238E27FC236}">
                  <a16:creationId xmlns:a16="http://schemas.microsoft.com/office/drawing/2014/main" id="{8A543454-D0EA-3147-879A-09C3FA029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ABDBDA-7326-924A-B913-427D31777733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 descr="Rectangle 5">
            <a:extLst>
              <a:ext uri="{FF2B5EF4-FFF2-40B4-BE49-F238E27FC236}">
                <a16:creationId xmlns:a16="http://schemas.microsoft.com/office/drawing/2014/main" id="{FCCBB11F-5C63-0A42-8363-5D6B215C081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7410" name="Picture 2" descr="Picture 2">
            <a:extLst>
              <a:ext uri="{FF2B5EF4-FFF2-40B4-BE49-F238E27FC236}">
                <a16:creationId xmlns:a16="http://schemas.microsoft.com/office/drawing/2014/main" id="{169E79FD-88DD-4247-B70C-0E648A5C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t="5896" r="165" b="20125"/>
          <a:stretch>
            <a:fillRect/>
          </a:stretch>
        </p:blipFill>
        <p:spPr bwMode="auto">
          <a:xfrm>
            <a:off x="266700" y="300038"/>
            <a:ext cx="8189913" cy="628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 descr="TextBox 6">
            <a:extLst>
              <a:ext uri="{FF2B5EF4-FFF2-40B4-BE49-F238E27FC236}">
                <a16:creationId xmlns:a16="http://schemas.microsoft.com/office/drawing/2014/main" id="{81FA99A2-7287-A94D-B9B7-C3EB7CA3C5F6}"/>
              </a:ext>
            </a:extLst>
          </p:cNvPr>
          <p:cNvSpPr txBox="1">
            <a:spLocks/>
          </p:cNvSpPr>
          <p:nvPr/>
        </p:nvSpPr>
        <p:spPr bwMode="auto">
          <a:xfrm>
            <a:off x="8836025" y="5614988"/>
            <a:ext cx="3151188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"Oracle" mathematician.  June 1949 (date is approximate)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C80310-A274-4A48-BB69-CDF78C8272F0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12C1A255-318E-1C41-909A-F6D5319E0DF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CFBD12F-79EA-2846-891F-8BAACFD5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236660-A483-D847-BE03-50FB9FFC8501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 descr="Rectangle 5">
            <a:extLst>
              <a:ext uri="{FF2B5EF4-FFF2-40B4-BE49-F238E27FC236}">
                <a16:creationId xmlns:a16="http://schemas.microsoft.com/office/drawing/2014/main" id="{52D788B7-5978-4944-87A8-492BF8AAE0C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 sz="2000">
              <a:solidFill>
                <a:srgbClr val="FFFFFF"/>
              </a:solidFill>
            </a:endParaRPr>
          </a:p>
        </p:txBody>
      </p:sp>
      <p:pic>
        <p:nvPicPr>
          <p:cNvPr id="18434" name="Picture 2" descr="Picture 2">
            <a:extLst>
              <a:ext uri="{FF2B5EF4-FFF2-40B4-BE49-F238E27FC236}">
                <a16:creationId xmlns:a16="http://schemas.microsoft.com/office/drawing/2014/main" id="{BE0076D6-FE0E-1143-AEBC-EBC4341E1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01625"/>
            <a:ext cx="824071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 descr="TextBox 6">
            <a:extLst>
              <a:ext uri="{FF2B5EF4-FFF2-40B4-BE49-F238E27FC236}">
                <a16:creationId xmlns:a16="http://schemas.microsoft.com/office/drawing/2014/main" id="{B55033AB-DA4B-4E4B-BF0A-44FE1C4C382A}"/>
              </a:ext>
            </a:extLst>
          </p:cNvPr>
          <p:cNvSpPr txBox="1">
            <a:spLocks/>
          </p:cNvSpPr>
          <p:nvPr/>
        </p:nvSpPr>
        <p:spPr bwMode="auto">
          <a:xfrm>
            <a:off x="8774113" y="2579688"/>
            <a:ext cx="3151187" cy="400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December 1948 (date is approximate). The rectory of Church of the Messiah was a three-story building on the corner of Church St. and Woods Hole Road.  It was rented by the Church to a group of people who worked at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WHOI.Standing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at left: Otis Hunt. Sitting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LtoR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: Mary Gifford (later Hunt), Marion Lane, Louise Dudley, Peggy Craig,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Sullie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Sullivan, 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9592F-27C5-5844-81AF-9F54878C9B6C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7D75A43B-6E25-374C-813E-CEC9689C66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49067767-6969-584D-93F9-71E446F0D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C35E42-4BC9-984C-835F-726FBB727222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 descr="Rectangle 5">
            <a:extLst>
              <a:ext uri="{FF2B5EF4-FFF2-40B4-BE49-F238E27FC236}">
                <a16:creationId xmlns:a16="http://schemas.microsoft.com/office/drawing/2014/main" id="{834B6161-13EB-4943-A7A5-2A3EBECF0A1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9458" name="Picture 2" descr="Picture 2">
            <a:extLst>
              <a:ext uri="{FF2B5EF4-FFF2-40B4-BE49-F238E27FC236}">
                <a16:creationId xmlns:a16="http://schemas.microsoft.com/office/drawing/2014/main" id="{A2E16353-AD77-5948-A5A1-FBB09B38A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2380"/>
          <a:stretch>
            <a:fillRect/>
          </a:stretch>
        </p:blipFill>
        <p:spPr bwMode="auto">
          <a:xfrm>
            <a:off x="265113" y="301625"/>
            <a:ext cx="8158162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Text Box 3" descr="TextBox 6">
            <a:extLst>
              <a:ext uri="{FF2B5EF4-FFF2-40B4-BE49-F238E27FC236}">
                <a16:creationId xmlns:a16="http://schemas.microsoft.com/office/drawing/2014/main" id="{DFA13437-A519-BD47-BA80-B39B08B5B5AC}"/>
              </a:ext>
            </a:extLst>
          </p:cNvPr>
          <p:cNvSpPr txBox="1">
            <a:spLocks/>
          </p:cNvSpPr>
          <p:nvPr/>
        </p:nvSpPr>
        <p:spPr bwMode="auto">
          <a:xfrm>
            <a:off x="8786813" y="2308225"/>
            <a:ext cx="3092450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Caption from Down to the Sea for Science, p. 97: As principal instructors for the 1968 Geophysical Fluid Dynamics program on the theme "general circulation of the ocean," physical oceanographers 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(left) and Lou Howard (both on the MIT faculty at the time) hopped onto a turntable in the basement of Walsh Cottage to demonstrate the effect of rotation on seawater.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20F33D-EAB9-FB4B-9433-25950A07350A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FC81165E-2AC0-D946-AD09-92A73545AD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ACB372B5-AE36-994A-922B-3FDD949BF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D79862-7A3E-B240-98B7-7493CE57B01F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 descr="Rectangle 5">
            <a:extLst>
              <a:ext uri="{FF2B5EF4-FFF2-40B4-BE49-F238E27FC236}">
                <a16:creationId xmlns:a16="http://schemas.microsoft.com/office/drawing/2014/main" id="{AA9F1612-A454-694B-BE65-56CF2728F64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0482" name="Picture 2" descr="Picture 2">
            <a:extLst>
              <a:ext uri="{FF2B5EF4-FFF2-40B4-BE49-F238E27FC236}">
                <a16:creationId xmlns:a16="http://schemas.microsoft.com/office/drawing/2014/main" id="{7CECFDA2-92BC-A14A-A6C6-25AF82271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8986" r="2525" b="17679"/>
          <a:stretch>
            <a:fillRect/>
          </a:stretch>
        </p:blipFill>
        <p:spPr bwMode="auto">
          <a:xfrm>
            <a:off x="268288" y="301625"/>
            <a:ext cx="8139112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3" descr="TextBox 6">
            <a:extLst>
              <a:ext uri="{FF2B5EF4-FFF2-40B4-BE49-F238E27FC236}">
                <a16:creationId xmlns:a16="http://schemas.microsoft.com/office/drawing/2014/main" id="{65F0A4F3-D81B-FC4D-B1BF-DB798BD005A3}"/>
              </a:ext>
            </a:extLst>
          </p:cNvPr>
          <p:cNvSpPr txBox="1">
            <a:spLocks/>
          </p:cNvSpPr>
          <p:nvPr/>
        </p:nvSpPr>
        <p:spPr bwMode="auto">
          <a:xfrm>
            <a:off x="8834438" y="4527550"/>
            <a:ext cx="294957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Geophysical Fluid Dynamics group. Walsh Cottage, Woods Hole.  Date is approximate; Summer 1968. Thayer in center front,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Malkus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on right front,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on left rear.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A370B8-BC2B-FC49-9B41-02D67302C341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3E0A7D7-D2AF-9A4C-8556-72CDB04F63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6E9C0A23-1314-D649-88AC-719D70AE1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2032EC-ADDE-A34D-BAA3-16978A94BB2E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 descr="Rectangle 5">
            <a:extLst>
              <a:ext uri="{FF2B5EF4-FFF2-40B4-BE49-F238E27FC236}">
                <a16:creationId xmlns:a16="http://schemas.microsoft.com/office/drawing/2014/main" id="{1DD3E156-FBA6-1F44-98A3-3CB11C8D067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1506" name="Picture 2" descr="Picture 2">
            <a:extLst>
              <a:ext uri="{FF2B5EF4-FFF2-40B4-BE49-F238E27FC236}">
                <a16:creationId xmlns:a16="http://schemas.microsoft.com/office/drawing/2014/main" id="{90BBB966-9D4C-6446-B463-89F939C44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1064" r="676" b="7143"/>
          <a:stretch>
            <a:fillRect/>
          </a:stretch>
        </p:blipFill>
        <p:spPr bwMode="auto">
          <a:xfrm>
            <a:off x="268288" y="301625"/>
            <a:ext cx="8212137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 descr="TextBox 6">
            <a:extLst>
              <a:ext uri="{FF2B5EF4-FFF2-40B4-BE49-F238E27FC236}">
                <a16:creationId xmlns:a16="http://schemas.microsoft.com/office/drawing/2014/main" id="{00FA8B29-C240-224F-9D62-76A641EA72E9}"/>
              </a:ext>
            </a:extLst>
          </p:cNvPr>
          <p:cNvSpPr txBox="1">
            <a:spLocks/>
          </p:cNvSpPr>
          <p:nvPr/>
        </p:nvSpPr>
        <p:spPr bwMode="auto">
          <a:xfrm>
            <a:off x="8793163" y="3113088"/>
            <a:ext cx="3028950" cy="344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Flume Building, January 1955 (approximate date).  This WHOI flume was located in a small building next to the white house, behind the Bigelow Laboratory, for studies of phenomena that included the flow of fresh-water into saltwater. Arnold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Arons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Ray Montgomery, 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and Harlow Farmer by model of flume.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290034-6CE5-904E-8F6E-0D6837D31C3B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4B17AD8-A70A-7A48-B883-7DD60DD81D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CD90C8B-D223-F941-AC43-144174271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7DC8E1-29FB-284F-9EC5-6B42E68B1873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 descr="Rectangle 5">
            <a:extLst>
              <a:ext uri="{FF2B5EF4-FFF2-40B4-BE49-F238E27FC236}">
                <a16:creationId xmlns:a16="http://schemas.microsoft.com/office/drawing/2014/main" id="{D035288A-B727-3047-BFD6-AB05F13196D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9297"/>
          </a:solidFill>
          <a:ln w="12700">
            <a:solidFill>
              <a:srgbClr val="03162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2530" name="Picture 2" descr="Picture 2">
            <a:extLst>
              <a:ext uri="{FF2B5EF4-FFF2-40B4-BE49-F238E27FC236}">
                <a16:creationId xmlns:a16="http://schemas.microsoft.com/office/drawing/2014/main" id="{2D56FBBF-250F-A64C-9D8E-B9E52219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5" b="11270"/>
          <a:stretch>
            <a:fillRect/>
          </a:stretch>
        </p:blipFill>
        <p:spPr bwMode="auto">
          <a:xfrm>
            <a:off x="271463" y="301625"/>
            <a:ext cx="8193087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3" descr="TextBox 6">
            <a:extLst>
              <a:ext uri="{FF2B5EF4-FFF2-40B4-BE49-F238E27FC236}">
                <a16:creationId xmlns:a16="http://schemas.microsoft.com/office/drawing/2014/main" id="{C11B925E-E901-D342-89AA-10D2B6B9D8A2}"/>
              </a:ext>
            </a:extLst>
          </p:cNvPr>
          <p:cNvSpPr txBox="1">
            <a:spLocks/>
          </p:cNvSpPr>
          <p:nvPr/>
        </p:nvSpPr>
        <p:spPr bwMode="auto">
          <a:xfrm>
            <a:off x="8791575" y="2305050"/>
            <a:ext cx="321945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Henry M. 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 came back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from the 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llth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 Pacific Scientific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Congress at Tokyo in 1966 with the Albatross Award, a</a:t>
            </a:r>
            <a:b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</a:b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stuffed bird in the cage held here by Henry </a:t>
            </a:r>
            <a:r>
              <a:rPr lang="en-US" altLang="en-US" dirty="0" err="1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Stommel</a:t>
            </a: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, and Art Maxwell, two of its early winners is an honor conferred by the American Miscellaneous</a:t>
            </a:r>
            <a:b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</a:b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Society.  An old tradition is</a:t>
            </a:r>
            <a:b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</a:b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that the award be presented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in an out-of-the way place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where the recipient will have</a:t>
            </a:r>
          </a:p>
          <a:p>
            <a:pPr eaLnBrk="1"/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the maximum difficulty</a:t>
            </a:r>
            <a:b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</a:br>
            <a:r>
              <a:rPr lang="en-US" altLang="en-US" dirty="0">
                <a:solidFill>
                  <a:srgbClr val="FFFFFF"/>
                </a:solidFill>
                <a:latin typeface="Red Hat Display" panose="02010503040201060303" pitchFamily="2" charset="77"/>
                <a:ea typeface="Proxima Nova" panose="02000506030000020004" pitchFamily="2" charset="0"/>
                <a:cs typeface="Proxima Nova" panose="02000506030000020004" pitchFamily="2" charset="0"/>
                <a:sym typeface="Proxima Nova" panose="02000506030000020004" pitchFamily="2" charset="0"/>
              </a:rPr>
              <a:t>bringing his prize home.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B70B84-148D-2F43-8B3C-7AC4B46A105D}"/>
              </a:ext>
            </a:extLst>
          </p:cNvPr>
          <p:cNvGrpSpPr/>
          <p:nvPr/>
        </p:nvGrpSpPr>
        <p:grpSpPr>
          <a:xfrm>
            <a:off x="8847878" y="304800"/>
            <a:ext cx="3261572" cy="1508231"/>
            <a:chOff x="8847878" y="304800"/>
            <a:chExt cx="3261572" cy="1508231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41DA1DE-FA7B-0C45-A355-7AECF97D199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957977" y="685800"/>
              <a:ext cx="3151473" cy="1127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20" rIns="45720">
              <a:spAutoFit/>
            </a:bodyPr>
            <a:lstStyle/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STOMMEL 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32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SYMPOSIUM:</a:t>
              </a:r>
            </a:p>
            <a:p>
              <a:pPr eaLnBrk="1">
                <a:lnSpc>
                  <a:spcPct val="75000"/>
                </a:lnSpc>
                <a:defRPr/>
              </a:pPr>
              <a:r>
                <a:rPr lang="en-US" altLang="en-US" sz="1500" dirty="0">
                  <a:solidFill>
                    <a:srgbClr val="FFFFFF">
                      <a:alpha val="17000"/>
                    </a:srgbClr>
                  </a:solidFill>
                  <a:latin typeface="Red Hat Display Medium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A Celebration of Henry's Work</a:t>
              </a:r>
            </a:p>
            <a:p>
              <a:pPr eaLnBrk="1">
                <a:defRPr/>
              </a:pPr>
              <a:r>
                <a:rPr lang="en-US" altLang="en-US" sz="800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500 Dudette" pitchFamily="2" charset="77"/>
                  <a:cs typeface="Tide Sans 500 Dudette" pitchFamily="2" charset="77"/>
                  <a:sym typeface="Tide Sans 500 Dudette" pitchFamily="2" charset="77"/>
                </a:rPr>
                <a:t>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030DD016-F3DD-294E-A027-53865D606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878" y="381000"/>
              <a:ext cx="45719" cy="1219200"/>
            </a:xfrm>
            <a:prstGeom prst="rect">
              <a:avLst/>
            </a:prstGeom>
            <a:solidFill>
              <a:srgbClr val="FFFFFF">
                <a:alpha val="1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41E4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0EB254-9499-8343-AF91-9F4E3AC1086C}"/>
                </a:ext>
              </a:extLst>
            </p:cNvPr>
            <p:cNvSpPr/>
            <p:nvPr/>
          </p:nvSpPr>
          <p:spPr>
            <a:xfrm>
              <a:off x="8882544" y="304800"/>
              <a:ext cx="98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>
                  <a:solidFill>
                    <a:srgbClr val="FFFFFF">
                      <a:alpha val="17000"/>
                    </a:srgbClr>
                  </a:solidFill>
                  <a:latin typeface="Red Hat Display" panose="02010503040201060303" pitchFamily="2" charset="77"/>
                  <a:ea typeface="Tide Sans 400 Lil Dude" pitchFamily="2" charset="77"/>
                  <a:cs typeface="Tide Sans 400 Lil Dude" pitchFamily="2" charset="77"/>
                  <a:sym typeface="Tide Sans 400 Lil Dude" pitchFamily="2" charset="77"/>
                </a:rPr>
                <a:t>THE</a:t>
              </a:r>
              <a:endParaRPr lang="en-US" sz="2400" dirty="0"/>
            </a:p>
          </p:txBody>
        </p:sp>
      </p:grpSp>
    </p:spTree>
  </p:cSld>
  <p:clrMapOvr>
    <a:masterClrMapping/>
  </p:clrMapOvr>
  <p:transition spd="med" advClick="0" advTm="7000">
    <p:fade/>
  </p:transition>
</p:sld>
</file>

<file path=ppt/theme/theme1.xml><?xml version="1.0" encoding="utf-8"?>
<a:theme xmlns:a="http://schemas.openxmlformats.org/drawingml/2006/main" name="Office Theme">
  <a:themeElements>
    <a:clrScheme name="">
      <a:dk1>
        <a:srgbClr val="041E41"/>
      </a:dk1>
      <a:lt1>
        <a:srgbClr val="FFFFFF"/>
      </a:lt1>
      <a:dk2>
        <a:srgbClr val="A7A7A7"/>
      </a:dk2>
      <a:lt2>
        <a:srgbClr val="535353"/>
      </a:lt2>
      <a:accent1>
        <a:srgbClr val="00B7BD"/>
      </a:accent1>
      <a:accent2>
        <a:srgbClr val="B7BF10"/>
      </a:accent2>
      <a:accent3>
        <a:srgbClr val="FFFFFF"/>
      </a:accent3>
      <a:accent4>
        <a:srgbClr val="031836"/>
      </a:accent4>
      <a:accent5>
        <a:srgbClr val="AAD8DB"/>
      </a:accent5>
      <a:accent6>
        <a:srgbClr val="A6AD0D"/>
      </a:accent6>
      <a:hlink>
        <a:srgbClr val="0000FF"/>
      </a:hlink>
      <a:folHlink>
        <a:srgbClr val="FF00FF"/>
      </a:folHlink>
    </a:clrScheme>
    <a:fontScheme name="Office Them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41E4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41E4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41E41"/>
      </a:dk1>
      <a:lt1>
        <a:srgbClr val="413F3D"/>
      </a:lt1>
      <a:dk2>
        <a:srgbClr val="A7A7A7"/>
      </a:dk2>
      <a:lt2>
        <a:srgbClr val="535353"/>
      </a:lt2>
      <a:accent1>
        <a:srgbClr val="00B7BD"/>
      </a:accent1>
      <a:accent2>
        <a:srgbClr val="B7BF10"/>
      </a:accent2>
      <a:accent3>
        <a:srgbClr val="B0AFAF"/>
      </a:accent3>
      <a:accent4>
        <a:srgbClr val="031836"/>
      </a:accent4>
      <a:accent5>
        <a:srgbClr val="AAD8DB"/>
      </a:accent5>
      <a:accent6>
        <a:srgbClr val="A6AD0D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754</Words>
  <Application>Microsoft Macintosh PowerPoint</Application>
  <PresentationFormat>Widescreen</PresentationFormat>
  <Paragraphs>103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Red Hat Display</vt:lpstr>
      <vt:lpstr>Red Hat Display Black</vt:lpstr>
      <vt:lpstr>Red Hat Display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Riley Orlando</cp:lastModifiedBy>
  <cp:revision>5</cp:revision>
  <dcterms:modified xsi:type="dcterms:W3CDTF">2021-09-24T12:44:22Z</dcterms:modified>
</cp:coreProperties>
</file>