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f25f79740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f25f79740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f25f79740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f25f79740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25f79740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25f79740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25f79740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25f79740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webpage, you can access registration links for future Listening Sessions, information on past and future Sessions (like summary notes, discussion questions, flyers/posters and videos)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BIPOC specific resources, like crowdsourced readings, videos, organizations, and mental health awareness tips and practices.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25f79740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25f79740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30000"/>
          </a:blip>
          <a:srcRect b="8629" l="0" r="0" t="47613"/>
          <a:stretch/>
        </p:blipFill>
        <p:spPr>
          <a:xfrm>
            <a:off x="0" y="0"/>
            <a:ext cx="9143998" cy="5143498"/>
          </a:xfrm>
          <a:prstGeom prst="rect">
            <a:avLst/>
          </a:prstGeom>
          <a:noFill/>
          <a:ln>
            <a:noFill/>
          </a:ln>
        </p:spPr>
      </p:pic>
      <p:sp>
        <p:nvSpPr>
          <p:cNvPr id="55" name="Google Shape;55;p13"/>
          <p:cNvSpPr txBox="1"/>
          <p:nvPr>
            <p:ph type="ctrTitle"/>
          </p:nvPr>
        </p:nvSpPr>
        <p:spPr>
          <a:xfrm>
            <a:off x="311708" y="1887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BIPOC Listening Sessions - A Geoscience for Us!</a:t>
            </a:r>
            <a:endParaRPr b="1"/>
          </a:p>
        </p:txBody>
      </p:sp>
      <p:sp>
        <p:nvSpPr>
          <p:cNvPr id="56" name="Google Shape;56;p13"/>
          <p:cNvSpPr txBox="1"/>
          <p:nvPr>
            <p:ph idx="1" type="subTitle"/>
          </p:nvPr>
        </p:nvSpPr>
        <p:spPr>
          <a:xfrm>
            <a:off x="311700" y="41295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BIPOC URGE Leaders: Gabriel Duran, Onjalé Scott Price, Vashan Wright and Carlene Burton</a:t>
            </a:r>
            <a:endParaRPr/>
          </a:p>
        </p:txBody>
      </p:sp>
      <p:pic>
        <p:nvPicPr>
          <p:cNvPr descr="Image" id="57" name="Google Shape;57;p13"/>
          <p:cNvPicPr preferRelativeResize="0"/>
          <p:nvPr/>
        </p:nvPicPr>
        <p:blipFill rotWithShape="1">
          <a:blip r:embed="rId4">
            <a:alphaModFix/>
          </a:blip>
          <a:srcRect b="0" l="0" r="0" t="0"/>
          <a:stretch/>
        </p:blipFill>
        <p:spPr>
          <a:xfrm>
            <a:off x="1527295" y="194450"/>
            <a:ext cx="6089400" cy="1836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mt="30000"/>
          </a:blip>
          <a:srcRect b="8629" l="0" r="0" t="47613"/>
          <a:stretch/>
        </p:blipFill>
        <p:spPr>
          <a:xfrm>
            <a:off x="0" y="0"/>
            <a:ext cx="9143998" cy="5143498"/>
          </a:xfrm>
          <a:prstGeom prst="rect">
            <a:avLst/>
          </a:prstGeom>
          <a:noFill/>
          <a:ln>
            <a:noFill/>
          </a:ln>
        </p:spPr>
      </p:pic>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Today’s Session Agenda:</a:t>
            </a:r>
            <a:endParaRPr/>
          </a:p>
        </p:txBody>
      </p:sp>
      <p:pic>
        <p:nvPicPr>
          <p:cNvPr id="64" name="Google Shape;64;p14"/>
          <p:cNvPicPr preferRelativeResize="0"/>
          <p:nvPr/>
        </p:nvPicPr>
        <p:blipFill rotWithShape="1">
          <a:blip r:embed="rId4">
            <a:alphaModFix/>
          </a:blip>
          <a:srcRect b="41341" l="23991" r="23887" t="38961"/>
          <a:stretch/>
        </p:blipFill>
        <p:spPr>
          <a:xfrm>
            <a:off x="6200032" y="4350900"/>
            <a:ext cx="2943969" cy="792602"/>
          </a:xfrm>
          <a:prstGeom prst="rect">
            <a:avLst/>
          </a:prstGeom>
          <a:noFill/>
          <a:ln>
            <a:noFill/>
          </a:ln>
        </p:spPr>
      </p:pic>
      <p:sp>
        <p:nvSpPr>
          <p:cNvPr id="65" name="Google Shape;65;p14"/>
          <p:cNvSpPr txBox="1"/>
          <p:nvPr/>
        </p:nvSpPr>
        <p:spPr>
          <a:xfrm>
            <a:off x="467600" y="1124450"/>
            <a:ext cx="8450100" cy="154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4:00 - 4:15 pm - Welcome and Words from URGE BIPOC Leaders. </a:t>
            </a:r>
            <a:endParaRPr sz="1800"/>
          </a:p>
          <a:p>
            <a:pPr indent="0" lvl="0" marL="0" rtl="0" algn="l">
              <a:spcBef>
                <a:spcPts val="1000"/>
              </a:spcBef>
              <a:spcAft>
                <a:spcPts val="0"/>
              </a:spcAft>
              <a:buNone/>
            </a:pPr>
            <a:r>
              <a:rPr lang="en" sz="1800"/>
              <a:t>4:15 - 5:15 pm - Participants will be divided into breakout sessions, assigned a Jamboard and given Discussion Questions.</a:t>
            </a:r>
            <a:endParaRPr sz="1800"/>
          </a:p>
          <a:p>
            <a:pPr indent="0" lvl="0" marL="0" rtl="0" algn="l">
              <a:spcBef>
                <a:spcPts val="1000"/>
              </a:spcBef>
              <a:spcAft>
                <a:spcPts val="1000"/>
              </a:spcAft>
              <a:buNone/>
            </a:pPr>
            <a:r>
              <a:rPr lang="en" sz="1800"/>
              <a:t>5:15 - 5:30 pm - Everyone will gather and share summary notes and comments. </a:t>
            </a:r>
            <a:endParaRPr sz="1800"/>
          </a:p>
        </p:txBody>
      </p:sp>
      <p:sp>
        <p:nvSpPr>
          <p:cNvPr id="66" name="Google Shape;66;p14"/>
          <p:cNvSpPr txBox="1"/>
          <p:nvPr/>
        </p:nvSpPr>
        <p:spPr>
          <a:xfrm>
            <a:off x="471050" y="2939150"/>
            <a:ext cx="8208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t>Time Warnings will be shared 10 and 5 minutes before the next agenda item. Use this time to wrap up your notes.</a:t>
            </a:r>
            <a:endParaRPr i="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rotWithShape="1">
          <a:blip r:embed="rId3">
            <a:alphaModFix amt="30000"/>
          </a:blip>
          <a:srcRect b="8629" l="0" r="0" t="47613"/>
          <a:stretch/>
        </p:blipFill>
        <p:spPr>
          <a:xfrm>
            <a:off x="0" y="0"/>
            <a:ext cx="9143998" cy="5143498"/>
          </a:xfrm>
          <a:prstGeom prst="rect">
            <a:avLst/>
          </a:prstGeom>
          <a:noFill/>
          <a:ln>
            <a:noFill/>
          </a:ln>
        </p:spPr>
      </p:pic>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 Back!</a:t>
            </a:r>
            <a:endParaRPr/>
          </a:p>
        </p:txBody>
      </p:sp>
      <p:pic>
        <p:nvPicPr>
          <p:cNvPr id="73" name="Google Shape;73;p15"/>
          <p:cNvPicPr preferRelativeResize="0"/>
          <p:nvPr/>
        </p:nvPicPr>
        <p:blipFill rotWithShape="1">
          <a:blip r:embed="rId4">
            <a:alphaModFix/>
          </a:blip>
          <a:srcRect b="41341" l="23991" r="23887" t="38961"/>
          <a:stretch/>
        </p:blipFill>
        <p:spPr>
          <a:xfrm>
            <a:off x="6200032" y="4350900"/>
            <a:ext cx="2943969" cy="792602"/>
          </a:xfrm>
          <a:prstGeom prst="rect">
            <a:avLst/>
          </a:prstGeom>
          <a:noFill/>
          <a:ln>
            <a:noFill/>
          </a:ln>
        </p:spPr>
      </p:pic>
      <p:sp>
        <p:nvSpPr>
          <p:cNvPr id="74" name="Google Shape;74;p15"/>
          <p:cNvSpPr txBox="1"/>
          <p:nvPr/>
        </p:nvSpPr>
        <p:spPr>
          <a:xfrm>
            <a:off x="423050" y="1064575"/>
            <a:ext cx="8409300" cy="2380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AutoNum type="arabicPeriod"/>
            </a:pPr>
            <a:r>
              <a:rPr lang="en" sz="1800">
                <a:solidFill>
                  <a:schemeClr val="dk1"/>
                </a:solidFill>
              </a:rPr>
              <a:t>Provide a space for participants to share and support each other with mental and emotional self care tips when working in BeAJEDI initiatives like URGE. </a:t>
            </a:r>
            <a:endParaRPr sz="1800">
              <a:solidFill>
                <a:schemeClr val="dk1"/>
              </a:solidFill>
            </a:endParaRPr>
          </a:p>
          <a:p>
            <a:pPr indent="-342900" lvl="0" marL="457200" rtl="0" algn="l">
              <a:spcBef>
                <a:spcPts val="1000"/>
              </a:spcBef>
              <a:spcAft>
                <a:spcPts val="0"/>
              </a:spcAft>
              <a:buClr>
                <a:schemeClr val="dk1"/>
              </a:buClr>
              <a:buSzPts val="1800"/>
              <a:buAutoNum type="arabicPeriod"/>
            </a:pPr>
            <a:r>
              <a:rPr lang="en" sz="1800">
                <a:solidFill>
                  <a:schemeClr val="dk1"/>
                </a:solidFill>
              </a:rPr>
              <a:t>Create opportunities for BIPOC geoscientists to network and meet other BIPOC geoscientists who are working in DEI and URGE.</a:t>
            </a:r>
            <a:endParaRPr sz="1800">
              <a:solidFill>
                <a:schemeClr val="dk1"/>
              </a:solidFill>
            </a:endParaRPr>
          </a:p>
          <a:p>
            <a:pPr indent="-342900" lvl="0" marL="457200" rtl="0" algn="l">
              <a:spcBef>
                <a:spcPts val="1000"/>
              </a:spcBef>
              <a:spcAft>
                <a:spcPts val="1000"/>
              </a:spcAft>
              <a:buClr>
                <a:schemeClr val="dk1"/>
              </a:buClr>
              <a:buSzPts val="1800"/>
              <a:buAutoNum type="arabicPeriod"/>
            </a:pPr>
            <a:r>
              <a:rPr lang="en" sz="1800">
                <a:solidFill>
                  <a:schemeClr val="dk1"/>
                </a:solidFill>
              </a:rPr>
              <a:t>Receive opinions and critiques of URGE deliverables and what are some “Dos and Don’ts” that pods should be aware of in the refinement of their deliverables. As well as feedback on general URGE programming. </a:t>
            </a:r>
            <a:endParaRPr sz="1800"/>
          </a:p>
        </p:txBody>
      </p:sp>
      <p:sp>
        <p:nvSpPr>
          <p:cNvPr id="75" name="Google Shape;75;p15"/>
          <p:cNvSpPr txBox="1"/>
          <p:nvPr/>
        </p:nvSpPr>
        <p:spPr>
          <a:xfrm>
            <a:off x="691975" y="3813475"/>
            <a:ext cx="7904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t>Read more on our official Summary and Rationale Document at urgeoscience.org/bipoc</a:t>
            </a:r>
            <a:endParaRPr i="1"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mt="30000"/>
          </a:blip>
          <a:srcRect b="8629" l="0" r="0" t="47613"/>
          <a:stretch/>
        </p:blipFill>
        <p:spPr>
          <a:xfrm>
            <a:off x="0" y="0"/>
            <a:ext cx="9143998" cy="5143498"/>
          </a:xfrm>
          <a:prstGeom prst="rect">
            <a:avLst/>
          </a:prstGeom>
          <a:noFill/>
          <a:ln>
            <a:noFill/>
          </a:ln>
        </p:spPr>
      </p:pic>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BIPOC Listening Session Schedule!</a:t>
            </a:r>
            <a:endParaRPr/>
          </a:p>
        </p:txBody>
      </p:sp>
      <p:pic>
        <p:nvPicPr>
          <p:cNvPr id="82" name="Google Shape;82;p16"/>
          <p:cNvPicPr preferRelativeResize="0"/>
          <p:nvPr/>
        </p:nvPicPr>
        <p:blipFill rotWithShape="1">
          <a:blip r:embed="rId4">
            <a:alphaModFix/>
          </a:blip>
          <a:srcRect b="41341" l="23991" r="23887" t="38961"/>
          <a:stretch/>
        </p:blipFill>
        <p:spPr>
          <a:xfrm>
            <a:off x="6200032" y="4350900"/>
            <a:ext cx="2943969" cy="792602"/>
          </a:xfrm>
          <a:prstGeom prst="rect">
            <a:avLst/>
          </a:prstGeom>
          <a:noFill/>
          <a:ln>
            <a:noFill/>
          </a:ln>
        </p:spPr>
      </p:pic>
      <p:pic>
        <p:nvPicPr>
          <p:cNvPr id="83" name="Google Shape;83;p16"/>
          <p:cNvPicPr preferRelativeResize="0"/>
          <p:nvPr/>
        </p:nvPicPr>
        <p:blipFill>
          <a:blip r:embed="rId5">
            <a:alphaModFix/>
          </a:blip>
          <a:stretch>
            <a:fillRect/>
          </a:stretch>
        </p:blipFill>
        <p:spPr>
          <a:xfrm>
            <a:off x="1577200" y="1434610"/>
            <a:ext cx="5989625" cy="232511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3">
            <a:alphaModFix amt="30000"/>
          </a:blip>
          <a:srcRect b="8629" l="0" r="0" t="47613"/>
          <a:stretch/>
        </p:blipFill>
        <p:spPr>
          <a:xfrm>
            <a:off x="0" y="0"/>
            <a:ext cx="9143998" cy="5143498"/>
          </a:xfrm>
          <a:prstGeom prst="rect">
            <a:avLst/>
          </a:prstGeom>
          <a:noFill/>
          <a:ln>
            <a:noFill/>
          </a:ln>
        </p:spPr>
      </p:pic>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New: </a:t>
            </a:r>
            <a:endParaRPr/>
          </a:p>
        </p:txBody>
      </p:sp>
      <p:pic>
        <p:nvPicPr>
          <p:cNvPr id="90" name="Google Shape;90;p17"/>
          <p:cNvPicPr preferRelativeResize="0"/>
          <p:nvPr/>
        </p:nvPicPr>
        <p:blipFill rotWithShape="1">
          <a:blip r:embed="rId4">
            <a:alphaModFix/>
          </a:blip>
          <a:srcRect b="41341" l="23991" r="23887" t="38961"/>
          <a:stretch/>
        </p:blipFill>
        <p:spPr>
          <a:xfrm>
            <a:off x="6200032" y="4350900"/>
            <a:ext cx="2943969" cy="792602"/>
          </a:xfrm>
          <a:prstGeom prst="rect">
            <a:avLst/>
          </a:prstGeom>
          <a:noFill/>
          <a:ln>
            <a:noFill/>
          </a:ln>
        </p:spPr>
      </p:pic>
      <p:pic>
        <p:nvPicPr>
          <p:cNvPr id="91" name="Google Shape;91;p17"/>
          <p:cNvPicPr preferRelativeResize="0"/>
          <p:nvPr/>
        </p:nvPicPr>
        <p:blipFill>
          <a:blip r:embed="rId5">
            <a:alphaModFix/>
          </a:blip>
          <a:stretch>
            <a:fillRect/>
          </a:stretch>
        </p:blipFill>
        <p:spPr>
          <a:xfrm>
            <a:off x="4149276" y="505600"/>
            <a:ext cx="4834022" cy="3014177"/>
          </a:xfrm>
          <a:prstGeom prst="rect">
            <a:avLst/>
          </a:prstGeom>
          <a:noFill/>
          <a:ln>
            <a:noFill/>
          </a:ln>
          <a:effectLst>
            <a:outerShdw blurRad="57150" rotWithShape="0" algn="bl" dir="5400000" dist="19050">
              <a:srgbClr val="000000">
                <a:alpha val="50000"/>
              </a:srgbClr>
            </a:outerShdw>
          </a:effectLst>
        </p:spPr>
      </p:pic>
      <p:sp>
        <p:nvSpPr>
          <p:cNvPr id="92" name="Google Shape;92;p17"/>
          <p:cNvSpPr txBox="1"/>
          <p:nvPr/>
        </p:nvSpPr>
        <p:spPr>
          <a:xfrm>
            <a:off x="434200" y="1124450"/>
            <a:ext cx="3629400" cy="3237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en" sz="1500"/>
              <a:t>Opportunities to hear from experts in the field of mental health</a:t>
            </a:r>
            <a:endParaRPr sz="1500"/>
          </a:p>
          <a:p>
            <a:pPr indent="-323850" lvl="0" marL="457200" rtl="0" algn="l">
              <a:spcBef>
                <a:spcPts val="1000"/>
              </a:spcBef>
              <a:spcAft>
                <a:spcPts val="0"/>
              </a:spcAft>
              <a:buSzPts val="1500"/>
              <a:buChar char="●"/>
            </a:pPr>
            <a:r>
              <a:rPr lang="en" sz="1500"/>
              <a:t>Network with other BIPOC led BeAJEDI initiatives in Geoscience</a:t>
            </a:r>
            <a:endParaRPr sz="1500"/>
          </a:p>
          <a:p>
            <a:pPr indent="-323850" lvl="0" marL="457200" rtl="0" algn="l">
              <a:spcBef>
                <a:spcPts val="1000"/>
              </a:spcBef>
              <a:spcAft>
                <a:spcPts val="0"/>
              </a:spcAft>
              <a:buSzPts val="1500"/>
              <a:buChar char="●"/>
            </a:pPr>
            <a:r>
              <a:rPr lang="en" sz="1500"/>
              <a:t>Brand new BIPOC webpage on the URGE website at urgeoscience.org/bipoc</a:t>
            </a:r>
            <a:endParaRPr sz="1500"/>
          </a:p>
          <a:p>
            <a:pPr indent="-323850" lvl="0" marL="457200" rtl="0" algn="l">
              <a:spcBef>
                <a:spcPts val="1000"/>
              </a:spcBef>
              <a:spcAft>
                <a:spcPts val="0"/>
              </a:spcAft>
              <a:buSzPts val="1500"/>
              <a:buChar char="●"/>
            </a:pPr>
            <a:r>
              <a:rPr lang="en" sz="1500"/>
              <a:t>BIPOC specific resources</a:t>
            </a:r>
            <a:endParaRPr sz="1500"/>
          </a:p>
          <a:p>
            <a:pPr indent="-323850" lvl="0" marL="457200" rtl="0" algn="l">
              <a:spcBef>
                <a:spcPts val="1000"/>
              </a:spcBef>
              <a:spcAft>
                <a:spcPts val="1000"/>
              </a:spcAft>
              <a:buSzPts val="1500"/>
              <a:buChar char="●"/>
            </a:pPr>
            <a:r>
              <a:rPr lang="en" sz="1500"/>
              <a:t>Beta version of the BIPOC moderated Discussion board (</a:t>
            </a:r>
            <a:r>
              <a:rPr i="1" lang="en" sz="1500"/>
              <a:t>coming in October)</a:t>
            </a:r>
            <a:endParaRPr i="1"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8"/>
          <p:cNvPicPr preferRelativeResize="0"/>
          <p:nvPr/>
        </p:nvPicPr>
        <p:blipFill rotWithShape="1">
          <a:blip r:embed="rId3">
            <a:alphaModFix amt="30000"/>
          </a:blip>
          <a:srcRect b="8629" l="0" r="0" t="47613"/>
          <a:stretch/>
        </p:blipFill>
        <p:spPr>
          <a:xfrm>
            <a:off x="0" y="0"/>
            <a:ext cx="9143998" cy="5143498"/>
          </a:xfrm>
          <a:prstGeom prst="rect">
            <a:avLst/>
          </a:prstGeom>
          <a:noFill/>
          <a:ln>
            <a:noFill/>
          </a:ln>
        </p:spPr>
      </p:pic>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Today’s Questions:</a:t>
            </a:r>
            <a:endParaRPr/>
          </a:p>
        </p:txBody>
      </p:sp>
      <p:pic>
        <p:nvPicPr>
          <p:cNvPr id="99" name="Google Shape;99;p18"/>
          <p:cNvPicPr preferRelativeResize="0"/>
          <p:nvPr/>
        </p:nvPicPr>
        <p:blipFill rotWithShape="1">
          <a:blip r:embed="rId4">
            <a:alphaModFix/>
          </a:blip>
          <a:srcRect b="41341" l="23991" r="23887" t="38961"/>
          <a:stretch/>
        </p:blipFill>
        <p:spPr>
          <a:xfrm>
            <a:off x="6200032" y="4350900"/>
            <a:ext cx="2943969" cy="792602"/>
          </a:xfrm>
          <a:prstGeom prst="rect">
            <a:avLst/>
          </a:prstGeom>
          <a:noFill/>
          <a:ln>
            <a:noFill/>
          </a:ln>
        </p:spPr>
      </p:pic>
      <p:sp>
        <p:nvSpPr>
          <p:cNvPr id="100" name="Google Shape;100;p18"/>
          <p:cNvSpPr txBox="1"/>
          <p:nvPr/>
        </p:nvSpPr>
        <p:spPr>
          <a:xfrm>
            <a:off x="108850" y="864175"/>
            <a:ext cx="8271900" cy="39558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1"/>
              </a:buClr>
              <a:buSzPts val="1300"/>
              <a:buAutoNum type="arabicPeriod"/>
            </a:pPr>
            <a:r>
              <a:rPr lang="en" sz="1300">
                <a:solidFill>
                  <a:schemeClr val="dk1"/>
                </a:solidFill>
              </a:rPr>
              <a:t>Have you been able to find a safe space to share your thoughts and ideas in geoscience? In your pod? In your lab? In your organization? Elsewhere? If so, can you add them to our resource list?</a:t>
            </a:r>
            <a:endParaRPr sz="1300">
              <a:solidFill>
                <a:schemeClr val="dk1"/>
              </a:solidFill>
            </a:endParaRPr>
          </a:p>
          <a:p>
            <a:pPr indent="-311150" lvl="0" marL="457200" rtl="0" algn="l">
              <a:spcBef>
                <a:spcPts val="1000"/>
              </a:spcBef>
              <a:spcAft>
                <a:spcPts val="0"/>
              </a:spcAft>
              <a:buClr>
                <a:schemeClr val="dk1"/>
              </a:buClr>
              <a:buSzPts val="1300"/>
              <a:buAutoNum type="arabicPeriod"/>
            </a:pPr>
            <a:r>
              <a:rPr lang="en" sz="1300">
                <a:solidFill>
                  <a:schemeClr val="dk1"/>
                </a:solidFill>
              </a:rPr>
              <a:t>What obstacles have you faced in this anti-racist work?</a:t>
            </a:r>
            <a:endParaRPr sz="1300">
              <a:solidFill>
                <a:schemeClr val="dk1"/>
              </a:solidFill>
            </a:endParaRPr>
          </a:p>
          <a:p>
            <a:pPr indent="-311150" lvl="0" marL="457200" rtl="0" algn="l">
              <a:spcBef>
                <a:spcPts val="1000"/>
              </a:spcBef>
              <a:spcAft>
                <a:spcPts val="0"/>
              </a:spcAft>
              <a:buClr>
                <a:schemeClr val="dk1"/>
              </a:buClr>
              <a:buSzPts val="1300"/>
              <a:buAutoNum type="arabicPeriod"/>
            </a:pPr>
            <a:r>
              <a:rPr lang="en" sz="1300">
                <a:solidFill>
                  <a:schemeClr val="dk1"/>
                </a:solidFill>
              </a:rPr>
              <a:t>Since the completion of URGE Stage 1 in May, has your pod/organization made progress in generating an anti-racist workplace? Do you feel the work you or your pod has done during URGE has made any real impact on your organization?</a:t>
            </a:r>
            <a:endParaRPr sz="1300">
              <a:solidFill>
                <a:schemeClr val="dk1"/>
              </a:solidFill>
            </a:endParaRPr>
          </a:p>
          <a:p>
            <a:pPr indent="-311150" lvl="0" marL="457200" rtl="0" algn="l">
              <a:spcBef>
                <a:spcPts val="1000"/>
              </a:spcBef>
              <a:spcAft>
                <a:spcPts val="0"/>
              </a:spcAft>
              <a:buClr>
                <a:schemeClr val="dk1"/>
              </a:buClr>
              <a:buSzPts val="1300"/>
              <a:buAutoNum type="arabicPeriod"/>
            </a:pPr>
            <a:r>
              <a:rPr lang="en" sz="1300">
                <a:solidFill>
                  <a:schemeClr val="dk1"/>
                </a:solidFill>
              </a:rPr>
              <a:t>Where do you think your organizational leadership stands on URGE deliverables after having met with your pod?</a:t>
            </a:r>
            <a:endParaRPr sz="1300">
              <a:solidFill>
                <a:schemeClr val="dk1"/>
              </a:solidFill>
            </a:endParaRPr>
          </a:p>
          <a:p>
            <a:pPr indent="-311150" lvl="0" marL="457200" rtl="0" algn="l">
              <a:spcBef>
                <a:spcPts val="1000"/>
              </a:spcBef>
              <a:spcAft>
                <a:spcPts val="0"/>
              </a:spcAft>
              <a:buClr>
                <a:schemeClr val="dk1"/>
              </a:buClr>
              <a:buSzPts val="1300"/>
              <a:buAutoNum type="arabicPeriod"/>
            </a:pPr>
            <a:r>
              <a:rPr lang="en" sz="1300">
                <a:solidFill>
                  <a:schemeClr val="dk1"/>
                </a:solidFill>
              </a:rPr>
              <a:t>Do you think racism has been decentralized in this work and efforts have been broadened, especially in the development of deliverables (i.e. Complaints and Reporting Policies, and Resource Map)? How would you like URGE Leaders to address this?</a:t>
            </a:r>
            <a:endParaRPr sz="1300">
              <a:solidFill>
                <a:schemeClr val="dk1"/>
              </a:solidFill>
            </a:endParaRPr>
          </a:p>
          <a:p>
            <a:pPr indent="-311150" lvl="0" marL="457200" rtl="0" algn="l">
              <a:spcBef>
                <a:spcPts val="1000"/>
              </a:spcBef>
              <a:spcAft>
                <a:spcPts val="0"/>
              </a:spcAft>
              <a:buClr>
                <a:schemeClr val="dk1"/>
              </a:buClr>
              <a:buSzPts val="1300"/>
              <a:buAutoNum type="arabicPeriod"/>
            </a:pPr>
            <a:r>
              <a:rPr lang="en" sz="1300">
                <a:solidFill>
                  <a:schemeClr val="dk1"/>
                </a:solidFill>
              </a:rPr>
              <a:t>What do you want URGE pods to be aware of when refining their Resource Maps and Complaints and Reporting Policies?</a:t>
            </a:r>
            <a:endParaRPr sz="1300">
              <a:solidFill>
                <a:schemeClr val="dk1"/>
              </a:solidFill>
            </a:endParaRPr>
          </a:p>
          <a:p>
            <a:pPr indent="-311150" lvl="0" marL="457200" rtl="0" algn="l">
              <a:spcBef>
                <a:spcPts val="1000"/>
              </a:spcBef>
              <a:spcAft>
                <a:spcPts val="1000"/>
              </a:spcAft>
              <a:buClr>
                <a:schemeClr val="dk1"/>
              </a:buClr>
              <a:buSzPts val="1300"/>
              <a:buAutoNum type="arabicPeriod"/>
            </a:pPr>
            <a:r>
              <a:rPr lang="en" sz="1300">
                <a:solidFill>
                  <a:schemeClr val="dk1"/>
                </a:solidFill>
              </a:rPr>
              <a:t>What do you want to see from these BIPOC Listening Sessions? How can URGE realistically further support you?</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