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26" r:id="rId6"/>
    <p:sldMasterId id="2147483739" r:id="rId7"/>
    <p:sldMasterId id="2147483752" r:id="rId8"/>
  </p:sldMasterIdLst>
  <p:notesMasterIdLst>
    <p:notesMasterId r:id="rId24"/>
  </p:notesMasterIdLst>
  <p:sldIdLst>
    <p:sldId id="256" r:id="rId9"/>
    <p:sldId id="259" r:id="rId10"/>
    <p:sldId id="272" r:id="rId11"/>
    <p:sldId id="257" r:id="rId12"/>
    <p:sldId id="260" r:id="rId13"/>
    <p:sldId id="261" r:id="rId14"/>
    <p:sldId id="262" r:id="rId15"/>
    <p:sldId id="264" r:id="rId16"/>
    <p:sldId id="265" r:id="rId17"/>
    <p:sldId id="276" r:id="rId18"/>
    <p:sldId id="275" r:id="rId19"/>
    <p:sldId id="268" r:id="rId20"/>
    <p:sldId id="269" r:id="rId21"/>
    <p:sldId id="271" r:id="rId22"/>
    <p:sldId id="26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7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160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34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349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350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351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ED661AE4-1BFA-4621-89B5-DE8D0C5BCDF3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9287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Turn sound off!!!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6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F29E560-3F31-4151-9916-517EE1E9D874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1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9406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pPr marL="457200" indent="-22788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88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I’d like to thank you all for coming today to learn about microplastics and what we still need to learn about them.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88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88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To find out more about the WHOI marine microplastics initiative, I encourage you to visit our website at microplastics.whoi.edu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88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88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Now we’re going to answer the questions you already provided to us, and also take any new questions you may have.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88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88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[Veronique explains how they can ask questions via WebEx, and reads questions sent in advance by the Board and Corp.]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2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08AAFBA-82E2-4510-B3D1-AEABF260DABF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14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354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0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1D33B85-4F6D-4C33-B305-0C3AAFE96BDD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15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1013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ustomShape 1"/>
          <p:cNvSpPr/>
          <p:nvPr/>
        </p:nvSpPr>
        <p:spPr>
          <a:xfrm>
            <a:off x="3884760" y="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08/25/10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5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3A8D8CC3-4BB7-4A27-A4E7-6608FCCCD90A}" type="slidenum">
              <a:rPr lang="en-US" sz="1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2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6" name="CustomShape 3"/>
          <p:cNvSpPr/>
          <p:nvPr/>
        </p:nvSpPr>
        <p:spPr>
          <a:xfrm>
            <a:off x="1143000" y="685440"/>
            <a:ext cx="4571280" cy="342864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4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In order to understand what is happening to the plastics in the ocean, we need to understand where the plastics are located, and where they are going.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Marine microplastics have been reported worldwide.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This is a study that found in the pristine arctic environment that there is a huge concentration of microplastics, given by the red dots.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So how did the plastics get there?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Note that the highest plastic concentration is north of Europe, and that the dominant circulation pathways (given by the yellow ribbon) tends to move things from south to north. 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We’d like to test the hypothesis that microplastics are being transported from industrialized regions into the more-remote Arctic, and to predict whether the high concentrations will extend to the rest of the Arctic in the near future.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8" name="CustomShape 5"/>
          <p:cNvSpPr/>
          <p:nvPr/>
        </p:nvSpPr>
        <p:spPr>
          <a:xfrm>
            <a:off x="3884760" y="8685360"/>
            <a:ext cx="29710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09386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08/25/10</a:t>
            </a:r>
            <a:endParaRPr/>
          </a:p>
        </p:txBody>
      </p:sp>
      <p:sp>
        <p:nvSpPr>
          <p:cNvPr id="326" name="Shape 32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7" name="Shape 327"/>
          <p:cNvSpPr txBox="1"/>
          <p:nvPr/>
        </p:nvSpPr>
        <p:spPr>
          <a:xfrm>
            <a:off x="1143000" y="685561"/>
            <a:ext cx="4572000" cy="3429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075" tIns="45525" rIns="91075" bIns="455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  <a:latin typeface="Gill Sans"/>
              <a:ea typeface="Gill Sans"/>
              <a:cs typeface="Gill Sans"/>
              <a:sym typeface="Arial"/>
            </a:endParaRPr>
          </a:p>
        </p:txBody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81"/>
            <a:ext cx="54864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Gill Sans"/>
              <a:ea typeface="Gill Sans"/>
              <a:cs typeface="Gill Sans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Th</a:t>
            </a:r>
            <a:r>
              <a:rPr lang="en-US" sz="1200" b="0" i="0" u="none" strike="noStrike" cap="none" baseline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e Woods Hole Ocean. Inst. 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is very strong in oceanographic modeling.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Gill Sans"/>
              <a:ea typeface="Gill Sans"/>
              <a:cs typeface="Gill Sans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We need to develop a suite of numerical models</a:t>
            </a:r>
            <a:r>
              <a:rPr lang="en-US" sz="1200" b="0" i="0" u="none" strike="noStrike" cap="none" baseline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 so we can 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predict</a:t>
            </a:r>
            <a:r>
              <a:rPr lang="en-US" sz="1200" b="0" i="0" u="none" strike="noStrike" cap="none" baseline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 where plastics are being 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transported to.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rgbClr val="000000"/>
              </a:solidFill>
              <a:latin typeface="Gill Sans"/>
              <a:ea typeface="Gill Sans"/>
              <a:cs typeface="Gill Sans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This simulation shown here</a:t>
            </a:r>
            <a:r>
              <a:rPr lang="en-US" sz="1200" b="0" i="0" u="none" strike="noStrike" cap="none" baseline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 is one example of such a model that comes out of the work of graduate student, Sam </a:t>
            </a:r>
            <a:r>
              <a:rPr lang="en-US" sz="1200" b="0" i="0" u="none" strike="noStrike" cap="none" baseline="0" dirty="0" err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Levang</a:t>
            </a:r>
            <a:r>
              <a:rPr lang="en-US" sz="1200" b="0" i="0" u="none" strike="noStrike" cap="none" baseline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 in the MIT/WHOI Joint Program. It can help us understand how plastics are being transported.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>
              <a:solidFill>
                <a:srgbClr val="000000"/>
              </a:solidFill>
              <a:latin typeface="Gill Sans"/>
              <a:ea typeface="Gill Sans"/>
              <a:cs typeface="Gill Sans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It clearly shows plastics moving in ocean currents, including bulls-eyes near the Great Pacific Garbage Patch.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>
              <a:solidFill>
                <a:srgbClr val="000000"/>
              </a:solidFill>
              <a:latin typeface="Gill Sans"/>
              <a:ea typeface="Gill Sans"/>
              <a:cs typeface="Gill Sans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We must consider local and global scale processes.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>
              <a:solidFill>
                <a:srgbClr val="000000"/>
              </a:solidFill>
              <a:latin typeface="Gill Sans"/>
              <a:ea typeface="Gill Sans"/>
              <a:cs typeface="Gill Sans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We also need to consider that many plastics get carried in rivers to the open ocean.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baseline="0" dirty="0">
              <a:solidFill>
                <a:srgbClr val="000000"/>
              </a:solidFill>
              <a:latin typeface="Gill Sans"/>
              <a:ea typeface="Gill Sans"/>
              <a:cs typeface="Gill Sans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A clear next step is to extend this 2D picture into a three-dimensional one that takes into account the sinking of </a:t>
            </a:r>
            <a:r>
              <a:rPr lang="en-US" sz="1200" b="0" i="0" u="none" strike="noStrike" cap="none" baseline="0" dirty="0" err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microplastics</a:t>
            </a:r>
            <a:r>
              <a:rPr lang="en-US" sz="1200" b="0" i="0" u="none" strike="noStrike" cap="none" baseline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.</a:t>
            </a:r>
            <a:endParaRPr lang="en-US" sz="1200" b="0" i="0" u="none" strike="noStrike" cap="none" dirty="0">
              <a:solidFill>
                <a:srgbClr val="000000"/>
              </a:solidFill>
              <a:latin typeface="Gill Sans"/>
              <a:ea typeface="Gill Sans"/>
              <a:cs typeface="Gill Sans"/>
              <a:sym typeface="Calibri"/>
            </a:endParaRPr>
          </a:p>
          <a:p>
            <a:endParaRPr lang="en-US" sz="1200" dirty="0">
              <a:latin typeface="Gill Sans"/>
              <a:ea typeface="Gill Sans"/>
              <a:cs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ill Sans"/>
              <a:ea typeface="Gill Sans"/>
              <a:cs typeface="Gill Sans"/>
            </a:endParaRPr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000000"/>
              </a:solidFill>
              <a:latin typeface="Gill Sans"/>
              <a:ea typeface="Gill Sans"/>
              <a:cs typeface="Gill Sans"/>
              <a:sym typeface="Calibri"/>
            </a:endParaRPr>
          </a:p>
        </p:txBody>
      </p:sp>
      <p:sp>
        <p:nvSpPr>
          <p:cNvPr id="329" name="Shape 329"/>
          <p:cNvSpPr txBox="1"/>
          <p:nvPr/>
        </p:nvSpPr>
        <p:spPr>
          <a:xfrm>
            <a:off x="3884613" y="8685363"/>
            <a:ext cx="29718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25" tIns="46600" rIns="89625" bIns="466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Calibri"/>
              </a:rPr>
              <a:t>3</a:t>
            </a:fld>
            <a:endParaRPr sz="1200" dirty="0">
              <a:solidFill>
                <a:srgbClr val="000000"/>
              </a:solidFill>
              <a:latin typeface="Gill Sans"/>
              <a:ea typeface="Gill Sans"/>
              <a:cs typeface="Gill Sans"/>
              <a:sym typeface="Calibri"/>
            </a:endParaRPr>
          </a:p>
        </p:txBody>
      </p:sp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5759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pPr marL="457200" indent="-22788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88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Our second key question that we want to answer is 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88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88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What is happening to the plastics in the ocean?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88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8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BFC395D-3D39-482E-AF86-9BF09825ED1E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4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387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 marL="457200" indent="-22824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There is a lot going on at the surface and upper ocean! Not going to talk about everything And, some of that means that mixing happens down from the surface: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824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824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Emphasis on mixing, and density profile: pycnocline (define this)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0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69898B7-32C9-4D10-BD74-B13A3041226D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7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7050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 marL="457200" indent="-22824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Deep convection event: the upper ocean mixed all the way to 1000 m (~3300 ft!) in one location, down to 500 m other locations. A fairly rare event!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4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0990685-CB7F-4D3C-AFE9-F6A70D54A3C0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8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266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 marL="457200" indent="-22824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Remember: Sea of Japan mixed to 1000 m!!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824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824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We are going to look at mixing across a slice of the storm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824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824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824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824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Here we are talking about intense mixing down to about 50 m (~150 feet) from an intense storm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6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65BE686-9DB6-44CD-8BD6-F36161D70B39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9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8257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 marL="457200" indent="-22824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NOTE THAT WE ARE SWITCHING TO TIME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824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824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Depending on day/night, storms, and rain, mixing may be only a few meters, or down to 5 or 10 or 20 m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824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824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520419F-56EF-4F12-B5C7-0E6502614D62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10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1992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pPr marL="457200" indent="-22788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88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Our second key question that we want to answer is 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88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880"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What is happening to the plastics in the ocean?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88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8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BFC395D-3D39-482E-AF86-9BF09825ED1E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11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9654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7" name="Picture 7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8" name="Picture 77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6" name="Picture 115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17" name="Picture 11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4" name="Picture 153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55" name="Picture 15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2" name="Picture 191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93" name="Picture 192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9" name="Picture 268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70" name="Picture 269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7" name="Picture 30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08" name="Picture 307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5" name="Picture 34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46" name="Picture 345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 hidden="1"/>
          <p:cNvSpPr/>
          <p:nvPr/>
        </p:nvSpPr>
        <p:spPr>
          <a:xfrm>
            <a:off x="0" y="0"/>
            <a:ext cx="9143280" cy="748440"/>
          </a:xfrm>
          <a:prstGeom prst="rect">
            <a:avLst/>
          </a:prstGeom>
          <a:ln>
            <a:solidFill>
              <a:srgbClr val="46AAC4"/>
            </a:solidFill>
            <a:rou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</p:sp>
      <p:pic>
        <p:nvPicPr>
          <p:cNvPr id="6" name="Picture 1"/>
          <p:cNvPicPr/>
          <p:nvPr/>
        </p:nvPicPr>
        <p:blipFill>
          <a:blip r:embed="rId14"/>
          <a:stretch/>
        </p:blipFill>
        <p:spPr>
          <a:xfrm>
            <a:off x="-2772360" y="5456880"/>
            <a:ext cx="2591640" cy="177120"/>
          </a:xfrm>
          <a:prstGeom prst="rect">
            <a:avLst/>
          </a:prstGeom>
          <a:ln>
            <a:noFill/>
          </a:ln>
        </p:spPr>
      </p:pic>
      <p:pic>
        <p:nvPicPr>
          <p:cNvPr id="2" name="Picture 6"/>
          <p:cNvPicPr/>
          <p:nvPr/>
        </p:nvPicPr>
        <p:blipFill>
          <a:blip r:embed="rId15"/>
          <a:stretch/>
        </p:blipFill>
        <p:spPr>
          <a:xfrm>
            <a:off x="-127080" y="-196920"/>
            <a:ext cx="8135280" cy="7054200"/>
          </a:xfrm>
          <a:prstGeom prst="rect">
            <a:avLst/>
          </a:prstGeom>
          <a:ln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 hidden="1"/>
          <p:cNvSpPr/>
          <p:nvPr/>
        </p:nvSpPr>
        <p:spPr>
          <a:xfrm>
            <a:off x="0" y="0"/>
            <a:ext cx="9143280" cy="748440"/>
          </a:xfrm>
          <a:prstGeom prst="rect">
            <a:avLst/>
          </a:prstGeom>
          <a:ln>
            <a:solidFill>
              <a:srgbClr val="46AAC4"/>
            </a:solidFill>
            <a:rou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</p:sp>
      <p:pic>
        <p:nvPicPr>
          <p:cNvPr id="40" name="Picture 1"/>
          <p:cNvPicPr/>
          <p:nvPr/>
        </p:nvPicPr>
        <p:blipFill>
          <a:blip r:embed="rId14"/>
          <a:stretch/>
        </p:blipFill>
        <p:spPr>
          <a:xfrm>
            <a:off x="-2772360" y="5456880"/>
            <a:ext cx="2591640" cy="177120"/>
          </a:xfrm>
          <a:prstGeom prst="rect">
            <a:avLst/>
          </a:prstGeom>
          <a:ln>
            <a:noFill/>
          </a:ln>
        </p:spPr>
      </p:pic>
      <p:sp>
        <p:nvSpPr>
          <p:cNvPr id="41" name="CustomShape 2"/>
          <p:cNvSpPr/>
          <p:nvPr/>
        </p:nvSpPr>
        <p:spPr>
          <a:xfrm>
            <a:off x="0" y="-16560"/>
            <a:ext cx="9143280" cy="6857280"/>
          </a:xfrm>
          <a:prstGeom prst="rect">
            <a:avLst/>
          </a:prstGeom>
          <a:solidFill>
            <a:srgbClr val="173656"/>
          </a:solidFill>
          <a:ln w="50760">
            <a:noFill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42" name="Picture 4"/>
          <p:cNvPicPr/>
          <p:nvPr/>
        </p:nvPicPr>
        <p:blipFill>
          <a:blip r:embed="rId15"/>
          <a:srcRect t="24863" r="416" b="8401"/>
          <a:stretch/>
        </p:blipFill>
        <p:spPr>
          <a:xfrm>
            <a:off x="0" y="-1656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43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 hidden="1"/>
          <p:cNvSpPr/>
          <p:nvPr/>
        </p:nvSpPr>
        <p:spPr>
          <a:xfrm>
            <a:off x="0" y="0"/>
            <a:ext cx="9143280" cy="748440"/>
          </a:xfrm>
          <a:prstGeom prst="rect">
            <a:avLst/>
          </a:prstGeom>
          <a:ln>
            <a:solidFill>
              <a:srgbClr val="46AAC4"/>
            </a:solidFill>
            <a:rou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</p:sp>
      <p:pic>
        <p:nvPicPr>
          <p:cNvPr id="80" name="Picture 1"/>
          <p:cNvPicPr/>
          <p:nvPr/>
        </p:nvPicPr>
        <p:blipFill>
          <a:blip r:embed="rId14"/>
          <a:stretch/>
        </p:blipFill>
        <p:spPr>
          <a:xfrm>
            <a:off x="-2772360" y="5456880"/>
            <a:ext cx="2591640" cy="177120"/>
          </a:xfrm>
          <a:prstGeom prst="rect">
            <a:avLst/>
          </a:prstGeom>
          <a:ln>
            <a:noFill/>
          </a:ln>
        </p:spPr>
      </p:pic>
      <p:sp>
        <p:nvSpPr>
          <p:cNvPr id="81" name="CustomShape 2"/>
          <p:cNvSpPr/>
          <p:nvPr/>
        </p:nvSpPr>
        <p:spPr>
          <a:xfrm>
            <a:off x="0" y="0"/>
            <a:ext cx="9143280" cy="748440"/>
          </a:xfrm>
          <a:prstGeom prst="rect">
            <a:avLst/>
          </a:prstGeom>
          <a:ln>
            <a:solidFill>
              <a:srgbClr val="46AAC4"/>
            </a:solidFill>
            <a:rou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</p:sp>
      <p:sp>
        <p:nvSpPr>
          <p:cNvPr id="82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0" y="0"/>
            <a:ext cx="9143280" cy="748440"/>
          </a:xfrm>
          <a:prstGeom prst="rect">
            <a:avLst/>
          </a:prstGeom>
          <a:ln>
            <a:solidFill>
              <a:srgbClr val="46AAC4"/>
            </a:solidFill>
            <a:rou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</p:sp>
      <p:pic>
        <p:nvPicPr>
          <p:cNvPr id="119" name="Picture 1"/>
          <p:cNvPicPr/>
          <p:nvPr/>
        </p:nvPicPr>
        <p:blipFill>
          <a:blip r:embed="rId14"/>
          <a:stretch/>
        </p:blipFill>
        <p:spPr>
          <a:xfrm>
            <a:off x="-2772360" y="5456880"/>
            <a:ext cx="2591640" cy="177120"/>
          </a:xfrm>
          <a:prstGeom prst="rect">
            <a:avLst/>
          </a:prstGeom>
          <a:ln>
            <a:noFill/>
          </a:ln>
        </p:spPr>
      </p:pic>
      <p:sp>
        <p:nvSpPr>
          <p:cNvPr id="120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0" y="0"/>
            <a:ext cx="9143280" cy="748440"/>
          </a:xfrm>
          <a:prstGeom prst="rect">
            <a:avLst/>
          </a:prstGeom>
          <a:ln>
            <a:solidFill>
              <a:srgbClr val="46AAC4"/>
            </a:solidFill>
            <a:rou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</p:sp>
      <p:pic>
        <p:nvPicPr>
          <p:cNvPr id="157" name="Picture 1"/>
          <p:cNvPicPr/>
          <p:nvPr/>
        </p:nvPicPr>
        <p:blipFill>
          <a:blip r:embed="rId14"/>
          <a:stretch/>
        </p:blipFill>
        <p:spPr>
          <a:xfrm>
            <a:off x="-2772360" y="5456880"/>
            <a:ext cx="2591640" cy="177120"/>
          </a:xfrm>
          <a:prstGeom prst="rect">
            <a:avLst/>
          </a:prstGeom>
          <a:ln>
            <a:noFill/>
          </a:ln>
        </p:spPr>
      </p:pic>
      <p:sp>
        <p:nvSpPr>
          <p:cNvPr id="158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720" y="0"/>
            <a:ext cx="10076040" cy="825840"/>
          </a:xfrm>
          <a:prstGeom prst="rect">
            <a:avLst/>
          </a:prstGeom>
          <a:solidFill>
            <a:srgbClr val="173656"/>
          </a:solidFill>
          <a:ln w="10080">
            <a:solidFill>
              <a:srgbClr val="173656"/>
            </a:solidFill>
            <a:round/>
          </a:ln>
          <a:effectLst>
            <a:outerShdw dist="29880" dir="5400000">
              <a:srgbClr val="000000">
                <a:alpha val="4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3" name="Picture 1"/>
          <p:cNvPicPr/>
          <p:nvPr/>
        </p:nvPicPr>
        <p:blipFill>
          <a:blip r:embed="rId14"/>
          <a:stretch/>
        </p:blipFill>
        <p:spPr>
          <a:xfrm>
            <a:off x="675000" y="7258680"/>
            <a:ext cx="2856600" cy="195480"/>
          </a:xfrm>
          <a:prstGeom prst="rect">
            <a:avLst/>
          </a:prstGeom>
          <a:ln>
            <a:noFill/>
          </a:ln>
        </p:spPr>
      </p:pic>
      <p:sp>
        <p:nvSpPr>
          <p:cNvPr id="234" name="CustomShape 2"/>
          <p:cNvSpPr/>
          <p:nvPr/>
        </p:nvSpPr>
        <p:spPr>
          <a:xfrm>
            <a:off x="7891200" y="7190640"/>
            <a:ext cx="176832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US" sz="1000" b="0" strike="noStrike" spc="-1">
                <a:solidFill>
                  <a:srgbClr val="7F7F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SLIDE </a:t>
            </a:r>
            <a:fld id="{56AB14A7-96E9-4A10-8808-0F020B4B0FDA}" type="slidenum">
              <a:rPr lang="en-US" sz="1000" b="0" strike="noStrike" spc="-1">
                <a:solidFill>
                  <a:srgbClr val="7F7F7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title"/>
          </p:nvPr>
        </p:nvSpPr>
        <p:spPr>
          <a:xfrm>
            <a:off x="675000" y="0"/>
            <a:ext cx="8984520" cy="8240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Click to edit Master title style</a:t>
            </a:r>
            <a:endParaRPr lang="en-US" sz="218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 type="body"/>
          </p:nvPr>
        </p:nvSpPr>
        <p:spPr>
          <a:xfrm>
            <a:off x="675000" y="1275480"/>
            <a:ext cx="8984520" cy="54453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Click to edit the outline text format</a:t>
            </a:r>
            <a:endParaRPr lang="en-US" sz="309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Second Outline Level</a:t>
            </a:r>
            <a:endParaRPr lang="en-US" sz="253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Third Outline Level</a:t>
            </a:r>
            <a:endParaRPr lang="en-US" sz="221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Fourth Outline Level</a:t>
            </a:r>
            <a:endParaRPr lang="en-US" sz="221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Fifth Outline Level</a:t>
            </a:r>
            <a:endParaRPr lang="en-US" sz="221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Sixth Outline Level</a:t>
            </a:r>
            <a:endParaRPr lang="en-US" sz="221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Seventh Outline LevelClick to edit Master text styles</a:t>
            </a:r>
            <a:endParaRPr lang="en-US" sz="221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56000" lvl="7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Second level</a:t>
            </a:r>
            <a:endParaRPr lang="en-US" sz="221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888000" lvl="8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3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Third level</a:t>
            </a:r>
            <a:endParaRPr lang="en-US" sz="221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Fourth level</a:t>
            </a:r>
            <a:endParaRPr lang="en-US" sz="309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Fifth level</a:t>
            </a:r>
            <a:endParaRPr lang="en-US" sz="309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0" y="0"/>
            <a:ext cx="9143640" cy="748800"/>
          </a:xfrm>
          <a:prstGeom prst="rect">
            <a:avLst/>
          </a:prstGeom>
          <a:ln>
            <a:rou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</p:sp>
      <p:pic>
        <p:nvPicPr>
          <p:cNvPr id="272" name="Picture 1"/>
          <p:cNvPicPr/>
          <p:nvPr/>
        </p:nvPicPr>
        <p:blipFill>
          <a:blip r:embed="rId14"/>
          <a:stretch/>
        </p:blipFill>
        <p:spPr>
          <a:xfrm>
            <a:off x="-2772360" y="5456880"/>
            <a:ext cx="2592000" cy="177480"/>
          </a:xfrm>
          <a:prstGeom prst="rect">
            <a:avLst/>
          </a:prstGeom>
          <a:ln>
            <a:noFill/>
          </a:ln>
        </p:spPr>
      </p:pic>
      <p:sp>
        <p:nvSpPr>
          <p:cNvPr id="273" name="PlaceHolder 2"/>
          <p:cNvSpPr>
            <a:spLocks noGrp="1"/>
          </p:cNvSpPr>
          <p:nvPr>
            <p:ph type="title"/>
          </p:nvPr>
        </p:nvSpPr>
        <p:spPr>
          <a:xfrm>
            <a:off x="609480" y="0"/>
            <a:ext cx="8152920" cy="74880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Click to edit Master title style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3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0" y="0"/>
            <a:ext cx="9143640" cy="748800"/>
          </a:xfrm>
          <a:prstGeom prst="rect">
            <a:avLst/>
          </a:prstGeom>
          <a:ln>
            <a:rou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/>
        </p:style>
      </p:sp>
      <p:pic>
        <p:nvPicPr>
          <p:cNvPr id="310" name="Picture 1"/>
          <p:cNvPicPr/>
          <p:nvPr/>
        </p:nvPicPr>
        <p:blipFill>
          <a:blip r:embed="rId14"/>
          <a:stretch/>
        </p:blipFill>
        <p:spPr>
          <a:xfrm>
            <a:off x="-2772360" y="5456880"/>
            <a:ext cx="2592000" cy="177480"/>
          </a:xfrm>
          <a:prstGeom prst="rect">
            <a:avLst/>
          </a:prstGeom>
          <a:ln>
            <a:noFill/>
          </a:ln>
        </p:spPr>
      </p:pic>
      <p:sp>
        <p:nvSpPr>
          <p:cNvPr id="311" name="PlaceHolder 2"/>
          <p:cNvSpPr>
            <a:spLocks noGrp="1"/>
          </p:cNvSpPr>
          <p:nvPr>
            <p:ph type="title"/>
          </p:nvPr>
        </p:nvSpPr>
        <p:spPr>
          <a:xfrm>
            <a:off x="612720" y="0"/>
            <a:ext cx="8152920" cy="7473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Click to edit Master title style</a:t>
            </a:r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body"/>
          </p:nvPr>
        </p:nvSpPr>
        <p:spPr>
          <a:xfrm>
            <a:off x="612720" y="1157040"/>
            <a:ext cx="8152920" cy="493848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Click to edit the outline text format</a:t>
            </a:r>
            <a:endParaRPr lang="en-US" sz="280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Second Outline Level</a:t>
            </a:r>
            <a:endParaRPr lang="en-US" sz="280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Third Outline Level</a:t>
            </a:r>
            <a:endParaRPr lang="en-US" sz="280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Fourth Outline Level</a:t>
            </a:r>
            <a:endParaRPr lang="en-US" sz="280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Fifth Outline Level</a:t>
            </a:r>
            <a:endParaRPr lang="en-US" sz="280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Sixth Outline Level</a:t>
            </a:r>
            <a:endParaRPr lang="en-US" sz="280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marL="318960" indent="-318600">
              <a:lnSpc>
                <a:spcPct val="100000"/>
              </a:lnSpc>
              <a:buClr>
                <a:srgbClr val="4980A7"/>
              </a:buClr>
              <a:buSzPct val="60000"/>
              <a:buFont typeface="Wingdings" charset="2"/>
              <a:buChar char=""/>
            </a:pPr>
            <a:r>
              <a:rPr lang="en-US" sz="28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Seventh Outline LevelClick to edit Master text styles</a:t>
            </a:r>
            <a:endParaRPr lang="en-US" sz="280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marL="639720" lvl="1" indent="-272520">
              <a:lnSpc>
                <a:spcPct val="100000"/>
              </a:lnSpc>
              <a:buClr>
                <a:srgbClr val="4980A7"/>
              </a:buClr>
              <a:buSzPct val="70000"/>
              <a:buFont typeface="Wingdings 2" charset="2"/>
              <a:buChar char=""/>
            </a:pPr>
            <a:r>
              <a:rPr lang="en-US" sz="24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Second level</a:t>
            </a:r>
            <a:endParaRPr lang="en-US" sz="280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marL="914400" lvl="2" indent="-228240">
              <a:lnSpc>
                <a:spcPct val="100000"/>
              </a:lnSpc>
              <a:buClr>
                <a:srgbClr val="4980A7"/>
              </a:buClr>
              <a:buSzPct val="75000"/>
              <a:buFont typeface="Wingdings" charset="2"/>
              <a:buChar char=""/>
            </a:pPr>
            <a:r>
              <a:rPr lang="en-US" sz="23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Third level</a:t>
            </a:r>
            <a:endParaRPr lang="en-US" sz="280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marL="1371600" lvl="3" indent="-228240">
              <a:lnSpc>
                <a:spcPct val="100000"/>
              </a:lnSpc>
              <a:buClr>
                <a:srgbClr val="4980A7"/>
              </a:buClr>
              <a:buSzPct val="75000"/>
              <a:buFont typeface="Wingdings" charset="2"/>
              <a:buChar char=""/>
            </a:pPr>
            <a:r>
              <a:rPr lang="en-US" sz="20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Fourth level</a:t>
            </a:r>
            <a:endParaRPr lang="en-US" sz="280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marL="1828800" lvl="4" indent="-228240">
              <a:lnSpc>
                <a:spcPct val="100000"/>
              </a:lnSpc>
              <a:buClr>
                <a:srgbClr val="4980A7"/>
              </a:buClr>
              <a:buSzPct val="65000"/>
              <a:buFont typeface="Wingdings" charset="2"/>
              <a:buChar char=""/>
            </a:pPr>
            <a:r>
              <a:rPr lang="en-US" sz="2000" b="0" strike="noStrike" spc="-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Fifth level</a:t>
            </a:r>
            <a:endParaRPr lang="en-US" sz="2800" b="0" strike="noStrike" spc="-1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0" y="1816560"/>
            <a:ext cx="9143280" cy="182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7000"/>
              </a:lnSpc>
            </a:pPr>
            <a:r>
              <a:rPr lang="en-US" sz="4800" b="0" strike="noStrike" spc="-1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Where </a:t>
            </a:r>
            <a:r>
              <a:rPr lang="en-US" sz="4800" b="0" strike="noStrike" spc="-145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is the plastic?:</a:t>
            </a:r>
          </a:p>
          <a:p>
            <a:pPr algn="ctr">
              <a:lnSpc>
                <a:spcPct val="107000"/>
              </a:lnSpc>
            </a:pPr>
            <a:r>
              <a:rPr lang="en-US" sz="4800" b="0" strike="noStrike" spc="-145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 </a:t>
            </a:r>
            <a:r>
              <a:rPr lang="en-US" sz="4800" b="0" strike="noStrike" spc="-145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Microplastics</a:t>
            </a:r>
            <a:r>
              <a:rPr lang="en-US" sz="4800" b="0" strike="noStrike" spc="-145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 &amp; Ocean Dynamics</a:t>
            </a:r>
            <a:endParaRPr lang="en-US" sz="4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CustomShape 2"/>
          <p:cNvSpPr/>
          <p:nvPr/>
        </p:nvSpPr>
        <p:spPr>
          <a:xfrm>
            <a:off x="0" y="4881240"/>
            <a:ext cx="9143280" cy="80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600" b="0" strike="noStrike" spc="-1">
                <a:solidFill>
                  <a:srgbClr val="8DC7F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Geoffrey (Jake) Gebbie and Carol Anne Clayson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600" b="0" strike="noStrike" spc="-1">
                <a:solidFill>
                  <a:srgbClr val="8DC7F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Dept. of Physical Oceanography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600" b="0" strike="noStrike" spc="-1">
                <a:solidFill>
                  <a:srgbClr val="8DC7F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Woods Hole Oceanographic Institution</a:t>
            </a:r>
            <a:endParaRPr lang="en-US" sz="18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609480" y="0"/>
            <a:ext cx="8152920" cy="748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Air-sea interaction doesn’t always promote vertical </a:t>
            </a:r>
            <a:r>
              <a:rPr lang="en-US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motion; for example, </a:t>
            </a:r>
            <a:r>
              <a:rPr lang="en-US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rain is one inhibitor</a:t>
            </a:r>
            <a:r>
              <a:rPr lang="en-US" sz="32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. 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7" name="Picture 2"/>
          <p:cNvPicPr/>
          <p:nvPr/>
        </p:nvPicPr>
        <p:blipFill>
          <a:blip r:embed="rId3"/>
          <a:stretch/>
        </p:blipFill>
        <p:spPr>
          <a:xfrm>
            <a:off x="413541" y="1285806"/>
            <a:ext cx="3047760" cy="2666520"/>
          </a:xfrm>
          <a:prstGeom prst="rect">
            <a:avLst/>
          </a:prstGeom>
          <a:ln>
            <a:noFill/>
          </a:ln>
        </p:spPr>
      </p:pic>
      <p:pic>
        <p:nvPicPr>
          <p:cNvPr id="418" name="Picture 3"/>
          <p:cNvPicPr/>
          <p:nvPr/>
        </p:nvPicPr>
        <p:blipFill>
          <a:blip r:embed="rId4"/>
          <a:srcRect t="34092" b="31511"/>
          <a:stretch/>
        </p:blipFill>
        <p:spPr>
          <a:xfrm>
            <a:off x="3544200" y="1239646"/>
            <a:ext cx="5439960" cy="4006800"/>
          </a:xfrm>
          <a:prstGeom prst="rect">
            <a:avLst/>
          </a:prstGeom>
          <a:ln>
            <a:noFill/>
          </a:ln>
        </p:spPr>
      </p:pic>
      <p:sp>
        <p:nvSpPr>
          <p:cNvPr id="419" name="CustomShape 2"/>
          <p:cNvSpPr/>
          <p:nvPr/>
        </p:nvSpPr>
        <p:spPr>
          <a:xfrm>
            <a:off x="5961060" y="5094706"/>
            <a:ext cx="60624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TIME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300462" y="4093792"/>
            <a:ext cx="37054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SPURS Project, WHOI</a:t>
            </a: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2"/>
          <p:cNvSpPr/>
          <p:nvPr/>
        </p:nvSpPr>
        <p:spPr>
          <a:xfrm rot="16200000">
            <a:off x="7659148" y="4159646"/>
            <a:ext cx="2021927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Turbulent dissipation [J/kg]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300462" y="5668592"/>
            <a:ext cx="8187310" cy="8338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Oceanic physical regimes are so 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different, it is unlikely that a single global</a:t>
            </a:r>
          </a:p>
          <a:p>
            <a:pPr>
              <a:lnSpc>
                <a:spcPct val="100000"/>
              </a:lnSpc>
            </a:pP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explanation</a:t>
            </a: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can explain </a:t>
            </a:r>
            <a:r>
              <a:rPr lang="en-US" sz="20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the export of MPs.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43838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/>
          <p:cNvSpPr/>
          <p:nvPr/>
        </p:nvSpPr>
        <p:spPr>
          <a:xfrm>
            <a:off x="58057" y="696686"/>
            <a:ext cx="8969829" cy="5617028"/>
          </a:xfrm>
          <a:prstGeom prst="rect">
            <a:avLst/>
          </a:prstGeom>
          <a:solidFill>
            <a:srgbClr val="729FCF">
              <a:alpha val="90000"/>
            </a:srgbClr>
          </a:solidFill>
          <a:ln>
            <a:solidFill>
              <a:srgbClr val="3465A4"/>
            </a:solidFill>
          </a:ln>
          <a:effectLst>
            <a:outerShdw dist="101823" dir="2700000">
              <a:srgbClr val="808080">
                <a:alpha val="9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1"/>
          <p:cNvSpPr/>
          <p:nvPr/>
        </p:nvSpPr>
        <p:spPr>
          <a:xfrm>
            <a:off x="152400" y="653138"/>
            <a:ext cx="8875486" cy="55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US" sz="32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E</a:t>
            </a:r>
            <a:r>
              <a:rPr lang="en-US" sz="32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nd-to-end modeling …</a:t>
            </a:r>
          </a:p>
          <a:p>
            <a:endParaRPr lang="en-US" sz="32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457200" indent="-457200">
              <a:buFontTx/>
              <a:buChar char="-"/>
            </a:pPr>
            <a:r>
              <a:rPr lang="en-US" sz="32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Is necessary to understand the interaction and relative importance of biological, chemical, and physical processes</a:t>
            </a:r>
          </a:p>
          <a:p>
            <a:pPr marL="457200" indent="-457200">
              <a:buFontTx/>
              <a:buChar char="-"/>
            </a:pPr>
            <a:endParaRPr lang="en-US" sz="3200" spc="-1" dirty="0" smtClean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457200" indent="-457200">
              <a:buFontTx/>
              <a:buChar char="-"/>
            </a:pPr>
            <a:r>
              <a:rPr lang="en-US" sz="32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Sets expectations for MP distributions to be tested by observations</a:t>
            </a:r>
          </a:p>
          <a:p>
            <a:pPr marL="457200" indent="-457200">
              <a:buFontTx/>
              <a:buChar char="-"/>
            </a:pPr>
            <a:endParaRPr lang="en-US" sz="3200" spc="-1" dirty="0" smtClean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pPr marL="457200" indent="-457200">
              <a:buFontTx/>
              <a:buChar char="-"/>
            </a:pPr>
            <a:r>
              <a:rPr lang="en-US" sz="32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Permits a clear path toward quantifying the global MP budget  </a:t>
            </a:r>
          </a:p>
        </p:txBody>
      </p:sp>
    </p:spTree>
    <p:extLst>
      <p:ext uri="{BB962C8B-B14F-4D97-AF65-F5344CB8AC3E}">
        <p14:creationId xmlns:p14="http://schemas.microsoft.com/office/powerpoint/2010/main" val="16893503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Picture 421"/>
          <p:cNvPicPr/>
          <p:nvPr/>
        </p:nvPicPr>
        <p:blipFill>
          <a:blip r:embed="rId2"/>
          <a:stretch/>
        </p:blipFill>
        <p:spPr>
          <a:xfrm>
            <a:off x="0" y="1146960"/>
            <a:ext cx="9143640" cy="4921200"/>
          </a:xfrm>
          <a:prstGeom prst="rect">
            <a:avLst/>
          </a:prstGeom>
          <a:ln>
            <a:noFill/>
          </a:ln>
        </p:spPr>
      </p:pic>
      <p:sp>
        <p:nvSpPr>
          <p:cNvPr id="423" name="CustomShape 1"/>
          <p:cNvSpPr/>
          <p:nvPr/>
        </p:nvSpPr>
        <p:spPr>
          <a:xfrm>
            <a:off x="6126480" y="6281640"/>
            <a:ext cx="3840480" cy="85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Cozar et al., 2014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4" name="CustomShape 2"/>
          <p:cNvSpPr/>
          <p:nvPr/>
        </p:nvSpPr>
        <p:spPr>
          <a:xfrm>
            <a:off x="274320" y="0"/>
            <a:ext cx="8486280" cy="74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How can global budgets be constructed from sparse data?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extShape 1"/>
          <p:cNvSpPr txBox="1"/>
          <p:nvPr/>
        </p:nvSpPr>
        <p:spPr>
          <a:xfrm>
            <a:off x="675360" y="360"/>
            <a:ext cx="8226000" cy="824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0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The </a:t>
            </a:r>
            <a:r>
              <a:rPr lang="en-US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MP problem bears resemblance to (but is more complex than) the problem of reconstructing anthropogenic warming with sparse observations. 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7" name="TextShape 2"/>
          <p:cNvSpPr txBox="1"/>
          <p:nvPr/>
        </p:nvSpPr>
        <p:spPr>
          <a:xfrm>
            <a:off x="5871029" y="6116256"/>
            <a:ext cx="3030331" cy="3463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lIns="90000" tIns="45000" rIns="90000" bIns="45000"/>
          <a:lstStyle/>
          <a:p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Gebbie &amp; </a:t>
            </a:r>
            <a:r>
              <a:rPr lang="en-US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Huybers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2019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639360" y="5796742"/>
            <a:ext cx="4585783" cy="969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Symbols: 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1995</a:t>
            </a:r>
            <a:r>
              <a:rPr lang="en-US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1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minus 1875</a:t>
            </a:r>
            <a:r>
              <a:rPr lang="en-US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temperature observations</a:t>
            </a:r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en-US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Background</a:t>
            </a:r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Circulation model constrained </a:t>
            </a:r>
            <a:r>
              <a:rPr lang="en-US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by data </a:t>
            </a:r>
            <a:r>
              <a:rPr lang="en-US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                                                   </a:t>
            </a:r>
            <a:r>
              <a:rPr lang="en-US" sz="1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endParaRPr lang="en-US" sz="218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29" name="Picture 428"/>
          <p:cNvPicPr/>
          <p:nvPr/>
        </p:nvPicPr>
        <p:blipFill>
          <a:blip r:embed="rId2"/>
          <a:stretch/>
        </p:blipFill>
        <p:spPr>
          <a:xfrm>
            <a:off x="341097" y="900000"/>
            <a:ext cx="8643257" cy="491297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ustomShape 1"/>
          <p:cNvSpPr/>
          <p:nvPr/>
        </p:nvSpPr>
        <p:spPr>
          <a:xfrm>
            <a:off x="0" y="2542680"/>
            <a:ext cx="9143280" cy="153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WHOI Marine Microplastics Initiative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microplastics.whoi.edu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3" name="CustomShape 2"/>
          <p:cNvSpPr/>
          <p:nvPr/>
        </p:nvSpPr>
        <p:spPr>
          <a:xfrm>
            <a:off x="731520" y="2194560"/>
            <a:ext cx="7772400" cy="2468880"/>
          </a:xfrm>
          <a:prstGeom prst="rect">
            <a:avLst/>
          </a:prstGeom>
          <a:solidFill>
            <a:srgbClr val="729FCF">
              <a:alpha val="90000"/>
            </a:srgbClr>
          </a:solidFill>
          <a:ln>
            <a:solidFill>
              <a:srgbClr val="3465A4"/>
            </a:solidFill>
          </a:ln>
          <a:effectLst>
            <a:outerShdw dist="101823" dir="2700000">
              <a:srgbClr val="808080">
                <a:alpha val="9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3"/>
          <p:cNvSpPr/>
          <p:nvPr/>
        </p:nvSpPr>
        <p:spPr>
          <a:xfrm>
            <a:off x="0" y="2612160"/>
            <a:ext cx="9143280" cy="153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WHOI Marine </a:t>
            </a:r>
            <a:r>
              <a:rPr lang="en-US" sz="44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Microplastics</a:t>
            </a:r>
            <a:r>
              <a:rPr lang="en-US" sz="4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 Initiative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microplastics.whoi.edu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 txBox="1"/>
          <p:nvPr/>
        </p:nvSpPr>
        <p:spPr>
          <a:xfrm>
            <a:off x="612720" y="0"/>
            <a:ext cx="8152920" cy="7473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Microplastics</a:t>
            </a:r>
            <a:r>
              <a:rPr lang="en-US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: how to move forward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1" name="TextShape 2"/>
          <p:cNvSpPr txBox="1"/>
          <p:nvPr/>
        </p:nvSpPr>
        <p:spPr>
          <a:xfrm>
            <a:off x="139320" y="914400"/>
            <a:ext cx="8825760" cy="5181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18960" indent="-318600">
              <a:lnSpc>
                <a:spcPct val="100000"/>
              </a:lnSpc>
              <a:buClr>
                <a:srgbClr val="4980A7"/>
              </a:buClr>
              <a:buSzPct val="60000"/>
              <a:buFont typeface="Wingdings" charset="2"/>
              <a:buChar char=""/>
            </a:pPr>
            <a:r>
              <a:rPr lang="en-US" sz="2800" b="0" strike="noStrike" spc="-1" dirty="0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Combine realistic biochemical models, realistic physical models, and data</a:t>
            </a:r>
            <a:endParaRPr lang="en-US" sz="2800" b="0" strike="noStrike" spc="-1" dirty="0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marL="318960" indent="-318600">
              <a:lnSpc>
                <a:spcPct val="100000"/>
              </a:lnSpc>
              <a:buClr>
                <a:srgbClr val="4980A7"/>
              </a:buClr>
              <a:buSzPct val="60000"/>
              <a:buFont typeface="Wingdings" charset="2"/>
              <a:buChar char=""/>
            </a:pPr>
            <a:r>
              <a:rPr lang="en-US" sz="2800" b="0" strike="noStrike" spc="-1" dirty="0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WHOI has experts in </a:t>
            </a:r>
            <a:r>
              <a:rPr lang="en-US" sz="2800" spc="-1" dirty="0" smtClean="0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these</a:t>
            </a:r>
            <a:r>
              <a:rPr lang="en-US" sz="2800" b="0" strike="noStrike" spc="-1" dirty="0" smtClean="0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 </a:t>
            </a:r>
            <a:r>
              <a:rPr lang="en-US" sz="2800" b="0" strike="noStrike" spc="-1" dirty="0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areas</a:t>
            </a:r>
            <a:endParaRPr lang="en-US" sz="2800" b="0" strike="noStrike" spc="-1" dirty="0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marL="318960" indent="-318600">
              <a:lnSpc>
                <a:spcPct val="100000"/>
              </a:lnSpc>
              <a:buClr>
                <a:srgbClr val="4980A7"/>
              </a:buClr>
              <a:buSzPct val="60000"/>
              <a:buFont typeface="Wingdings" charset="2"/>
              <a:buChar char=""/>
            </a:pPr>
            <a:r>
              <a:rPr lang="en-US" sz="2800" b="0" strike="noStrike" spc="-1" dirty="0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Questions to address:</a:t>
            </a:r>
            <a:endParaRPr lang="en-US" sz="2800" b="0" strike="noStrike" spc="-1" dirty="0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marL="639720" lvl="1" indent="-272520">
              <a:lnSpc>
                <a:spcPct val="100000"/>
              </a:lnSpc>
              <a:buClr>
                <a:srgbClr val="4980A7"/>
              </a:buClr>
              <a:buSzPct val="70000"/>
              <a:buFont typeface="Wingdings 2" charset="2"/>
              <a:buChar char=""/>
            </a:pPr>
            <a:r>
              <a:rPr lang="en-US" sz="2400" b="0" strike="noStrike" spc="-1" dirty="0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Does density contrast at </a:t>
            </a:r>
            <a:r>
              <a:rPr lang="en-US" sz="2400" b="0" strike="noStrike" spc="-1" dirty="0" err="1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pycnocline</a:t>
            </a:r>
            <a:r>
              <a:rPr lang="en-US" sz="2400" b="0" strike="noStrike" spc="-1" dirty="0">
                <a:solidFill>
                  <a:srgbClr val="031C33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 or seafloor provide a final resting place for the majority of MPs, or are they simply recycled back to ocean surface?</a:t>
            </a:r>
            <a:endParaRPr lang="en-US" sz="2300" b="0" strike="noStrike" spc="-1" dirty="0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marL="639720" lvl="6" indent="-271080">
              <a:lnSpc>
                <a:spcPct val="100000"/>
              </a:lnSpc>
              <a:buClr>
                <a:srgbClr val="4980A7"/>
              </a:buClr>
              <a:buSzPct val="70000"/>
              <a:buFont typeface="Wingdings 2" charset="2"/>
              <a:buChar char="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Do MPs move vertically in gradual paths, or do extreme events have largest net effect on MPs transport?</a:t>
            </a:r>
            <a:endParaRPr lang="en-US" sz="2000" b="0" strike="noStrike" spc="-1" dirty="0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marL="639720" lvl="6" indent="-271080">
              <a:lnSpc>
                <a:spcPct val="100000"/>
              </a:lnSpc>
              <a:buClr>
                <a:srgbClr val="4980A7"/>
              </a:buClr>
              <a:buSzPct val="70000"/>
              <a:buFont typeface="Wingdings 2" charset="2"/>
              <a:buChar char="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Does the fate of MP depend more on seawater movement or independent movement of MPs?</a:t>
            </a:r>
            <a:endParaRPr lang="en-US" sz="2000" b="0" strike="noStrike" spc="-1" dirty="0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marL="639720" lvl="6" indent="-271080">
              <a:lnSpc>
                <a:spcPct val="100000"/>
              </a:lnSpc>
              <a:buClr>
                <a:srgbClr val="4980A7"/>
              </a:buClr>
              <a:buSzPct val="70000"/>
              <a:buFont typeface="Wingdings 2" charset="2"/>
              <a:buChar char="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What processes (physical, chemical, or biological) are most important for MP transport?</a:t>
            </a:r>
            <a:endParaRPr lang="en-US" sz="2000" b="0" strike="noStrike" spc="-1" dirty="0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marL="639720" lvl="6" indent="-271080">
              <a:lnSpc>
                <a:spcPct val="100000"/>
              </a:lnSpc>
              <a:buClr>
                <a:srgbClr val="4980A7"/>
              </a:buClr>
              <a:buSzPct val="70000"/>
              <a:buFont typeface="Wingdings 2" charset="2"/>
              <a:buChar char="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What are key interactions that must be understood?</a:t>
            </a:r>
            <a:endParaRPr lang="en-US" sz="2000" b="0" strike="noStrike" spc="-1" dirty="0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endParaRPr lang="en-US" sz="2800" b="0" strike="noStrike" spc="-1" dirty="0">
              <a:solidFill>
                <a:srgbClr val="031C33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132" end="2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272" end="3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362" end="4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433" end="5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507" end="5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612720" y="0"/>
            <a:ext cx="8152560" cy="74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Ocean circulation can transport MPs into regions </a:t>
            </a:r>
            <a:r>
              <a:rPr lang="en-US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far from any local source</a:t>
            </a:r>
            <a:r>
              <a:rPr lang="en-US" sz="3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.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1" name="Picture 4"/>
          <p:cNvPicPr/>
          <p:nvPr/>
        </p:nvPicPr>
        <p:blipFill>
          <a:blip r:embed="rId3"/>
          <a:srcRect t="443"/>
          <a:stretch/>
        </p:blipFill>
        <p:spPr>
          <a:xfrm>
            <a:off x="2072270" y="1009440"/>
            <a:ext cx="6262560" cy="5718960"/>
          </a:xfrm>
          <a:prstGeom prst="rect">
            <a:avLst/>
          </a:prstGeom>
          <a:ln>
            <a:noFill/>
          </a:ln>
        </p:spPr>
      </p:pic>
      <p:sp>
        <p:nvSpPr>
          <p:cNvPr id="362" name="CustomShape 2"/>
          <p:cNvSpPr/>
          <p:nvPr/>
        </p:nvSpPr>
        <p:spPr>
          <a:xfrm>
            <a:off x="6583680" y="6073560"/>
            <a:ext cx="2560320" cy="60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Cozar et al. 2017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</a:rPr>
              <a:t>Science Advances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CustomShape 3"/>
          <p:cNvSpPr/>
          <p:nvPr/>
        </p:nvSpPr>
        <p:spPr>
          <a:xfrm>
            <a:off x="7679246" y="1330200"/>
            <a:ext cx="343800" cy="3794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CustomShape 6"/>
          <p:cNvSpPr/>
          <p:nvPr/>
        </p:nvSpPr>
        <p:spPr>
          <a:xfrm>
            <a:off x="94070" y="5871137"/>
            <a:ext cx="3956400" cy="60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asymmetry of Arctic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MP incursion suggests an ocean circulation influence.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/>
        </p:nvSpPr>
        <p:spPr>
          <a:xfrm>
            <a:off x="6705600" y="5638800"/>
            <a:ext cx="68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FF"/>
              </a:solidFill>
              <a:latin typeface="Gill Sans"/>
              <a:ea typeface="Gill Sans"/>
              <a:cs typeface="Gill Sans"/>
              <a:sym typeface="Arial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6629400" y="2209800"/>
            <a:ext cx="7620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FF"/>
              </a:solidFill>
              <a:latin typeface="Gill Sans"/>
              <a:ea typeface="Gill Sans"/>
              <a:cs typeface="Gill Sans"/>
              <a:sym typeface="Arial"/>
            </a:endParaRPr>
          </a:p>
        </p:txBody>
      </p:sp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366054" y="0"/>
            <a:ext cx="8153400" cy="747889"/>
          </a:xfrm>
        </p:spPr>
        <p:txBody>
          <a:bodyPr/>
          <a:lstStyle/>
          <a:p>
            <a:pPr lvl="0"/>
            <a:r>
              <a:rPr lang="en-US" sz="2000" dirty="0" smtClean="0">
                <a:solidFill>
                  <a:schemeClr val="bg1"/>
                </a:solidFill>
                <a:sym typeface="Calibri"/>
              </a:rPr>
              <a:t>Prevailing wind patterns quickly organize MPs into accumulation zones, but global models indicate that these patches are leaky. </a:t>
            </a:r>
            <a:endParaRPr lang="en-US" sz="2000" dirty="0">
              <a:solidFill>
                <a:schemeClr val="bg1"/>
              </a:solidFill>
              <a:sym typeface="Calibri"/>
            </a:endParaRPr>
          </a:p>
        </p:txBody>
      </p:sp>
      <p:pic>
        <p:nvPicPr>
          <p:cNvPr id="3" name="Picture 2" descr="globalmap-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053" y="1106744"/>
            <a:ext cx="8374185" cy="4972172"/>
          </a:xfrm>
          <a:prstGeom prst="rect">
            <a:avLst/>
          </a:prstGeom>
        </p:spPr>
      </p:pic>
      <p:sp>
        <p:nvSpPr>
          <p:cNvPr id="6" name="CustomShape 6"/>
          <p:cNvSpPr/>
          <p:nvPr/>
        </p:nvSpPr>
        <p:spPr>
          <a:xfrm>
            <a:off x="1396820" y="5948290"/>
            <a:ext cx="6091868" cy="7790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cean reanalysis products: SODA and ECCO 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Courtesy: MIT/WHOI Joint Program student Sam </a:t>
            </a:r>
            <a:r>
              <a:rPr lang="en-US" sz="18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Levang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6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/>
          <p:cNvSpPr/>
          <p:nvPr/>
        </p:nvSpPr>
        <p:spPr>
          <a:xfrm>
            <a:off x="58057" y="1879920"/>
            <a:ext cx="9027886" cy="2783520"/>
          </a:xfrm>
          <a:prstGeom prst="rect">
            <a:avLst/>
          </a:prstGeom>
          <a:solidFill>
            <a:srgbClr val="729FCF">
              <a:alpha val="90000"/>
            </a:srgbClr>
          </a:solidFill>
          <a:ln>
            <a:solidFill>
              <a:srgbClr val="3465A4"/>
            </a:solidFill>
          </a:ln>
          <a:effectLst>
            <a:outerShdw dist="101823" dir="2700000">
              <a:srgbClr val="808080">
                <a:alpha val="9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1"/>
          <p:cNvSpPr/>
          <p:nvPr/>
        </p:nvSpPr>
        <p:spPr>
          <a:xfrm>
            <a:off x="152400" y="2032320"/>
            <a:ext cx="9143280" cy="273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US" sz="32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“… a </a:t>
            </a:r>
            <a:r>
              <a:rPr lang="en-US" sz="32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conservative first-order estimate of the floating plastic released into the open ocean from the 1970s </a:t>
            </a:r>
            <a:r>
              <a:rPr lang="en-US" sz="32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is </a:t>
            </a:r>
            <a:r>
              <a:rPr lang="en-US" sz="32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100-fold larger than our estimate of </a:t>
            </a:r>
            <a:r>
              <a:rPr lang="en-US" sz="32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the current </a:t>
            </a:r>
            <a:r>
              <a:rPr lang="en-US" sz="32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load of plastic stored in the </a:t>
            </a:r>
            <a:r>
              <a:rPr lang="en-US" sz="32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ocean” – </a:t>
            </a:r>
            <a:r>
              <a:rPr lang="en-US" sz="3200" spc="-1" dirty="0" err="1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Cozar</a:t>
            </a:r>
            <a:r>
              <a:rPr lang="en-US" sz="32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</a:rPr>
              <a:t> et al. 2014</a:t>
            </a:r>
            <a:endParaRPr lang="en-US" sz="3200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274320" y="0"/>
            <a:ext cx="8486280" cy="74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Will biology and </a:t>
            </a:r>
            <a:r>
              <a:rPr lang="en-US" sz="22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microplastics</a:t>
            </a: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accumulate along similar lines in the upper ocean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?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5" name="CustomShape 2"/>
          <p:cNvSpPr/>
          <p:nvPr/>
        </p:nvSpPr>
        <p:spPr>
          <a:xfrm>
            <a:off x="2834640" y="6217920"/>
            <a:ext cx="429768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Eric A. D’Asaro et al. PNAS doi:10.1073/pnas.1718453115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6" name="Picture 117"/>
          <p:cNvPicPr/>
          <p:nvPr/>
        </p:nvPicPr>
        <p:blipFill>
          <a:blip r:embed="rId2"/>
          <a:stretch/>
        </p:blipFill>
        <p:spPr>
          <a:xfrm>
            <a:off x="170280" y="1469472"/>
            <a:ext cx="4583880" cy="3508200"/>
          </a:xfrm>
          <a:prstGeom prst="rect">
            <a:avLst/>
          </a:prstGeom>
          <a:ln>
            <a:noFill/>
          </a:ln>
        </p:spPr>
      </p:pic>
      <p:pic>
        <p:nvPicPr>
          <p:cNvPr id="367" name="Picture 118"/>
          <p:cNvPicPr/>
          <p:nvPr/>
        </p:nvPicPr>
        <p:blipFill>
          <a:blip r:embed="rId3"/>
          <a:stretch/>
        </p:blipFill>
        <p:spPr>
          <a:xfrm>
            <a:off x="5070960" y="1356840"/>
            <a:ext cx="3549960" cy="3880080"/>
          </a:xfrm>
          <a:prstGeom prst="rect">
            <a:avLst/>
          </a:prstGeom>
          <a:ln>
            <a:noFill/>
          </a:ln>
        </p:spPr>
      </p:pic>
      <p:sp>
        <p:nvSpPr>
          <p:cNvPr id="368" name="CustomShape 3"/>
          <p:cNvSpPr/>
          <p:nvPr/>
        </p:nvSpPr>
        <p:spPr>
          <a:xfrm>
            <a:off x="4973760" y="4461120"/>
            <a:ext cx="1005120" cy="4564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4"/>
          <p:cNvSpPr/>
          <p:nvPr/>
        </p:nvSpPr>
        <p:spPr>
          <a:xfrm>
            <a:off x="8513640" y="4281120"/>
            <a:ext cx="370440" cy="43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0" name="CustomShape 5"/>
          <p:cNvSpPr/>
          <p:nvPr/>
        </p:nvSpPr>
        <p:spPr>
          <a:xfrm>
            <a:off x="5303520" y="5237640"/>
            <a:ext cx="3491640" cy="60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Surface drifters that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may approximate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the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path of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MPs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1" name="CustomShape 6"/>
          <p:cNvSpPr/>
          <p:nvPr/>
        </p:nvSpPr>
        <p:spPr>
          <a:xfrm>
            <a:off x="439560" y="5249880"/>
            <a:ext cx="3956400" cy="60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Satellite-based image of upper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ocean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biological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activity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2" name="Picture 123"/>
          <p:cNvPicPr/>
          <p:nvPr/>
        </p:nvPicPr>
        <p:blipFill>
          <a:blip r:embed="rId4"/>
          <a:stretch/>
        </p:blipFill>
        <p:spPr>
          <a:xfrm>
            <a:off x="4871880" y="4177440"/>
            <a:ext cx="913680" cy="99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274320" y="0"/>
            <a:ext cx="8486280" cy="74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2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Is MP vertical transport dominated by </a:t>
            </a:r>
            <a:r>
              <a:rPr lang="en-US" sz="22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particle dynamics?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4" name="Picture 132"/>
          <p:cNvPicPr/>
          <p:nvPr/>
        </p:nvPicPr>
        <p:blipFill>
          <a:blip r:embed="rId2"/>
          <a:stretch/>
        </p:blipFill>
        <p:spPr>
          <a:xfrm>
            <a:off x="198360" y="1051920"/>
            <a:ext cx="5103720" cy="2970000"/>
          </a:xfrm>
          <a:prstGeom prst="rect">
            <a:avLst/>
          </a:prstGeom>
          <a:ln>
            <a:noFill/>
          </a:ln>
        </p:spPr>
      </p:pic>
      <p:pic>
        <p:nvPicPr>
          <p:cNvPr id="375" name="Picture 133"/>
          <p:cNvPicPr/>
          <p:nvPr/>
        </p:nvPicPr>
        <p:blipFill>
          <a:blip r:embed="rId3"/>
          <a:stretch/>
        </p:blipFill>
        <p:spPr>
          <a:xfrm>
            <a:off x="3979080" y="3749040"/>
            <a:ext cx="5124960" cy="3008160"/>
          </a:xfrm>
          <a:prstGeom prst="rect">
            <a:avLst/>
          </a:prstGeom>
          <a:ln>
            <a:noFill/>
          </a:ln>
        </p:spPr>
      </p:pic>
      <p:sp>
        <p:nvSpPr>
          <p:cNvPr id="376" name="CustomShape 2"/>
          <p:cNvSpPr/>
          <p:nvPr/>
        </p:nvSpPr>
        <p:spPr>
          <a:xfrm>
            <a:off x="552994" y="5519640"/>
            <a:ext cx="2560320" cy="85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Kooi et al., 2017,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Env. Sci. Tech.</a:t>
            </a:r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7" name="CustomShape 3"/>
          <p:cNvSpPr/>
          <p:nvPr/>
        </p:nvSpPr>
        <p:spPr>
          <a:xfrm>
            <a:off x="6217920" y="6492240"/>
            <a:ext cx="731520" cy="34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days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8" name="CustomShape 4"/>
          <p:cNvSpPr/>
          <p:nvPr/>
        </p:nvSpPr>
        <p:spPr>
          <a:xfrm>
            <a:off x="3582000" y="4214880"/>
            <a:ext cx="1170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Depth [m]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9" name="CustomShape 5"/>
          <p:cNvSpPr/>
          <p:nvPr/>
        </p:nvSpPr>
        <p:spPr>
          <a:xfrm>
            <a:off x="5505480" y="1284300"/>
            <a:ext cx="3598560" cy="85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How compressible are MPs?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What are the important 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physical/chemical/</a:t>
            </a: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US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US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biological 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interactions?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extShape 1"/>
          <p:cNvSpPr txBox="1"/>
          <p:nvPr/>
        </p:nvSpPr>
        <p:spPr>
          <a:xfrm>
            <a:off x="609480" y="-87084"/>
            <a:ext cx="8152920" cy="748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The upper ocean is the most energetic zone of the world ocean, and one where vertical motions are as strong as horizontal motions.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1" name="Picture 4"/>
          <p:cNvPicPr/>
          <p:nvPr/>
        </p:nvPicPr>
        <p:blipFill>
          <a:blip r:embed="rId3"/>
          <a:stretch/>
        </p:blipFill>
        <p:spPr>
          <a:xfrm rot="12622800">
            <a:off x="1964880" y="5131440"/>
            <a:ext cx="664920" cy="619560"/>
          </a:xfrm>
          <a:prstGeom prst="rect">
            <a:avLst/>
          </a:prstGeom>
          <a:ln>
            <a:noFill/>
          </a:ln>
        </p:spPr>
      </p:pic>
      <p:pic>
        <p:nvPicPr>
          <p:cNvPr id="382" name="Picture 7"/>
          <p:cNvPicPr/>
          <p:nvPr/>
        </p:nvPicPr>
        <p:blipFill>
          <a:blip r:embed="rId4"/>
          <a:stretch/>
        </p:blipFill>
        <p:spPr>
          <a:xfrm>
            <a:off x="1393560" y="3518640"/>
            <a:ext cx="236160" cy="904320"/>
          </a:xfrm>
          <a:prstGeom prst="rect">
            <a:avLst/>
          </a:prstGeom>
          <a:ln>
            <a:noFill/>
          </a:ln>
        </p:spPr>
      </p:pic>
      <p:pic>
        <p:nvPicPr>
          <p:cNvPr id="383" name="Picture 8"/>
          <p:cNvPicPr/>
          <p:nvPr/>
        </p:nvPicPr>
        <p:blipFill>
          <a:blip r:embed="rId4"/>
          <a:stretch/>
        </p:blipFill>
        <p:spPr>
          <a:xfrm>
            <a:off x="491400" y="3066120"/>
            <a:ext cx="236160" cy="904320"/>
          </a:xfrm>
          <a:prstGeom prst="rect">
            <a:avLst/>
          </a:prstGeom>
          <a:ln>
            <a:noFill/>
          </a:ln>
        </p:spPr>
      </p:pic>
      <p:pic>
        <p:nvPicPr>
          <p:cNvPr id="384" name="Picture 9"/>
          <p:cNvPicPr/>
          <p:nvPr/>
        </p:nvPicPr>
        <p:blipFill>
          <a:blip r:embed="rId5"/>
          <a:stretch/>
        </p:blipFill>
        <p:spPr>
          <a:xfrm>
            <a:off x="6383880" y="1240200"/>
            <a:ext cx="1464480" cy="4143240"/>
          </a:xfrm>
          <a:prstGeom prst="rect">
            <a:avLst/>
          </a:prstGeom>
          <a:ln>
            <a:noFill/>
          </a:ln>
        </p:spPr>
      </p:pic>
      <p:pic>
        <p:nvPicPr>
          <p:cNvPr id="385" name="Picture 10"/>
          <p:cNvPicPr/>
          <p:nvPr/>
        </p:nvPicPr>
        <p:blipFill>
          <a:blip r:embed="rId6"/>
          <a:stretch/>
        </p:blipFill>
        <p:spPr>
          <a:xfrm>
            <a:off x="8420040" y="2293560"/>
            <a:ext cx="163080" cy="1008000"/>
          </a:xfrm>
          <a:prstGeom prst="rect">
            <a:avLst/>
          </a:prstGeom>
          <a:ln>
            <a:noFill/>
          </a:ln>
        </p:spPr>
      </p:pic>
      <p:pic>
        <p:nvPicPr>
          <p:cNvPr id="386" name="Picture 11"/>
          <p:cNvPicPr/>
          <p:nvPr/>
        </p:nvPicPr>
        <p:blipFill>
          <a:blip r:embed="rId6"/>
          <a:stretch/>
        </p:blipFill>
        <p:spPr>
          <a:xfrm rot="10800000">
            <a:off x="7459920" y="4194720"/>
            <a:ext cx="163080" cy="1008000"/>
          </a:xfrm>
          <a:prstGeom prst="rect">
            <a:avLst/>
          </a:prstGeom>
          <a:ln>
            <a:noFill/>
          </a:ln>
        </p:spPr>
      </p:pic>
      <p:pic>
        <p:nvPicPr>
          <p:cNvPr id="387" name="Picture 2"/>
          <p:cNvPicPr/>
          <p:nvPr/>
        </p:nvPicPr>
        <p:blipFill>
          <a:blip r:embed="rId7"/>
          <a:stretch/>
        </p:blipFill>
        <p:spPr>
          <a:xfrm>
            <a:off x="0" y="596880"/>
            <a:ext cx="9143640" cy="6260760"/>
          </a:xfrm>
          <a:prstGeom prst="rect">
            <a:avLst/>
          </a:prstGeom>
          <a:ln>
            <a:noFill/>
          </a:ln>
        </p:spPr>
      </p:pic>
      <p:pic>
        <p:nvPicPr>
          <p:cNvPr id="388" name="Picture 3"/>
          <p:cNvPicPr/>
          <p:nvPr/>
        </p:nvPicPr>
        <p:blipFill>
          <a:blip r:embed="rId3"/>
          <a:stretch/>
        </p:blipFill>
        <p:spPr>
          <a:xfrm rot="1822800">
            <a:off x="2638440" y="3224880"/>
            <a:ext cx="664920" cy="619560"/>
          </a:xfrm>
          <a:prstGeom prst="rect">
            <a:avLst/>
          </a:prstGeom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389" name="Picture 13"/>
          <p:cNvPicPr/>
          <p:nvPr/>
        </p:nvPicPr>
        <p:blipFill>
          <a:blip r:embed="rId3"/>
          <a:stretch/>
        </p:blipFill>
        <p:spPr>
          <a:xfrm rot="13790400">
            <a:off x="1324800" y="4704120"/>
            <a:ext cx="664920" cy="619560"/>
          </a:xfrm>
          <a:prstGeom prst="rect">
            <a:avLst/>
          </a:prstGeom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390" name="Picture 14"/>
          <p:cNvPicPr/>
          <p:nvPr/>
        </p:nvPicPr>
        <p:blipFill>
          <a:blip r:embed="rId3"/>
          <a:stretch/>
        </p:blipFill>
        <p:spPr>
          <a:xfrm rot="13790400">
            <a:off x="1591560" y="4723200"/>
            <a:ext cx="965160" cy="899280"/>
          </a:xfrm>
          <a:prstGeom prst="rect">
            <a:avLst/>
          </a:prstGeom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391" name="Picture 15"/>
          <p:cNvPicPr/>
          <p:nvPr/>
        </p:nvPicPr>
        <p:blipFill>
          <a:blip r:embed="rId3"/>
          <a:stretch/>
        </p:blipFill>
        <p:spPr>
          <a:xfrm rot="13790400">
            <a:off x="1773360" y="5109120"/>
            <a:ext cx="574200" cy="535320"/>
          </a:xfrm>
          <a:prstGeom prst="rect">
            <a:avLst/>
          </a:prstGeom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392" name="CustomShape 2"/>
          <p:cNvSpPr/>
          <p:nvPr/>
        </p:nvSpPr>
        <p:spPr>
          <a:xfrm rot="16200000" flipV="1">
            <a:off x="5274000" y="4723920"/>
            <a:ext cx="3422520" cy="151056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FF0000"/>
            </a:solidFill>
            <a:rou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/>
        </p:style>
      </p:sp>
      <p:sp>
        <p:nvSpPr>
          <p:cNvPr id="393" name="CustomShape 3"/>
          <p:cNvSpPr/>
          <p:nvPr/>
        </p:nvSpPr>
        <p:spPr>
          <a:xfrm>
            <a:off x="5564160" y="5097240"/>
            <a:ext cx="941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i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Density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609480" y="0"/>
            <a:ext cx="8152920" cy="748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Upper-ocean mixing </a:t>
            </a:r>
            <a:r>
              <a:rPr lang="en-US" sz="2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processes </a:t>
            </a:r>
            <a:r>
              <a:rPr lang="en-US" sz="2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like deep convection </a:t>
            </a:r>
            <a:r>
              <a:rPr lang="en-US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operate quickly and efficiently to great depth.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2" name="Picture 5"/>
          <p:cNvPicPr/>
          <p:nvPr/>
        </p:nvPicPr>
        <p:blipFill>
          <a:blip r:embed="rId3"/>
          <a:srcRect l="1075" r="46703"/>
          <a:stretch/>
        </p:blipFill>
        <p:spPr>
          <a:xfrm>
            <a:off x="5185176" y="964881"/>
            <a:ext cx="3559320" cy="5333760"/>
          </a:xfrm>
          <a:prstGeom prst="rect">
            <a:avLst/>
          </a:prstGeom>
          <a:ln>
            <a:noFill/>
          </a:ln>
        </p:spPr>
      </p:pic>
      <p:sp>
        <p:nvSpPr>
          <p:cNvPr id="403" name="CustomShape 2"/>
          <p:cNvSpPr/>
          <p:nvPr/>
        </p:nvSpPr>
        <p:spPr>
          <a:xfrm rot="16200000">
            <a:off x="4166074" y="2864241"/>
            <a:ext cx="1170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Depth [m]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5" name="Picture 7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-12" y="841490"/>
            <a:ext cx="4474286" cy="5081905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27314" y="6113975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Clayson</a:t>
            </a:r>
            <a:r>
              <a:rPr lang="en-US" dirty="0"/>
              <a:t> </a:t>
            </a:r>
            <a:r>
              <a:rPr lang="en-US" dirty="0" smtClean="0"/>
              <a:t>&amp; </a:t>
            </a:r>
            <a:r>
              <a:rPr lang="en-US" dirty="0" err="1" smtClean="0"/>
              <a:t>Luneva</a:t>
            </a:r>
            <a:r>
              <a:rPr lang="en-US" dirty="0" smtClean="0"/>
              <a:t>, 2004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44433" y="6298641"/>
            <a:ext cx="3372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Turbulent kinetic energy [m</a:t>
            </a:r>
            <a:r>
              <a:rPr lang="en-US" baseline="30000" dirty="0" smtClean="0"/>
              <a:t>2</a:t>
            </a:r>
            <a:r>
              <a:rPr lang="en-US" dirty="0" smtClean="0"/>
              <a:t>/s</a:t>
            </a:r>
            <a:r>
              <a:rPr lang="en-US" baseline="30000" dirty="0" smtClean="0"/>
              <a:t>2</a:t>
            </a:r>
            <a:r>
              <a:rPr lang="en-US" dirty="0"/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extShape 1"/>
          <p:cNvSpPr txBox="1"/>
          <p:nvPr/>
        </p:nvSpPr>
        <p:spPr>
          <a:xfrm>
            <a:off x="609480" y="0"/>
            <a:ext cx="8152920" cy="748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ＭＳ Ｐゴシック"/>
              </a:rPr>
              <a:t>Do strong episodic events such as hurricanes flush MPs to depth?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8" name="CustomShape 2"/>
          <p:cNvSpPr/>
          <p:nvPr/>
        </p:nvSpPr>
        <p:spPr>
          <a:xfrm>
            <a:off x="5286120" y="1339234"/>
            <a:ext cx="37054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Cold wake left from a </a:t>
            </a:r>
            <a:r>
              <a:rPr lang="en-US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hurricane</a:t>
            </a: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>
              <a:lnSpc>
                <a:spcPct val="100000"/>
              </a:lnSpc>
            </a:pP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Data: S. Jayne </a:t>
            </a:r>
            <a:r>
              <a:rPr lang="en-US" sz="2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(WHOI)</a:t>
            </a: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>
              <a:lnSpc>
                <a:spcPct val="100000"/>
              </a:lnSpc>
            </a:pPr>
            <a:endParaRPr lang="en-US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Arial"/>
            </a:endParaRPr>
          </a:p>
          <a:p>
            <a:pPr>
              <a:lnSpc>
                <a:spcPct val="100000"/>
              </a:lnSpc>
            </a:pPr>
            <a:endParaRPr lang="en-US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Arial"/>
            </a:endParaRPr>
          </a:p>
          <a:p>
            <a:pPr>
              <a:lnSpc>
                <a:spcPct val="100000"/>
              </a:lnSpc>
            </a:pPr>
            <a:r>
              <a:rPr lang="en-US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Enhanced 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turbulence detectable</a:t>
            </a: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to 100m depth</a:t>
            </a: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9" name="temp_200.pdf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243395" y="920546"/>
            <a:ext cx="4905375" cy="3181350"/>
          </a:xfrm>
          <a:prstGeom prst="rect">
            <a:avLst/>
          </a:prstGeom>
          <a:ln w="12600">
            <a:noFill/>
          </a:ln>
        </p:spPr>
      </p:pic>
      <p:pic>
        <p:nvPicPr>
          <p:cNvPr id="410" name="tke_ccmp_sec1_191.pdf"/>
          <p:cNvPicPr/>
          <p:nvPr/>
        </p:nvPicPr>
        <p:blipFill>
          <a:blip r:embed="rId4"/>
          <a:stretch/>
        </p:blipFill>
        <p:spPr>
          <a:xfrm>
            <a:off x="158309" y="4548274"/>
            <a:ext cx="2905200" cy="2222640"/>
          </a:xfrm>
          <a:prstGeom prst="rect">
            <a:avLst/>
          </a:prstGeom>
          <a:ln w="12600">
            <a:noFill/>
          </a:ln>
        </p:spPr>
      </p:pic>
      <p:pic>
        <p:nvPicPr>
          <p:cNvPr id="411" name="tke_ccmp_sec1_192.pdf"/>
          <p:cNvPicPr/>
          <p:nvPr/>
        </p:nvPicPr>
        <p:blipFill>
          <a:blip r:embed="rId5"/>
          <a:stretch/>
        </p:blipFill>
        <p:spPr>
          <a:xfrm>
            <a:off x="3233340" y="4548274"/>
            <a:ext cx="2905200" cy="2222640"/>
          </a:xfrm>
          <a:prstGeom prst="rect">
            <a:avLst/>
          </a:prstGeom>
          <a:ln w="12600">
            <a:noFill/>
          </a:ln>
        </p:spPr>
      </p:pic>
      <p:pic>
        <p:nvPicPr>
          <p:cNvPr id="413" name="tke_ccmp_sec1_194.pdf"/>
          <p:cNvPicPr/>
          <p:nvPr/>
        </p:nvPicPr>
        <p:blipFill>
          <a:blip r:embed="rId6"/>
          <a:stretch/>
        </p:blipFill>
        <p:spPr>
          <a:xfrm>
            <a:off x="6180834" y="4548274"/>
            <a:ext cx="2905200" cy="2222640"/>
          </a:xfrm>
          <a:prstGeom prst="rect">
            <a:avLst/>
          </a:prstGeom>
          <a:ln w="126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53299</TotalTime>
  <Words>1153</Words>
  <Application>Microsoft Office PowerPoint</Application>
  <PresentationFormat>On-screen Show (4:3)</PresentationFormat>
  <Paragraphs>177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ＭＳ Ｐゴシック</vt:lpstr>
      <vt:lpstr>Arial</vt:lpstr>
      <vt:lpstr>Calibri</vt:lpstr>
      <vt:lpstr>DejaVu Sans</vt:lpstr>
      <vt:lpstr>Gill Sans</vt:lpstr>
      <vt:lpstr>Symbol</vt:lpstr>
      <vt:lpstr>Times New Roman</vt:lpstr>
      <vt:lpstr>Wingdings</vt:lpstr>
      <vt:lpstr>Wingdings 2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Prevailing wind patterns quickly organize MPs into accumulation zones, but global models indicate that these patches are leaky.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SCIENCE OF MARINE MICROPLASTICS:  What are the issues and how can an oceanographic perspective advance our understanding?</dc:title>
  <dc:subject/>
  <dc:creator>sgallager</dc:creator>
  <dc:description/>
  <cp:lastModifiedBy>gebbie</cp:lastModifiedBy>
  <cp:revision>307</cp:revision>
  <dcterms:modified xsi:type="dcterms:W3CDTF">2019-10-18T03:21:35Z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5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