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3" r:id="rId5"/>
    <p:sldId id="264" r:id="rId6"/>
    <p:sldId id="260" r:id="rId7"/>
    <p:sldId id="261" r:id="rId8"/>
    <p:sldId id="262" r:id="rId9"/>
    <p:sldId id="272" r:id="rId10"/>
    <p:sldId id="266" r:id="rId11"/>
    <p:sldId id="267" r:id="rId12"/>
    <p:sldId id="273" r:id="rId13"/>
    <p:sldId id="269" r:id="rId14"/>
    <p:sldId id="274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67" d="100"/>
          <a:sy n="67" d="100"/>
        </p:scale>
        <p:origin x="-102" y="-876"/>
      </p:cViewPr>
      <p:guideLst>
        <p:guide orient="horz" pos="2152"/>
        <p:guide pos="401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easystore:LSM780:Bacteria%20composition%20week1-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schlundt:Documents:DeTender%20paper:samples_analysis_analyticalpaper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easystore:LSM780:Bacteria%20composition%20week1-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708FC1"/>
              </a:solidFill>
            </c:spPr>
          </c:dPt>
          <c:dPt>
            <c:idx val="1"/>
            <c:invertIfNegative val="0"/>
            <c:bubble3D val="0"/>
            <c:spPr>
              <a:solidFill>
                <a:srgbClr val="325684"/>
              </a:solidFill>
            </c:spPr>
          </c:dPt>
          <c:dPt>
            <c:idx val="2"/>
            <c:invertIfNegative val="0"/>
            <c:bubble3D val="0"/>
            <c:spPr>
              <a:solidFill>
                <a:srgbClr val="325684"/>
              </a:solidFill>
            </c:spPr>
          </c:dPt>
          <c:cat>
            <c:strRef>
              <c:f>Sheet1!$B$22:$B$24</c:f>
              <c:strCache>
                <c:ptCount val="3"/>
                <c:pt idx="0">
                  <c:v>phylum</c:v>
                </c:pt>
                <c:pt idx="1">
                  <c:v>class</c:v>
                </c:pt>
                <c:pt idx="2">
                  <c:v>family</c:v>
                </c:pt>
              </c:strCache>
            </c:strRef>
          </c:cat>
          <c:val>
            <c:numRef>
              <c:f>Sheet1!$C$22:$C$24</c:f>
              <c:numCache>
                <c:formatCode>General</c:formatCode>
                <c:ptCount val="3"/>
                <c:pt idx="0">
                  <c:v>34.859146493176091</c:v>
                </c:pt>
                <c:pt idx="1">
                  <c:v>26.85413345374457</c:v>
                </c:pt>
                <c:pt idx="2">
                  <c:v>20.692702525871521</c:v>
                </c:pt>
              </c:numCache>
            </c:numRef>
          </c:val>
        </c:ser>
        <c:ser>
          <c:idx val="1"/>
          <c:order val="1"/>
          <c:spPr>
            <a:solidFill>
              <a:srgbClr val="F69546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4370AA"/>
              </a:solidFill>
            </c:spPr>
          </c:dPt>
          <c:val>
            <c:numRef>
              <c:f>Sheet1!$C$26:$C$28</c:f>
              <c:numCache>
                <c:formatCode>General</c:formatCode>
                <c:ptCount val="3"/>
                <c:pt idx="0">
                  <c:v>55.043265110535678</c:v>
                </c:pt>
                <c:pt idx="1">
                  <c:v>5.7880332113862343</c:v>
                </c:pt>
                <c:pt idx="2">
                  <c:v>54.515698001234817</c:v>
                </c:pt>
              </c:numCache>
            </c:numRef>
          </c:val>
        </c:ser>
        <c:ser>
          <c:idx val="2"/>
          <c:order val="2"/>
          <c:invertIfNegative val="0"/>
          <c:dPt>
            <c:idx val="1"/>
            <c:invertIfNegative val="0"/>
            <c:bubble3D val="0"/>
            <c:spPr>
              <a:solidFill>
                <a:srgbClr val="F69546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val>
            <c:numRef>
              <c:f>Sheet1!$C$30:$C$32</c:f>
              <c:numCache>
                <c:formatCode>General</c:formatCode>
                <c:ptCount val="3"/>
                <c:pt idx="0">
                  <c:v>5.1990010781720839</c:v>
                </c:pt>
                <c:pt idx="1">
                  <c:v>54.515698001234817</c:v>
                </c:pt>
                <c:pt idx="2">
                  <c:v>3.115180110028843</c:v>
                </c:pt>
              </c:numCache>
            </c:numRef>
          </c:val>
        </c:ser>
        <c:ser>
          <c:idx val="3"/>
          <c:order val="3"/>
          <c:invertIfNegative val="0"/>
          <c:dPt>
            <c:idx val="1"/>
            <c:invertIfNegative val="0"/>
            <c:bubble3D val="0"/>
            <c:spPr>
              <a:solidFill>
                <a:srgbClr val="76913C"/>
              </a:solidFill>
            </c:spPr>
          </c:dPt>
          <c:dPt>
            <c:idx val="2"/>
            <c:invertIfNegative val="0"/>
            <c:bubble3D val="0"/>
            <c:spPr>
              <a:solidFill>
                <a:srgbClr val="76913C"/>
              </a:solidFill>
            </c:spPr>
          </c:dPt>
          <c:val>
            <c:numRef>
              <c:f>Sheet1!$C$34:$C$36</c:f>
              <c:numCache>
                <c:formatCode>General</c:formatCode>
                <c:ptCount val="3"/>
                <c:pt idx="0">
                  <c:v>1.556161707382254</c:v>
                </c:pt>
                <c:pt idx="1">
                  <c:v>2.535363122828679</c:v>
                </c:pt>
                <c:pt idx="2">
                  <c:v>2.1955085378327821</c:v>
                </c:pt>
              </c:numCache>
            </c:numRef>
          </c:val>
        </c:ser>
        <c:ser>
          <c:idx val="4"/>
          <c:order val="4"/>
          <c:invertIfNegative val="0"/>
          <c:dPt>
            <c:idx val="1"/>
            <c:invertIfNegative val="0"/>
            <c:bubble3D val="0"/>
            <c:spPr>
              <a:solidFill>
                <a:srgbClr val="C2D69B"/>
              </a:solidFill>
            </c:spPr>
          </c:dPt>
          <c:val>
            <c:numRef>
              <c:f>Sheet1!$C$38:$C$40</c:f>
              <c:numCache>
                <c:formatCode>General</c:formatCode>
                <c:ptCount val="3"/>
                <c:pt idx="0">
                  <c:v>1.0178128772450401</c:v>
                </c:pt>
                <c:pt idx="1">
                  <c:v>0.19324161191334099</c:v>
                </c:pt>
                <c:pt idx="2">
                  <c:v>1.622602910143111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5197568"/>
        <c:axId val="85199104"/>
      </c:barChart>
      <c:catAx>
        <c:axId val="851975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5199104"/>
        <c:crosses val="autoZero"/>
        <c:auto val="1"/>
        <c:lblAlgn val="ctr"/>
        <c:lblOffset val="100"/>
        <c:noMultiLvlLbl val="0"/>
      </c:catAx>
      <c:valAx>
        <c:axId val="8519910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Relative</a:t>
                </a:r>
                <a:r>
                  <a:rPr lang="en-US" sz="1800" baseline="0"/>
                  <a:t> Sequence Abundance [%]</a:t>
                </a:r>
                <a:endParaRPr lang="en-US" sz="18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51975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708FC1"/>
              </a:solidFill>
            </c:spPr>
          </c:dPt>
          <c:dPt>
            <c:idx val="1"/>
            <c:invertIfNegative val="0"/>
            <c:bubble3D val="0"/>
            <c:spPr>
              <a:solidFill>
                <a:srgbClr val="376092"/>
              </a:solidFill>
            </c:spPr>
          </c:dPt>
          <c:dPt>
            <c:idx val="2"/>
            <c:invertIfNegative val="0"/>
            <c:bubble3D val="0"/>
            <c:spPr>
              <a:solidFill>
                <a:srgbClr val="376092"/>
              </a:solidFill>
            </c:spPr>
          </c:dPt>
          <c:cat>
            <c:strRef>
              <c:f>overview!$I$80:$I$82</c:f>
              <c:strCache>
                <c:ptCount val="3"/>
                <c:pt idx="0">
                  <c:v>phylum</c:v>
                </c:pt>
                <c:pt idx="1">
                  <c:v>class </c:v>
                </c:pt>
                <c:pt idx="2">
                  <c:v>family</c:v>
                </c:pt>
              </c:strCache>
            </c:strRef>
          </c:cat>
          <c:val>
            <c:numRef>
              <c:f>overview!$J$80:$J$82</c:f>
              <c:numCache>
                <c:formatCode>0.0</c:formatCode>
                <c:ptCount val="3"/>
                <c:pt idx="0">
                  <c:v>52.395000000000003</c:v>
                </c:pt>
                <c:pt idx="1">
                  <c:v>39.715000000000003</c:v>
                </c:pt>
                <c:pt idx="2" formatCode="0.0000">
                  <c:v>20.594999999999999</c:v>
                </c:pt>
              </c:numCache>
            </c:numRef>
          </c:val>
        </c:ser>
        <c:ser>
          <c:idx val="1"/>
          <c:order val="1"/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1"/>
            <c:invertIfNegative val="0"/>
            <c:bubble3D val="0"/>
            <c:spPr>
              <a:solidFill>
                <a:srgbClr val="558ED5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val>
            <c:numRef>
              <c:f>overview!$J$85:$J$87</c:f>
              <c:numCache>
                <c:formatCode>0.0</c:formatCode>
                <c:ptCount val="3"/>
                <c:pt idx="0">
                  <c:v>17.54</c:v>
                </c:pt>
                <c:pt idx="1">
                  <c:v>12.97</c:v>
                </c:pt>
                <c:pt idx="2" formatCode="0.0000">
                  <c:v>4.375</c:v>
                </c:pt>
              </c:numCache>
            </c:numRef>
          </c:val>
        </c:ser>
        <c:ser>
          <c:idx val="2"/>
          <c:order val="2"/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val>
            <c:numRef>
              <c:f>overview!$J$89:$J$91</c:f>
              <c:numCache>
                <c:formatCode>0.0</c:formatCode>
                <c:ptCount val="3"/>
                <c:pt idx="0">
                  <c:v>13.205</c:v>
                </c:pt>
                <c:pt idx="1">
                  <c:v>5.7299999999999986</c:v>
                </c:pt>
                <c:pt idx="2" formatCode="0.0000">
                  <c:v>3.78</c:v>
                </c:pt>
              </c:numCache>
            </c:numRef>
          </c:val>
        </c:ser>
        <c:ser>
          <c:idx val="3"/>
          <c:order val="3"/>
          <c:invertIfNegative val="0"/>
          <c:dPt>
            <c:idx val="0"/>
            <c:invertIfNegative val="0"/>
            <c:bubble3D val="0"/>
            <c:spPr>
              <a:solidFill>
                <a:srgbClr val="FFD336"/>
              </a:solidFill>
            </c:spPr>
          </c:dPt>
          <c:dPt>
            <c:idx val="1"/>
            <c:invertIfNegative val="0"/>
            <c:bubble3D val="0"/>
            <c:spPr>
              <a:solidFill>
                <a:srgbClr val="77933C"/>
              </a:solidFill>
            </c:spPr>
          </c:dPt>
          <c:dPt>
            <c:idx val="2"/>
            <c:invertIfNegative val="0"/>
            <c:bubble3D val="0"/>
            <c:spPr>
              <a:solidFill>
                <a:srgbClr val="558ED5"/>
              </a:solidFill>
            </c:spPr>
          </c:dPt>
          <c:val>
            <c:numRef>
              <c:f>overview!$J$93:$J$95</c:f>
              <c:numCache>
                <c:formatCode>0.0</c:formatCode>
                <c:ptCount val="3"/>
                <c:pt idx="0">
                  <c:v>3</c:v>
                </c:pt>
                <c:pt idx="1">
                  <c:v>4.5699999999999976</c:v>
                </c:pt>
                <c:pt idx="2" formatCode="0.0000">
                  <c:v>3.0049999999999999</c:v>
                </c:pt>
              </c:numCache>
            </c:numRef>
          </c:val>
        </c:ser>
        <c:ser>
          <c:idx val="4"/>
          <c:order val="4"/>
          <c:invertIfNegative val="0"/>
          <c:dPt>
            <c:idx val="0"/>
            <c:invertIfNegative val="0"/>
            <c:bubble3D val="0"/>
            <c:spPr>
              <a:solidFill>
                <a:srgbClr val="E92FF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FF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val>
            <c:numRef>
              <c:f>overview!$J$97:$J$99</c:f>
              <c:numCache>
                <c:formatCode>0.00</c:formatCode>
                <c:ptCount val="3"/>
                <c:pt idx="0" formatCode="0.0">
                  <c:v>2.95</c:v>
                </c:pt>
                <c:pt idx="1">
                  <c:v>3.35</c:v>
                </c:pt>
                <c:pt idx="2" formatCode="0.0000">
                  <c:v>2.27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5260928"/>
        <c:axId val="85262720"/>
      </c:barChart>
      <c:catAx>
        <c:axId val="852609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5262720"/>
        <c:crosses val="autoZero"/>
        <c:auto val="1"/>
        <c:lblAlgn val="ctr"/>
        <c:lblOffset val="100"/>
        <c:noMultiLvlLbl val="0"/>
      </c:catAx>
      <c:valAx>
        <c:axId val="85262720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 dirty="0" smtClean="0"/>
                  <a:t>Relative</a:t>
                </a:r>
                <a:r>
                  <a:rPr lang="en-US" sz="2000" baseline="0" dirty="0" smtClean="0"/>
                  <a:t> </a:t>
                </a:r>
                <a:r>
                  <a:rPr lang="en-US" sz="2000" baseline="0" dirty="0"/>
                  <a:t>sequence abundance [%] </a:t>
                </a:r>
                <a:endParaRPr lang="en-US" sz="2000" dirty="0"/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5260928"/>
        <c:crosses val="autoZero"/>
        <c:crossBetween val="between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708FC1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325684"/>
              </a:solidFill>
            </c:spPr>
          </c:dPt>
          <c:dPt>
            <c:idx val="2"/>
            <c:invertIfNegative val="0"/>
            <c:bubble3D val="0"/>
            <c:spPr>
              <a:solidFill>
                <a:srgbClr val="376092"/>
              </a:solidFill>
            </c:spPr>
          </c:dPt>
          <c:cat>
            <c:strRef>
              <c:f>Sheet2!$C$29:$C$31</c:f>
              <c:strCache>
                <c:ptCount val="3"/>
                <c:pt idx="0">
                  <c:v>phylum</c:v>
                </c:pt>
                <c:pt idx="1">
                  <c:v>class</c:v>
                </c:pt>
                <c:pt idx="2">
                  <c:v>family</c:v>
                </c:pt>
              </c:strCache>
            </c:strRef>
          </c:cat>
          <c:val>
            <c:numRef>
              <c:f>Sheet2!$D$25:$D$27</c:f>
              <c:numCache>
                <c:formatCode>General</c:formatCode>
                <c:ptCount val="3"/>
                <c:pt idx="0">
                  <c:v>65.024291869098903</c:v>
                </c:pt>
                <c:pt idx="1">
                  <c:v>46.892474103950867</c:v>
                </c:pt>
                <c:pt idx="2">
                  <c:v>26.4643872032267</c:v>
                </c:pt>
              </c:numCache>
            </c:numRef>
          </c:val>
        </c:ser>
        <c:ser>
          <c:idx val="1"/>
          <c:order val="1"/>
          <c:spPr>
            <a:solidFill>
              <a:srgbClr val="F69546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4470A8"/>
              </a:solidFill>
            </c:spPr>
          </c:dPt>
          <c:cat>
            <c:strRef>
              <c:f>Sheet2!$C$29:$C$31</c:f>
              <c:strCache>
                <c:ptCount val="3"/>
                <c:pt idx="0">
                  <c:v>phylum</c:v>
                </c:pt>
                <c:pt idx="1">
                  <c:v>class</c:v>
                </c:pt>
                <c:pt idx="2">
                  <c:v>family</c:v>
                </c:pt>
              </c:strCache>
            </c:strRef>
          </c:cat>
          <c:val>
            <c:numRef>
              <c:f>Sheet2!$D$29:$D$31</c:f>
              <c:numCache>
                <c:formatCode>General</c:formatCode>
                <c:ptCount val="3"/>
                <c:pt idx="0">
                  <c:v>13.16344302869191</c:v>
                </c:pt>
                <c:pt idx="1">
                  <c:v>12.46218718489321</c:v>
                </c:pt>
                <c:pt idx="2">
                  <c:v>11.435511962599699</c:v>
                </c:pt>
              </c:numCache>
            </c:numRef>
          </c:val>
        </c:ser>
        <c:ser>
          <c:idx val="2"/>
          <c:order val="2"/>
          <c:invertIfNegative val="0"/>
          <c:dPt>
            <c:idx val="1"/>
            <c:invertIfNegative val="0"/>
            <c:bubble3D val="0"/>
            <c:spPr>
              <a:solidFill>
                <a:srgbClr val="F69546"/>
              </a:solidFill>
            </c:spPr>
          </c:dPt>
          <c:dPt>
            <c:idx val="2"/>
            <c:invertIfNegative val="0"/>
            <c:bubble3D val="0"/>
            <c:spPr>
              <a:solidFill>
                <a:srgbClr val="376092"/>
              </a:solidFill>
            </c:spPr>
          </c:dPt>
          <c:val>
            <c:numRef>
              <c:f>Sheet2!$D$33:$D$35</c:f>
              <c:numCache>
                <c:formatCode>General</c:formatCode>
                <c:ptCount val="3"/>
                <c:pt idx="0">
                  <c:v>9.9138326152718008</c:v>
                </c:pt>
                <c:pt idx="1">
                  <c:v>11.435511962599699</c:v>
                </c:pt>
                <c:pt idx="2">
                  <c:v>6.1463012191768271</c:v>
                </c:pt>
              </c:numCache>
            </c:numRef>
          </c:val>
        </c:ser>
        <c:ser>
          <c:idx val="3"/>
          <c:order val="3"/>
          <c:invertIfNegative val="0"/>
          <c:dPt>
            <c:idx val="0"/>
            <c:invertIfNegative val="0"/>
            <c:bubble3D val="0"/>
            <c:spPr>
              <a:solidFill>
                <a:srgbClr val="CDAB2D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2FF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val>
            <c:numRef>
              <c:f>Sheet2!$D$37:$D$39</c:f>
              <c:numCache>
                <c:formatCode>General</c:formatCode>
                <c:ptCount val="3"/>
                <c:pt idx="0">
                  <c:v>3.020441837015309</c:v>
                </c:pt>
                <c:pt idx="1">
                  <c:v>4.5375378128151036</c:v>
                </c:pt>
                <c:pt idx="2">
                  <c:v>6.0363003025025197</c:v>
                </c:pt>
              </c:numCache>
            </c:numRef>
          </c:val>
        </c:ser>
        <c:ser>
          <c:idx val="4"/>
          <c:order val="4"/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C2D69B"/>
              </a:solidFill>
            </c:spPr>
          </c:dPt>
          <c:dPt>
            <c:idx val="2"/>
            <c:invertIfNegative val="0"/>
            <c:bubble3D val="0"/>
            <c:spPr>
              <a:solidFill>
                <a:srgbClr val="C2D69B"/>
              </a:solidFill>
            </c:spPr>
          </c:dPt>
          <c:val>
            <c:numRef>
              <c:f>Sheet2!$D$41:$D$43</c:f>
              <c:numCache>
                <c:formatCode>General</c:formatCode>
                <c:ptCount val="3"/>
                <c:pt idx="0">
                  <c:v>2.5758547987899898</c:v>
                </c:pt>
                <c:pt idx="1">
                  <c:v>4.3679530662755308</c:v>
                </c:pt>
                <c:pt idx="2">
                  <c:v>3.813365111375929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5310848"/>
        <c:axId val="85320832"/>
      </c:barChart>
      <c:catAx>
        <c:axId val="853108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5320832"/>
        <c:crosses val="autoZero"/>
        <c:auto val="1"/>
        <c:lblAlgn val="ctr"/>
        <c:lblOffset val="100"/>
        <c:noMultiLvlLbl val="0"/>
      </c:catAx>
      <c:valAx>
        <c:axId val="8532083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Relative sequence abdundance</a:t>
                </a:r>
                <a:r>
                  <a:rPr lang="en-US" sz="1800" baseline="0"/>
                  <a:t> [%]</a:t>
                </a:r>
                <a:endParaRPr lang="en-US" sz="18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5310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D4EFD-73BD-8E4F-AD3D-B8D91CD3C38C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F0A6E-078E-5044-9B49-9192CC4BF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49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Verrucomicrobia</a:t>
            </a:r>
            <a:endParaRPr lang="en-US" dirty="0" smtClean="0"/>
          </a:p>
          <a:p>
            <a:r>
              <a:rPr lang="en-US" dirty="0" err="1" smtClean="0"/>
              <a:t>Actionbacteria</a:t>
            </a:r>
            <a:endParaRPr lang="en-US" dirty="0" smtClean="0"/>
          </a:p>
          <a:p>
            <a:r>
              <a:rPr lang="en-US" dirty="0" smtClean="0"/>
              <a:t>Phylum</a:t>
            </a:r>
            <a:r>
              <a:rPr lang="en-US" baseline="0" dirty="0" smtClean="0"/>
              <a:t> 2 week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Verrucomicrobia</a:t>
            </a:r>
            <a:r>
              <a:rPr lang="en-US" dirty="0" smtClean="0"/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Planctomycetes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Family 2 weeks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Phyllobacteriaceae</a:t>
            </a:r>
            <a:r>
              <a:rPr lang="en-US" dirty="0" smtClean="0"/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Flavobacteriaceae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88450-BDCC-F048-9246-99EB6DE269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20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T1 S1 image6 all together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88450-BDCC-F048-9246-99EB6DE269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93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T1 S1 image6 all together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88450-BDCC-F048-9246-99EB6DE269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9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D68C-5674-1640-B096-18DBD89475F1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90B2-CD88-0C41-B8ED-FA3D7979E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65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D68C-5674-1640-B096-18DBD89475F1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90B2-CD88-0C41-B8ED-FA3D7979E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D68C-5674-1640-B096-18DBD89475F1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90B2-CD88-0C41-B8ED-FA3D7979E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D68C-5674-1640-B096-18DBD89475F1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90B2-CD88-0C41-B8ED-FA3D7979E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22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D68C-5674-1640-B096-18DBD89475F1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90B2-CD88-0C41-B8ED-FA3D7979E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6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D68C-5674-1640-B096-18DBD89475F1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90B2-CD88-0C41-B8ED-FA3D7979E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18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D68C-5674-1640-B096-18DBD89475F1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90B2-CD88-0C41-B8ED-FA3D7979E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39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D68C-5674-1640-B096-18DBD89475F1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90B2-CD88-0C41-B8ED-FA3D7979E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3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D68C-5674-1640-B096-18DBD89475F1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90B2-CD88-0C41-B8ED-FA3D7979E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97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D68C-5674-1640-B096-18DBD89475F1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90B2-CD88-0C41-B8ED-FA3D7979E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33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D68C-5674-1640-B096-18DBD89475F1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90B2-CD88-0C41-B8ED-FA3D7979E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59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7D68C-5674-1640-B096-18DBD89475F1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790B2-CD88-0C41-B8ED-FA3D7979E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71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381000"/>
            <a:ext cx="8153399" cy="3070566"/>
          </a:xfrm>
        </p:spPr>
        <p:txBody>
          <a:bodyPr>
            <a:normAutofit/>
          </a:bodyPr>
          <a:lstStyle/>
          <a:p>
            <a:r>
              <a:rPr lang="en-US" b="1" dirty="0" smtClean="0"/>
              <a:t>Imaging microbial communities in the “</a:t>
            </a:r>
            <a:r>
              <a:rPr lang="en-US" b="1" dirty="0" err="1"/>
              <a:t>Plastisphere</a:t>
            </a:r>
            <a:r>
              <a:rPr lang="en-US" b="1" dirty="0" smtClean="0"/>
              <a:t>”</a:t>
            </a:r>
            <a:br>
              <a:rPr lang="en-US" b="1" dirty="0" smtClean="0"/>
            </a:br>
            <a:r>
              <a:rPr lang="en-US" b="1" dirty="0" smtClean="0"/>
              <a:t>using a Laser </a:t>
            </a:r>
            <a:r>
              <a:rPr lang="en-US" b="1" dirty="0"/>
              <a:t>S</a:t>
            </a:r>
            <a:r>
              <a:rPr lang="en-US" b="1" dirty="0" smtClean="0"/>
              <a:t>canning </a:t>
            </a:r>
            <a:r>
              <a:rPr lang="en-US" b="1" dirty="0"/>
              <a:t>C</a:t>
            </a:r>
            <a:r>
              <a:rPr lang="en-US" b="1" dirty="0" smtClean="0"/>
              <a:t>onfocal </a:t>
            </a:r>
            <a:r>
              <a:rPr lang="en-US" b="1" dirty="0" err="1" smtClean="0"/>
              <a:t>Microsocope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300" y="3886200"/>
            <a:ext cx="8153399" cy="2406626"/>
          </a:xfrm>
        </p:spPr>
        <p:txBody>
          <a:bodyPr>
            <a:normAutofit fontScale="92500" lnSpcReduction="10000"/>
          </a:bodyPr>
          <a:lstStyle/>
          <a:p>
            <a:r>
              <a:rPr lang="en-US" sz="2600" u="sng" dirty="0" smtClean="0">
                <a:solidFill>
                  <a:srgbClr val="000000"/>
                </a:solidFill>
              </a:rPr>
              <a:t>Cathleen </a:t>
            </a:r>
            <a:r>
              <a:rPr lang="en-US" sz="2600" u="sng" dirty="0" err="1" smtClean="0">
                <a:solidFill>
                  <a:srgbClr val="000000"/>
                </a:solidFill>
              </a:rPr>
              <a:t>Schlundt</a:t>
            </a:r>
            <a:r>
              <a:rPr lang="en-US" sz="2600" dirty="0">
                <a:solidFill>
                  <a:srgbClr val="000000"/>
                </a:solidFill>
              </a:rPr>
              <a:t>, Jessica L. Mark </a:t>
            </a:r>
            <a:r>
              <a:rPr lang="en-US" sz="2600" dirty="0" smtClean="0">
                <a:solidFill>
                  <a:srgbClr val="000000"/>
                </a:solidFill>
              </a:rPr>
              <a:t>Welch, </a:t>
            </a:r>
            <a:r>
              <a:rPr lang="en-US" sz="2600" dirty="0">
                <a:solidFill>
                  <a:srgbClr val="000000"/>
                </a:solidFill>
              </a:rPr>
              <a:t>Erik R. </a:t>
            </a:r>
            <a:r>
              <a:rPr lang="en-US" sz="2600" dirty="0" err="1" smtClean="0">
                <a:solidFill>
                  <a:srgbClr val="000000"/>
                </a:solidFill>
              </a:rPr>
              <a:t>Zettler</a:t>
            </a:r>
            <a:r>
              <a:rPr lang="en-US" sz="2600" dirty="0" smtClean="0">
                <a:solidFill>
                  <a:srgbClr val="000000"/>
                </a:solidFill>
              </a:rPr>
              <a:t>, </a:t>
            </a:r>
            <a:r>
              <a:rPr lang="en-US" sz="2600" dirty="0">
                <a:solidFill>
                  <a:srgbClr val="000000"/>
                </a:solidFill>
              </a:rPr>
              <a:t>Linda A. </a:t>
            </a:r>
            <a:r>
              <a:rPr lang="en-US" sz="2600" dirty="0" err="1">
                <a:solidFill>
                  <a:srgbClr val="000000"/>
                </a:solidFill>
              </a:rPr>
              <a:t>Amaral-</a:t>
            </a:r>
            <a:r>
              <a:rPr lang="en-US" sz="2600" dirty="0" err="1" smtClean="0">
                <a:solidFill>
                  <a:srgbClr val="000000"/>
                </a:solidFill>
              </a:rPr>
              <a:t>Zettler</a:t>
            </a:r>
            <a:r>
              <a:rPr lang="en-US" sz="2600" dirty="0" smtClean="0">
                <a:solidFill>
                  <a:srgbClr val="000000"/>
                </a:solidFill>
              </a:rPr>
              <a:t> 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Bay </a:t>
            </a:r>
            <a:r>
              <a:rPr lang="en-US" sz="2400" dirty="0">
                <a:solidFill>
                  <a:srgbClr val="000000"/>
                </a:solidFill>
              </a:rPr>
              <a:t>Paul Center for Comparative Molecular Biology and </a:t>
            </a:r>
            <a:r>
              <a:rPr lang="en-US" sz="2400" dirty="0" smtClean="0">
                <a:solidFill>
                  <a:srgbClr val="000000"/>
                </a:solidFill>
              </a:rPr>
              <a:t>Evolution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Marine </a:t>
            </a:r>
            <a:r>
              <a:rPr lang="en-US" sz="2400" dirty="0">
                <a:solidFill>
                  <a:srgbClr val="000000"/>
                </a:solidFill>
              </a:rPr>
              <a:t>Biological </a:t>
            </a:r>
            <a:r>
              <a:rPr lang="en-US" sz="2400" dirty="0" smtClean="0">
                <a:solidFill>
                  <a:srgbClr val="000000"/>
                </a:solidFill>
              </a:rPr>
              <a:t>Laboratory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Woods </a:t>
            </a:r>
            <a:r>
              <a:rPr lang="en-US" sz="2400" dirty="0">
                <a:solidFill>
                  <a:srgbClr val="000000"/>
                </a:solidFill>
              </a:rPr>
              <a:t>Hole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</a:t>
            </a:r>
            <a:endParaRPr lang="en-US" sz="2400" dirty="0" smtClean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1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676400" y="4671514"/>
            <a:ext cx="1430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T2 S2 image2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5524" y="-76200"/>
            <a:ext cx="9149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Rhodobacteraceae</a:t>
            </a:r>
            <a:r>
              <a:rPr lang="en-US" sz="2400" dirty="0" smtClean="0"/>
              <a:t> and </a:t>
            </a:r>
            <a:r>
              <a:rPr lang="en-US" sz="2400" dirty="0" err="1" smtClean="0"/>
              <a:t>Gammaproteobacteria</a:t>
            </a:r>
            <a:r>
              <a:rPr lang="en-US" sz="2400" dirty="0" smtClean="0"/>
              <a:t> in the neighborhood of diatoms in a 2 week biofilm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448800" y="4450181"/>
            <a:ext cx="1430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T2 S1 image6</a:t>
            </a:r>
            <a:endParaRPr lang="en-US" dirty="0"/>
          </a:p>
        </p:txBody>
      </p:sp>
      <p:pic>
        <p:nvPicPr>
          <p:cNvPr id="15" name="Picture 14" descr="T2_side2_image2_Alph_gam_rh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64019" r="61968" b="19976"/>
          <a:stretch/>
        </p:blipFill>
        <p:spPr>
          <a:xfrm>
            <a:off x="4753581" y="685800"/>
            <a:ext cx="4147591" cy="30780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29800" y="1827768"/>
            <a:ext cx="137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T2S2 image2</a:t>
            </a:r>
            <a:endParaRPr lang="en-US" dirty="0"/>
          </a:p>
        </p:txBody>
      </p:sp>
      <p:pic>
        <p:nvPicPr>
          <p:cNvPr id="16" name="Picture 15" descr="T2_side2_image2_Alph_gam_rh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4" t="34451" r="58577" b="48052"/>
          <a:stretch/>
        </p:blipFill>
        <p:spPr>
          <a:xfrm>
            <a:off x="4750022" y="3810000"/>
            <a:ext cx="4165378" cy="3001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4470" t="53846" r="57623" b="13482"/>
          <a:stretch/>
        </p:blipFill>
        <p:spPr>
          <a:xfrm>
            <a:off x="190500" y="3809999"/>
            <a:ext cx="3035301" cy="28649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52800" y="4293275"/>
            <a:ext cx="12742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Diatoms start to disappear</a:t>
            </a:r>
          </a:p>
          <a:p>
            <a:r>
              <a:rPr lang="en-US" dirty="0" smtClean="0"/>
              <a:t>in the second week of experiment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408750" y="1371600"/>
            <a:ext cx="137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T2S1 image7</a:t>
            </a:r>
            <a:endParaRPr lang="en-US" dirty="0"/>
          </a:p>
        </p:txBody>
      </p:sp>
      <p:pic>
        <p:nvPicPr>
          <p:cNvPr id="12" name="Picture 11" descr="T2_side1_image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34914" r="62500" b="41954"/>
          <a:stretch/>
        </p:blipFill>
        <p:spPr>
          <a:xfrm>
            <a:off x="190499" y="754796"/>
            <a:ext cx="4020553" cy="30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3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58606" y="189468"/>
            <a:ext cx="1305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week biofilm</a:t>
            </a:r>
          </a:p>
          <a:p>
            <a:r>
              <a:rPr lang="en-US" dirty="0" smtClean="0"/>
              <a:t>T2S1 </a:t>
            </a:r>
          </a:p>
          <a:p>
            <a:r>
              <a:rPr lang="en-US" dirty="0" smtClean="0"/>
              <a:t>image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2149" y="2813965"/>
            <a:ext cx="749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1</a:t>
            </a:r>
            <a:endParaRPr lang="en-US" dirty="0"/>
          </a:p>
        </p:txBody>
      </p:sp>
      <p:pic>
        <p:nvPicPr>
          <p:cNvPr id="5" name="Picture 4" descr="T2_side1_imag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622"/>
            <a:ext cx="7658606" cy="765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1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2_side2_imag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73815"/>
            <a:ext cx="7567895" cy="75678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1013" y="189468"/>
            <a:ext cx="1561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week biofilm</a:t>
            </a:r>
          </a:p>
          <a:p>
            <a:r>
              <a:rPr lang="en-US" dirty="0" smtClean="0"/>
              <a:t>T2S2 image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24800" y="3124200"/>
            <a:ext cx="749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63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C-W-PE2A-h3Z09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6216134"/>
            <a:ext cx="801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55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388443"/>
              </p:ext>
            </p:extLst>
          </p:nvPr>
        </p:nvGraphicFramePr>
        <p:xfrm>
          <a:off x="114300" y="1905000"/>
          <a:ext cx="8953503" cy="198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6300"/>
                <a:gridCol w="1209392"/>
                <a:gridCol w="1151250"/>
                <a:gridCol w="1196779"/>
                <a:gridCol w="1206771"/>
                <a:gridCol w="920838"/>
                <a:gridCol w="1130291"/>
                <a:gridCol w="1261882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Prokaryotes</a:t>
                      </a:r>
                    </a:p>
                    <a:p>
                      <a:r>
                        <a:rPr lang="en-US" sz="1600" dirty="0" smtClean="0"/>
                        <a:t>Eub338</a:t>
                      </a:r>
                      <a:r>
                        <a:rPr lang="en-US" sz="1600" baseline="0" dirty="0" smtClean="0"/>
                        <a:t> I II III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Alphapro-teobacteria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Rhodobac-teraceae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Bacteroi-detes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Gamma-</a:t>
                      </a:r>
                      <a:r>
                        <a:rPr lang="en-US" sz="1600" dirty="0" err="1" smtClean="0"/>
                        <a:t>proteo</a:t>
                      </a:r>
                      <a:r>
                        <a:rPr lang="en-US" sz="1600" dirty="0" smtClean="0"/>
                        <a:t>-bacteria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Vibriona-ceae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Alteromona-daceae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FISH</a:t>
                      </a:r>
                      <a:endParaRPr lang="en-US" sz="1600" baseline="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8400 cells/mm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baseline="30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56%</a:t>
                      </a:r>
                    </a:p>
                    <a:p>
                      <a:r>
                        <a:rPr lang="en-US" sz="1600" dirty="0" smtClean="0"/>
                        <a:t>± 11%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40%</a:t>
                      </a:r>
                    </a:p>
                    <a:p>
                      <a:r>
                        <a:rPr lang="en-US" sz="1600" dirty="0" smtClean="0"/>
                        <a:t>± 16%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24%</a:t>
                      </a:r>
                    </a:p>
                    <a:p>
                      <a:r>
                        <a:rPr lang="en-US" sz="1600" dirty="0" smtClean="0"/>
                        <a:t>± 12%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7%</a:t>
                      </a:r>
                    </a:p>
                    <a:p>
                      <a:r>
                        <a:rPr lang="en-US" sz="1600" dirty="0" smtClean="0"/>
                        <a:t>± 4%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0.03%</a:t>
                      </a:r>
                    </a:p>
                    <a:p>
                      <a:r>
                        <a:rPr lang="en-US" sz="1600" dirty="0" smtClean="0"/>
                        <a:t>± 0.05%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baseline="0" dirty="0" err="1" smtClean="0"/>
                        <a:t>Sequen-cing</a:t>
                      </a:r>
                      <a:endParaRPr lang="en-US" sz="1600" b="0" baseline="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600" baseline="300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58%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37%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7247" y="1403866"/>
            <a:ext cx="1902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week incubation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" y="4202668"/>
            <a:ext cx="199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weeks incubation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1" y="228600"/>
            <a:ext cx="876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Average abundance of bacteria on 1 and 2 week marine biofilm on Polyethylene plastic pieces</a:t>
            </a:r>
          </a:p>
          <a:p>
            <a:pPr algn="ctr"/>
            <a:r>
              <a:rPr lang="en-US" dirty="0" smtClean="0"/>
              <a:t>(mean (± standard deviation) of 20 fields of view)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829170"/>
              </p:ext>
            </p:extLst>
          </p:nvPr>
        </p:nvGraphicFramePr>
        <p:xfrm>
          <a:off x="114300" y="4572000"/>
          <a:ext cx="8915402" cy="198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6300"/>
                <a:gridCol w="1200518"/>
                <a:gridCol w="1146350"/>
                <a:gridCol w="1191686"/>
                <a:gridCol w="1201636"/>
                <a:gridCol w="916918"/>
                <a:gridCol w="1125482"/>
                <a:gridCol w="1256512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Prokaryotes</a:t>
                      </a:r>
                    </a:p>
                    <a:p>
                      <a:r>
                        <a:rPr lang="en-US" sz="1600" dirty="0" smtClean="0"/>
                        <a:t>Eub338</a:t>
                      </a:r>
                      <a:r>
                        <a:rPr lang="en-US" sz="1600" baseline="0" dirty="0" smtClean="0"/>
                        <a:t> I II III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Alphapro-teobacteria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Rhodobac-teraceae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Bacteroi-detes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Gamma-</a:t>
                      </a:r>
                      <a:r>
                        <a:rPr lang="en-US" sz="1600" dirty="0" err="1" smtClean="0"/>
                        <a:t>proteo</a:t>
                      </a:r>
                      <a:r>
                        <a:rPr lang="en-US" sz="1600" dirty="0" smtClean="0"/>
                        <a:t>-bacteria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Vibriona-ceae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Alteromona-daceae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FISH</a:t>
                      </a:r>
                      <a:endParaRPr lang="en-US" sz="1600" baseline="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</a:t>
                      </a:r>
                      <a:r>
                        <a:rPr lang="en-US" sz="1600" baseline="0" dirty="0" smtClean="0"/>
                        <a:t> 0</a:t>
                      </a:r>
                      <a:r>
                        <a:rPr lang="en-US" sz="1600" dirty="0" smtClean="0"/>
                        <a:t>00 cells/mm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baseline="30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50%</a:t>
                      </a:r>
                    </a:p>
                    <a:p>
                      <a:r>
                        <a:rPr lang="en-US" sz="1600" dirty="0" smtClean="0"/>
                        <a:t>± 14%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22%</a:t>
                      </a:r>
                    </a:p>
                    <a:p>
                      <a:r>
                        <a:rPr lang="en-US" sz="1600" dirty="0" smtClean="0"/>
                        <a:t>± 6%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10%</a:t>
                      </a:r>
                    </a:p>
                    <a:p>
                      <a:r>
                        <a:rPr lang="en-US" sz="1600" dirty="0" smtClean="0"/>
                        <a:t>± 6%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7%</a:t>
                      </a:r>
                    </a:p>
                    <a:p>
                      <a:r>
                        <a:rPr lang="en-US" sz="1600" dirty="0" smtClean="0"/>
                        <a:t>± 9%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0.02%</a:t>
                      </a:r>
                    </a:p>
                    <a:p>
                      <a:r>
                        <a:rPr lang="en-US" sz="1600" dirty="0" smtClean="0"/>
                        <a:t>± 0.03%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 smtClean="0"/>
                        <a:t>Sequen-cing</a:t>
                      </a:r>
                      <a:endParaRPr lang="en-US" sz="1600" b="0" baseline="0" dirty="0" smtClean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600" baseline="300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55%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31%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0.7%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142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extBox 510"/>
          <p:cNvSpPr txBox="1"/>
          <p:nvPr/>
        </p:nvSpPr>
        <p:spPr>
          <a:xfrm>
            <a:off x="701487" y="228600"/>
            <a:ext cx="772718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CLASI-FISH</a:t>
            </a:r>
          </a:p>
          <a:p>
            <a:pPr algn="ctr"/>
            <a:r>
              <a:rPr lang="en-US" b="1" dirty="0" smtClean="0"/>
              <a:t>C</a:t>
            </a:r>
            <a:r>
              <a:rPr lang="en-US" dirty="0" smtClean="0"/>
              <a:t>ombinatorial </a:t>
            </a:r>
            <a:r>
              <a:rPr lang="en-US" b="1" dirty="0" smtClean="0"/>
              <a:t>L</a:t>
            </a:r>
            <a:r>
              <a:rPr lang="en-US" dirty="0" smtClean="0"/>
              <a:t>abeling </a:t>
            </a:r>
            <a:r>
              <a:rPr lang="en-US" b="1" dirty="0" smtClean="0"/>
              <a:t>a</a:t>
            </a:r>
            <a:r>
              <a:rPr lang="en-US" dirty="0" smtClean="0"/>
              <a:t>nd </a:t>
            </a:r>
            <a:r>
              <a:rPr lang="en-US" b="1" dirty="0" smtClean="0"/>
              <a:t>S</a:t>
            </a:r>
            <a:r>
              <a:rPr lang="en-US" dirty="0" smtClean="0"/>
              <a:t>pectral </a:t>
            </a:r>
            <a:r>
              <a:rPr lang="en-US" b="1" dirty="0" smtClean="0"/>
              <a:t>I</a:t>
            </a:r>
            <a:r>
              <a:rPr lang="en-US" dirty="0" smtClean="0"/>
              <a:t>maging - </a:t>
            </a:r>
            <a:r>
              <a:rPr lang="en-US" b="1" dirty="0" smtClean="0"/>
              <a:t>F</a:t>
            </a:r>
            <a:r>
              <a:rPr lang="en-US" dirty="0" smtClean="0"/>
              <a:t>luorescence </a:t>
            </a:r>
            <a:r>
              <a:rPr lang="en-US" b="1" i="1" dirty="0" smtClean="0"/>
              <a:t>I</a:t>
            </a:r>
            <a:r>
              <a:rPr lang="en-US" i="1" dirty="0" smtClean="0"/>
              <a:t>n </a:t>
            </a:r>
            <a:r>
              <a:rPr lang="en-US" b="1" i="1" dirty="0" smtClean="0"/>
              <a:t>S</a:t>
            </a:r>
            <a:r>
              <a:rPr lang="en-US" i="1" dirty="0" smtClean="0"/>
              <a:t>itu </a:t>
            </a:r>
            <a:r>
              <a:rPr lang="en-US" b="1" dirty="0" smtClean="0"/>
              <a:t>H</a:t>
            </a:r>
            <a:r>
              <a:rPr lang="en-US" dirty="0" smtClean="0"/>
              <a:t>ybridization </a:t>
            </a:r>
            <a:endParaRPr lang="en-US" dirty="0"/>
          </a:p>
        </p:txBody>
      </p:sp>
      <p:sp>
        <p:nvSpPr>
          <p:cNvPr id="601" name="TextBox 600"/>
          <p:cNvSpPr txBox="1"/>
          <p:nvPr/>
        </p:nvSpPr>
        <p:spPr>
          <a:xfrm>
            <a:off x="8308221" y="5365320"/>
            <a:ext cx="49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fish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00400"/>
            <a:ext cx="1504936" cy="1345964"/>
          </a:xfrm>
          <a:prstGeom prst="rect">
            <a:avLst/>
          </a:prstGeom>
        </p:spPr>
      </p:pic>
      <p:pic>
        <p:nvPicPr>
          <p:cNvPr id="259" name="Picture 258"/>
          <p:cNvPicPr>
            <a:picLocks noChangeAspect="1"/>
          </p:cNvPicPr>
          <p:nvPr/>
        </p:nvPicPr>
        <p:blipFill rotWithShape="1">
          <a:blip r:embed="rId3"/>
          <a:srcRect t="8893" b="14384"/>
          <a:stretch/>
        </p:blipFill>
        <p:spPr>
          <a:xfrm>
            <a:off x="6554704" y="3111193"/>
            <a:ext cx="2417322" cy="2081905"/>
          </a:xfrm>
          <a:prstGeom prst="rect">
            <a:avLst/>
          </a:prstGeom>
        </p:spPr>
      </p:pic>
      <p:cxnSp>
        <p:nvCxnSpPr>
          <p:cNvPr id="483" name="Straight Arrow Connector 482"/>
          <p:cNvCxnSpPr/>
          <p:nvPr/>
        </p:nvCxnSpPr>
        <p:spPr>
          <a:xfrm>
            <a:off x="1954944" y="3779692"/>
            <a:ext cx="61921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Arrow Connector 484"/>
          <p:cNvCxnSpPr/>
          <p:nvPr/>
        </p:nvCxnSpPr>
        <p:spPr>
          <a:xfrm>
            <a:off x="6040703" y="2391361"/>
            <a:ext cx="81229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Arrow Connector 486"/>
          <p:cNvCxnSpPr/>
          <p:nvPr/>
        </p:nvCxnSpPr>
        <p:spPr>
          <a:xfrm>
            <a:off x="7859778" y="2844862"/>
            <a:ext cx="22882" cy="7808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8" name="TextBox 487"/>
          <p:cNvSpPr txBox="1"/>
          <p:nvPr/>
        </p:nvSpPr>
        <p:spPr>
          <a:xfrm>
            <a:off x="6655527" y="4922406"/>
            <a:ext cx="2316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LSM 780</a:t>
            </a:r>
          </a:p>
          <a:p>
            <a:pPr algn="ctr"/>
            <a:r>
              <a:rPr lang="en-US" dirty="0" smtClean="0"/>
              <a:t>Laser scanning Confocal Microscope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859778" y="57912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452625" y="1524000"/>
            <a:ext cx="4252975" cy="1456390"/>
          </a:xfrm>
          <a:prstGeom prst="rect">
            <a:avLst/>
          </a:prstGeom>
          <a:noFill/>
          <a:ln w="38100" cmpd="sng">
            <a:solidFill>
              <a:srgbClr val="C428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T1_side1_image6_eub_alp_bac_gam_rh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9" t="74593" r="14039" b="9566"/>
          <a:stretch/>
        </p:blipFill>
        <p:spPr>
          <a:xfrm>
            <a:off x="7492817" y="6103983"/>
            <a:ext cx="815404" cy="7143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265" y="4718989"/>
            <a:ext cx="2198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Unknown bacterial</a:t>
            </a:r>
          </a:p>
          <a:p>
            <a:r>
              <a:rPr lang="en-US" dirty="0"/>
              <a:t>c</a:t>
            </a:r>
            <a:r>
              <a:rPr lang="en-US" dirty="0" smtClean="0"/>
              <a:t>ommunity on plastic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265" y="1303008"/>
            <a:ext cx="214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Probes = oligonucleotides specifically targeting </a:t>
            </a:r>
            <a:r>
              <a:rPr lang="en-US" dirty="0" err="1" smtClean="0"/>
              <a:t>rRNA</a:t>
            </a:r>
            <a:endParaRPr lang="en-US" dirty="0"/>
          </a:p>
        </p:txBody>
      </p:sp>
      <p:pic>
        <p:nvPicPr>
          <p:cNvPr id="10" name="Picture 9" descr="fish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24000"/>
            <a:ext cx="4265618" cy="4953000"/>
          </a:xfrm>
          <a:prstGeom prst="rect">
            <a:avLst/>
          </a:prstGeom>
        </p:spPr>
      </p:pic>
      <p:pic>
        <p:nvPicPr>
          <p:cNvPr id="12" name="Picture 11" descr="fish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531" y="1315708"/>
            <a:ext cx="1945565" cy="173597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2038336" y="1828800"/>
            <a:ext cx="1238264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88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" t="38690" r="81827" b="51887"/>
          <a:stretch/>
        </p:blipFill>
        <p:spPr bwMode="auto">
          <a:xfrm>
            <a:off x="177902" y="1221097"/>
            <a:ext cx="8816467" cy="264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769" y="-76200"/>
            <a:ext cx="9222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Fluorescence spectral imaging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67267" y="496669"/>
            <a:ext cx="8627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emission spectrum of 7 different </a:t>
            </a:r>
            <a:r>
              <a:rPr lang="en-US" dirty="0" err="1" smtClean="0"/>
              <a:t>fluorophores</a:t>
            </a:r>
            <a:r>
              <a:rPr lang="en-US" dirty="0" smtClean="0"/>
              <a:t> and 2 auto-</a:t>
            </a:r>
            <a:r>
              <a:rPr lang="en-US" dirty="0" err="1" smtClean="0"/>
              <a:t>fluorescences</a:t>
            </a:r>
            <a:r>
              <a:rPr lang="en-US" dirty="0" smtClean="0"/>
              <a:t>, which can be separated using linear </a:t>
            </a:r>
            <a:r>
              <a:rPr lang="en-US" dirty="0" err="1" smtClean="0"/>
              <a:t>unmixing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50666" r="96068" b="23848"/>
          <a:stretch/>
        </p:blipFill>
        <p:spPr bwMode="auto">
          <a:xfrm rot="16200000">
            <a:off x="-2310092" y="3331954"/>
            <a:ext cx="383920" cy="262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04800" y="4136653"/>
            <a:ext cx="1906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Auto-fluorescence</a:t>
            </a:r>
          </a:p>
          <a:p>
            <a:r>
              <a:rPr lang="en-US" dirty="0" smtClean="0"/>
              <a:t>spectra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181707" y="3390900"/>
            <a:ext cx="494692" cy="903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6321280" y="5228325"/>
            <a:ext cx="1580573" cy="646331"/>
            <a:chOff x="520022" y="6204859"/>
            <a:chExt cx="1580573" cy="646331"/>
          </a:xfrm>
        </p:grpSpPr>
        <p:sp>
          <p:nvSpPr>
            <p:cNvPr id="40" name="Oval 39"/>
            <p:cNvSpPr/>
            <p:nvPr/>
          </p:nvSpPr>
          <p:spPr>
            <a:xfrm>
              <a:off x="520022" y="6352017"/>
              <a:ext cx="228600" cy="235722"/>
            </a:xfrm>
            <a:prstGeom prst="ellipse">
              <a:avLst/>
            </a:prstGeom>
            <a:solidFill>
              <a:srgbClr val="F48D0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85800" y="6204859"/>
              <a:ext cx="14147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Vib2300 TRX</a:t>
              </a:r>
            </a:p>
            <a:p>
              <a:r>
                <a:rPr lang="en-US" dirty="0" err="1" smtClean="0"/>
                <a:t>Vibrionaceae</a:t>
              </a:r>
              <a:endParaRPr lang="en-US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04800" y="4881660"/>
            <a:ext cx="2321684" cy="646331"/>
            <a:chOff x="2362200" y="4431068"/>
            <a:chExt cx="2321684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514600" y="4431068"/>
              <a:ext cx="21692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Eub338 I, II, III DY415</a:t>
              </a:r>
            </a:p>
            <a:p>
              <a:pPr algn="ctr"/>
              <a:r>
                <a:rPr lang="en-US" dirty="0"/>
                <a:t>f</a:t>
              </a:r>
              <a:r>
                <a:rPr lang="en-US" dirty="0" smtClean="0"/>
                <a:t>or all Prokaryotes</a:t>
              </a:r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2362200" y="4609459"/>
              <a:ext cx="228600" cy="235722"/>
            </a:xfrm>
            <a:prstGeom prst="ellipse">
              <a:avLst/>
            </a:prstGeom>
            <a:solidFill>
              <a:srgbClr val="0609C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698302" y="4434764"/>
            <a:ext cx="2683698" cy="646331"/>
            <a:chOff x="2362200" y="5238648"/>
            <a:chExt cx="2683698" cy="646331"/>
          </a:xfrm>
        </p:grpSpPr>
        <p:sp>
          <p:nvSpPr>
            <p:cNvPr id="31" name="TextBox 30"/>
            <p:cNvSpPr txBox="1"/>
            <p:nvPr/>
          </p:nvSpPr>
          <p:spPr>
            <a:xfrm>
              <a:off x="2362200" y="5238648"/>
              <a:ext cx="26836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Gam42a Cy5</a:t>
              </a:r>
            </a:p>
            <a:p>
              <a:pPr algn="ctr"/>
              <a:r>
                <a:rPr lang="en-US" dirty="0" smtClean="0"/>
                <a:t>for </a:t>
              </a:r>
              <a:r>
                <a:rPr lang="en-US" dirty="0" err="1" smtClean="0"/>
                <a:t>Gammaproteobacteria</a:t>
              </a:r>
              <a:endParaRPr lang="en-US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2819400" y="5334000"/>
              <a:ext cx="228600" cy="235722"/>
            </a:xfrm>
            <a:prstGeom prst="ellipse">
              <a:avLst/>
            </a:prstGeom>
            <a:solidFill>
              <a:srgbClr val="F303F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867400" y="6058001"/>
            <a:ext cx="2487806" cy="646331"/>
            <a:chOff x="8588029" y="5677001"/>
            <a:chExt cx="2487806" cy="646331"/>
          </a:xfrm>
        </p:grpSpPr>
        <p:sp>
          <p:nvSpPr>
            <p:cNvPr id="37" name="TextBox 36"/>
            <p:cNvSpPr txBox="1"/>
            <p:nvPr/>
          </p:nvSpPr>
          <p:spPr>
            <a:xfrm>
              <a:off x="8588029" y="5677001"/>
              <a:ext cx="24878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Alf968 Atto620</a:t>
              </a:r>
            </a:p>
            <a:p>
              <a:pPr algn="ctr"/>
              <a:r>
                <a:rPr lang="en-US" dirty="0" smtClean="0"/>
                <a:t>for </a:t>
              </a:r>
              <a:r>
                <a:rPr lang="en-US" dirty="0" err="1" smtClean="0"/>
                <a:t>Alphaproteobacteria</a:t>
              </a:r>
              <a:endParaRPr lang="en-US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8719508" y="5735150"/>
              <a:ext cx="228600" cy="235722"/>
            </a:xfrm>
            <a:prstGeom prst="ellipse">
              <a:avLst/>
            </a:prstGeom>
            <a:solidFill>
              <a:srgbClr val="F6F70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360947" y="5485065"/>
            <a:ext cx="2060867" cy="646331"/>
            <a:chOff x="5519833" y="5226913"/>
            <a:chExt cx="2060867" cy="646331"/>
          </a:xfrm>
        </p:grpSpPr>
        <p:sp>
          <p:nvSpPr>
            <p:cNvPr id="6" name="TextBox 5"/>
            <p:cNvSpPr txBox="1"/>
            <p:nvPr/>
          </p:nvSpPr>
          <p:spPr>
            <a:xfrm>
              <a:off x="5634133" y="5226913"/>
              <a:ext cx="19465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Rho1682 DY490</a:t>
              </a:r>
            </a:p>
            <a:p>
              <a:pPr algn="ctr"/>
              <a:r>
                <a:rPr lang="en-US" dirty="0" err="1" smtClean="0"/>
                <a:t>Rhodobacteraceae</a:t>
              </a:r>
              <a:endParaRPr lang="en-US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5519833" y="5347435"/>
              <a:ext cx="228600" cy="235722"/>
            </a:xfrm>
            <a:prstGeom prst="ellipse">
              <a:avLst/>
            </a:prstGeom>
            <a:solidFill>
              <a:srgbClr val="31FCF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279671" y="4581994"/>
            <a:ext cx="2333729" cy="646331"/>
            <a:chOff x="2734226" y="6427394"/>
            <a:chExt cx="2333729" cy="646331"/>
          </a:xfrm>
        </p:grpSpPr>
        <p:sp>
          <p:nvSpPr>
            <p:cNvPr id="16" name="TextBox 15"/>
            <p:cNvSpPr txBox="1"/>
            <p:nvPr/>
          </p:nvSpPr>
          <p:spPr>
            <a:xfrm>
              <a:off x="2734226" y="6427394"/>
              <a:ext cx="23337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Alt811 DY505</a:t>
              </a:r>
            </a:p>
            <a:p>
              <a:pPr algn="ctr"/>
              <a:r>
                <a:rPr lang="en-US" dirty="0" smtClean="0"/>
                <a:t>for </a:t>
              </a:r>
              <a:r>
                <a:rPr lang="en-US" dirty="0" err="1" smtClean="0"/>
                <a:t>Alteromonadaceae</a:t>
              </a:r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2929802" y="6510523"/>
              <a:ext cx="228600" cy="235722"/>
            </a:xfrm>
            <a:prstGeom prst="ellipse">
              <a:avLst/>
            </a:prstGeom>
            <a:solidFill>
              <a:srgbClr val="D502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02854" y="5722143"/>
            <a:ext cx="2531462" cy="646331"/>
            <a:chOff x="5341687" y="5226913"/>
            <a:chExt cx="2531462" cy="646331"/>
          </a:xfrm>
        </p:grpSpPr>
        <p:sp>
          <p:nvSpPr>
            <p:cNvPr id="30" name="TextBox 29"/>
            <p:cNvSpPr txBox="1"/>
            <p:nvPr/>
          </p:nvSpPr>
          <p:spPr>
            <a:xfrm>
              <a:off x="5341687" y="5226913"/>
              <a:ext cx="25314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Bac1058 </a:t>
              </a:r>
              <a:r>
                <a:rPr lang="en-US" dirty="0" err="1" smtClean="0"/>
                <a:t>Rhodamin</a:t>
              </a:r>
              <a:r>
                <a:rPr lang="en-US" dirty="0" smtClean="0"/>
                <a:t> </a:t>
              </a:r>
              <a:r>
                <a:rPr lang="en-US" dirty="0" err="1" smtClean="0"/>
                <a:t>RedX</a:t>
              </a:r>
              <a:r>
                <a:rPr lang="en-US" dirty="0" smtClean="0"/>
                <a:t> </a:t>
              </a:r>
            </a:p>
            <a:p>
              <a:pPr algn="ctr"/>
              <a:r>
                <a:rPr lang="en-US" dirty="0" err="1" smtClean="0"/>
                <a:t>Bacteroidetes</a:t>
              </a:r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5519833" y="5583157"/>
              <a:ext cx="228600" cy="235722"/>
            </a:xfrm>
            <a:prstGeom prst="ellipse">
              <a:avLst/>
            </a:prstGeom>
            <a:solidFill>
              <a:srgbClr val="37FD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Left Brace 6"/>
          <p:cNvSpPr/>
          <p:nvPr/>
        </p:nvSpPr>
        <p:spPr>
          <a:xfrm rot="16200000">
            <a:off x="2300607" y="2887171"/>
            <a:ext cx="351784" cy="1600200"/>
          </a:xfrm>
          <a:prstGeom prst="lef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81200" y="3748397"/>
            <a:ext cx="1081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aser </a:t>
            </a:r>
            <a:r>
              <a:rPr lang="en-US" dirty="0"/>
              <a:t>405</a:t>
            </a:r>
          </a:p>
        </p:txBody>
      </p:sp>
      <p:sp>
        <p:nvSpPr>
          <p:cNvPr id="33" name="Left Brace 32"/>
          <p:cNvSpPr/>
          <p:nvPr/>
        </p:nvSpPr>
        <p:spPr>
          <a:xfrm rot="16200000">
            <a:off x="4281808" y="2518404"/>
            <a:ext cx="351784" cy="2362200"/>
          </a:xfrm>
          <a:prstGeom prst="lef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86200" y="3784145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aser 488</a:t>
            </a:r>
            <a:endParaRPr lang="en-US" dirty="0"/>
          </a:p>
        </p:txBody>
      </p:sp>
      <p:sp>
        <p:nvSpPr>
          <p:cNvPr id="35" name="Left Brace 34"/>
          <p:cNvSpPr/>
          <p:nvPr/>
        </p:nvSpPr>
        <p:spPr>
          <a:xfrm rot="16200000">
            <a:off x="6526584" y="2635829"/>
            <a:ext cx="351784" cy="2127351"/>
          </a:xfrm>
          <a:prstGeom prst="lef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185578" y="3791327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Laser 594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1305532"/>
            <a:ext cx="592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nm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757329" y="3048000"/>
            <a:ext cx="919070" cy="11838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1695450" y="1981110"/>
            <a:ext cx="6076950" cy="1483923"/>
          </a:xfrm>
          <a:custGeom>
            <a:avLst/>
            <a:gdLst>
              <a:gd name="connsiteX0" fmla="*/ 0 w 6076950"/>
              <a:gd name="connsiteY0" fmla="*/ 1003390 h 1483923"/>
              <a:gd name="connsiteX1" fmla="*/ 31750 w 6076950"/>
              <a:gd name="connsiteY1" fmla="*/ 870040 h 1483923"/>
              <a:gd name="connsiteX2" fmla="*/ 63500 w 6076950"/>
              <a:gd name="connsiteY2" fmla="*/ 711290 h 1483923"/>
              <a:gd name="connsiteX3" fmla="*/ 107950 w 6076950"/>
              <a:gd name="connsiteY3" fmla="*/ 565240 h 1483923"/>
              <a:gd name="connsiteX4" fmla="*/ 139700 w 6076950"/>
              <a:gd name="connsiteY4" fmla="*/ 431890 h 1483923"/>
              <a:gd name="connsiteX5" fmla="*/ 177800 w 6076950"/>
              <a:gd name="connsiteY5" fmla="*/ 273140 h 1483923"/>
              <a:gd name="connsiteX6" fmla="*/ 203200 w 6076950"/>
              <a:gd name="connsiteY6" fmla="*/ 228690 h 1483923"/>
              <a:gd name="connsiteX7" fmla="*/ 368300 w 6076950"/>
              <a:gd name="connsiteY7" fmla="*/ 31840 h 1483923"/>
              <a:gd name="connsiteX8" fmla="*/ 488950 w 6076950"/>
              <a:gd name="connsiteY8" fmla="*/ 12790 h 1483923"/>
              <a:gd name="connsiteX9" fmla="*/ 635000 w 6076950"/>
              <a:gd name="connsiteY9" fmla="*/ 90 h 1483923"/>
              <a:gd name="connsiteX10" fmla="*/ 749300 w 6076950"/>
              <a:gd name="connsiteY10" fmla="*/ 19140 h 1483923"/>
              <a:gd name="connsiteX11" fmla="*/ 838200 w 6076950"/>
              <a:gd name="connsiteY11" fmla="*/ 44540 h 1483923"/>
              <a:gd name="connsiteX12" fmla="*/ 971550 w 6076950"/>
              <a:gd name="connsiteY12" fmla="*/ 88990 h 1483923"/>
              <a:gd name="connsiteX13" fmla="*/ 1028700 w 6076950"/>
              <a:gd name="connsiteY13" fmla="*/ 120740 h 1483923"/>
              <a:gd name="connsiteX14" fmla="*/ 1162050 w 6076950"/>
              <a:gd name="connsiteY14" fmla="*/ 139790 h 1483923"/>
              <a:gd name="connsiteX15" fmla="*/ 1244600 w 6076950"/>
              <a:gd name="connsiteY15" fmla="*/ 215990 h 1483923"/>
              <a:gd name="connsiteX16" fmla="*/ 1339850 w 6076950"/>
              <a:gd name="connsiteY16" fmla="*/ 304890 h 1483923"/>
              <a:gd name="connsiteX17" fmla="*/ 1365250 w 6076950"/>
              <a:gd name="connsiteY17" fmla="*/ 336640 h 1483923"/>
              <a:gd name="connsiteX18" fmla="*/ 1422400 w 6076950"/>
              <a:gd name="connsiteY18" fmla="*/ 666840 h 1483923"/>
              <a:gd name="connsiteX19" fmla="*/ 1473200 w 6076950"/>
              <a:gd name="connsiteY19" fmla="*/ 895440 h 1483923"/>
              <a:gd name="connsiteX20" fmla="*/ 1504950 w 6076950"/>
              <a:gd name="connsiteY20" fmla="*/ 1111340 h 1483923"/>
              <a:gd name="connsiteX21" fmla="*/ 1555750 w 6076950"/>
              <a:gd name="connsiteY21" fmla="*/ 1397090 h 1483923"/>
              <a:gd name="connsiteX22" fmla="*/ 1638300 w 6076950"/>
              <a:gd name="connsiteY22" fmla="*/ 1238340 h 1483923"/>
              <a:gd name="connsiteX23" fmla="*/ 1765300 w 6076950"/>
              <a:gd name="connsiteY23" fmla="*/ 1016090 h 1483923"/>
              <a:gd name="connsiteX24" fmla="*/ 1847850 w 6076950"/>
              <a:gd name="connsiteY24" fmla="*/ 787490 h 1483923"/>
              <a:gd name="connsiteX25" fmla="*/ 1917700 w 6076950"/>
              <a:gd name="connsiteY25" fmla="*/ 565240 h 1483923"/>
              <a:gd name="connsiteX26" fmla="*/ 1962150 w 6076950"/>
              <a:gd name="connsiteY26" fmla="*/ 469990 h 1483923"/>
              <a:gd name="connsiteX27" fmla="*/ 2051050 w 6076950"/>
              <a:gd name="connsiteY27" fmla="*/ 450940 h 1483923"/>
              <a:gd name="connsiteX28" fmla="*/ 2203450 w 6076950"/>
              <a:gd name="connsiteY28" fmla="*/ 431890 h 1483923"/>
              <a:gd name="connsiteX29" fmla="*/ 2419350 w 6076950"/>
              <a:gd name="connsiteY29" fmla="*/ 463640 h 1483923"/>
              <a:gd name="connsiteX30" fmla="*/ 2603500 w 6076950"/>
              <a:gd name="connsiteY30" fmla="*/ 489040 h 1483923"/>
              <a:gd name="connsiteX31" fmla="*/ 2730500 w 6076950"/>
              <a:gd name="connsiteY31" fmla="*/ 527140 h 1483923"/>
              <a:gd name="connsiteX32" fmla="*/ 2901950 w 6076950"/>
              <a:gd name="connsiteY32" fmla="*/ 558890 h 1483923"/>
              <a:gd name="connsiteX33" fmla="*/ 3041650 w 6076950"/>
              <a:gd name="connsiteY33" fmla="*/ 577940 h 1483923"/>
              <a:gd name="connsiteX34" fmla="*/ 3130550 w 6076950"/>
              <a:gd name="connsiteY34" fmla="*/ 609690 h 1483923"/>
              <a:gd name="connsiteX35" fmla="*/ 3327400 w 6076950"/>
              <a:gd name="connsiteY35" fmla="*/ 635090 h 1483923"/>
              <a:gd name="connsiteX36" fmla="*/ 3422650 w 6076950"/>
              <a:gd name="connsiteY36" fmla="*/ 685890 h 1483923"/>
              <a:gd name="connsiteX37" fmla="*/ 3530600 w 6076950"/>
              <a:gd name="connsiteY37" fmla="*/ 730340 h 1483923"/>
              <a:gd name="connsiteX38" fmla="*/ 3657600 w 6076950"/>
              <a:gd name="connsiteY38" fmla="*/ 914490 h 1483923"/>
              <a:gd name="connsiteX39" fmla="*/ 3784600 w 6076950"/>
              <a:gd name="connsiteY39" fmla="*/ 1143090 h 1483923"/>
              <a:gd name="connsiteX40" fmla="*/ 3848100 w 6076950"/>
              <a:gd name="connsiteY40" fmla="*/ 1295490 h 1483923"/>
              <a:gd name="connsiteX41" fmla="*/ 3898900 w 6076950"/>
              <a:gd name="connsiteY41" fmla="*/ 1441540 h 1483923"/>
              <a:gd name="connsiteX42" fmla="*/ 3924300 w 6076950"/>
              <a:gd name="connsiteY42" fmla="*/ 1479640 h 1483923"/>
              <a:gd name="connsiteX43" fmla="*/ 4006850 w 6076950"/>
              <a:gd name="connsiteY43" fmla="*/ 1358990 h 1483923"/>
              <a:gd name="connsiteX44" fmla="*/ 4152900 w 6076950"/>
              <a:gd name="connsiteY44" fmla="*/ 1149440 h 1483923"/>
              <a:gd name="connsiteX45" fmla="*/ 4279900 w 6076950"/>
              <a:gd name="connsiteY45" fmla="*/ 933540 h 1483923"/>
              <a:gd name="connsiteX46" fmla="*/ 4311650 w 6076950"/>
              <a:gd name="connsiteY46" fmla="*/ 870040 h 1483923"/>
              <a:gd name="connsiteX47" fmla="*/ 4533900 w 6076950"/>
              <a:gd name="connsiteY47" fmla="*/ 857340 h 1483923"/>
              <a:gd name="connsiteX48" fmla="*/ 4679950 w 6076950"/>
              <a:gd name="connsiteY48" fmla="*/ 920840 h 1483923"/>
              <a:gd name="connsiteX49" fmla="*/ 4838700 w 6076950"/>
              <a:gd name="connsiteY49" fmla="*/ 958940 h 1483923"/>
              <a:gd name="connsiteX50" fmla="*/ 4940300 w 6076950"/>
              <a:gd name="connsiteY50" fmla="*/ 977990 h 1483923"/>
              <a:gd name="connsiteX51" fmla="*/ 5041900 w 6076950"/>
              <a:gd name="connsiteY51" fmla="*/ 1009740 h 1483923"/>
              <a:gd name="connsiteX52" fmla="*/ 5549900 w 6076950"/>
              <a:gd name="connsiteY52" fmla="*/ 1009740 h 1483923"/>
              <a:gd name="connsiteX53" fmla="*/ 5638800 w 6076950"/>
              <a:gd name="connsiteY53" fmla="*/ 1009740 h 1483923"/>
              <a:gd name="connsiteX54" fmla="*/ 5829300 w 6076950"/>
              <a:gd name="connsiteY54" fmla="*/ 1073240 h 1483923"/>
              <a:gd name="connsiteX55" fmla="*/ 6013450 w 6076950"/>
              <a:gd name="connsiteY55" fmla="*/ 1130390 h 1483923"/>
              <a:gd name="connsiteX56" fmla="*/ 6076950 w 6076950"/>
              <a:gd name="connsiteY56" fmla="*/ 1155790 h 1483923"/>
              <a:gd name="connsiteX57" fmla="*/ 6076950 w 6076950"/>
              <a:gd name="connsiteY57" fmla="*/ 1155790 h 14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76950" h="1483923">
                <a:moveTo>
                  <a:pt x="0" y="1003390"/>
                </a:moveTo>
                <a:cubicBezTo>
                  <a:pt x="10583" y="961056"/>
                  <a:pt x="21167" y="918723"/>
                  <a:pt x="31750" y="870040"/>
                </a:cubicBezTo>
                <a:cubicBezTo>
                  <a:pt x="42333" y="821357"/>
                  <a:pt x="50800" y="762090"/>
                  <a:pt x="63500" y="711290"/>
                </a:cubicBezTo>
                <a:cubicBezTo>
                  <a:pt x="76200" y="660490"/>
                  <a:pt x="95250" y="611807"/>
                  <a:pt x="107950" y="565240"/>
                </a:cubicBezTo>
                <a:cubicBezTo>
                  <a:pt x="120650" y="518673"/>
                  <a:pt x="128058" y="480573"/>
                  <a:pt x="139700" y="431890"/>
                </a:cubicBezTo>
                <a:cubicBezTo>
                  <a:pt x="151342" y="383207"/>
                  <a:pt x="167217" y="307007"/>
                  <a:pt x="177800" y="273140"/>
                </a:cubicBezTo>
                <a:cubicBezTo>
                  <a:pt x="188383" y="239273"/>
                  <a:pt x="171450" y="268907"/>
                  <a:pt x="203200" y="228690"/>
                </a:cubicBezTo>
                <a:cubicBezTo>
                  <a:pt x="234950" y="188473"/>
                  <a:pt x="320675" y="67823"/>
                  <a:pt x="368300" y="31840"/>
                </a:cubicBezTo>
                <a:cubicBezTo>
                  <a:pt x="415925" y="-4143"/>
                  <a:pt x="444500" y="18082"/>
                  <a:pt x="488950" y="12790"/>
                </a:cubicBezTo>
                <a:cubicBezTo>
                  <a:pt x="533400" y="7498"/>
                  <a:pt x="591608" y="-968"/>
                  <a:pt x="635000" y="90"/>
                </a:cubicBezTo>
                <a:cubicBezTo>
                  <a:pt x="678392" y="1148"/>
                  <a:pt x="715433" y="11732"/>
                  <a:pt x="749300" y="19140"/>
                </a:cubicBezTo>
                <a:cubicBezTo>
                  <a:pt x="783167" y="26548"/>
                  <a:pt x="801158" y="32898"/>
                  <a:pt x="838200" y="44540"/>
                </a:cubicBezTo>
                <a:cubicBezTo>
                  <a:pt x="875242" y="56182"/>
                  <a:pt x="939800" y="76290"/>
                  <a:pt x="971550" y="88990"/>
                </a:cubicBezTo>
                <a:cubicBezTo>
                  <a:pt x="1003300" y="101690"/>
                  <a:pt x="996950" y="112273"/>
                  <a:pt x="1028700" y="120740"/>
                </a:cubicBezTo>
                <a:cubicBezTo>
                  <a:pt x="1060450" y="129207"/>
                  <a:pt x="1126067" y="123915"/>
                  <a:pt x="1162050" y="139790"/>
                </a:cubicBezTo>
                <a:cubicBezTo>
                  <a:pt x="1198033" y="155665"/>
                  <a:pt x="1244600" y="215990"/>
                  <a:pt x="1244600" y="215990"/>
                </a:cubicBezTo>
                <a:cubicBezTo>
                  <a:pt x="1274233" y="243507"/>
                  <a:pt x="1319742" y="284782"/>
                  <a:pt x="1339850" y="304890"/>
                </a:cubicBezTo>
                <a:cubicBezTo>
                  <a:pt x="1359958" y="324998"/>
                  <a:pt x="1351492" y="276315"/>
                  <a:pt x="1365250" y="336640"/>
                </a:cubicBezTo>
                <a:cubicBezTo>
                  <a:pt x="1379008" y="396965"/>
                  <a:pt x="1404408" y="573707"/>
                  <a:pt x="1422400" y="666840"/>
                </a:cubicBezTo>
                <a:cubicBezTo>
                  <a:pt x="1440392" y="759973"/>
                  <a:pt x="1459442" y="821357"/>
                  <a:pt x="1473200" y="895440"/>
                </a:cubicBezTo>
                <a:cubicBezTo>
                  <a:pt x="1486958" y="969523"/>
                  <a:pt x="1491192" y="1027732"/>
                  <a:pt x="1504950" y="1111340"/>
                </a:cubicBezTo>
                <a:cubicBezTo>
                  <a:pt x="1518708" y="1194948"/>
                  <a:pt x="1533525" y="1375923"/>
                  <a:pt x="1555750" y="1397090"/>
                </a:cubicBezTo>
                <a:cubicBezTo>
                  <a:pt x="1577975" y="1418257"/>
                  <a:pt x="1603375" y="1301840"/>
                  <a:pt x="1638300" y="1238340"/>
                </a:cubicBezTo>
                <a:cubicBezTo>
                  <a:pt x="1673225" y="1174840"/>
                  <a:pt x="1730375" y="1091232"/>
                  <a:pt x="1765300" y="1016090"/>
                </a:cubicBezTo>
                <a:cubicBezTo>
                  <a:pt x="1800225" y="940948"/>
                  <a:pt x="1822450" y="862632"/>
                  <a:pt x="1847850" y="787490"/>
                </a:cubicBezTo>
                <a:cubicBezTo>
                  <a:pt x="1873250" y="712348"/>
                  <a:pt x="1898650" y="618157"/>
                  <a:pt x="1917700" y="565240"/>
                </a:cubicBezTo>
                <a:cubicBezTo>
                  <a:pt x="1936750" y="512323"/>
                  <a:pt x="1939925" y="489040"/>
                  <a:pt x="1962150" y="469990"/>
                </a:cubicBezTo>
                <a:cubicBezTo>
                  <a:pt x="1984375" y="450940"/>
                  <a:pt x="2010833" y="457290"/>
                  <a:pt x="2051050" y="450940"/>
                </a:cubicBezTo>
                <a:cubicBezTo>
                  <a:pt x="2091267" y="444590"/>
                  <a:pt x="2142067" y="429773"/>
                  <a:pt x="2203450" y="431890"/>
                </a:cubicBezTo>
                <a:cubicBezTo>
                  <a:pt x="2264833" y="434007"/>
                  <a:pt x="2419350" y="463640"/>
                  <a:pt x="2419350" y="463640"/>
                </a:cubicBezTo>
                <a:cubicBezTo>
                  <a:pt x="2486025" y="473165"/>
                  <a:pt x="2551642" y="478457"/>
                  <a:pt x="2603500" y="489040"/>
                </a:cubicBezTo>
                <a:cubicBezTo>
                  <a:pt x="2655358" y="499623"/>
                  <a:pt x="2680758" y="515498"/>
                  <a:pt x="2730500" y="527140"/>
                </a:cubicBezTo>
                <a:cubicBezTo>
                  <a:pt x="2780242" y="538782"/>
                  <a:pt x="2850092" y="550423"/>
                  <a:pt x="2901950" y="558890"/>
                </a:cubicBezTo>
                <a:cubicBezTo>
                  <a:pt x="2953808" y="567357"/>
                  <a:pt x="3003550" y="569473"/>
                  <a:pt x="3041650" y="577940"/>
                </a:cubicBezTo>
                <a:cubicBezTo>
                  <a:pt x="3079750" y="586407"/>
                  <a:pt x="3082925" y="600165"/>
                  <a:pt x="3130550" y="609690"/>
                </a:cubicBezTo>
                <a:cubicBezTo>
                  <a:pt x="3178175" y="619215"/>
                  <a:pt x="3278717" y="622390"/>
                  <a:pt x="3327400" y="635090"/>
                </a:cubicBezTo>
                <a:cubicBezTo>
                  <a:pt x="3376083" y="647790"/>
                  <a:pt x="3388783" y="670015"/>
                  <a:pt x="3422650" y="685890"/>
                </a:cubicBezTo>
                <a:cubicBezTo>
                  <a:pt x="3456517" y="701765"/>
                  <a:pt x="3491442" y="692240"/>
                  <a:pt x="3530600" y="730340"/>
                </a:cubicBezTo>
                <a:cubicBezTo>
                  <a:pt x="3569758" y="768440"/>
                  <a:pt x="3615267" y="845698"/>
                  <a:pt x="3657600" y="914490"/>
                </a:cubicBezTo>
                <a:cubicBezTo>
                  <a:pt x="3699933" y="983282"/>
                  <a:pt x="3752850" y="1079590"/>
                  <a:pt x="3784600" y="1143090"/>
                </a:cubicBezTo>
                <a:cubicBezTo>
                  <a:pt x="3816350" y="1206590"/>
                  <a:pt x="3829050" y="1245748"/>
                  <a:pt x="3848100" y="1295490"/>
                </a:cubicBezTo>
                <a:cubicBezTo>
                  <a:pt x="3867150" y="1345232"/>
                  <a:pt x="3886200" y="1410848"/>
                  <a:pt x="3898900" y="1441540"/>
                </a:cubicBezTo>
                <a:cubicBezTo>
                  <a:pt x="3911600" y="1472232"/>
                  <a:pt x="3906308" y="1493398"/>
                  <a:pt x="3924300" y="1479640"/>
                </a:cubicBezTo>
                <a:cubicBezTo>
                  <a:pt x="3942292" y="1465882"/>
                  <a:pt x="4006850" y="1358990"/>
                  <a:pt x="4006850" y="1358990"/>
                </a:cubicBezTo>
                <a:cubicBezTo>
                  <a:pt x="4044950" y="1303957"/>
                  <a:pt x="4107392" y="1220348"/>
                  <a:pt x="4152900" y="1149440"/>
                </a:cubicBezTo>
                <a:cubicBezTo>
                  <a:pt x="4198408" y="1078532"/>
                  <a:pt x="4253442" y="980107"/>
                  <a:pt x="4279900" y="933540"/>
                </a:cubicBezTo>
                <a:cubicBezTo>
                  <a:pt x="4306358" y="886973"/>
                  <a:pt x="4269317" y="882740"/>
                  <a:pt x="4311650" y="870040"/>
                </a:cubicBezTo>
                <a:cubicBezTo>
                  <a:pt x="4353983" y="857340"/>
                  <a:pt x="4472517" y="848873"/>
                  <a:pt x="4533900" y="857340"/>
                </a:cubicBezTo>
                <a:cubicBezTo>
                  <a:pt x="4595283" y="865807"/>
                  <a:pt x="4629150" y="903907"/>
                  <a:pt x="4679950" y="920840"/>
                </a:cubicBezTo>
                <a:cubicBezTo>
                  <a:pt x="4730750" y="937773"/>
                  <a:pt x="4795308" y="949415"/>
                  <a:pt x="4838700" y="958940"/>
                </a:cubicBezTo>
                <a:cubicBezTo>
                  <a:pt x="4882092" y="968465"/>
                  <a:pt x="4906433" y="969523"/>
                  <a:pt x="4940300" y="977990"/>
                </a:cubicBezTo>
                <a:cubicBezTo>
                  <a:pt x="4974167" y="986457"/>
                  <a:pt x="4940300" y="1004448"/>
                  <a:pt x="5041900" y="1009740"/>
                </a:cubicBezTo>
                <a:cubicBezTo>
                  <a:pt x="5143500" y="1015032"/>
                  <a:pt x="5549900" y="1009740"/>
                  <a:pt x="5549900" y="1009740"/>
                </a:cubicBezTo>
                <a:cubicBezTo>
                  <a:pt x="5649383" y="1009740"/>
                  <a:pt x="5592233" y="999157"/>
                  <a:pt x="5638800" y="1009740"/>
                </a:cubicBezTo>
                <a:cubicBezTo>
                  <a:pt x="5685367" y="1020323"/>
                  <a:pt x="5766858" y="1053132"/>
                  <a:pt x="5829300" y="1073240"/>
                </a:cubicBezTo>
                <a:cubicBezTo>
                  <a:pt x="5891742" y="1093348"/>
                  <a:pt x="5972175" y="1116632"/>
                  <a:pt x="6013450" y="1130390"/>
                </a:cubicBezTo>
                <a:cubicBezTo>
                  <a:pt x="6054725" y="1144148"/>
                  <a:pt x="6076950" y="1155790"/>
                  <a:pt x="6076950" y="1155790"/>
                </a:cubicBezTo>
                <a:lnTo>
                  <a:pt x="6076950" y="1155790"/>
                </a:lnTo>
              </a:path>
            </a:pathLst>
          </a:cu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676400" y="1948225"/>
            <a:ext cx="6076950" cy="1442675"/>
          </a:xfrm>
          <a:custGeom>
            <a:avLst/>
            <a:gdLst>
              <a:gd name="connsiteX0" fmla="*/ 0 w 6076950"/>
              <a:gd name="connsiteY0" fmla="*/ 1442675 h 1442675"/>
              <a:gd name="connsiteX1" fmla="*/ 133350 w 6076950"/>
              <a:gd name="connsiteY1" fmla="*/ 1296625 h 1442675"/>
              <a:gd name="connsiteX2" fmla="*/ 311150 w 6076950"/>
              <a:gd name="connsiteY2" fmla="*/ 1131525 h 1442675"/>
              <a:gd name="connsiteX3" fmla="*/ 527050 w 6076950"/>
              <a:gd name="connsiteY3" fmla="*/ 998175 h 1442675"/>
              <a:gd name="connsiteX4" fmla="*/ 717550 w 6076950"/>
              <a:gd name="connsiteY4" fmla="*/ 902925 h 1442675"/>
              <a:gd name="connsiteX5" fmla="*/ 895350 w 6076950"/>
              <a:gd name="connsiteY5" fmla="*/ 788625 h 1442675"/>
              <a:gd name="connsiteX6" fmla="*/ 1016000 w 6076950"/>
              <a:gd name="connsiteY6" fmla="*/ 744175 h 1442675"/>
              <a:gd name="connsiteX7" fmla="*/ 1111250 w 6076950"/>
              <a:gd name="connsiteY7" fmla="*/ 674325 h 1442675"/>
              <a:gd name="connsiteX8" fmla="*/ 1193800 w 6076950"/>
              <a:gd name="connsiteY8" fmla="*/ 636225 h 1442675"/>
              <a:gd name="connsiteX9" fmla="*/ 1371600 w 6076950"/>
              <a:gd name="connsiteY9" fmla="*/ 636225 h 1442675"/>
              <a:gd name="connsiteX10" fmla="*/ 1428750 w 6076950"/>
              <a:gd name="connsiteY10" fmla="*/ 833075 h 1442675"/>
              <a:gd name="connsiteX11" fmla="*/ 1517650 w 6076950"/>
              <a:gd name="connsiteY11" fmla="*/ 1207725 h 1442675"/>
              <a:gd name="connsiteX12" fmla="*/ 1581150 w 6076950"/>
              <a:gd name="connsiteY12" fmla="*/ 1385525 h 1442675"/>
              <a:gd name="connsiteX13" fmla="*/ 1670050 w 6076950"/>
              <a:gd name="connsiteY13" fmla="*/ 1277575 h 1442675"/>
              <a:gd name="connsiteX14" fmla="*/ 1797050 w 6076950"/>
              <a:gd name="connsiteY14" fmla="*/ 1068025 h 1442675"/>
              <a:gd name="connsiteX15" fmla="*/ 1905000 w 6076950"/>
              <a:gd name="connsiteY15" fmla="*/ 667975 h 1442675"/>
              <a:gd name="connsiteX16" fmla="*/ 1968500 w 6076950"/>
              <a:gd name="connsiteY16" fmla="*/ 433025 h 1442675"/>
              <a:gd name="connsiteX17" fmla="*/ 2076450 w 6076950"/>
              <a:gd name="connsiteY17" fmla="*/ 350475 h 1442675"/>
              <a:gd name="connsiteX18" fmla="*/ 2286000 w 6076950"/>
              <a:gd name="connsiteY18" fmla="*/ 229825 h 1442675"/>
              <a:gd name="connsiteX19" fmla="*/ 2419350 w 6076950"/>
              <a:gd name="connsiteY19" fmla="*/ 185375 h 1442675"/>
              <a:gd name="connsiteX20" fmla="*/ 2584450 w 6076950"/>
              <a:gd name="connsiteY20" fmla="*/ 115525 h 1442675"/>
              <a:gd name="connsiteX21" fmla="*/ 2965450 w 6076950"/>
              <a:gd name="connsiteY21" fmla="*/ 121875 h 1442675"/>
              <a:gd name="connsiteX22" fmla="*/ 3213100 w 6076950"/>
              <a:gd name="connsiteY22" fmla="*/ 109175 h 1442675"/>
              <a:gd name="connsiteX23" fmla="*/ 3346450 w 6076950"/>
              <a:gd name="connsiteY23" fmla="*/ 109175 h 1442675"/>
              <a:gd name="connsiteX24" fmla="*/ 3460750 w 6076950"/>
              <a:gd name="connsiteY24" fmla="*/ 147275 h 1442675"/>
              <a:gd name="connsiteX25" fmla="*/ 3530600 w 6076950"/>
              <a:gd name="connsiteY25" fmla="*/ 185375 h 1442675"/>
              <a:gd name="connsiteX26" fmla="*/ 3638550 w 6076950"/>
              <a:gd name="connsiteY26" fmla="*/ 452075 h 1442675"/>
              <a:gd name="connsiteX27" fmla="*/ 3771900 w 6076950"/>
              <a:gd name="connsiteY27" fmla="*/ 845775 h 1442675"/>
              <a:gd name="connsiteX28" fmla="*/ 3867150 w 6076950"/>
              <a:gd name="connsiteY28" fmla="*/ 1233125 h 1442675"/>
              <a:gd name="connsiteX29" fmla="*/ 3930650 w 6076950"/>
              <a:gd name="connsiteY29" fmla="*/ 1423625 h 1442675"/>
              <a:gd name="connsiteX30" fmla="*/ 4006850 w 6076950"/>
              <a:gd name="connsiteY30" fmla="*/ 1341075 h 1442675"/>
              <a:gd name="connsiteX31" fmla="*/ 4133850 w 6076950"/>
              <a:gd name="connsiteY31" fmla="*/ 1055325 h 1442675"/>
              <a:gd name="connsiteX32" fmla="*/ 4203700 w 6076950"/>
              <a:gd name="connsiteY32" fmla="*/ 725125 h 1442675"/>
              <a:gd name="connsiteX33" fmla="*/ 4298950 w 6076950"/>
              <a:gd name="connsiteY33" fmla="*/ 413975 h 1442675"/>
              <a:gd name="connsiteX34" fmla="*/ 4305300 w 6076950"/>
              <a:gd name="connsiteY34" fmla="*/ 369525 h 1442675"/>
              <a:gd name="connsiteX35" fmla="*/ 4521200 w 6076950"/>
              <a:gd name="connsiteY35" fmla="*/ 363175 h 1442675"/>
              <a:gd name="connsiteX36" fmla="*/ 4654550 w 6076950"/>
              <a:gd name="connsiteY36" fmla="*/ 433025 h 1442675"/>
              <a:gd name="connsiteX37" fmla="*/ 4921250 w 6076950"/>
              <a:gd name="connsiteY37" fmla="*/ 490175 h 1442675"/>
              <a:gd name="connsiteX38" fmla="*/ 5092700 w 6076950"/>
              <a:gd name="connsiteY38" fmla="*/ 471125 h 1442675"/>
              <a:gd name="connsiteX39" fmla="*/ 5219700 w 6076950"/>
              <a:gd name="connsiteY39" fmla="*/ 375875 h 1442675"/>
              <a:gd name="connsiteX40" fmla="*/ 5391150 w 6076950"/>
              <a:gd name="connsiteY40" fmla="*/ 191725 h 1442675"/>
              <a:gd name="connsiteX41" fmla="*/ 5486400 w 6076950"/>
              <a:gd name="connsiteY41" fmla="*/ 39325 h 1442675"/>
              <a:gd name="connsiteX42" fmla="*/ 5676900 w 6076950"/>
              <a:gd name="connsiteY42" fmla="*/ 39325 h 1442675"/>
              <a:gd name="connsiteX43" fmla="*/ 5943600 w 6076950"/>
              <a:gd name="connsiteY43" fmla="*/ 483825 h 1442675"/>
              <a:gd name="connsiteX44" fmla="*/ 6076950 w 6076950"/>
              <a:gd name="connsiteY44" fmla="*/ 648925 h 1442675"/>
              <a:gd name="connsiteX45" fmla="*/ 6076950 w 6076950"/>
              <a:gd name="connsiteY45" fmla="*/ 648925 h 144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076950" h="1442675">
                <a:moveTo>
                  <a:pt x="0" y="1442675"/>
                </a:moveTo>
                <a:cubicBezTo>
                  <a:pt x="40746" y="1395579"/>
                  <a:pt x="81492" y="1348483"/>
                  <a:pt x="133350" y="1296625"/>
                </a:cubicBezTo>
                <a:cubicBezTo>
                  <a:pt x="185208" y="1244767"/>
                  <a:pt x="245533" y="1181267"/>
                  <a:pt x="311150" y="1131525"/>
                </a:cubicBezTo>
                <a:cubicBezTo>
                  <a:pt x="376767" y="1081783"/>
                  <a:pt x="459317" y="1036275"/>
                  <a:pt x="527050" y="998175"/>
                </a:cubicBezTo>
                <a:cubicBezTo>
                  <a:pt x="594783" y="960075"/>
                  <a:pt x="656167" y="937850"/>
                  <a:pt x="717550" y="902925"/>
                </a:cubicBezTo>
                <a:cubicBezTo>
                  <a:pt x="778933" y="868000"/>
                  <a:pt x="845608" y="815083"/>
                  <a:pt x="895350" y="788625"/>
                </a:cubicBezTo>
                <a:cubicBezTo>
                  <a:pt x="945092" y="762167"/>
                  <a:pt x="980017" y="763225"/>
                  <a:pt x="1016000" y="744175"/>
                </a:cubicBezTo>
                <a:cubicBezTo>
                  <a:pt x="1051983" y="725125"/>
                  <a:pt x="1081617" y="692317"/>
                  <a:pt x="1111250" y="674325"/>
                </a:cubicBezTo>
                <a:cubicBezTo>
                  <a:pt x="1140883" y="656333"/>
                  <a:pt x="1150408" y="642575"/>
                  <a:pt x="1193800" y="636225"/>
                </a:cubicBezTo>
                <a:cubicBezTo>
                  <a:pt x="1237192" y="629875"/>
                  <a:pt x="1332442" y="603417"/>
                  <a:pt x="1371600" y="636225"/>
                </a:cubicBezTo>
                <a:cubicBezTo>
                  <a:pt x="1410758" y="669033"/>
                  <a:pt x="1404408" y="737825"/>
                  <a:pt x="1428750" y="833075"/>
                </a:cubicBezTo>
                <a:cubicBezTo>
                  <a:pt x="1453092" y="928325"/>
                  <a:pt x="1492250" y="1115650"/>
                  <a:pt x="1517650" y="1207725"/>
                </a:cubicBezTo>
                <a:cubicBezTo>
                  <a:pt x="1543050" y="1299800"/>
                  <a:pt x="1555750" y="1373883"/>
                  <a:pt x="1581150" y="1385525"/>
                </a:cubicBezTo>
                <a:cubicBezTo>
                  <a:pt x="1606550" y="1397167"/>
                  <a:pt x="1634067" y="1330492"/>
                  <a:pt x="1670050" y="1277575"/>
                </a:cubicBezTo>
                <a:cubicBezTo>
                  <a:pt x="1706033" y="1224658"/>
                  <a:pt x="1757892" y="1169625"/>
                  <a:pt x="1797050" y="1068025"/>
                </a:cubicBezTo>
                <a:cubicBezTo>
                  <a:pt x="1836208" y="966425"/>
                  <a:pt x="1905000" y="667975"/>
                  <a:pt x="1905000" y="667975"/>
                </a:cubicBezTo>
                <a:cubicBezTo>
                  <a:pt x="1933575" y="562142"/>
                  <a:pt x="1939925" y="485942"/>
                  <a:pt x="1968500" y="433025"/>
                </a:cubicBezTo>
                <a:cubicBezTo>
                  <a:pt x="1997075" y="380108"/>
                  <a:pt x="2023533" y="384342"/>
                  <a:pt x="2076450" y="350475"/>
                </a:cubicBezTo>
                <a:cubicBezTo>
                  <a:pt x="2129367" y="316608"/>
                  <a:pt x="2228850" y="257342"/>
                  <a:pt x="2286000" y="229825"/>
                </a:cubicBezTo>
                <a:cubicBezTo>
                  <a:pt x="2343150" y="202308"/>
                  <a:pt x="2369608" y="204425"/>
                  <a:pt x="2419350" y="185375"/>
                </a:cubicBezTo>
                <a:cubicBezTo>
                  <a:pt x="2469092" y="166325"/>
                  <a:pt x="2493433" y="126108"/>
                  <a:pt x="2584450" y="115525"/>
                </a:cubicBezTo>
                <a:cubicBezTo>
                  <a:pt x="2675467" y="104942"/>
                  <a:pt x="2860675" y="122933"/>
                  <a:pt x="2965450" y="121875"/>
                </a:cubicBezTo>
                <a:cubicBezTo>
                  <a:pt x="3070225" y="120817"/>
                  <a:pt x="3149600" y="111292"/>
                  <a:pt x="3213100" y="109175"/>
                </a:cubicBezTo>
                <a:cubicBezTo>
                  <a:pt x="3276600" y="107058"/>
                  <a:pt x="3305175" y="102825"/>
                  <a:pt x="3346450" y="109175"/>
                </a:cubicBezTo>
                <a:cubicBezTo>
                  <a:pt x="3387725" y="115525"/>
                  <a:pt x="3430058" y="134575"/>
                  <a:pt x="3460750" y="147275"/>
                </a:cubicBezTo>
                <a:cubicBezTo>
                  <a:pt x="3491442" y="159975"/>
                  <a:pt x="3500967" y="134575"/>
                  <a:pt x="3530600" y="185375"/>
                </a:cubicBezTo>
                <a:cubicBezTo>
                  <a:pt x="3560233" y="236175"/>
                  <a:pt x="3598333" y="342008"/>
                  <a:pt x="3638550" y="452075"/>
                </a:cubicBezTo>
                <a:cubicBezTo>
                  <a:pt x="3678767" y="562142"/>
                  <a:pt x="3733800" y="715600"/>
                  <a:pt x="3771900" y="845775"/>
                </a:cubicBezTo>
                <a:cubicBezTo>
                  <a:pt x="3810000" y="975950"/>
                  <a:pt x="3840692" y="1136817"/>
                  <a:pt x="3867150" y="1233125"/>
                </a:cubicBezTo>
                <a:cubicBezTo>
                  <a:pt x="3893608" y="1329433"/>
                  <a:pt x="3907367" y="1405633"/>
                  <a:pt x="3930650" y="1423625"/>
                </a:cubicBezTo>
                <a:cubicBezTo>
                  <a:pt x="3953933" y="1441617"/>
                  <a:pt x="3972983" y="1402458"/>
                  <a:pt x="4006850" y="1341075"/>
                </a:cubicBezTo>
                <a:cubicBezTo>
                  <a:pt x="4040717" y="1279692"/>
                  <a:pt x="4101042" y="1157983"/>
                  <a:pt x="4133850" y="1055325"/>
                </a:cubicBezTo>
                <a:cubicBezTo>
                  <a:pt x="4166658" y="952667"/>
                  <a:pt x="4176183" y="832017"/>
                  <a:pt x="4203700" y="725125"/>
                </a:cubicBezTo>
                <a:cubicBezTo>
                  <a:pt x="4231217" y="618233"/>
                  <a:pt x="4282017" y="473242"/>
                  <a:pt x="4298950" y="413975"/>
                </a:cubicBezTo>
                <a:cubicBezTo>
                  <a:pt x="4315883" y="354708"/>
                  <a:pt x="4268258" y="377992"/>
                  <a:pt x="4305300" y="369525"/>
                </a:cubicBezTo>
                <a:cubicBezTo>
                  <a:pt x="4342342" y="361058"/>
                  <a:pt x="4462992" y="352592"/>
                  <a:pt x="4521200" y="363175"/>
                </a:cubicBezTo>
                <a:cubicBezTo>
                  <a:pt x="4579408" y="373758"/>
                  <a:pt x="4587875" y="411858"/>
                  <a:pt x="4654550" y="433025"/>
                </a:cubicBezTo>
                <a:cubicBezTo>
                  <a:pt x="4721225" y="454192"/>
                  <a:pt x="4848225" y="483825"/>
                  <a:pt x="4921250" y="490175"/>
                </a:cubicBezTo>
                <a:cubicBezTo>
                  <a:pt x="4994275" y="496525"/>
                  <a:pt x="5042958" y="490175"/>
                  <a:pt x="5092700" y="471125"/>
                </a:cubicBezTo>
                <a:cubicBezTo>
                  <a:pt x="5142442" y="452075"/>
                  <a:pt x="5169959" y="422441"/>
                  <a:pt x="5219700" y="375875"/>
                </a:cubicBezTo>
                <a:cubicBezTo>
                  <a:pt x="5269441" y="329309"/>
                  <a:pt x="5346700" y="247817"/>
                  <a:pt x="5391150" y="191725"/>
                </a:cubicBezTo>
                <a:cubicBezTo>
                  <a:pt x="5435600" y="135633"/>
                  <a:pt x="5438775" y="64725"/>
                  <a:pt x="5486400" y="39325"/>
                </a:cubicBezTo>
                <a:cubicBezTo>
                  <a:pt x="5534025" y="13925"/>
                  <a:pt x="5600700" y="-34758"/>
                  <a:pt x="5676900" y="39325"/>
                </a:cubicBezTo>
                <a:cubicBezTo>
                  <a:pt x="5753100" y="113408"/>
                  <a:pt x="5876925" y="382225"/>
                  <a:pt x="5943600" y="483825"/>
                </a:cubicBezTo>
                <a:cubicBezTo>
                  <a:pt x="6010275" y="585425"/>
                  <a:pt x="6076950" y="648925"/>
                  <a:pt x="6076950" y="648925"/>
                </a:cubicBezTo>
                <a:lnTo>
                  <a:pt x="6076950" y="648925"/>
                </a:lnTo>
              </a:path>
            </a:pathLst>
          </a:cu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6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4321456" y="4430374"/>
            <a:ext cx="12411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Alteromona-daceae</a:t>
            </a:r>
            <a:endParaRPr lang="en-US" sz="1600" dirty="0"/>
          </a:p>
        </p:txBody>
      </p:sp>
      <p:graphicFrame>
        <p:nvGraphicFramePr>
          <p:cNvPr id="34" name="Chart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4533659"/>
              </p:ext>
            </p:extLst>
          </p:nvPr>
        </p:nvGraphicFramePr>
        <p:xfrm>
          <a:off x="5408613" y="189012"/>
          <a:ext cx="3811587" cy="3549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7076544"/>
              </p:ext>
            </p:extLst>
          </p:nvPr>
        </p:nvGraphicFramePr>
        <p:xfrm>
          <a:off x="228600" y="1219200"/>
          <a:ext cx="4663141" cy="5331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57912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Bacterial community compositions on marine plastic of different ages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895600" y="4731603"/>
            <a:ext cx="914400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Alpha-</a:t>
            </a:r>
          </a:p>
          <a:p>
            <a:r>
              <a:rPr lang="en-US" sz="1600" dirty="0" err="1" smtClean="0"/>
              <a:t>proteo</a:t>
            </a:r>
            <a:r>
              <a:rPr lang="en-US" sz="1600" dirty="0" smtClean="0"/>
              <a:t>-</a:t>
            </a:r>
          </a:p>
          <a:p>
            <a:r>
              <a:rPr lang="en-US" sz="1600" dirty="0" smtClean="0"/>
              <a:t>bacteria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765300" y="4465766"/>
            <a:ext cx="914400" cy="58477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P</a:t>
            </a:r>
            <a:r>
              <a:rPr lang="en-US" sz="1600" dirty="0" err="1" smtClean="0"/>
              <a:t>roteo</a:t>
            </a:r>
            <a:r>
              <a:rPr lang="en-US" sz="1600" dirty="0" smtClean="0"/>
              <a:t>-</a:t>
            </a:r>
          </a:p>
          <a:p>
            <a:r>
              <a:rPr lang="en-US" sz="1600" dirty="0" smtClean="0"/>
              <a:t>bacteria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765300" y="2936556"/>
            <a:ext cx="914400" cy="58477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Cyano</a:t>
            </a:r>
            <a:r>
              <a:rPr lang="en-US" sz="1600" dirty="0" smtClean="0"/>
              <a:t>-</a:t>
            </a:r>
          </a:p>
          <a:p>
            <a:r>
              <a:rPr lang="en-US" sz="1600" dirty="0" smtClean="0"/>
              <a:t>bacteria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1765300" y="2362200"/>
            <a:ext cx="13716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Bacteroidetes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2895600" y="3738146"/>
            <a:ext cx="21336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Gammaproteobacteria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3276600" y="5621923"/>
            <a:ext cx="17526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Rhodobacteraceae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7271787" y="1709411"/>
            <a:ext cx="153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Cyanobacteria</a:t>
            </a:r>
            <a:endParaRPr lang="en-US" dirty="0"/>
          </a:p>
        </p:txBody>
      </p:sp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7606349"/>
              </p:ext>
            </p:extLst>
          </p:nvPr>
        </p:nvGraphicFramePr>
        <p:xfrm>
          <a:off x="5408613" y="3521332"/>
          <a:ext cx="3656013" cy="3298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8037513" y="5867400"/>
            <a:ext cx="11049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Rhodobac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115104" y="468868"/>
            <a:ext cx="8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week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124025" y="3764578"/>
            <a:ext cx="94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 weeks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895600" y="3738146"/>
            <a:ext cx="21336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Gammaproteobacteria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95600" y="4724400"/>
            <a:ext cx="914400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Alpha-</a:t>
            </a:r>
          </a:p>
          <a:p>
            <a:r>
              <a:rPr lang="en-US" sz="1600" dirty="0" err="1" smtClean="0">
                <a:solidFill>
                  <a:srgbClr val="FF0000"/>
                </a:solidFill>
              </a:rPr>
              <a:t>proteo</a:t>
            </a:r>
            <a:r>
              <a:rPr lang="en-US" sz="1600" dirty="0" smtClean="0">
                <a:solidFill>
                  <a:srgbClr val="FF0000"/>
                </a:solidFill>
              </a:rPr>
              <a:t>-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bacteria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52600" y="2362200"/>
            <a:ext cx="13716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C428D0"/>
                </a:solidFill>
              </a:rPr>
              <a:t>Bacteroidetes</a:t>
            </a:r>
            <a:endParaRPr lang="en-US" sz="1600" dirty="0">
              <a:solidFill>
                <a:srgbClr val="C428D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76600" y="5638800"/>
            <a:ext cx="17526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C428D0"/>
                </a:solidFill>
              </a:rPr>
              <a:t>Rhodobacteraceae</a:t>
            </a:r>
            <a:endParaRPr lang="en-US" sz="1600" dirty="0">
              <a:solidFill>
                <a:srgbClr val="C428D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23005" y="4426892"/>
            <a:ext cx="1241144" cy="58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C428D0"/>
                </a:solidFill>
              </a:rPr>
              <a:t>Alteromona-daceae</a:t>
            </a:r>
            <a:endParaRPr lang="en-US" sz="1600" dirty="0">
              <a:solidFill>
                <a:srgbClr val="C428D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79003" y="2432209"/>
            <a:ext cx="141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C428D0"/>
                </a:solidFill>
              </a:rPr>
              <a:t>Vibrionaceae</a:t>
            </a:r>
            <a:endParaRPr lang="en-US" dirty="0">
              <a:solidFill>
                <a:srgbClr val="C428D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49061" y="-32266"/>
            <a:ext cx="231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Incubation Experiment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8115300" y="2819400"/>
            <a:ext cx="11049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Rhodobac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157922" y="6426240"/>
            <a:ext cx="6237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Average of 98 plastic </a:t>
            </a:r>
            <a:r>
              <a:rPr lang="en-US" sz="1200" dirty="0"/>
              <a:t>pieces sampled in the North Sea, Pacific and Atlantic Ocean</a:t>
            </a:r>
          </a:p>
          <a:p>
            <a:r>
              <a:rPr lang="en-US" sz="1200" dirty="0" err="1" smtClean="0"/>
              <a:t>Amplicon</a:t>
            </a:r>
            <a:r>
              <a:rPr lang="en-US" sz="1200" dirty="0" smtClean="0"/>
              <a:t> </a:t>
            </a:r>
            <a:r>
              <a:rPr lang="en-US" sz="1200" dirty="0"/>
              <a:t>sequencing of V3-V4 and V6 of the 16S </a:t>
            </a:r>
            <a:r>
              <a:rPr lang="en-US" sz="1200" dirty="0" err="1"/>
              <a:t>rRNA</a:t>
            </a:r>
            <a:r>
              <a:rPr lang="en-US" sz="1200" dirty="0"/>
              <a:t> using </a:t>
            </a:r>
            <a:r>
              <a:rPr lang="en-US" sz="1200" dirty="0" err="1"/>
              <a:t>Illumina</a:t>
            </a:r>
            <a:r>
              <a:rPr lang="en-US" sz="1200" dirty="0"/>
              <a:t> or </a:t>
            </a:r>
            <a:r>
              <a:rPr lang="en-US" sz="1200" dirty="0" smtClean="0"/>
              <a:t>454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507480" y="1063080"/>
            <a:ext cx="3661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most abundant taxa within their taxonomic level 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105760" y="1740189"/>
            <a:ext cx="12489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Actinobacteria</a:t>
            </a:r>
            <a:endParaRPr lang="en-US" sz="1400" dirty="0"/>
          </a:p>
        </p:txBody>
      </p:sp>
      <p:sp>
        <p:nvSpPr>
          <p:cNvPr id="39" name="Rectangle 38"/>
          <p:cNvSpPr/>
          <p:nvPr/>
        </p:nvSpPr>
        <p:spPr>
          <a:xfrm>
            <a:off x="2105760" y="1958856"/>
            <a:ext cx="14053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Verrucomicrobia</a:t>
            </a:r>
            <a:endParaRPr lang="en-US" sz="1400" dirty="0"/>
          </a:p>
        </p:txBody>
      </p:sp>
      <p:sp>
        <p:nvSpPr>
          <p:cNvPr id="40" name="Rectangle 39"/>
          <p:cNvSpPr/>
          <p:nvPr/>
        </p:nvSpPr>
        <p:spPr>
          <a:xfrm>
            <a:off x="3276600" y="3275568"/>
            <a:ext cx="12068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Flavobacteriia</a:t>
            </a:r>
            <a:endParaRPr lang="en-US" sz="1400" dirty="0"/>
          </a:p>
        </p:txBody>
      </p:sp>
      <p:sp>
        <p:nvSpPr>
          <p:cNvPr id="41" name="Rectangle 40"/>
          <p:cNvSpPr/>
          <p:nvPr/>
        </p:nvSpPr>
        <p:spPr>
          <a:xfrm>
            <a:off x="3276600" y="3014246"/>
            <a:ext cx="14072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Sphingobacteriia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774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  <p:bldP spid="2" grpId="0"/>
      <p:bldGraphic spid="26" grpId="0">
        <p:bldAsOne/>
      </p:bldGraphic>
      <p:bldP spid="27" grpId="0" animBg="1"/>
      <p:bldP spid="8" grpId="0"/>
      <p:bldP spid="28" grpId="0"/>
      <p:bldP spid="29" grpId="0" animBg="1"/>
      <p:bldP spid="30" grpId="0" animBg="1"/>
      <p:bldP spid="31" grpId="0" animBg="1"/>
      <p:bldP spid="32" grpId="0" animBg="1"/>
      <p:bldP spid="33" grpId="0"/>
      <p:bldP spid="14" grpId="0"/>
      <p:bldP spid="15" grpId="0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1_side1_image9_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9363456" cy="936345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534400" y="6494046"/>
            <a:ext cx="611766" cy="338554"/>
            <a:chOff x="10079046" y="926068"/>
            <a:chExt cx="611766" cy="33855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0363200" y="990600"/>
              <a:ext cx="91440" cy="0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0079046" y="926068"/>
              <a:ext cx="6117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2 µm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705600" y="5791200"/>
            <a:ext cx="2440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Biofilm after 1 week incubation at the Woods Hole Dock 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6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C-W-PE1A-h108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6216134"/>
            <a:ext cx="801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30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1_side1_image9_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9363456" cy="936345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534400" y="6494046"/>
            <a:ext cx="611766" cy="338554"/>
            <a:chOff x="10079046" y="926068"/>
            <a:chExt cx="611766" cy="33855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0363200" y="990600"/>
              <a:ext cx="91440" cy="0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0079046" y="926068"/>
              <a:ext cx="6117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2 µm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705600" y="5791200"/>
            <a:ext cx="2645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Biofilm after 1 week incubation at the Woods Hole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Dock 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51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side1_image_alph_ba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" y="0"/>
            <a:ext cx="9363456" cy="93634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534400" y="6494046"/>
            <a:ext cx="611766" cy="338554"/>
            <a:chOff x="10079046" y="926068"/>
            <a:chExt cx="611766" cy="33855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0363200" y="990600"/>
              <a:ext cx="91440" cy="0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10079046" y="926068"/>
              <a:ext cx="6117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2 µm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782639" y="5914452"/>
            <a:ext cx="19115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Alphaproteobacteria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err="1" smtClean="0">
                <a:solidFill>
                  <a:srgbClr val="FFFF00"/>
                </a:solidFill>
              </a:rPr>
              <a:t>Bacteroidetes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5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side1_image9_alph_rh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63456" cy="93634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1676400"/>
            <a:ext cx="1828800" cy="144780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534400" y="6494046"/>
            <a:ext cx="611766" cy="338554"/>
            <a:chOff x="10079046" y="926068"/>
            <a:chExt cx="611766" cy="33855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0363200" y="990600"/>
              <a:ext cx="91440" cy="0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0079046" y="926068"/>
              <a:ext cx="6117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2 µm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782639" y="5914452"/>
            <a:ext cx="19115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Alphaproteobacteria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err="1" smtClean="0">
                <a:solidFill>
                  <a:srgbClr val="CCF4F4"/>
                </a:solidFill>
              </a:rPr>
              <a:t>Rhodobacteriaceae</a:t>
            </a:r>
            <a:endParaRPr lang="en-US" sz="1600" dirty="0">
              <a:solidFill>
                <a:srgbClr val="CCF4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35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524" y="39469"/>
            <a:ext cx="6404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Rhodobacteraceae</a:t>
            </a:r>
            <a:r>
              <a:rPr lang="en-US" dirty="0" smtClean="0"/>
              <a:t> in the neighborhood of diatoms and Bryozoans</a:t>
            </a:r>
          </a:p>
          <a:p>
            <a:r>
              <a:rPr lang="en-US" dirty="0"/>
              <a:t>i</a:t>
            </a:r>
            <a:r>
              <a:rPr lang="en-US" dirty="0" smtClean="0"/>
              <a:t>n a 1 week biofilm</a:t>
            </a:r>
            <a:endParaRPr lang="en-US" dirty="0"/>
          </a:p>
        </p:txBody>
      </p:sp>
      <p:pic>
        <p:nvPicPr>
          <p:cNvPr id="3" name="Picture 2" descr="T1_side1_image10_alpred_rhor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5" t="-212" r="3331" b="66739"/>
          <a:stretch/>
        </p:blipFill>
        <p:spPr>
          <a:xfrm>
            <a:off x="-5524" y="3352800"/>
            <a:ext cx="5916159" cy="34171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828800" y="4953000"/>
            <a:ext cx="149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T1S1 image10</a:t>
            </a:r>
            <a:endParaRPr lang="en-US" dirty="0"/>
          </a:p>
        </p:txBody>
      </p:sp>
      <p:pic>
        <p:nvPicPr>
          <p:cNvPr id="6" name="Picture 5" descr="T1_side1_image9_alpred_rhoblu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6" t="16803" r="43281" b="68281"/>
          <a:stretch/>
        </p:blipFill>
        <p:spPr>
          <a:xfrm>
            <a:off x="0" y="811318"/>
            <a:ext cx="2669143" cy="22114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00" y="1644134"/>
            <a:ext cx="137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T1S1 image9</a:t>
            </a:r>
            <a:endParaRPr lang="en-US" dirty="0"/>
          </a:p>
        </p:txBody>
      </p:sp>
      <p:pic>
        <p:nvPicPr>
          <p:cNvPr id="8" name="Picture 7" descr="T1_side1_image7_alpred_rhoblu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51" t="80755" r="11904" b="5872"/>
          <a:stretch/>
        </p:blipFill>
        <p:spPr>
          <a:xfrm>
            <a:off x="3492678" y="811318"/>
            <a:ext cx="2438400" cy="2211456"/>
          </a:xfrm>
          <a:prstGeom prst="rect">
            <a:avLst/>
          </a:prstGeom>
        </p:spPr>
      </p:pic>
      <p:pic>
        <p:nvPicPr>
          <p:cNvPr id="9" name="Picture 8" descr="T1_side1_image7_alpred_rhoblu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4" t="30034" r="43987" b="8415"/>
          <a:stretch/>
        </p:blipFill>
        <p:spPr>
          <a:xfrm>
            <a:off x="6477001" y="-11726"/>
            <a:ext cx="2667000" cy="70397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53600" y="1828800"/>
            <a:ext cx="137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T1S1 image7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91000" y="6945868"/>
            <a:ext cx="137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T1S1 image7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1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2_side1_imag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4364" cy="93043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9400" y="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Biofilm after 2 weeks incubation in the coastal Atlantic Ocean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3352800"/>
            <a:ext cx="2667000" cy="198120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5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505</Words>
  <Application>Microsoft Office PowerPoint</Application>
  <PresentationFormat>On-screen Show (4:3)</PresentationFormat>
  <Paragraphs>174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Imaging microbial communities in the “Plastisphere” using a Laser Scanning Confocal Microsocope</vt:lpstr>
      <vt:lpstr>Bacterial community compositions on marine plastic of different 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structure in the “Plastisphere”: Imaging bacterial communities on plastic marine debris using CLASI-FISH</dc:title>
  <dc:creator>Cathleen</dc:creator>
  <cp:lastModifiedBy>Daly</cp:lastModifiedBy>
  <cp:revision>14</cp:revision>
  <dcterms:created xsi:type="dcterms:W3CDTF">2018-06-19T20:36:07Z</dcterms:created>
  <dcterms:modified xsi:type="dcterms:W3CDTF">2018-06-20T15:27:15Z</dcterms:modified>
</cp:coreProperties>
</file>