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83" r:id="rId2"/>
    <p:sldId id="289" r:id="rId3"/>
    <p:sldId id="277" r:id="rId4"/>
    <p:sldId id="29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D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9" autoAdjust="0"/>
    <p:restoredTop sz="82101"/>
  </p:normalViewPr>
  <p:slideViewPr>
    <p:cSldViewPr>
      <p:cViewPr varScale="1">
        <p:scale>
          <a:sx n="83" d="100"/>
          <a:sy n="83" d="100"/>
        </p:scale>
        <p:origin x="30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D265E-999D-4B92-84D0-A6B28A4892C4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B9902-70E1-4E1E-9916-904C3AD42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58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11C1B141-5101-4121-8181-01C1513131A1}" type="slidenum">
              <a:rPr lang="en-US">
                <a:solidFill>
                  <a:srgbClr val="FFFFFF"/>
                </a:solidFill>
                <a:latin typeface="Calibri Regular" charset="0"/>
                <a:ea typeface="+mn-ea"/>
              </a:rPr>
              <a:t>1</a:t>
            </a:fld>
            <a:endParaRPr>
              <a:latin typeface="Calibri Regular" charset="0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4022640" y="9723600"/>
            <a:ext cx="3076200" cy="510840"/>
          </a:xfrm>
          <a:prstGeom prst="rect">
            <a:avLst/>
          </a:prstGeom>
        </p:spPr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01A17161-3181-4121-A101-E1E121912161}" type="slidenum">
              <a:rPr lang="en-US" sz="1300">
                <a:solidFill>
                  <a:srgbClr val="000000"/>
                </a:solidFill>
                <a:latin typeface="Calibri Regular" charset="0"/>
                <a:ea typeface="DejaVu Sans"/>
              </a:rPr>
              <a:t>1</a:t>
            </a:fld>
            <a:endParaRPr dirty="0">
              <a:latin typeface="Calibri Regular" charset="0"/>
            </a:endParaRPr>
          </a:p>
        </p:txBody>
      </p:sp>
      <p:sp>
        <p:nvSpPr>
          <p:cNvPr id="197" name="CustomShape 3"/>
          <p:cNvSpPr/>
          <p:nvPr/>
        </p:nvSpPr>
        <p:spPr>
          <a:xfrm>
            <a:off x="990720" y="768240"/>
            <a:ext cx="5117760" cy="38383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946080" y="4862520"/>
            <a:ext cx="5198760" cy="4595400"/>
          </a:xfrm>
          <a:prstGeom prst="rect">
            <a:avLst/>
          </a:prstGeom>
        </p:spPr>
        <p:txBody>
          <a:bodyPr wrap="none" lIns="90000" tIns="45000" rIns="90000" bIns="4500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A fully automated subsea robot guided by its cameras and sensors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Able to follow midwater animals for long periods (up to 1 day)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Helping us understand their complex behavior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Exploring their environment in fine detail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Taking samples for genetic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Initiated with WHOI discretionary funds, then the National Science Foundation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625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11C1B141-5101-4121-8181-01C1513131A1}" type="slidenum">
              <a:rPr lang="en-US">
                <a:solidFill>
                  <a:srgbClr val="FFFFFF"/>
                </a:solidFill>
                <a:latin typeface="Calibri Regular" charset="0"/>
                <a:ea typeface="+mn-ea"/>
              </a:rPr>
              <a:t>2</a:t>
            </a:fld>
            <a:endParaRPr>
              <a:latin typeface="Calibri Regular" charset="0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4022640" y="9723600"/>
            <a:ext cx="3076200" cy="510840"/>
          </a:xfrm>
          <a:prstGeom prst="rect">
            <a:avLst/>
          </a:prstGeom>
        </p:spPr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01A17161-3181-4121-A101-E1E121912161}" type="slidenum">
              <a:rPr lang="en-US" sz="1300">
                <a:solidFill>
                  <a:srgbClr val="000000"/>
                </a:solidFill>
                <a:latin typeface="Calibri Regular" charset="0"/>
                <a:ea typeface="DejaVu Sans"/>
              </a:rPr>
              <a:t>2</a:t>
            </a:fld>
            <a:endParaRPr dirty="0">
              <a:latin typeface="Calibri Regular" charset="0"/>
            </a:endParaRPr>
          </a:p>
        </p:txBody>
      </p:sp>
      <p:sp>
        <p:nvSpPr>
          <p:cNvPr id="197" name="CustomShape 3"/>
          <p:cNvSpPr/>
          <p:nvPr/>
        </p:nvSpPr>
        <p:spPr>
          <a:xfrm>
            <a:off x="990720" y="768240"/>
            <a:ext cx="5117760" cy="38383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946080" y="4862520"/>
            <a:ext cx="5198760" cy="4595400"/>
          </a:xfrm>
          <a:prstGeom prst="rect">
            <a:avLst/>
          </a:prstGeom>
        </p:spPr>
        <p:txBody>
          <a:bodyPr wrap="none" lIns="90000" tIns="45000" rIns="90000" bIns="4500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A fully automated subsea robot guided by its cameras and sensors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Able to follow midwater animals for long periods (up to 1 day)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Helping us understand their complex behavior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Exploring their environment in fine detail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Taking samples for genetic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Initiated with WHOI discretionary funds, then the National Science Foundation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7067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Calibri Regular" charset="0"/>
              </a:rPr>
              <a:t>Teleoperated</a:t>
            </a:r>
            <a:r>
              <a:rPr lang="en-US" dirty="0" smtClean="0">
                <a:latin typeface="Calibri Regular" charset="0"/>
              </a:rPr>
              <a:t> start, disconnect tether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Regular" charset="0"/>
              </a:rPr>
              <a:t>Autonomous tracking for ~ 1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Regular" charset="0"/>
              </a:rPr>
              <a:t>Document behavior, defecation rates, </a:t>
            </a:r>
            <a:r>
              <a:rPr lang="en-US" dirty="0" err="1" smtClean="0">
                <a:latin typeface="Calibri Regular" charset="0"/>
              </a:rPr>
              <a:t>etc</a:t>
            </a:r>
            <a:endParaRPr lang="en-US" dirty="0" smtClean="0">
              <a:latin typeface="Calibri Regular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41313101-D121-4131-B1D1-916181B191B1}" type="slidenum">
              <a:rPr lang="en-US" smtClean="0"/>
              <a:pPr algn="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236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BF0A-49BA-4961-8E49-62C1DECC7442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75D7-0F08-4BF4-866A-ABE4A690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03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BF0A-49BA-4961-8E49-62C1DECC7442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75D7-0F08-4BF4-866A-ABE4A690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93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BF0A-49BA-4961-8E49-62C1DECC7442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75D7-0F08-4BF4-866A-ABE4A690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20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424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BF0A-49BA-4961-8E49-62C1DECC7442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75D7-0F08-4BF4-866A-ABE4A690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85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BF0A-49BA-4961-8E49-62C1DECC7442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75D7-0F08-4BF4-866A-ABE4A690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82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BF0A-49BA-4961-8E49-62C1DECC7442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75D7-0F08-4BF4-866A-ABE4A690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5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BF0A-49BA-4961-8E49-62C1DECC7442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75D7-0F08-4BF4-866A-ABE4A690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30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BF0A-49BA-4961-8E49-62C1DECC7442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75D7-0F08-4BF4-866A-ABE4A690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7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BF0A-49BA-4961-8E49-62C1DECC7442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75D7-0F08-4BF4-866A-ABE4A690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85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BF0A-49BA-4961-8E49-62C1DECC7442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75D7-0F08-4BF4-866A-ABE4A690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4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BF0A-49BA-4961-8E49-62C1DECC7442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75D7-0F08-4BF4-866A-ABE4A690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57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459" y="3048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ABF0A-49BA-4961-8E49-62C1DECC7442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C75D7-0F08-4BF4-866A-ABE4A690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9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9DD2F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447800"/>
            <a:ext cx="3781065" cy="42687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2705" flipH="1">
            <a:off x="6524678" y="1601356"/>
            <a:ext cx="3676163" cy="2068454"/>
          </a:xfrm>
          <a:prstGeom prst="rect">
            <a:avLst/>
          </a:prstGeom>
        </p:spPr>
      </p:pic>
      <p:pic>
        <p:nvPicPr>
          <p:cNvPr id="6" name="Shape 118"/>
          <p:cNvPicPr preferRelativeResize="0"/>
          <p:nvPr/>
        </p:nvPicPr>
        <p:blipFill rotWithShape="1">
          <a:blip r:embed="rId5">
            <a:alphaModFix/>
          </a:blip>
          <a:srcRect t="8878" b="7676"/>
          <a:stretch/>
        </p:blipFill>
        <p:spPr>
          <a:xfrm flipH="1">
            <a:off x="7584831" y="3810000"/>
            <a:ext cx="4607169" cy="2767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salps-larry madin, wood hole oceanographic institution, Meet the Covert Clones Battling Climate Chan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9521" y="2635583"/>
            <a:ext cx="2695595" cy="162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990599" y="-38209"/>
            <a:ext cx="12192000" cy="1541225"/>
          </a:xfrm>
        </p:spPr>
        <p:txBody>
          <a:bodyPr>
            <a:normAutofit/>
          </a:bodyPr>
          <a:lstStyle/>
          <a:p>
            <a:r>
              <a:rPr lang="en-US" dirty="0" smtClean="0"/>
              <a:t>Mesobot: A new robot for the Mesopelagic </a:t>
            </a:r>
            <a:br>
              <a:rPr lang="en-US" dirty="0" smtClean="0"/>
            </a:br>
            <a:r>
              <a:rPr lang="en-US" dirty="0" smtClean="0"/>
              <a:t>or “Twilight Zone”</a:t>
            </a:r>
            <a:endParaRPr lang="en-US" dirty="0"/>
          </a:p>
        </p:txBody>
      </p:sp>
      <p:pic>
        <p:nvPicPr>
          <p:cNvPr id="2" name="Picture 2" descr="Image result for nsf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310076"/>
            <a:ext cx="158115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63338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446206"/>
            <a:ext cx="3781065" cy="42687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2705" flipH="1">
            <a:off x="6524678" y="1601356"/>
            <a:ext cx="3676163" cy="2068454"/>
          </a:xfrm>
          <a:prstGeom prst="rect">
            <a:avLst/>
          </a:prstGeom>
        </p:spPr>
      </p:pic>
      <p:pic>
        <p:nvPicPr>
          <p:cNvPr id="6" name="Shape 118"/>
          <p:cNvPicPr preferRelativeResize="0"/>
          <p:nvPr/>
        </p:nvPicPr>
        <p:blipFill rotWithShape="1">
          <a:blip r:embed="rId5">
            <a:alphaModFix/>
          </a:blip>
          <a:srcRect t="8878" b="7676"/>
          <a:stretch/>
        </p:blipFill>
        <p:spPr>
          <a:xfrm flipH="1">
            <a:off x="7584831" y="3810000"/>
            <a:ext cx="4607169" cy="2767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salps-larry madin, wood hole oceanographic institution, Meet the Covert Clones Battling Climate Chan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9521" y="2635583"/>
            <a:ext cx="2695595" cy="162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990599" y="-38209"/>
            <a:ext cx="12192000" cy="1541225"/>
          </a:xfrm>
        </p:spPr>
        <p:txBody>
          <a:bodyPr>
            <a:normAutofit/>
          </a:bodyPr>
          <a:lstStyle/>
          <a:p>
            <a:r>
              <a:rPr lang="en-US" dirty="0" smtClean="0"/>
              <a:t>Mesobot: A new robot for the Mesopelagic </a:t>
            </a:r>
            <a:br>
              <a:rPr lang="en-US" dirty="0" smtClean="0"/>
            </a:br>
            <a:r>
              <a:rPr lang="en-US" dirty="0" smtClean="0"/>
              <a:t>or “Twilight Zone”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79229" y="4678945"/>
            <a:ext cx="4163486" cy="1813943"/>
            <a:chOff x="789514" y="4846773"/>
            <a:chExt cx="4163486" cy="1813943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3696788" y="4846773"/>
              <a:ext cx="1256212" cy="1352278"/>
            </a:xfrm>
            <a:prstGeom prst="straightConnector1">
              <a:avLst/>
            </a:prstGeom>
            <a:ln w="50800">
              <a:solidFill>
                <a:srgbClr val="9DD2F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89514" y="6199051"/>
              <a:ext cx="289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srgbClr val="9DD2F4"/>
                  </a:solidFill>
                </a:rPr>
                <a:t>Stereo Cameras</a:t>
              </a:r>
              <a:endParaRPr lang="en-US" sz="2400" dirty="0">
                <a:solidFill>
                  <a:srgbClr val="9DD2F4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272933" y="4713421"/>
            <a:ext cx="2895600" cy="1942457"/>
            <a:chOff x="2729840" y="4778473"/>
            <a:chExt cx="2895600" cy="1942457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4407685" y="4778473"/>
              <a:ext cx="949427" cy="1458779"/>
            </a:xfrm>
            <a:prstGeom prst="straightConnector1">
              <a:avLst/>
            </a:prstGeom>
            <a:ln w="50800">
              <a:solidFill>
                <a:srgbClr val="9DD2F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729840" y="6259265"/>
              <a:ext cx="289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srgbClr val="9DD2F4"/>
                  </a:solidFill>
                </a:rPr>
                <a:t>Science Video</a:t>
              </a:r>
              <a:endParaRPr lang="en-US" sz="2400" dirty="0">
                <a:solidFill>
                  <a:srgbClr val="9DD2F4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0" y="3124200"/>
            <a:ext cx="1905000" cy="1853719"/>
            <a:chOff x="0" y="3290737"/>
            <a:chExt cx="1905000" cy="1687182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1219200" y="3290737"/>
              <a:ext cx="685800" cy="1225517"/>
            </a:xfrm>
            <a:prstGeom prst="straightConnector1">
              <a:avLst/>
            </a:prstGeom>
            <a:ln w="50800">
              <a:solidFill>
                <a:srgbClr val="9DD2F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0" y="4516254"/>
              <a:ext cx="1671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srgbClr val="9DD2F4"/>
                  </a:solidFill>
                </a:rPr>
                <a:t>Thrusters</a:t>
              </a:r>
              <a:endParaRPr lang="en-US" sz="2400" dirty="0">
                <a:solidFill>
                  <a:srgbClr val="9DD2F4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934419" y="3048000"/>
            <a:ext cx="2409722" cy="2394810"/>
            <a:chOff x="4883927" y="3093866"/>
            <a:chExt cx="2409722" cy="2394810"/>
          </a:xfrm>
        </p:grpSpPr>
        <p:cxnSp>
          <p:nvCxnSpPr>
            <p:cNvPr id="37" name="Straight Arrow Connector 36"/>
            <p:cNvCxnSpPr/>
            <p:nvPr/>
          </p:nvCxnSpPr>
          <p:spPr>
            <a:xfrm flipH="1" flipV="1">
              <a:off x="5082094" y="3093866"/>
              <a:ext cx="901116" cy="1058586"/>
            </a:xfrm>
            <a:prstGeom prst="straightConnector1">
              <a:avLst/>
            </a:prstGeom>
            <a:ln w="50800">
              <a:solidFill>
                <a:srgbClr val="9DD2F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6054269" y="4006333"/>
              <a:ext cx="1239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9DD2F4"/>
                  </a:solidFill>
                </a:rPr>
                <a:t>Lights</a:t>
              </a:r>
              <a:endParaRPr lang="en-US" sz="2400" dirty="0">
                <a:solidFill>
                  <a:srgbClr val="9DD2F4"/>
                </a:solidFill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H="1">
              <a:off x="4883927" y="4435581"/>
              <a:ext cx="1166427" cy="1053095"/>
            </a:xfrm>
            <a:prstGeom prst="straightConnector1">
              <a:avLst/>
            </a:prstGeom>
            <a:ln w="50800">
              <a:solidFill>
                <a:srgbClr val="9DD2F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620004" y="5039167"/>
            <a:ext cx="2739070" cy="865906"/>
            <a:chOff x="-3294157" y="1371239"/>
            <a:chExt cx="2678257" cy="830997"/>
          </a:xfrm>
        </p:grpSpPr>
        <p:cxnSp>
          <p:nvCxnSpPr>
            <p:cNvPr id="43" name="Straight Arrow Connector 42"/>
            <p:cNvCxnSpPr/>
            <p:nvPr/>
          </p:nvCxnSpPr>
          <p:spPr>
            <a:xfrm flipV="1">
              <a:off x="-1349844" y="1599713"/>
              <a:ext cx="733944" cy="328328"/>
            </a:xfrm>
            <a:prstGeom prst="straightConnector1">
              <a:avLst/>
            </a:prstGeom>
            <a:ln w="50800">
              <a:solidFill>
                <a:srgbClr val="9DD2F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-3294157" y="1371239"/>
              <a:ext cx="22485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9DD2F4"/>
                  </a:solidFill>
                </a:rPr>
                <a:t>SUPR pumped-filter sampler</a:t>
              </a:r>
              <a:endParaRPr lang="en-US" sz="2400" dirty="0">
                <a:solidFill>
                  <a:srgbClr val="9DD2F4"/>
                </a:solidFill>
              </a:endParaRPr>
            </a:p>
          </p:txBody>
        </p:sp>
      </p:grpSp>
      <p:pic>
        <p:nvPicPr>
          <p:cNvPr id="2" name="Picture 2" descr="Image result for nsf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310076"/>
            <a:ext cx="158115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4531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" t="1702" r="1001" b="672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6728" y="3537857"/>
            <a:ext cx="105047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Regular" charset="0"/>
              </a:rPr>
              <a:t>~1000m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34685" y="2259623"/>
            <a:ext cx="0" cy="115304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40128" y="4047920"/>
            <a:ext cx="0" cy="251993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86200" y="1"/>
            <a:ext cx="8305800" cy="1160584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Use case 2: Migrating zooplankton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8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1624" y="4901683"/>
            <a:ext cx="1156996" cy="57227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06067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2498" y="460311"/>
            <a:ext cx="7887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GPS and mobile phones: Underwater version</a:t>
            </a:r>
          </a:p>
        </p:txBody>
      </p:sp>
    </p:spTree>
    <p:extLst>
      <p:ext uri="{BB962C8B-B14F-4D97-AF65-F5344CB8AC3E}">
        <p14:creationId xmlns:p14="http://schemas.microsoft.com/office/powerpoint/2010/main" val="355985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16093</TotalTime>
  <Words>169</Words>
  <Application>Microsoft Office PowerPoint</Application>
  <PresentationFormat>Widescreen</PresentationFormat>
  <Paragraphs>30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Regular</vt:lpstr>
      <vt:lpstr>DejaVu Sans</vt:lpstr>
      <vt:lpstr>Office Theme</vt:lpstr>
      <vt:lpstr>Mesobot: A new robot for the Mesopelagic  or “Twilight Zone”</vt:lpstr>
      <vt:lpstr>Mesobot: A new robot for the Mesopelagic  or “Twilight Zone”</vt:lpstr>
      <vt:lpstr>Use case 2: Migrating zooplankton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Wiebe</dc:creator>
  <cp:lastModifiedBy>Dana Yoerger</cp:lastModifiedBy>
  <cp:revision>94</cp:revision>
  <dcterms:created xsi:type="dcterms:W3CDTF">2017-09-14T14:02:24Z</dcterms:created>
  <dcterms:modified xsi:type="dcterms:W3CDTF">2018-06-20T16:38:47Z</dcterms:modified>
</cp:coreProperties>
</file>